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9" r:id="rId2"/>
    <p:sldId id="270" r:id="rId3"/>
    <p:sldId id="360" r:id="rId4"/>
    <p:sldId id="446" r:id="rId5"/>
    <p:sldId id="447" r:id="rId6"/>
    <p:sldId id="448" r:id="rId7"/>
    <p:sldId id="449" r:id="rId8"/>
    <p:sldId id="450" r:id="rId9"/>
    <p:sldId id="275" r:id="rId10"/>
    <p:sldId id="382" r:id="rId11"/>
    <p:sldId id="451" r:id="rId12"/>
    <p:sldId id="457" r:id="rId13"/>
    <p:sldId id="456" r:id="rId14"/>
    <p:sldId id="453" r:id="rId15"/>
    <p:sldId id="454" r:id="rId16"/>
    <p:sldId id="464" r:id="rId17"/>
    <p:sldId id="455" r:id="rId18"/>
    <p:sldId id="459" r:id="rId19"/>
    <p:sldId id="460" r:id="rId20"/>
    <p:sldId id="461" r:id="rId21"/>
    <p:sldId id="463" r:id="rId22"/>
    <p:sldId id="301" r:id="rId23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00"/>
    <a:srgbClr val="66FF99"/>
    <a:srgbClr val="FF9966"/>
    <a:srgbClr val="FF9933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2" autoAdjust="0"/>
    <p:restoredTop sz="97869" autoAdjust="0"/>
  </p:normalViewPr>
  <p:slideViewPr>
    <p:cSldViewPr>
      <p:cViewPr>
        <p:scale>
          <a:sx n="80" d="100"/>
          <a:sy n="80" d="100"/>
        </p:scale>
        <p:origin x="-1140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2466" y="7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64524" y="175081"/>
            <a:ext cx="21060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802.11-16/1313r2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802.11-16/1313r2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802.11-16/1313r2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2016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823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802.11-16/1313r2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11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802.11-16/1313r2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802.11-16/1313r2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802.11-16/1313r2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802.11-16/1313r2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802.11-16/1313r2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802.11-15/1472r0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5765" y="9001125"/>
            <a:ext cx="2637710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Edward Au (Huawei Technologies)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altLang="en-US" smtClean="0"/>
              <a:t>Page </a:t>
            </a:r>
            <a:fld id="{F7D6297D-1C16-43E9-841A-FD0A2EF322A5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09814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802.11-16/1313r2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802.11-16/1313r2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802.11-15/1472r0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5765" y="9001125"/>
            <a:ext cx="2637710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Edward Au (Huawei Technologies)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altLang="en-US" smtClean="0"/>
              <a:t>Page </a:t>
            </a:r>
            <a:fld id="{F7D6297D-1C16-43E9-841A-FD0A2EF322A5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0981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802.11-16/1313r2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2016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Dorothy Stanley (HP Enterprise)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7347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802.11-16/1313r2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5765" y="9001125"/>
            <a:ext cx="2637710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Edward Au (Huawei Technologies)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altLang="en-US" smtClean="0"/>
              <a:t>Page </a:t>
            </a:r>
            <a:fld id="{335CA8E9-8FC9-4DDD-9A3D-AA9502AAE198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07026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802.11-16/1313r2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802.11-16/1313r2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802.11-16/1313r2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3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802.11-16/1313r2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r>
              <a:rPr lang="en-US" smtClean="0"/>
              <a:t>doc.: IEEE 802.11-16/1313r2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916020" cy="215444"/>
          </a:xfrm>
        </p:spPr>
        <p:txBody>
          <a:bodyPr/>
          <a:lstStyle/>
          <a:p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>
          <a:xfrm>
            <a:off x="5287963" y="9001125"/>
            <a:ext cx="3473708" cy="369332"/>
          </a:xfrm>
        </p:spPr>
        <p:txBody>
          <a:bodyPr/>
          <a:lstStyle/>
          <a:p>
            <a:r>
              <a:rPr lang="en-US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237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802.11-16/1313r2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5765" y="9001125"/>
            <a:ext cx="2637710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Edward Au (Huawei Technologies)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altLang="en-US" smtClean="0"/>
              <a:t>Page </a:t>
            </a:r>
            <a:fld id="{335CA8E9-8FC9-4DDD-9A3D-AA9502AAE198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0702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802.11-16/1313r2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5765" y="9001125"/>
            <a:ext cx="2637710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Edward Au (Huawei Technologies)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altLang="en-US" smtClean="0"/>
              <a:t>Page </a:t>
            </a:r>
            <a:fld id="{335CA8E9-8FC9-4DDD-9A3D-AA9502AAE198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11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4425" y="703263"/>
            <a:ext cx="4629150" cy="3473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17617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doc.: IEEE 802.11-16/1313r2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46113" y="95706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January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75765" y="9001125"/>
            <a:ext cx="2637710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Edward Au (Huawei Technologies)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78936" y="9001125"/>
            <a:ext cx="415177" cy="184666"/>
          </a:xfrm>
        </p:spPr>
        <p:txBody>
          <a:bodyPr/>
          <a:lstStyle/>
          <a:p>
            <a:r>
              <a:rPr lang="en-US" altLang="en-US" smtClean="0"/>
              <a:t>Page </a:t>
            </a:r>
            <a:fld id="{335CA8E9-8FC9-4DDD-9A3D-AA9502AAE198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11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802.11-16/1313r2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51B966A9-53E8-431F-AD94-BCA61E341CF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1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802.11-16/1313r2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535-02-00az-proposed-liaison-response-to-3gpp-ran4-on-rtt.doc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518-01-0000-followup-liaison-response-to-3gpp-r4-164767.docx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045-09-0wur-a-par-proposal-wur-sg.doc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6/11-16-0936-04-0wur-a-csd-proposal-for-wake-up-radio-wur.docx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493-04-0000-draft-response-ls-to-3gpp-ran1-on-energy-detection-threshold-in-future-802-11-technologies.doc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493-04-0000-draft-response-ls-to-3gpp-ran1-on-energy-detection-threshold-in-future-802-11-technologies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6/11-16-1528-00-0wur-comments-on-wur-sg-par-and-csd.pp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November 2016</a:t>
            </a:r>
            <a:endParaRPr lang="en-US" sz="180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November 2016 WG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2016-11-10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8426266"/>
              </p:ext>
            </p:extLst>
          </p:nvPr>
        </p:nvGraphicFramePr>
        <p:xfrm>
          <a:off x="530225" y="2317750"/>
          <a:ext cx="7626350" cy="252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6" name="Document" r:id="rId4" imgW="8530917" imgH="2837030" progId="Word.Document.8">
                  <p:embed/>
                </p:oleObj>
              </mc:Choice>
              <mc:Fallback>
                <p:oleObj name="Document" r:id="rId4" imgW="8530917" imgH="283703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2317750"/>
                        <a:ext cx="7626350" cy="252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355087"/>
              </p:ext>
            </p:extLst>
          </p:nvPr>
        </p:nvGraphicFramePr>
        <p:xfrm>
          <a:off x="152400" y="914400"/>
          <a:ext cx="8839200" cy="4174295"/>
        </p:xfrm>
        <a:graphic>
          <a:graphicData uri="http://schemas.openxmlformats.org/drawingml/2006/table">
            <a:tbl>
              <a:tblPr/>
              <a:tblGrid>
                <a:gridCol w="2779620"/>
                <a:gridCol w="3588299"/>
                <a:gridCol w="1057708"/>
                <a:gridCol w="1413573"/>
              </a:tblGrid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fr-FR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12, Jan 9th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TGaj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Dec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15, Jan 5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Dec 12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21, 28, Dec 12 (1hr), 19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TGaq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Friday Dec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2,9,16, Jan 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2385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</a:t>
                      </a:r>
                      <a:r>
                        <a:rPr lang="en-CA" sz="18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CA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 1, 8, 15</a:t>
                      </a:r>
                    </a:p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Jan 5</a:t>
                      </a:r>
                      <a:b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 Jan 12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 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19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Jan 4</a:t>
                      </a:r>
                      <a:r>
                        <a:rPr lang="en-GB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Nov 30</a:t>
                      </a:r>
                      <a:r>
                        <a:rPr lang="en-CA" sz="1800" b="0" i="0" u="none" strike="noStrike" kern="1200" baseline="30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</a:t>
                      </a:r>
                      <a:r>
                        <a:rPr lang="en-CA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Dec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12</a:t>
                      </a:r>
                      <a:r>
                        <a:rPr lang="en-GB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3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 Dec 1, 15, Jan 5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87362" y="5486400"/>
            <a:ext cx="865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Move to approve:  Seconded:   Result: 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823117" y="152400"/>
            <a:ext cx="2250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Teleconferences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TGaj</a:t>
            </a:r>
            <a:r>
              <a:rPr lang="en-US" dirty="0" smtClean="0"/>
              <a:t> Working Group LB D4.0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pPr lvl="0"/>
            <a:r>
              <a:rPr lang="en-US" dirty="0" smtClean="0"/>
              <a:t>Having </a:t>
            </a:r>
            <a:r>
              <a:rPr lang="en-US" dirty="0"/>
              <a:t>approved comment resolutions for all of the comments received from </a:t>
            </a:r>
            <a:r>
              <a:rPr lang="en-US" dirty="0" smtClean="0"/>
              <a:t>LB223 </a:t>
            </a:r>
            <a:r>
              <a:rPr lang="en-US" dirty="0"/>
              <a:t>on </a:t>
            </a:r>
            <a:r>
              <a:rPr lang="en-US" dirty="0" err="1" smtClean="0"/>
              <a:t>TGaj</a:t>
            </a:r>
            <a:r>
              <a:rPr lang="en-US" dirty="0" smtClean="0"/>
              <a:t> </a:t>
            </a:r>
            <a:r>
              <a:rPr lang="en-US" dirty="0" smtClean="0"/>
              <a:t>Draft D3.0 </a:t>
            </a:r>
            <a:r>
              <a:rPr lang="en-US" dirty="0"/>
              <a:t>as contained in document </a:t>
            </a:r>
            <a:r>
              <a:rPr lang="en-US" dirty="0" smtClean="0"/>
              <a:t>11-16/1524r0,</a:t>
            </a:r>
            <a:endParaRPr lang="en-US" dirty="0"/>
          </a:p>
          <a:p>
            <a:pPr lvl="1"/>
            <a:r>
              <a:rPr lang="en-US" dirty="0"/>
              <a:t>Instruct the editor to prepare Draft </a:t>
            </a:r>
            <a:r>
              <a:rPr lang="en-US" dirty="0" smtClean="0"/>
              <a:t>D4.0 </a:t>
            </a:r>
            <a:r>
              <a:rPr lang="en-US" dirty="0"/>
              <a:t>incorporating these resolutions </a:t>
            </a:r>
            <a:r>
              <a:rPr lang="en-US" dirty="0" smtClean="0"/>
              <a:t>and</a:t>
            </a:r>
            <a:endParaRPr lang="en-US" dirty="0"/>
          </a:p>
          <a:p>
            <a:pPr lvl="1"/>
            <a:r>
              <a:rPr lang="en-US" dirty="0"/>
              <a:t>Approve a 15 day Working Group Recirculation Ballot asking the question “Should </a:t>
            </a:r>
            <a:r>
              <a:rPr lang="en-US" dirty="0" err="1" smtClean="0"/>
              <a:t>TGaj</a:t>
            </a:r>
            <a:r>
              <a:rPr lang="en-US" dirty="0" smtClean="0"/>
              <a:t> Draft_D4.0 </a:t>
            </a:r>
            <a:r>
              <a:rPr lang="en-US" dirty="0"/>
              <a:t>be forwarded to Sponsor Ballot?”</a:t>
            </a:r>
          </a:p>
          <a:p>
            <a:r>
              <a:rPr lang="en-GB" dirty="0" smtClean="0"/>
              <a:t>Moved: </a:t>
            </a:r>
            <a:r>
              <a:rPr lang="en-GB" dirty="0" err="1" smtClean="0"/>
              <a:t>Jiamin</a:t>
            </a:r>
            <a:r>
              <a:rPr lang="en-GB" dirty="0" smtClean="0"/>
              <a:t> Chen on </a:t>
            </a:r>
            <a:r>
              <a:rPr lang="en-GB" dirty="0"/>
              <a:t>behalf of </a:t>
            </a:r>
            <a:r>
              <a:rPr lang="en-US" dirty="0" err="1" smtClean="0"/>
              <a:t>TGaj</a:t>
            </a:r>
            <a:endParaRPr lang="en-US" dirty="0" smtClean="0"/>
          </a:p>
          <a:p>
            <a:r>
              <a:rPr lang="en-US" dirty="0" smtClean="0"/>
              <a:t>Seconded:</a:t>
            </a:r>
          </a:p>
          <a:p>
            <a:r>
              <a:rPr lang="en-US" dirty="0" smtClean="0"/>
              <a:t>Result:</a:t>
            </a:r>
          </a:p>
          <a:p>
            <a:r>
              <a:rPr lang="en-GB" sz="2000" dirty="0" smtClean="0"/>
              <a:t>TG </a:t>
            </a:r>
            <a:r>
              <a:rPr lang="en-GB" sz="2000" dirty="0"/>
              <a:t>vote: </a:t>
            </a:r>
            <a:r>
              <a:rPr lang="en-GB" sz="2000" dirty="0" smtClean="0"/>
              <a:t>Moved: Haiming Wang Seconded: Jon Rosdahl Result: 6-0-0</a:t>
            </a:r>
            <a:endParaRPr lang="en-US" sz="2000" dirty="0" smtClean="0"/>
          </a:p>
          <a:p>
            <a:pPr marL="457200" lvl="1" indent="0">
              <a:buNone/>
            </a:pPr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November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429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TGak</a:t>
            </a:r>
            <a:r>
              <a:rPr lang="en-US" dirty="0" smtClean="0"/>
              <a:t> Working Group LB D3.0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US" dirty="0" smtClean="0"/>
              <a:t>Having </a:t>
            </a:r>
            <a:r>
              <a:rPr lang="en-US" dirty="0"/>
              <a:t>approved comment resolutions for all of the comments received from LB218 on </a:t>
            </a:r>
            <a:r>
              <a:rPr lang="en-US" dirty="0" err="1"/>
              <a:t>TGak</a:t>
            </a:r>
            <a:r>
              <a:rPr lang="en-US" dirty="0"/>
              <a:t> Draft_D2.0 as contained in document 11-15/0556r34,</a:t>
            </a:r>
          </a:p>
          <a:p>
            <a:pPr lvl="1"/>
            <a:r>
              <a:rPr lang="en-US" dirty="0"/>
              <a:t>Instruct the editor to prepare Draft D3.0 incorporating these resolutions and,</a:t>
            </a:r>
          </a:p>
          <a:p>
            <a:pPr lvl="1"/>
            <a:r>
              <a:rPr lang="en-US" dirty="0"/>
              <a:t>Approve a 15 day Working Group Recirculation Ballot asking the question “Should </a:t>
            </a:r>
            <a:r>
              <a:rPr lang="en-US" dirty="0" err="1"/>
              <a:t>TGak</a:t>
            </a:r>
            <a:r>
              <a:rPr lang="en-US" dirty="0"/>
              <a:t> Draft_D3.0 be forwarded to Sponsor Ballot?”</a:t>
            </a:r>
          </a:p>
          <a:p>
            <a:r>
              <a:rPr lang="en-GB" dirty="0" smtClean="0"/>
              <a:t>Moved: Donald Eastlake </a:t>
            </a:r>
            <a:r>
              <a:rPr lang="en-GB" dirty="0"/>
              <a:t>on behalf of </a:t>
            </a:r>
            <a:r>
              <a:rPr lang="en-US" dirty="0" err="1" smtClean="0"/>
              <a:t>Tgak</a:t>
            </a:r>
            <a:endParaRPr lang="en-US" dirty="0" smtClean="0"/>
          </a:p>
          <a:p>
            <a:r>
              <a:rPr lang="en-US" dirty="0" smtClean="0"/>
              <a:t>Seconded:</a:t>
            </a:r>
          </a:p>
          <a:p>
            <a:r>
              <a:rPr lang="en-US" dirty="0" smtClean="0"/>
              <a:t>Result:</a:t>
            </a:r>
          </a:p>
          <a:p>
            <a:r>
              <a:rPr lang="en-GB" sz="2000" dirty="0" smtClean="0"/>
              <a:t>TG </a:t>
            </a:r>
            <a:r>
              <a:rPr lang="en-GB" sz="2000" dirty="0"/>
              <a:t>vote: </a:t>
            </a:r>
            <a:r>
              <a:rPr lang="en-GB" sz="2000" dirty="0" smtClean="0"/>
              <a:t>Moved</a:t>
            </a:r>
            <a:r>
              <a:rPr lang="en-GB" sz="2000" dirty="0"/>
              <a:t>: David Hunter,  Seconded: Al </a:t>
            </a:r>
            <a:r>
              <a:rPr lang="en-GB" sz="2000" dirty="0" err="1"/>
              <a:t>Petrick</a:t>
            </a:r>
            <a:r>
              <a:rPr lang="en-GB" sz="2000" dirty="0"/>
              <a:t>, Result: </a:t>
            </a:r>
            <a:r>
              <a:rPr lang="en-GB" sz="2000" dirty="0" smtClean="0"/>
              <a:t>5-0-0</a:t>
            </a:r>
            <a:endParaRPr lang="en-US" sz="2000" dirty="0">
              <a:cs typeface="ＭＳ Ｐゴシック" charset="0"/>
            </a:endParaRPr>
          </a:p>
          <a:p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November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7378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TGax</a:t>
            </a:r>
            <a:r>
              <a:rPr lang="en-US" dirty="0" smtClean="0"/>
              <a:t> Working Group LB D1.0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US" altLang="en-US" dirty="0"/>
              <a:t>Instruct the </a:t>
            </a:r>
            <a:r>
              <a:rPr lang="en-US" altLang="en-US" dirty="0" err="1" smtClean="0"/>
              <a:t>TGax</a:t>
            </a:r>
            <a:r>
              <a:rPr lang="en-US" altLang="en-US" dirty="0" smtClean="0"/>
              <a:t> editor </a:t>
            </a:r>
            <a:r>
              <a:rPr lang="en-US" altLang="en-US" dirty="0"/>
              <a:t>to prepare </a:t>
            </a:r>
            <a:r>
              <a:rPr lang="en-US" altLang="en-US" dirty="0" smtClean="0"/>
              <a:t>P802.11ax </a:t>
            </a:r>
            <a:r>
              <a:rPr lang="en-US" altLang="en-US" dirty="0"/>
              <a:t>Draft </a:t>
            </a:r>
            <a:r>
              <a:rPr lang="en-US" altLang="en-US" dirty="0" smtClean="0"/>
              <a:t>D1.0 and</a:t>
            </a:r>
            <a:endParaRPr lang="en-US" altLang="en-US" dirty="0"/>
          </a:p>
          <a:p>
            <a:r>
              <a:rPr lang="en-US" altLang="en-US" dirty="0"/>
              <a:t>Approve a 30 day Working Group Technical Letter Ballot asking the question “Should </a:t>
            </a:r>
            <a:r>
              <a:rPr lang="en-US" altLang="en-US" dirty="0" err="1"/>
              <a:t>TGax</a:t>
            </a:r>
            <a:r>
              <a:rPr lang="en-US" altLang="en-US" dirty="0"/>
              <a:t> Draft 1.0 be forwarded to Sponsor Ballot?”</a:t>
            </a:r>
          </a:p>
          <a:p>
            <a:r>
              <a:rPr lang="en-GB" altLang="en-US" dirty="0" smtClean="0"/>
              <a:t>Moved </a:t>
            </a:r>
            <a:r>
              <a:rPr lang="en-GB" altLang="en-US" dirty="0"/>
              <a:t>by </a:t>
            </a:r>
            <a:r>
              <a:rPr lang="en-GB" altLang="en-US" dirty="0" smtClean="0"/>
              <a:t>Osama </a:t>
            </a:r>
            <a:r>
              <a:rPr lang="en-GB" altLang="en-US" dirty="0" err="1" smtClean="0"/>
              <a:t>Aboul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Magd</a:t>
            </a:r>
            <a:r>
              <a:rPr lang="en-GB" altLang="en-US" dirty="0" smtClean="0"/>
              <a:t> </a:t>
            </a:r>
            <a:r>
              <a:rPr lang="en-GB" altLang="en-US" dirty="0"/>
              <a:t>on behalf of </a:t>
            </a:r>
            <a:r>
              <a:rPr lang="en-GB" altLang="en-US" dirty="0" err="1" smtClean="0"/>
              <a:t>TGax</a:t>
            </a:r>
            <a:endParaRPr lang="en-US" altLang="en-US" dirty="0"/>
          </a:p>
          <a:p>
            <a:r>
              <a:rPr lang="en-GB" altLang="en-US" dirty="0" smtClean="0"/>
              <a:t>Moved:</a:t>
            </a:r>
          </a:p>
          <a:p>
            <a:r>
              <a:rPr lang="en-GB" altLang="en-US" dirty="0" smtClean="0"/>
              <a:t>Seconded:</a:t>
            </a:r>
          </a:p>
          <a:p>
            <a:r>
              <a:rPr lang="en-GB" altLang="en-US" dirty="0" smtClean="0"/>
              <a:t>Result:</a:t>
            </a:r>
          </a:p>
          <a:p>
            <a:endParaRPr lang="en-GB" altLang="en-US" dirty="0" smtClean="0"/>
          </a:p>
          <a:p>
            <a:r>
              <a:rPr lang="en-GB" altLang="en-US" sz="1800" dirty="0" err="1" smtClean="0"/>
              <a:t>TGax</a:t>
            </a:r>
            <a:r>
              <a:rPr lang="en-GB" altLang="en-US" sz="1800" dirty="0" smtClean="0"/>
              <a:t> </a:t>
            </a:r>
            <a:r>
              <a:rPr lang="en-GB" altLang="en-US" sz="1800" dirty="0"/>
              <a:t>vote: </a:t>
            </a:r>
            <a:r>
              <a:rPr lang="en-GB" altLang="en-US" sz="1800" dirty="0" smtClean="0"/>
              <a:t>Moved</a:t>
            </a:r>
            <a:r>
              <a:rPr lang="en-GB" altLang="en-US" sz="1800" dirty="0"/>
              <a:t>: Robert Stacey,  Seconded: Vinko Erceg, Result: 89-0-6</a:t>
            </a:r>
            <a:endParaRPr lang="en-US" altLang="en-US" sz="1800" dirty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November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7835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TGax</a:t>
            </a:r>
            <a:r>
              <a:rPr lang="en-US" dirty="0" smtClean="0"/>
              <a:t> Coexistence Assurance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495800"/>
          </a:xfrm>
        </p:spPr>
        <p:txBody>
          <a:bodyPr/>
          <a:lstStyle/>
          <a:p>
            <a:r>
              <a:rPr lang="en-CA" altLang="en-US" dirty="0"/>
              <a:t>A</a:t>
            </a:r>
            <a:r>
              <a:rPr lang="en-CA" altLang="en-US" dirty="0" smtClean="0"/>
              <a:t>dopt </a:t>
            </a:r>
            <a:r>
              <a:rPr lang="en-CA" altLang="en-US" dirty="0"/>
              <a:t>11-16/1348r2 as </a:t>
            </a:r>
            <a:r>
              <a:rPr lang="en-CA" altLang="en-US" dirty="0" smtClean="0"/>
              <a:t>the coexistence </a:t>
            </a:r>
            <a:r>
              <a:rPr lang="en-CA" altLang="en-US" dirty="0"/>
              <a:t>assurance document for </a:t>
            </a:r>
            <a:r>
              <a:rPr lang="en-CA" altLang="en-US" dirty="0" smtClean="0"/>
              <a:t>the 802.11ax </a:t>
            </a:r>
            <a:r>
              <a:rPr lang="en-CA" altLang="en-US" dirty="0"/>
              <a:t>amendment.</a:t>
            </a:r>
          </a:p>
          <a:p>
            <a:endParaRPr lang="en-CA" altLang="en-US" dirty="0"/>
          </a:p>
          <a:p>
            <a:r>
              <a:rPr lang="en-CA" altLang="en-US" dirty="0" smtClean="0"/>
              <a:t>Moved:</a:t>
            </a:r>
          </a:p>
          <a:p>
            <a:r>
              <a:rPr lang="en-CA" altLang="en-US" dirty="0" smtClean="0"/>
              <a:t>Seconded:</a:t>
            </a:r>
          </a:p>
          <a:p>
            <a:r>
              <a:rPr lang="en-CA" altLang="en-US" dirty="0" smtClean="0"/>
              <a:t>Result:</a:t>
            </a:r>
          </a:p>
          <a:p>
            <a:endParaRPr lang="en-CA" altLang="en-US" dirty="0"/>
          </a:p>
          <a:p>
            <a:r>
              <a:rPr lang="en-CA" altLang="en-US" dirty="0" err="1" smtClean="0"/>
              <a:t>TGax</a:t>
            </a:r>
            <a:r>
              <a:rPr lang="en-CA" altLang="en-US" dirty="0" smtClean="0"/>
              <a:t> result: Moved: </a:t>
            </a:r>
            <a:r>
              <a:rPr lang="en-CA" altLang="en-US" dirty="0"/>
              <a:t>Robert </a:t>
            </a:r>
            <a:r>
              <a:rPr lang="en-CA" altLang="en-US" dirty="0" smtClean="0"/>
              <a:t>Stacey, Second</a:t>
            </a:r>
            <a:r>
              <a:rPr lang="en-CA" altLang="en-US" dirty="0"/>
              <a:t>: </a:t>
            </a:r>
            <a:r>
              <a:rPr lang="en-CA" altLang="en-US" dirty="0" err="1"/>
              <a:t>Yasu</a:t>
            </a:r>
            <a:r>
              <a:rPr lang="en-CA" altLang="en-US" dirty="0"/>
              <a:t> </a:t>
            </a:r>
            <a:r>
              <a:rPr lang="en-CA" altLang="en-US" dirty="0" smtClean="0"/>
              <a:t>Inoue, Y/N/A</a:t>
            </a:r>
            <a:r>
              <a:rPr lang="en-CA" altLang="en-US" dirty="0"/>
              <a:t>: </a:t>
            </a:r>
            <a:r>
              <a:rPr lang="en-CA" altLang="en-US" dirty="0" smtClean="0"/>
              <a:t>82/0/7 Passes</a:t>
            </a:r>
            <a:endParaRPr lang="en-CA" altLang="en-US" dirty="0"/>
          </a:p>
          <a:p>
            <a:endParaRPr lang="en-GB" altLang="en-US" dirty="0" smtClean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November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3579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response to 3GPP RAN4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05800" cy="4419600"/>
          </a:xfrm>
        </p:spPr>
        <p:txBody>
          <a:bodyPr/>
          <a:lstStyle/>
          <a:p>
            <a:r>
              <a:rPr lang="en-AU" sz="2800" b="1" dirty="0"/>
              <a:t>The IEEE 802.11 WG </a:t>
            </a:r>
            <a:r>
              <a:rPr lang="en-AU" sz="2800" b="1" dirty="0" smtClean="0"/>
              <a:t>approves sending the response in </a:t>
            </a:r>
            <a:r>
              <a:rPr lang="en-AU" sz="2800" b="1" dirty="0" smtClean="0">
                <a:hlinkClick r:id="rId3"/>
              </a:rPr>
              <a:t>11-16-1535-02</a:t>
            </a:r>
            <a:r>
              <a:rPr lang="en-AU" sz="2800" b="1" dirty="0" smtClean="0"/>
              <a:t> to 3GPP RAN4 in response </a:t>
            </a:r>
            <a:r>
              <a:rPr lang="en-AU" sz="2800" b="1" dirty="0"/>
              <a:t>to their </a:t>
            </a:r>
            <a:r>
              <a:rPr lang="en-AU" sz="2800" b="1" dirty="0" smtClean="0"/>
              <a:t>liaison on round trip time (RTT) measurement accuracy, granting the WG chair editorial license.</a:t>
            </a:r>
            <a:endParaRPr lang="en-AU" sz="2800" b="1" dirty="0"/>
          </a:p>
          <a:p>
            <a:r>
              <a:rPr lang="en-AU" sz="2800" b="1" dirty="0"/>
              <a:t>Moved</a:t>
            </a:r>
            <a:r>
              <a:rPr lang="en-AU" sz="2800" b="1" dirty="0" smtClean="0"/>
              <a:t>: </a:t>
            </a:r>
            <a:endParaRPr lang="en-AU" sz="2800" b="1" dirty="0"/>
          </a:p>
          <a:p>
            <a:r>
              <a:rPr lang="en-AU" sz="2800" b="1" dirty="0"/>
              <a:t>Seconded</a:t>
            </a:r>
            <a:r>
              <a:rPr lang="en-AU" sz="2800" b="1" dirty="0" smtClean="0"/>
              <a:t>: </a:t>
            </a:r>
            <a:endParaRPr lang="en-AU" sz="2800" b="1" dirty="0"/>
          </a:p>
          <a:p>
            <a:r>
              <a:rPr lang="en-AU" sz="2800" b="1" dirty="0"/>
              <a:t>Result</a:t>
            </a:r>
            <a:r>
              <a:rPr lang="en-AU" sz="2800" b="1" dirty="0" smtClean="0"/>
              <a:t>: </a:t>
            </a:r>
          </a:p>
          <a:p>
            <a:r>
              <a:rPr lang="en-US" sz="1800" b="0" dirty="0" err="1" smtClean="0"/>
              <a:t>TGaz</a:t>
            </a:r>
            <a:r>
              <a:rPr lang="en-US" sz="1800" b="0" dirty="0" smtClean="0"/>
              <a:t> result: Moved</a:t>
            </a:r>
            <a:r>
              <a:rPr lang="en-US" sz="1800" b="0" dirty="0"/>
              <a:t>: Allan </a:t>
            </a:r>
            <a:r>
              <a:rPr lang="en-US" sz="1800" b="0" dirty="0" smtClean="0"/>
              <a:t>Zhu, 2nd</a:t>
            </a:r>
            <a:r>
              <a:rPr lang="en-US" sz="1800" b="0" dirty="0"/>
              <a:t>: </a:t>
            </a:r>
            <a:r>
              <a:rPr lang="en-US" sz="1800" b="0" dirty="0" err="1"/>
              <a:t>Chittabrata</a:t>
            </a:r>
            <a:r>
              <a:rPr lang="en-US" sz="1800" b="0" dirty="0"/>
              <a:t> </a:t>
            </a:r>
            <a:r>
              <a:rPr lang="en-US" sz="1800" b="0" dirty="0" smtClean="0"/>
              <a:t>Ghosh, Result:14-0-3 </a:t>
            </a:r>
            <a:r>
              <a:rPr lang="en-GB" sz="1800" b="0" dirty="0" smtClean="0"/>
              <a:t>Note request in R4-168579 </a:t>
            </a:r>
            <a:r>
              <a:rPr lang="en-GB" sz="1800" b="0" dirty="0"/>
              <a:t>(16/1338r0) </a:t>
            </a:r>
            <a:endParaRPr lang="en-GB" sz="1800" b="0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November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2587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Motion: WUR Study Group Extension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 smtClean="0"/>
              <a:t>Request the IEEE 802 LMSC to extend the IEEE 802.11 Wake-up Radio Study Group (WUR SG)</a:t>
            </a:r>
          </a:p>
          <a:p>
            <a:endParaRPr lang="en-US" altLang="en-US" sz="2800" dirty="0" smtClean="0"/>
          </a:p>
          <a:p>
            <a:r>
              <a:rPr lang="en-GB" altLang="en-US" sz="2800" dirty="0"/>
              <a:t>Moved by Minyoung Park,</a:t>
            </a:r>
          </a:p>
          <a:p>
            <a:r>
              <a:rPr lang="en-GB" altLang="en-US" sz="2800" dirty="0"/>
              <a:t>Seconded:</a:t>
            </a:r>
          </a:p>
          <a:p>
            <a:r>
              <a:rPr lang="en-GB" altLang="en-US" sz="2800" dirty="0"/>
              <a:t>Result</a:t>
            </a:r>
            <a:r>
              <a:rPr lang="en-GB" altLang="en-US" sz="2800" dirty="0" smtClean="0"/>
              <a:t>:</a:t>
            </a:r>
          </a:p>
          <a:p>
            <a:endParaRPr lang="en-GB" altLang="en-US" dirty="0" smtClean="0"/>
          </a:p>
          <a:p>
            <a:r>
              <a:rPr lang="en-GB" altLang="en-US" sz="1800" b="0" dirty="0" smtClean="0"/>
              <a:t>WUR Study Group vote: </a:t>
            </a:r>
            <a:r>
              <a:rPr lang="en-US" altLang="en-US" sz="1800" b="0" dirty="0" smtClean="0"/>
              <a:t>Move: Steve </a:t>
            </a:r>
            <a:r>
              <a:rPr lang="en-US" altLang="en-US" sz="1800" b="0" dirty="0" err="1" smtClean="0"/>
              <a:t>Shellhammer</a:t>
            </a:r>
            <a:r>
              <a:rPr lang="en-US" altLang="en-US" sz="1800" b="0" dirty="0" smtClean="0"/>
              <a:t>, Second: Young </a:t>
            </a:r>
            <a:r>
              <a:rPr lang="en-US" altLang="en-US" sz="1800" b="0" dirty="0" err="1" smtClean="0"/>
              <a:t>Hoon</a:t>
            </a:r>
            <a:r>
              <a:rPr lang="en-US" altLang="en-US" sz="1800" b="0" dirty="0" smtClean="0"/>
              <a:t> Kwon, Results: Y 45/N 0/A 3 Passes</a:t>
            </a:r>
            <a:endParaRPr lang="en-US" altLang="en-US" sz="1600" b="0" dirty="0" smtClean="0"/>
          </a:p>
          <a:p>
            <a:endParaRPr lang="en-US" alt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153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0C527C52-71E5-4337-895C-8B2D42FF2D97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182777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response to 3GPP RAN4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05800" cy="4495800"/>
          </a:xfrm>
        </p:spPr>
        <p:txBody>
          <a:bodyPr/>
          <a:lstStyle/>
          <a:p>
            <a:r>
              <a:rPr lang="en-US" sz="2800" dirty="0"/>
              <a:t>Approve document </a:t>
            </a:r>
            <a:r>
              <a:rPr lang="en-US" sz="2800" dirty="0">
                <a:hlinkClick r:id="rId3"/>
              </a:rPr>
              <a:t>https://mentor.ieee.org/802.11/dcn/16/11-16-1518-01-0000-followup-liaison-response-to-3gpp-r4-164767.docx</a:t>
            </a:r>
            <a:r>
              <a:rPr lang="en-US" sz="2800" dirty="0"/>
              <a:t> </a:t>
            </a:r>
            <a:r>
              <a:rPr lang="fr-FR" sz="2800" dirty="0"/>
              <a:t>as the IEEE 802.11 </a:t>
            </a:r>
            <a:r>
              <a:rPr lang="fr-FR" sz="2800" dirty="0" err="1"/>
              <a:t>response</a:t>
            </a:r>
            <a:r>
              <a:rPr lang="fr-FR" sz="2800" dirty="0"/>
              <a:t> to 3GPP </a:t>
            </a:r>
            <a:r>
              <a:rPr lang="fr-FR" sz="2800" dirty="0" err="1"/>
              <a:t>request</a:t>
            </a:r>
            <a:r>
              <a:rPr lang="fr-FR" sz="2800" dirty="0"/>
              <a:t> R4 164767 </a:t>
            </a:r>
            <a:r>
              <a:rPr lang="fr-FR" sz="2800" dirty="0" smtClean="0"/>
              <a:t>(11-16-0772) and </a:t>
            </a:r>
            <a:r>
              <a:rPr lang="fr-FR" sz="2800" dirty="0" err="1"/>
              <a:t>grant</a:t>
            </a:r>
            <a:r>
              <a:rPr lang="fr-FR" sz="2800" dirty="0"/>
              <a:t> the 802.11 chair </a:t>
            </a:r>
            <a:r>
              <a:rPr lang="fr-FR" sz="2800" dirty="0" err="1"/>
              <a:t>editorial</a:t>
            </a:r>
            <a:r>
              <a:rPr lang="fr-FR" sz="2800" dirty="0"/>
              <a:t> </a:t>
            </a:r>
            <a:r>
              <a:rPr lang="fr-FR" sz="2800" dirty="0" err="1"/>
              <a:t>l</a:t>
            </a:r>
            <a:r>
              <a:rPr lang="fr-FR" sz="2800" dirty="0" err="1" smtClean="0"/>
              <a:t>icense</a:t>
            </a:r>
            <a:r>
              <a:rPr lang="fr-FR" sz="2800" dirty="0" smtClean="0"/>
              <a:t>. </a:t>
            </a:r>
            <a:endParaRPr lang="fr-FR" sz="2800" dirty="0"/>
          </a:p>
          <a:p>
            <a:r>
              <a:rPr lang="fr-FR" sz="2800" dirty="0" err="1"/>
              <a:t>Moved</a:t>
            </a:r>
            <a:r>
              <a:rPr lang="fr-FR" sz="2800" dirty="0"/>
              <a:t>: </a:t>
            </a:r>
            <a:r>
              <a:rPr lang="en-US" sz="2800" dirty="0"/>
              <a:t>Peter Ecclesine</a:t>
            </a:r>
          </a:p>
          <a:p>
            <a:r>
              <a:rPr lang="fr-FR" sz="2800" dirty="0"/>
              <a:t>Second: </a:t>
            </a:r>
          </a:p>
          <a:p>
            <a:r>
              <a:rPr lang="fr-FR" sz="2800" dirty="0" err="1"/>
              <a:t>Result</a:t>
            </a:r>
            <a:r>
              <a:rPr lang="fr-FR" sz="2800" dirty="0"/>
              <a:t>:  </a:t>
            </a:r>
          </a:p>
          <a:p>
            <a:pPr marL="0" lvl="0" indent="0">
              <a:buNone/>
            </a:pPr>
            <a:endParaRPr lang="en-GB" sz="2000" b="0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November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6372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Friday – EC Motions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Motion: WUR Study Group Extension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Grant the 2</a:t>
            </a:r>
            <a:r>
              <a:rPr lang="en-US" altLang="en-US" baseline="30000" dirty="0" smtClean="0"/>
              <a:t>nd</a:t>
            </a:r>
            <a:r>
              <a:rPr lang="en-US" altLang="en-US" dirty="0" smtClean="0"/>
              <a:t> extension of the</a:t>
            </a:r>
            <a:r>
              <a:rPr lang="en-US" altLang="en-US" dirty="0" smtClean="0"/>
              <a:t> </a:t>
            </a:r>
            <a:r>
              <a:rPr lang="en-US" altLang="en-US" dirty="0" smtClean="0"/>
              <a:t>IEEE 802.11 Wake-up Radio Study Group (WUR SG)</a:t>
            </a:r>
          </a:p>
          <a:p>
            <a:endParaRPr lang="en-US" altLang="en-US" dirty="0" smtClean="0"/>
          </a:p>
          <a:p>
            <a:r>
              <a:rPr lang="en-GB" altLang="en-US" dirty="0" smtClean="0"/>
              <a:t>Moved: Adrian Stephens</a:t>
            </a:r>
          </a:p>
          <a:p>
            <a:r>
              <a:rPr lang="en-GB" altLang="en-US" dirty="0" smtClean="0"/>
              <a:t>Seconded: Jon Rosdahl</a:t>
            </a:r>
          </a:p>
          <a:p>
            <a:r>
              <a:rPr lang="en-GB" altLang="en-US" dirty="0" smtClean="0"/>
              <a:t>Result</a:t>
            </a:r>
            <a:r>
              <a:rPr lang="en-GB" altLang="en-US" dirty="0" smtClean="0"/>
              <a:t>:</a:t>
            </a:r>
          </a:p>
          <a:p>
            <a:endParaRPr lang="en-GB" altLang="en-US" sz="2000" dirty="0" smtClean="0"/>
          </a:p>
          <a:p>
            <a:r>
              <a:rPr lang="en-GB" altLang="en-US" sz="2000" dirty="0" smtClean="0"/>
              <a:t>WG result:</a:t>
            </a:r>
          </a:p>
          <a:p>
            <a:endParaRPr lang="en-US" alt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153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0C527C52-71E5-4337-895C-8B2D42FF2D97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54564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November 2016</a:t>
            </a:r>
            <a:endParaRPr lang="en-US" sz="18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572000"/>
          </a:xfrm>
        </p:spPr>
        <p:txBody>
          <a:bodyPr/>
          <a:lstStyle/>
          <a:p>
            <a:r>
              <a:rPr lang="en-US" b="0" dirty="0" smtClean="0"/>
              <a:t>This document is a composite of all 802.11 sub-group motions that are brought to the November 2016 802.11 WG plenary meetings and EC meetings.</a:t>
            </a:r>
          </a:p>
          <a:p>
            <a:r>
              <a:rPr lang="en-US" b="0" dirty="0" smtClean="0"/>
              <a:t>Revisions</a:t>
            </a:r>
          </a:p>
          <a:p>
            <a:pPr lvl="1"/>
            <a:r>
              <a:rPr lang="en-US" b="0" dirty="0" smtClean="0"/>
              <a:t>R0: containing motions for the Wednesday WG11 plenary</a:t>
            </a:r>
          </a:p>
          <a:p>
            <a:pPr lvl="1"/>
            <a:r>
              <a:rPr lang="en-US" dirty="0" smtClean="0"/>
              <a:t>R1: </a:t>
            </a:r>
            <a:r>
              <a:rPr lang="en-US" b="0" dirty="0" smtClean="0"/>
              <a:t>at conclusion of </a:t>
            </a:r>
            <a:r>
              <a:rPr lang="en-US" dirty="0" smtClean="0"/>
              <a:t>Wednesday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R2: containing motions for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b="0" dirty="0" smtClean="0"/>
              <a:t>R3: at conclusion of  </a:t>
            </a:r>
            <a:r>
              <a:rPr lang="en-US" dirty="0" smtClean="0"/>
              <a:t>Friday</a:t>
            </a:r>
            <a:r>
              <a:rPr lang="en-US" b="0" dirty="0" smtClean="0"/>
              <a:t> WG11 plenary</a:t>
            </a:r>
          </a:p>
          <a:p>
            <a:pPr lvl="1"/>
            <a:r>
              <a:rPr lang="en-US" dirty="0" smtClean="0"/>
              <a:t>R4: at the beginning of the Friday 802 EC meeting (plenary only)</a:t>
            </a:r>
          </a:p>
          <a:p>
            <a:pPr lvl="1"/>
            <a:r>
              <a:rPr lang="en-US" dirty="0" smtClean="0"/>
              <a:t>R5: </a:t>
            </a:r>
            <a:r>
              <a:rPr lang="en-US" dirty="0"/>
              <a:t>at the </a:t>
            </a:r>
            <a:r>
              <a:rPr lang="en-US" dirty="0" smtClean="0"/>
              <a:t>conclusion </a:t>
            </a:r>
            <a:r>
              <a:rPr lang="en-US" dirty="0"/>
              <a:t>of the Friday 802 EC meeting (plenary only)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b="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– WUR Updated PAR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t" hangingPunct="1"/>
            <a:r>
              <a:rPr lang="en-US" sz="2000" dirty="0" smtClean="0"/>
              <a:t>Approve forwarding the IEEE 802.11ba PAR documentation in </a:t>
            </a:r>
            <a:r>
              <a:rPr lang="en-GB" altLang="en-US" sz="2000" dirty="0" smtClean="0">
                <a:hlinkClick r:id="rId3"/>
              </a:rPr>
              <a:t>https://mentor.ieee.org/802.11/dcn/16/11-16-1045-09-0wur-a-par-proposal-wur-sg.docx</a:t>
            </a:r>
            <a:r>
              <a:rPr lang="en-GB" altLang="en-US" sz="2000" dirty="0" smtClean="0"/>
              <a:t> </a:t>
            </a:r>
            <a:r>
              <a:rPr lang="en-US" sz="2000" dirty="0" smtClean="0"/>
              <a:t> to </a:t>
            </a:r>
            <a:r>
              <a:rPr lang="en-US" sz="2000" dirty="0" err="1" smtClean="0"/>
              <a:t>NesCom</a:t>
            </a:r>
            <a:endParaRPr lang="en-US" sz="2000" dirty="0" smtClean="0"/>
          </a:p>
          <a:p>
            <a:pPr eaLnBrk="1" fontAlgn="t" hangingPunct="1"/>
            <a:r>
              <a:rPr lang="en-US" sz="2000" dirty="0" smtClean="0"/>
              <a:t>Approve CSD documentation in </a:t>
            </a:r>
            <a:r>
              <a:rPr lang="en-GB" altLang="en-US" sz="2000" dirty="0" smtClean="0">
                <a:hlinkClick r:id="rId4"/>
              </a:rPr>
              <a:t>https://mentor.ieee.org/802.11/dcn/16/11-16-0936-04-0wur-a-csd-proposal-for-wake-up-radio-wur.docx</a:t>
            </a:r>
            <a:r>
              <a:rPr lang="en-GB" altLang="en-US" sz="2000" dirty="0" smtClean="0"/>
              <a:t> </a:t>
            </a:r>
          </a:p>
          <a:p>
            <a:pPr eaLnBrk="1" fontAlgn="t" hangingPunct="1"/>
            <a:r>
              <a:rPr lang="en-US" sz="2000" dirty="0" smtClean="0"/>
              <a:t>In the WG, PAR (y/n/a): 119/0/14; CSD (y/n/a): 115/0/11</a:t>
            </a:r>
          </a:p>
          <a:p>
            <a:endParaRPr lang="en-GB" altLang="en-US" sz="2000" dirty="0" smtClean="0"/>
          </a:p>
          <a:p>
            <a:r>
              <a:rPr lang="en-GB" altLang="en-US" sz="2000" dirty="0" smtClean="0"/>
              <a:t>Moved: Adrian Stephens</a:t>
            </a:r>
          </a:p>
          <a:p>
            <a:r>
              <a:rPr lang="en-GB" altLang="en-US" sz="2000" dirty="0" smtClean="0"/>
              <a:t>Seconded: Jon Rosdahl</a:t>
            </a:r>
          </a:p>
          <a:p>
            <a:r>
              <a:rPr lang="en-GB" altLang="en-US" sz="2000" dirty="0" smtClean="0"/>
              <a:t>Result:</a:t>
            </a:r>
          </a:p>
          <a:p>
            <a:endParaRPr lang="en-GB" altLang="en-US" sz="2000" dirty="0" smtClean="0"/>
          </a:p>
          <a:p>
            <a:pPr marL="0" indent="0">
              <a:buNone/>
            </a:pPr>
            <a:endParaRPr lang="en-GB" alt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Minyoung Park (Intel Corp.)</a:t>
            </a:r>
            <a:endParaRPr lang="en-US"/>
          </a:p>
        </p:txBody>
      </p:sp>
      <p:sp>
        <p:nvSpPr>
          <p:cNvPr id="327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75C0AF36-BBF6-43A4-B155-D298EE35E382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80855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response to 3GPP RAN1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05800" cy="3810000"/>
          </a:xfrm>
        </p:spPr>
        <p:txBody>
          <a:bodyPr/>
          <a:lstStyle/>
          <a:p>
            <a:pPr marL="457200" lvl="1" indent="0">
              <a:buNone/>
            </a:pPr>
            <a:r>
              <a:rPr lang="en-AU" sz="2400" b="1" dirty="0" smtClean="0"/>
              <a:t>Approve </a:t>
            </a:r>
            <a:r>
              <a:rPr lang="en-AU" sz="2400" b="1" dirty="0" smtClean="0">
                <a:hlinkClick r:id="rId3"/>
              </a:rPr>
              <a:t>11-16-1493-04</a:t>
            </a:r>
            <a:r>
              <a:rPr lang="en-AU" sz="2400" b="1" dirty="0" smtClean="0">
                <a:solidFill>
                  <a:srgbClr val="FF0000"/>
                </a:solidFill>
                <a:hlinkClick r:id="rId3"/>
              </a:rPr>
              <a:t> </a:t>
            </a:r>
            <a:r>
              <a:rPr lang="en-AU" sz="2400" b="1" dirty="0" smtClean="0"/>
              <a:t> as liaison to </a:t>
            </a:r>
            <a:r>
              <a:rPr lang="en-AU" sz="2400" b="1" dirty="0"/>
              <a:t>3GPP RAN1 in response to their request that IEEE 802.11 adopt an ED of -</a:t>
            </a:r>
            <a:r>
              <a:rPr lang="en-AU" sz="2400" b="1" dirty="0" smtClean="0"/>
              <a:t>72dBm, granting the </a:t>
            </a:r>
            <a:r>
              <a:rPr lang="en-AU" sz="2400" b="1" dirty="0" smtClean="0"/>
              <a:t>LMSC </a:t>
            </a:r>
            <a:r>
              <a:rPr lang="en-AU" sz="2400" b="1" dirty="0" smtClean="0"/>
              <a:t>chair </a:t>
            </a:r>
            <a:r>
              <a:rPr lang="en-AU" sz="2400" b="1" dirty="0"/>
              <a:t>editorial license</a:t>
            </a:r>
            <a:r>
              <a:rPr lang="en-AU" sz="2400" b="1" dirty="0" smtClean="0"/>
              <a:t>.</a:t>
            </a:r>
          </a:p>
          <a:p>
            <a:pPr marL="457200" lvl="1" indent="0">
              <a:buNone/>
            </a:pPr>
            <a:endParaRPr lang="en-AU" sz="2400" b="1" dirty="0"/>
          </a:p>
          <a:p>
            <a:pPr lvl="1"/>
            <a:r>
              <a:rPr lang="en-AU" sz="2400" b="1" dirty="0" smtClean="0"/>
              <a:t>Moved: Adrian Stephens</a:t>
            </a:r>
          </a:p>
          <a:p>
            <a:pPr lvl="1"/>
            <a:r>
              <a:rPr lang="en-AU" sz="2400" b="1" dirty="0" smtClean="0"/>
              <a:t>Seconded: Jon Rosdahl</a:t>
            </a:r>
          </a:p>
          <a:p>
            <a:pPr lvl="1"/>
            <a:r>
              <a:rPr lang="en-AU" sz="2400" b="1" dirty="0" smtClean="0"/>
              <a:t>Result:</a:t>
            </a:r>
          </a:p>
          <a:p>
            <a:pPr lvl="1"/>
            <a:endParaRPr lang="en-AU" sz="2400" b="1" dirty="0" smtClean="0"/>
          </a:p>
          <a:p>
            <a:pPr lvl="1"/>
            <a:r>
              <a:rPr lang="en-AU" b="1" dirty="0" smtClean="0"/>
              <a:t>In the 802.11 WG: y/n/a: </a:t>
            </a:r>
            <a:r>
              <a:rPr lang="en-AU" b="1" dirty="0" smtClean="0"/>
              <a:t>94/2/28 </a:t>
            </a:r>
            <a:endParaRPr lang="en-AU" b="1" dirty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November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676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response to 3GPP RAN1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05800" cy="3810000"/>
          </a:xfrm>
        </p:spPr>
        <p:txBody>
          <a:bodyPr/>
          <a:lstStyle/>
          <a:p>
            <a:pPr marL="457200" lvl="1" indent="0">
              <a:buNone/>
            </a:pPr>
            <a:r>
              <a:rPr lang="en-AU" sz="2800" b="1" dirty="0"/>
              <a:t>The IEEE 802.11 WG </a:t>
            </a:r>
            <a:r>
              <a:rPr lang="en-AU" sz="2800" b="1" dirty="0" smtClean="0"/>
              <a:t>approves sending the response in </a:t>
            </a:r>
            <a:r>
              <a:rPr lang="en-AU" sz="2800" b="1" dirty="0" smtClean="0">
                <a:hlinkClick r:id="rId3"/>
              </a:rPr>
              <a:t>11-16-1493-04</a:t>
            </a:r>
            <a:r>
              <a:rPr lang="en-AU" sz="2800" b="1" dirty="0" smtClean="0">
                <a:solidFill>
                  <a:srgbClr val="FF0000"/>
                </a:solidFill>
                <a:hlinkClick r:id="rId3"/>
              </a:rPr>
              <a:t> </a:t>
            </a:r>
            <a:r>
              <a:rPr lang="en-AU" sz="2800" b="1" dirty="0" smtClean="0"/>
              <a:t>to </a:t>
            </a:r>
            <a:r>
              <a:rPr lang="en-AU" sz="2800" b="1" dirty="0"/>
              <a:t>3GPP RAN1 in response to their request that IEEE 802.11 adopt an ED of -</a:t>
            </a:r>
            <a:r>
              <a:rPr lang="en-AU" sz="2800" b="1" dirty="0" smtClean="0"/>
              <a:t>72dBm, granting the IEEE </a:t>
            </a:r>
            <a:r>
              <a:rPr lang="en-AU" sz="2800" b="1" dirty="0"/>
              <a:t>802.11 WG </a:t>
            </a:r>
            <a:r>
              <a:rPr lang="en-AU" sz="2800" b="1" dirty="0" smtClean="0"/>
              <a:t>chair </a:t>
            </a:r>
            <a:r>
              <a:rPr lang="en-AU" sz="2800" b="1" dirty="0"/>
              <a:t>editorial license.</a:t>
            </a:r>
          </a:p>
          <a:p>
            <a:pPr lvl="1"/>
            <a:r>
              <a:rPr lang="en-AU" sz="2800" b="1" dirty="0"/>
              <a:t>Moved</a:t>
            </a:r>
            <a:r>
              <a:rPr lang="en-AU" sz="2800" b="1" dirty="0" smtClean="0"/>
              <a:t>: Andrew Myles</a:t>
            </a:r>
            <a:endParaRPr lang="en-AU" sz="2800" b="1" dirty="0"/>
          </a:p>
          <a:p>
            <a:pPr lvl="1"/>
            <a:r>
              <a:rPr lang="en-AU" sz="2800" b="1" dirty="0"/>
              <a:t>Seconded</a:t>
            </a:r>
            <a:r>
              <a:rPr lang="en-AU" sz="2800" b="1" dirty="0" smtClean="0"/>
              <a:t>: Jim </a:t>
            </a:r>
            <a:r>
              <a:rPr lang="en-AU" sz="2800" b="1" dirty="0" err="1" smtClean="0"/>
              <a:t>Petranovich</a:t>
            </a:r>
            <a:endParaRPr lang="en-AU" sz="2800" b="1" dirty="0"/>
          </a:p>
          <a:p>
            <a:pPr lvl="1"/>
            <a:r>
              <a:rPr lang="en-AU" sz="2800" b="1" dirty="0"/>
              <a:t>Result</a:t>
            </a:r>
            <a:r>
              <a:rPr lang="en-AU" sz="2800" b="1" dirty="0" smtClean="0"/>
              <a:t>: 94-2-28 Passes</a:t>
            </a:r>
            <a:endParaRPr lang="en-AU" sz="2800" b="1" dirty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November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9374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Communications Topic Interest Group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8305800" cy="3505200"/>
          </a:xfrm>
        </p:spPr>
        <p:txBody>
          <a:bodyPr/>
          <a:lstStyle/>
          <a:p>
            <a:r>
              <a:rPr lang="en-US" altLang="en-US" sz="2800" dirty="0" smtClean="0"/>
              <a:t>Approve formation of a Topic Interest Group on the topic of light communication to further clarify technical aspects of the proposal</a:t>
            </a:r>
          </a:p>
          <a:p>
            <a:r>
              <a:rPr lang="en-US" altLang="en-US" sz="2800" dirty="0" smtClean="0"/>
              <a:t>Moved: Vinko Erceg</a:t>
            </a:r>
          </a:p>
          <a:p>
            <a:r>
              <a:rPr lang="en-US" altLang="en-US" sz="2800" dirty="0" smtClean="0"/>
              <a:t>Seconded: Andrew Myles</a:t>
            </a:r>
          </a:p>
          <a:p>
            <a:r>
              <a:rPr lang="en-US" altLang="en-US" sz="2800" dirty="0" smtClean="0"/>
              <a:t>Result: 70-13-58 Passes</a:t>
            </a:r>
            <a:endParaRPr lang="en-GB" altLang="en-US" sz="2400" dirty="0"/>
          </a:p>
          <a:p>
            <a:pPr lvl="0"/>
            <a:endParaRPr lang="en-GB" dirty="0" smtClean="0"/>
          </a:p>
          <a:p>
            <a:pPr lvl="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GB" sz="1200" b="0" smtClean="0"/>
              <a:t>D. Stanley, HP Enterprise</a:t>
            </a:r>
            <a:endParaRPr lang="en-GB" sz="12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048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z="2000" smtClean="0"/>
              <a:t>November 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3453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– WUR Updated PAR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b="0" dirty="0" smtClean="0"/>
              <a:t>Believing that the PAR contained in the document referenced below meets IEEE-SA guidelines,</a:t>
            </a:r>
            <a:endParaRPr lang="en-US" altLang="en-US" sz="2000" b="0" dirty="0" smtClean="0"/>
          </a:p>
          <a:p>
            <a:r>
              <a:rPr lang="en-GB" altLang="en-US" sz="2000" b="0" dirty="0" smtClean="0"/>
              <a:t>Request that the PAR contained in [doc:802.11-16/1045r9] be approved and submit to IEEE 802 EC for approval to submit to </a:t>
            </a:r>
            <a:r>
              <a:rPr lang="en-GB" altLang="en-US" sz="2000" b="0" dirty="0" err="1" smtClean="0"/>
              <a:t>NesCom</a:t>
            </a:r>
            <a:r>
              <a:rPr lang="en-GB" altLang="en-US" sz="2000" b="0" dirty="0" smtClean="0"/>
              <a:t>.</a:t>
            </a:r>
          </a:p>
          <a:p>
            <a:endParaRPr lang="en-GB" altLang="en-US" sz="2000" b="0" dirty="0" smtClean="0"/>
          </a:p>
          <a:p>
            <a:r>
              <a:rPr lang="en-GB" altLang="en-US" sz="2000" dirty="0" smtClean="0"/>
              <a:t>Moved: Minyoung Park</a:t>
            </a:r>
          </a:p>
          <a:p>
            <a:r>
              <a:rPr lang="en-GB" altLang="en-US" sz="2000" dirty="0" smtClean="0"/>
              <a:t>Seconded: VK Jones</a:t>
            </a:r>
          </a:p>
          <a:p>
            <a:r>
              <a:rPr lang="en-GB" altLang="en-US" sz="2000" dirty="0" smtClean="0"/>
              <a:t>Result: 119-0-14 Passes</a:t>
            </a:r>
          </a:p>
          <a:p>
            <a:endParaRPr lang="en-GB" altLang="en-US" sz="2000" dirty="0"/>
          </a:p>
          <a:p>
            <a:r>
              <a:rPr lang="en-GB" altLang="en-US" sz="2000" dirty="0" smtClean="0"/>
              <a:t>WUR SG result: Moved:,  </a:t>
            </a:r>
            <a:r>
              <a:rPr lang="en-GB" altLang="en-US" sz="2000" dirty="0" err="1" smtClean="0"/>
              <a:t>Shahrnaz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Azizi</a:t>
            </a:r>
            <a:r>
              <a:rPr lang="en-GB" altLang="en-US" sz="2000" dirty="0" smtClean="0"/>
              <a:t>, Seconded:</a:t>
            </a:r>
            <a:r>
              <a:rPr lang="en-US" altLang="en-US" sz="2000" dirty="0" smtClean="0"/>
              <a:t>Leif </a:t>
            </a:r>
            <a:r>
              <a:rPr lang="en-US" altLang="en-US" sz="2000" dirty="0" err="1" smtClean="0"/>
              <a:t>Wilhelmsson</a:t>
            </a:r>
            <a:r>
              <a:rPr lang="en-US" altLang="en-US" sz="2000" dirty="0" smtClean="0"/>
              <a:t>, </a:t>
            </a:r>
            <a:r>
              <a:rPr lang="en-GB" altLang="en-US" sz="2000" dirty="0" smtClean="0"/>
              <a:t>Result: Y: 34, N: 0, A: 1</a:t>
            </a:r>
            <a:endParaRPr lang="en-US" altLang="en-US" sz="2000" dirty="0" smtClean="0"/>
          </a:p>
          <a:p>
            <a:endParaRPr lang="en-US" alt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Minyoung Park (Intel Corp.)</a:t>
            </a:r>
            <a:endParaRPr lang="en-US"/>
          </a:p>
        </p:txBody>
      </p:sp>
      <p:sp>
        <p:nvSpPr>
          <p:cNvPr id="327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75C0AF36-BBF6-43A4-B155-D298EE35E382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60495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– WUR CSD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b="0" dirty="0" smtClean="0"/>
              <a:t>Believing that the CSD contained in the document referenced below meets IEEE 802 guidelines,</a:t>
            </a:r>
            <a:endParaRPr lang="en-US" altLang="en-US" sz="2000" b="0" dirty="0" smtClean="0"/>
          </a:p>
          <a:p>
            <a:r>
              <a:rPr lang="en-GB" altLang="en-US" sz="2000" b="0" dirty="0" smtClean="0"/>
              <a:t>Request that the CSD contained in [doc:802.11-16/936r4] be approved and submitted to IEEE 802 EC for approval.</a:t>
            </a:r>
          </a:p>
          <a:p>
            <a:endParaRPr lang="en-GB" altLang="en-US" sz="2000" b="0" dirty="0" smtClean="0"/>
          </a:p>
          <a:p>
            <a:r>
              <a:rPr lang="en-GB" altLang="en-US" sz="2000" dirty="0" smtClean="0"/>
              <a:t>Moved: </a:t>
            </a:r>
            <a:r>
              <a:rPr lang="en-GB" altLang="en-US" sz="2000" dirty="0" err="1" smtClean="0"/>
              <a:t>Yunsong</a:t>
            </a:r>
            <a:r>
              <a:rPr lang="en-GB" altLang="en-US" sz="2000" dirty="0" smtClean="0"/>
              <a:t> Yang</a:t>
            </a:r>
          </a:p>
          <a:p>
            <a:r>
              <a:rPr lang="en-GB" altLang="en-US" sz="2000" dirty="0" smtClean="0"/>
              <a:t>Seconded: Guido Hiertz</a:t>
            </a:r>
          </a:p>
          <a:p>
            <a:r>
              <a:rPr lang="en-GB" altLang="en-US" sz="2000" dirty="0" smtClean="0"/>
              <a:t>Result: 115-0-11 Passes</a:t>
            </a:r>
          </a:p>
          <a:p>
            <a:r>
              <a:rPr lang="en-GB" altLang="en-US" sz="2000" dirty="0" smtClean="0"/>
              <a:t>WUR SG result: Moved:,  </a:t>
            </a:r>
            <a:r>
              <a:rPr lang="en-GB" altLang="en-US" sz="2000" dirty="0" err="1" smtClean="0"/>
              <a:t>Yongho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Seok</a:t>
            </a:r>
            <a:r>
              <a:rPr lang="en-GB" altLang="en-US" sz="2000" dirty="0" smtClean="0"/>
              <a:t>, Seconded:, Bin Tian, Result: Y: 28, N:0, A:0</a:t>
            </a:r>
            <a:endParaRPr lang="en-US" altLang="en-US" sz="2000" dirty="0" smtClean="0"/>
          </a:p>
          <a:p>
            <a:endParaRPr lang="en-US" alt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Minyoung Park (Intel Corp.)</a:t>
            </a:r>
            <a:endParaRPr lang="en-US"/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524D490-9FDD-4E72-9484-750BAEB3AFE4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164230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– WUR PAR comment responses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b="0" dirty="0" smtClean="0"/>
              <a:t>Approve the comment responses as indicated </a:t>
            </a:r>
            <a:r>
              <a:rPr lang="en-US" altLang="en-US" sz="2000" b="0" dirty="0"/>
              <a:t>in </a:t>
            </a:r>
            <a:r>
              <a:rPr lang="en-US" altLang="en-US" sz="2000" b="0" dirty="0">
                <a:hlinkClick r:id="rId3"/>
              </a:rPr>
              <a:t>https://</a:t>
            </a:r>
            <a:r>
              <a:rPr lang="en-US" altLang="en-US" sz="2000" b="0" dirty="0" smtClean="0">
                <a:hlinkClick r:id="rId3"/>
              </a:rPr>
              <a:t>mentor.ieee.org/802.11/dcn/16/11-16-1528-00-0wur-comments-on-wur-sg-par-and-csd.ppt</a:t>
            </a:r>
            <a:r>
              <a:rPr lang="en-US" altLang="en-US" sz="2000" b="0" dirty="0" smtClean="0"/>
              <a:t> </a:t>
            </a:r>
            <a:endParaRPr lang="en-GB" altLang="en-US" sz="2000" b="0" dirty="0" smtClean="0"/>
          </a:p>
          <a:p>
            <a:endParaRPr lang="en-GB" altLang="en-US" sz="2000" b="0" dirty="0" smtClean="0"/>
          </a:p>
          <a:p>
            <a:r>
              <a:rPr lang="en-GB" altLang="en-US" sz="2000" dirty="0" smtClean="0"/>
              <a:t>Moved: Minyoung Park</a:t>
            </a:r>
          </a:p>
          <a:p>
            <a:r>
              <a:rPr lang="en-GB" altLang="en-US" sz="2000" dirty="0" smtClean="0"/>
              <a:t>Seconded: </a:t>
            </a:r>
            <a:r>
              <a:rPr lang="en-GB" altLang="en-US" sz="2000" dirty="0" err="1" smtClean="0"/>
              <a:t>Shahrnaz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Azizi</a:t>
            </a:r>
            <a:endParaRPr lang="en-GB" altLang="en-US" sz="2000" dirty="0" smtClean="0"/>
          </a:p>
          <a:p>
            <a:r>
              <a:rPr lang="en-GB" altLang="en-US" sz="2000" dirty="0" smtClean="0"/>
              <a:t>Result: 103-0-10 Passes</a:t>
            </a:r>
          </a:p>
          <a:p>
            <a:endParaRPr lang="en-US" alt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Minyoung Park (Intel Corp.)</a:t>
            </a:r>
            <a:endParaRPr lang="en-US"/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524D490-9FDD-4E72-9484-750BAEB3AFE4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51057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Friday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FDD5300-2866-4D79-87F5-BB55E78B962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108927</TotalTime>
  <Words>1613</Words>
  <Application>Microsoft Office PowerPoint</Application>
  <PresentationFormat>On-screen Show (4:3)</PresentationFormat>
  <Paragraphs>334</Paragraphs>
  <Slides>22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Default Design</vt:lpstr>
      <vt:lpstr>Document</vt:lpstr>
      <vt:lpstr>802.11 November 2016 WG Motions</vt:lpstr>
      <vt:lpstr>Abstract</vt:lpstr>
      <vt:lpstr>Wednesday</vt:lpstr>
      <vt:lpstr>Liaison response to 3GPP RAN1</vt:lpstr>
      <vt:lpstr>Light Communications Topic Interest Group formation</vt:lpstr>
      <vt:lpstr>Motion – WUR Updated PAR</vt:lpstr>
      <vt:lpstr>Motion – WUR CSD</vt:lpstr>
      <vt:lpstr>Motion – WUR PAR comment responses</vt:lpstr>
      <vt:lpstr>Friday</vt:lpstr>
      <vt:lpstr>PowerPoint Presentation</vt:lpstr>
      <vt:lpstr>TGaj Working Group LB D4.0</vt:lpstr>
      <vt:lpstr>TGak Working Group LB D3.0</vt:lpstr>
      <vt:lpstr>TGax Working Group LB D1.0</vt:lpstr>
      <vt:lpstr>TGax Coexistence Assurance Document</vt:lpstr>
      <vt:lpstr>Liaison response to 3GPP RAN4</vt:lpstr>
      <vt:lpstr>Motion: WUR Study Group Extension</vt:lpstr>
      <vt:lpstr>Liaison response to 3GPP RAN4</vt:lpstr>
      <vt:lpstr>Friday – EC Motions</vt:lpstr>
      <vt:lpstr>Motion: WUR Study Group Extension</vt:lpstr>
      <vt:lpstr>Motion – WUR Updated PAR</vt:lpstr>
      <vt:lpstr>Liaison response to 3GPP RAN1</vt:lpstr>
      <vt:lpstr>References</vt:lpstr>
    </vt:vector>
  </TitlesOfParts>
  <Company>HPE-Aruba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</dc:title>
  <dc:creator>dstanley@arubanetworks.com;dorothy.stanley@hpe.com</dc:creator>
  <cp:keywords>November 2016 IEEE 802.11 WG motions</cp:keywords>
  <cp:lastModifiedBy>Dorothy Stanley</cp:lastModifiedBy>
  <cp:revision>2181</cp:revision>
  <cp:lastPrinted>1998-02-10T13:28:06Z</cp:lastPrinted>
  <dcterms:created xsi:type="dcterms:W3CDTF">1998-02-10T13:07:52Z</dcterms:created>
  <dcterms:modified xsi:type="dcterms:W3CDTF">2016-11-11T04:52:26Z</dcterms:modified>
</cp:coreProperties>
</file>