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429"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31" r:id="rId21"/>
    <p:sldId id="402" r:id="rId22"/>
    <p:sldId id="403" r:id="rId23"/>
    <p:sldId id="404" r:id="rId24"/>
    <p:sldId id="405" r:id="rId25"/>
    <p:sldId id="406" r:id="rId26"/>
    <p:sldId id="407" r:id="rId27"/>
    <p:sldId id="446" r:id="rId28"/>
    <p:sldId id="411" r:id="rId29"/>
    <p:sldId id="412" r:id="rId30"/>
    <p:sldId id="440" r:id="rId31"/>
    <p:sldId id="441" r:id="rId32"/>
    <p:sldId id="442" r:id="rId33"/>
    <p:sldId id="443" r:id="rId34"/>
    <p:sldId id="444" r:id="rId35"/>
    <p:sldId id="445" r:id="rId36"/>
    <p:sldId id="434" r:id="rId37"/>
    <p:sldId id="435" r:id="rId38"/>
    <p:sldId id="436" r:id="rId39"/>
    <p:sldId id="438" r:id="rId40"/>
    <p:sldId id="439" r:id="rId41"/>
    <p:sldId id="408" r:id="rId42"/>
    <p:sldId id="409" r:id="rId43"/>
    <p:sldId id="410" r:id="rId44"/>
    <p:sldId id="413" r:id="rId45"/>
    <p:sldId id="414" r:id="rId46"/>
    <p:sldId id="415" r:id="rId47"/>
    <p:sldId id="416" r:id="rId48"/>
    <p:sldId id="417" r:id="rId49"/>
    <p:sldId id="418" r:id="rId50"/>
    <p:sldId id="424" r:id="rId51"/>
    <p:sldId id="432" r:id="rId52"/>
    <p:sldId id="425" r:id="rId53"/>
    <p:sldId id="426" r:id="rId54"/>
    <p:sldId id="427" r:id="rId55"/>
    <p:sldId id="428" r:id="rId56"/>
    <p:sldId id="419" r:id="rId57"/>
    <p:sldId id="420" r:id="rId58"/>
    <p:sldId id="421" r:id="rId59"/>
    <p:sldId id="422" r:id="rId60"/>
    <p:sldId id="423"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429"/>
            <p14:sldId id="385"/>
            <p14:sldId id="386"/>
            <p14:sldId id="387"/>
            <p14:sldId id="388"/>
            <p14:sldId id="389"/>
            <p14:sldId id="390"/>
            <p14:sldId id="391"/>
            <p14:sldId id="392"/>
            <p14:sldId id="393"/>
            <p14:sldId id="394"/>
            <p14:sldId id="395"/>
            <p14:sldId id="396"/>
          </p14:sldIdLst>
        </p14:section>
        <p14:section name="Slot #1" id="{8011746D-81A9-49E2-ACB8-98A4477292B3}">
          <p14:sldIdLst>
            <p14:sldId id="397"/>
            <p14:sldId id="398"/>
            <p14:sldId id="399"/>
            <p14:sldId id="400"/>
            <p14:sldId id="401"/>
            <p14:sldId id="431"/>
            <p14:sldId id="402"/>
            <p14:sldId id="403"/>
          </p14:sldIdLst>
        </p14:section>
        <p14:section name="Slot#2" id="{D9FDAC3C-59EC-4F24-A258-990E5A99524B}">
          <p14:sldIdLst>
            <p14:sldId id="404"/>
            <p14:sldId id="405"/>
            <p14:sldId id="406"/>
            <p14:sldId id="407"/>
            <p14:sldId id="446"/>
            <p14:sldId id="411"/>
            <p14:sldId id="412"/>
          </p14:sldIdLst>
        </p14:section>
        <p14:section name="Slot#3" id="{672E29FE-B76C-49B6-9C6F-695967E7C4EC}">
          <p14:sldIdLst>
            <p14:sldId id="440"/>
            <p14:sldId id="441"/>
            <p14:sldId id="442"/>
            <p14:sldId id="443"/>
            <p14:sldId id="444"/>
            <p14:sldId id="445"/>
          </p14:sldIdLst>
        </p14:section>
        <p14:section name="Slot#4" id="{27CF3BDB-5964-4A40-8E0D-4FE99C791911}">
          <p14:sldIdLst>
            <p14:sldId id="434"/>
            <p14:sldId id="435"/>
            <p14:sldId id="436"/>
            <p14:sldId id="438"/>
            <p14:sldId id="439"/>
            <p14:sldId id="408"/>
            <p14:sldId id="409"/>
            <p14:sldId id="410"/>
            <p14:sldId id="413"/>
            <p14:sldId id="414"/>
          </p14:sldIdLst>
        </p14:section>
        <p14:section name="Backup" id="{9FBC3677-2CD2-4DE4-B71A-F5EAB5A48DDF}">
          <p14:sldIdLst>
            <p14:sldId id="415"/>
            <p14:sldId id="416"/>
            <p14:sldId id="417"/>
            <p14:sldId id="418"/>
          </p14:sldIdLst>
        </p14:section>
        <p14:section name="Motions' templates" id="{A00CE131-3A42-486E-8953-DA2CA69571D8}">
          <p14:sldIdLst>
            <p14:sldId id="424"/>
            <p14:sldId id="432"/>
            <p14:sldId id="425"/>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0904" autoAdjust="0"/>
    <p:restoredTop sz="94401" autoAdjust="0"/>
  </p:normalViewPr>
  <p:slideViewPr>
    <p:cSldViewPr>
      <p:cViewPr>
        <p:scale>
          <a:sx n="93" d="100"/>
          <a:sy n="93" d="100"/>
        </p:scale>
        <p:origin x="1296" y="-138"/>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534627336"/>
        <c:axId val="534621456"/>
        <c:axId val="0"/>
      </c:bar3DChart>
      <c:catAx>
        <c:axId val="5346273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534621456"/>
        <c:crosses val="autoZero"/>
        <c:auto val="1"/>
        <c:lblAlgn val="ctr"/>
        <c:lblOffset val="100"/>
        <c:tickLblSkip val="3"/>
        <c:tickMarkSkip val="1"/>
        <c:noMultiLvlLbl val="0"/>
      </c:catAx>
      <c:valAx>
        <c:axId val="53462145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53462733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32512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355431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620376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38775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802.11-16/1309r3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338-00-0000-liaison-from-3gpp-ran4-on-rtt-measurement-accuracy.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Nov.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2016-11-08</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69"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60228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981200"/>
            <a:ext cx="8856984" cy="4113213"/>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maybe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9558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17238238"/>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(11-16-1320r0).  </a:t>
            </a:r>
            <a:endParaRPr lang="en-US" altLang="en-US" sz="1800" b="0" dirty="0"/>
          </a:p>
          <a:p>
            <a:pPr algn="just">
              <a:spcBef>
                <a:spcPct val="20000"/>
              </a:spcBef>
              <a:buFontTx/>
              <a:buChar char="•"/>
            </a:pPr>
            <a:r>
              <a:rPr lang="en-US" altLang="en-US" sz="1800" b="0" dirty="0" smtClean="0"/>
              <a:t>Review and response to 3GPP RAN4 liaison (</a:t>
            </a:r>
            <a:r>
              <a:rPr lang="en-US" altLang="en-US" sz="1800" b="0" dirty="0" smtClean="0">
                <a:hlinkClick r:id="rId2"/>
              </a:rPr>
              <a:t>11-16-1338</a:t>
            </a:r>
            <a:r>
              <a:rPr lang="en-US" altLang="en-US" sz="1800" b="0" dirty="0" smtClean="0"/>
              <a:t>).</a:t>
            </a:r>
            <a:endParaRPr lang="en-US" altLang="en-US" sz="1800" b="0" dirty="0" smtClean="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a:t>Schedule 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5397807"/>
              </p:ext>
            </p:extLst>
          </p:nvPr>
        </p:nvGraphicFramePr>
        <p:xfrm>
          <a:off x="380206" y="1751013"/>
          <a:ext cx="8458200" cy="4519918"/>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Nov.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11-16-1511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Additional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 for 11ay for</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supporting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high</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resolution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and response to 3GPP RAN4 liaison.</a:t>
            </a:r>
            <a:endParaRPr lang="en-US" altLang="en-US" sz="2000" b="0" dirty="0"/>
          </a:p>
          <a:p>
            <a:pPr algn="just">
              <a:spcBef>
                <a:spcPct val="20000"/>
              </a:spcBef>
              <a:buFontTx/>
              <a:buChar char="•"/>
            </a:pPr>
            <a:r>
              <a:rPr lang="en-US" altLang="en-US" sz="2000" b="0" dirty="0"/>
              <a:t>Presentations 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80254304"/>
              </p:ext>
            </p:extLst>
          </p:nvPr>
        </p:nvGraphicFramePr>
        <p:xfrm>
          <a:off x="323528" y="1916832"/>
          <a:ext cx="8424935" cy="375016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301283">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15239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11-16/1320r0 “</a:t>
            </a:r>
            <a:r>
              <a:rPr lang="en-US" dirty="0"/>
              <a:t>802.11az Meeting Minutes September 2016 Session</a:t>
            </a:r>
            <a:r>
              <a:rPr lang="en-US" b="0" dirty="0" smtClean="0"/>
              <a:t>” </a:t>
            </a:r>
            <a:r>
              <a:rPr lang="en-US" b="0" dirty="0"/>
              <a:t>posted to Mentor </a:t>
            </a:r>
            <a:r>
              <a:rPr lang="en-US" b="0" dirty="0" smtClean="0"/>
              <a:t>on Sep. 29</a:t>
            </a:r>
            <a:r>
              <a:rPr lang="en-US" b="0" baseline="30000" dirty="0" smtClean="0"/>
              <a:t>th</a:t>
            </a:r>
            <a:r>
              <a:rPr lang="en-US" b="0" dirty="0" smtClean="0"/>
              <a:t>. </a:t>
            </a:r>
            <a:endParaRPr lang="en-US" b="0" dirty="0"/>
          </a:p>
          <a:p>
            <a:endParaRPr lang="en-US" dirty="0"/>
          </a:p>
          <a:p>
            <a:r>
              <a:rPr lang="en-US" dirty="0"/>
              <a:t>Motion:</a:t>
            </a:r>
          </a:p>
          <a:p>
            <a:pPr marL="0" indent="0"/>
            <a:r>
              <a:rPr lang="en-US" b="0" dirty="0"/>
              <a:t>To approve document </a:t>
            </a:r>
            <a:r>
              <a:rPr lang="en-US" b="0" dirty="0" smtClean="0"/>
              <a:t>11-16/1320r0 </a:t>
            </a:r>
            <a:r>
              <a:rPr lang="en-US" b="0" dirty="0"/>
              <a:t>as TG meeting minutes for the </a:t>
            </a:r>
            <a:r>
              <a:rPr lang="en-US" b="0" dirty="0" smtClean="0"/>
              <a:t>Sep. meeting</a:t>
            </a:r>
            <a:r>
              <a:rPr lang="en-US" b="0" dirty="0"/>
              <a:t>. </a:t>
            </a:r>
          </a:p>
          <a:p>
            <a:r>
              <a:rPr lang="en-US" b="0" dirty="0"/>
              <a:t>Moved by</a:t>
            </a:r>
            <a:r>
              <a:rPr lang="en-US" b="0" dirty="0" smtClean="0"/>
              <a:t>: </a:t>
            </a:r>
            <a:r>
              <a:rPr lang="en-US" b="0" dirty="0" smtClean="0"/>
              <a:t>Ganesh </a:t>
            </a:r>
            <a:r>
              <a:rPr lang="en-US" b="0" dirty="0" err="1" smtClean="0"/>
              <a:t>Venkatesan</a:t>
            </a:r>
            <a:endParaRPr lang="en-US" b="0" dirty="0"/>
          </a:p>
          <a:p>
            <a:r>
              <a:rPr lang="en-US" b="0" dirty="0"/>
              <a:t>Seconded by: </a:t>
            </a:r>
            <a:r>
              <a:rPr lang="en-US" b="0" dirty="0" smtClean="0"/>
              <a:t>Chao Chun Wang </a:t>
            </a:r>
            <a:endParaRPr lang="en-US" b="0" dirty="0"/>
          </a:p>
          <a:p>
            <a:r>
              <a:rPr lang="en-US" b="0" dirty="0"/>
              <a:t>Results (Y/N/A</a:t>
            </a:r>
            <a:r>
              <a:rPr lang="en-US" b="0" dirty="0" smtClean="0"/>
              <a:t>): 14 / 0 / 0</a:t>
            </a:r>
          </a:p>
          <a:p>
            <a:r>
              <a:rPr lang="en-US" b="0" dirty="0" smtClean="0"/>
              <a:t>Motion passes.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8"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Antonio, </a:t>
            </a:r>
            <a:r>
              <a:rPr lang="en-US" altLang="en-US" sz="3600" dirty="0" err="1" smtClean="0">
                <a:cs typeface="Times New Roman" panose="02020603050405020304" pitchFamily="18" charset="0"/>
              </a:rPr>
              <a:t>Tx</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 </a:t>
            </a:r>
            <a:r>
              <a:rPr lang="en-US" altLang="en-US" sz="1600" b="0" dirty="0" smtClean="0">
                <a:cs typeface="Times New Roman" panose="02020603050405020304" pitchFamily="18" charset="0"/>
              </a:rPr>
              <a:t>(stand-in) : </a:t>
            </a:r>
            <a:r>
              <a:rPr lang="en-US" altLang="en-US" sz="2000" b="0" dirty="0" smtClean="0">
                <a:cs typeface="Times New Roman" panose="02020603050405020304" pitchFamily="18" charset="0"/>
              </a:rPr>
              <a:t>Naveen Kakani </a:t>
            </a:r>
            <a:r>
              <a:rPr lang="en-US" altLang="en-US" sz="1600" b="0" dirty="0" smtClean="0">
                <a:cs typeface="Times New Roman" panose="02020603050405020304" pitchFamily="18" charset="0"/>
              </a:rPr>
              <a:t>(Qualcomm)</a:t>
            </a:r>
            <a:endParaRPr lang="en-US" altLang="en-US" sz="1600" b="0" dirty="0" smtClean="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Technical </a:t>
            </a:r>
            <a:r>
              <a:rPr lang="en-US" altLang="en-US" sz="2000" dirty="0" smtClean="0">
                <a:cs typeface="Times New Roman" panose="02020603050405020304" pitchFamily="18" charset="0"/>
              </a:rPr>
              <a:t>Editor</a:t>
            </a:r>
            <a:r>
              <a:rPr lang="en-US" altLang="en-US" sz="2000" dirty="0">
                <a:cs typeface="Times New Roman" panose="02020603050405020304" pitchFamily="18" charset="0"/>
              </a:rPr>
              <a:t>: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Tree>
    <p:extLst>
      <p:ext uri="{BB962C8B-B14F-4D97-AF65-F5344CB8AC3E}">
        <p14:creationId xmlns:p14="http://schemas.microsoft.com/office/powerpoint/2010/main" val="296188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.11az </a:t>
            </a:r>
            <a:r>
              <a:rPr lang="en-US" dirty="0" smtClean="0"/>
              <a:t>.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717481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pPr algn="just">
              <a:spcBef>
                <a:spcPct val="20000"/>
              </a:spcBef>
              <a:buFontTx/>
              <a:buChar char="•"/>
            </a:pPr>
            <a:r>
              <a:rPr lang="en-US" altLang="en-US" sz="2000" b="0" dirty="0" smtClean="0"/>
              <a:t>Continue </a:t>
            </a:r>
            <a:r>
              <a:rPr lang="en-US" altLang="en-US" sz="2000" b="0" dirty="0"/>
              <a:t>3GPP RAN4 Liaison Response on RTT measurement accuracy – moved to Thursday AM1 timeslot</a:t>
            </a:r>
            <a:r>
              <a:rPr lang="en-US" altLang="en-US" sz="2000" b="0" dirty="0" smtClean="0"/>
              <a:t>.</a:t>
            </a:r>
            <a:endParaRPr lang="en-US" altLang="en-US" sz="2000" b="0" dirty="0"/>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21133763"/>
              </p:ext>
            </p:extLst>
          </p:nvPr>
        </p:nvGraphicFramePr>
        <p:xfrm>
          <a:off x="656785" y="2420888"/>
          <a:ext cx="7772404" cy="4063744"/>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30min </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60012">
                <a:tc>
                  <a:txBody>
                    <a:bodyPr/>
                    <a:lstStyle/>
                    <a:p>
                      <a:r>
                        <a:rPr lang="en-US" sz="1400" strike="sngStrike" dirty="0" smtClean="0"/>
                        <a:t>11-16-1338</a:t>
                      </a:r>
                      <a:endParaRPr lang="en-US" sz="1400" strike="sngStrike" dirty="0"/>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Allan Zhu</a:t>
                      </a: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effectLst/>
                        </a:rPr>
                        <a:t>Liaison from 3GPP RAN4 on RTT measurement accuracy</a:t>
                      </a: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Liaison</a:t>
                      </a:r>
                      <a:endParaRPr lang="en-US" sz="1400" strike="sngStrike"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Moved to Thur.</a:t>
                      </a:r>
                      <a:r>
                        <a:rPr lang="en-US" sz="1400" kern="1200" baseline="0" dirty="0" smtClean="0">
                          <a:solidFill>
                            <a:schemeClr val="dk1"/>
                          </a:solidFill>
                          <a:latin typeface="+mn-lt"/>
                          <a:ea typeface="+mn-ea"/>
                          <a:cs typeface="+mn-cs"/>
                        </a:rPr>
                        <a:t> AM1</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on Submission 1496</a:t>
            </a:r>
            <a:endParaRPr lang="en-US" dirty="0"/>
          </a:p>
        </p:txBody>
      </p:sp>
      <p:sp>
        <p:nvSpPr>
          <p:cNvPr id="3" name="Content Placeholder 2"/>
          <p:cNvSpPr>
            <a:spLocks noGrp="1"/>
          </p:cNvSpPr>
          <p:nvPr>
            <p:ph idx="1"/>
          </p:nvPr>
        </p:nvSpPr>
        <p:spPr/>
        <p:txBody>
          <a:bodyPr/>
          <a:lstStyle/>
          <a:p>
            <a:pPr marL="0" indent="0"/>
            <a:r>
              <a:rPr lang="en-US" sz="2000" dirty="0" smtClean="0"/>
              <a:t>Motion:</a:t>
            </a:r>
          </a:p>
          <a:p>
            <a:pPr marL="0" indent="0"/>
            <a:r>
              <a:rPr lang="en-US" sz="2000" dirty="0" smtClean="0"/>
              <a:t>Move </a:t>
            </a:r>
            <a:r>
              <a:rPr lang="en-US" sz="2000" dirty="0"/>
              <a:t>to adopt </a:t>
            </a:r>
            <a:r>
              <a:rPr lang="en-US" sz="2000" dirty="0" smtClean="0"/>
              <a:t>the following spec frame work requirement: </a:t>
            </a:r>
          </a:p>
          <a:p>
            <a:pPr marL="0" indent="0"/>
            <a:r>
              <a:rPr lang="en-US" sz="2000" dirty="0" smtClean="0"/>
              <a:t>“11az protocol negotiation </a:t>
            </a:r>
            <a:r>
              <a:rPr lang="en-US" sz="2000" dirty="0"/>
              <a:t>phase </a:t>
            </a:r>
            <a:r>
              <a:rPr lang="en-US" sz="2000" dirty="0" smtClean="0"/>
              <a:t>shall define an enhancement to the FTM </a:t>
            </a:r>
            <a:r>
              <a:rPr lang="en-US" sz="2000" dirty="0"/>
              <a:t>Request </a:t>
            </a:r>
            <a:r>
              <a:rPr lang="en-US" sz="2000" dirty="0" smtClean="0"/>
              <a:t>frame in </a:t>
            </a:r>
            <a:r>
              <a:rPr lang="en-US" sz="2000" dirty="0"/>
              <a:t>both SU and MU modes for both associated and unassociated </a:t>
            </a:r>
            <a:r>
              <a:rPr lang="en-US" sz="2000" dirty="0" smtClean="0"/>
              <a:t>states”, and instruct the SFD editor to include it in </a:t>
            </a:r>
            <a:r>
              <a:rPr lang="en-US" sz="2000" dirty="0"/>
              <a:t>the </a:t>
            </a:r>
            <a:r>
              <a:rPr lang="en-US" sz="2000" dirty="0" err="1"/>
              <a:t>TGaz</a:t>
            </a:r>
            <a:r>
              <a:rPr lang="en-US" sz="2000" dirty="0"/>
              <a:t> </a:t>
            </a:r>
            <a:r>
              <a:rPr lang="en-US" sz="2000" dirty="0" smtClean="0"/>
              <a:t>SFD for </a:t>
            </a:r>
            <a:r>
              <a:rPr lang="en-US" sz="2000" dirty="0"/>
              <a:t>the .</a:t>
            </a:r>
            <a:r>
              <a:rPr lang="en-US" sz="2000" dirty="0" smtClean="0"/>
              <a:t>11az Ranging protocol, and allow editing rights to the editor.</a:t>
            </a:r>
            <a:endParaRPr lang="en-US" sz="2000" dirty="0"/>
          </a:p>
          <a:p>
            <a:pPr marL="0" indent="0"/>
            <a:endParaRPr lang="en-US" sz="2000" dirty="0" smtClean="0"/>
          </a:p>
          <a:p>
            <a:pPr marL="0" indent="0"/>
            <a:r>
              <a:rPr lang="en-US" sz="2000" dirty="0" smtClean="0"/>
              <a:t>Moved</a:t>
            </a:r>
            <a:r>
              <a:rPr lang="en-US" sz="2000" dirty="0"/>
              <a:t>: </a:t>
            </a:r>
            <a:r>
              <a:rPr lang="en-US" sz="2000" dirty="0" smtClean="0"/>
              <a:t>Ganesh </a:t>
            </a:r>
            <a:r>
              <a:rPr lang="en-US" sz="2000" dirty="0" err="1" smtClean="0"/>
              <a:t>Venkatesan</a:t>
            </a:r>
            <a:endParaRPr lang="en-US" sz="2000" dirty="0"/>
          </a:p>
          <a:p>
            <a:pPr marL="0" indent="0"/>
            <a:r>
              <a:rPr lang="en-US" sz="2000" dirty="0"/>
              <a:t>Seconded: </a:t>
            </a:r>
            <a:r>
              <a:rPr lang="en-US" sz="2000" dirty="0" smtClean="0"/>
              <a:t>SK Yong</a:t>
            </a:r>
            <a:endParaRPr lang="en-US" sz="2000" dirty="0"/>
          </a:p>
          <a:p>
            <a:pPr marL="0" indent="0"/>
            <a:r>
              <a:rPr lang="en-US" sz="2000" dirty="0"/>
              <a:t>Result: </a:t>
            </a:r>
            <a:endParaRPr lang="en-US" sz="2000" dirty="0" smtClean="0"/>
          </a:p>
          <a:p>
            <a:pPr marL="0" indent="0"/>
            <a:r>
              <a:rPr lang="en-US" sz="2000" dirty="0" smtClean="0"/>
              <a:t>Y: 13	N: 0	A: 5 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98296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 San Antonio meeting</a:t>
            </a:r>
            <a:r>
              <a:rPr lang="en-US" altLang="en-US" dirty="0"/>
              <a:t>.</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3600" dirty="0"/>
              <a:t>Meeting Slot </a:t>
            </a:r>
            <a:r>
              <a:rPr lang="en-US" altLang="en-US" sz="3600" dirty="0" smtClean="0"/>
              <a:t>#3</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55726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Continue 3GPP RAN4 Liaison Response on RTT measurement accuracy.</a:t>
            </a:r>
            <a:endParaRPr lang="en-US" altLang="en-US" sz="2000" b="0" dirty="0" smtClean="0"/>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82010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74378943"/>
              </p:ext>
            </p:extLst>
          </p:nvPr>
        </p:nvGraphicFramePr>
        <p:xfrm>
          <a:off x="656785" y="2420888"/>
          <a:ext cx="7772404" cy="229595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11-16-1338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needed</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02729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10419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3355542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167419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a:t>
            </a:r>
            <a:r>
              <a:rPr lang="en-US" altLang="en-US" sz="3200" dirty="0" smtClean="0"/>
              <a:t>#4</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45427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4</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a:t>Presentations to inform the TG (as time permits)</a:t>
            </a:r>
          </a:p>
          <a:p>
            <a:pPr algn="just">
              <a:spcBef>
                <a:spcPct val="20000"/>
              </a:spcBef>
              <a:buFontTx/>
              <a:buChar char="•"/>
            </a:pPr>
            <a:r>
              <a:rPr lang="en-US" altLang="en-US" sz="2000" b="0" dirty="0"/>
              <a:t>Timeline and project progress review (10min) – As needed</a:t>
            </a:r>
          </a:p>
          <a:p>
            <a:pPr algn="just">
              <a:spcBef>
                <a:spcPct val="20000"/>
              </a:spcBef>
              <a:buFontTx/>
              <a:buChar char="•"/>
            </a:pPr>
            <a:r>
              <a:rPr lang="en-US" altLang="en-US" sz="2000" b="0" dirty="0" err="1"/>
              <a:t>Telecon</a:t>
            </a:r>
            <a:r>
              <a:rPr lang="en-US" altLang="en-US" sz="2000" b="0" dirty="0"/>
              <a:t> time setting (5min)</a:t>
            </a: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6152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a:solidFill>
                  <a:schemeClr val="tx2"/>
                </a:solidFill>
              </a:rPr>
              <a:t>4</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91173917"/>
              </p:ext>
            </p:extLst>
          </p:nvPr>
        </p:nvGraphicFramePr>
        <p:xfrm>
          <a:off x="656785" y="2420888"/>
          <a:ext cx="7772404" cy="250931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11-16-1511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Additional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 for 11ay for</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supporting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high</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resolution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45min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093031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36821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52924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Jan. </a:t>
            </a:r>
            <a:r>
              <a:rPr lang="en-US" altLang="en-US" dirty="0">
                <a:solidFill>
                  <a:schemeClr val="tx2"/>
                </a:solidFill>
              </a:rPr>
              <a:t>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22540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a:t>Nov. </a:t>
            </a:r>
            <a:r>
              <a:rPr lang="en-US" altLang="en-US" dirty="0" smtClean="0"/>
              <a:t>30</a:t>
            </a:r>
            <a:r>
              <a:rPr lang="en-US" altLang="en-US" baseline="30000" dirty="0" smtClean="0"/>
              <a:t>th</a:t>
            </a:r>
            <a:r>
              <a:rPr lang="en-US" altLang="en-US" dirty="0" smtClean="0"/>
              <a:t> (Wed.) 10:00AM </a:t>
            </a:r>
            <a:r>
              <a:rPr lang="en-US" altLang="en-US" dirty="0"/>
              <a:t>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853691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0" y="1483667"/>
            <a:ext cx="9144000" cy="4825653"/>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smtClean="0">
                <a:solidFill>
                  <a:schemeClr val="accent2"/>
                </a:solidFill>
              </a:rPr>
              <a:t>maybe </a:t>
            </a:r>
            <a:r>
              <a:rPr lang="en-US" altLang="en-US" sz="1400" dirty="0">
                <a:solidFill>
                  <a:schemeClr val="accent2"/>
                </a:solidFill>
              </a:rPr>
              <a:t>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smtClean="0">
                <a:solidFill>
                  <a:schemeClr val="accent2"/>
                </a:solidFill>
              </a:rPr>
              <a:t>maybe </a:t>
            </a:r>
            <a:r>
              <a:rPr lang="en-US" altLang="en-US" sz="1400" dirty="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a:solidFill>
                  <a:schemeClr val="accent2"/>
                </a:solidFill>
              </a:rPr>
              <a:t>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6844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9036496"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55356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2054226"/>
            <a:ext cx="9144000" cy="4040187"/>
          </a:xfrm>
        </p:spPr>
        <p:txBody>
          <a:bodyPr/>
          <a:lstStyle/>
          <a:p>
            <a:pPr lvl="1">
              <a:lnSpc>
                <a:spcPct val="90000"/>
              </a:lnSpc>
              <a:spcBef>
                <a:spcPct val="20000"/>
              </a:spcBef>
              <a:defRPr/>
            </a:pPr>
            <a:r>
              <a:rPr lang="en-US" altLang="en-US" dirty="0">
                <a:cs typeface="Times New Roman" pitchFamily="18" charset="0"/>
              </a:rPr>
              <a:t>	</a:t>
            </a:r>
            <a:r>
              <a:rPr lang="en-US" altLang="en-US"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dirty="0">
                <a:solidFill>
                  <a:schemeClr val="accent2">
                    <a:lumMod val="75000"/>
                  </a:schemeClr>
                </a:solidFill>
              </a:rPr>
              <a:t>		IEEE-SA Standards Boards Bylaws</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2"/>
              </a:rPr>
              <a:t>http://</a:t>
            </a:r>
            <a:r>
              <a:rPr lang="en-US" altLang="en-US" i="1" dirty="0" smtClean="0">
                <a:solidFill>
                  <a:schemeClr val="accent2">
                    <a:lumMod val="75000"/>
                  </a:schemeClr>
                </a:solidFill>
                <a:hlinkClick r:id="rId2"/>
              </a:rPr>
              <a:t>standards.ieee.org/develop/policies/bylaws/sect6-7.html#6</a:t>
            </a:r>
            <a:r>
              <a:rPr lang="en-US" altLang="en-US" i="1" dirty="0" smtClean="0">
                <a:solidFill>
                  <a:schemeClr val="accent2">
                    <a:lumMod val="75000"/>
                  </a:schemeClr>
                </a:solidFill>
              </a:rPr>
              <a:t> </a:t>
            </a:r>
            <a:endParaRPr lang="en-US" altLang="en-US" i="1" dirty="0">
              <a:solidFill>
                <a:schemeClr val="accent2">
                  <a:lumMod val="75000"/>
                </a:schemeClr>
              </a:solidFill>
            </a:endParaRPr>
          </a:p>
          <a:p>
            <a:pPr lvl="1">
              <a:lnSpc>
                <a:spcPct val="90000"/>
              </a:lnSpc>
              <a:spcBef>
                <a:spcPct val="20000"/>
              </a:spcBef>
              <a:defRPr/>
            </a:pPr>
            <a:r>
              <a:rPr lang="en-GB" altLang="en-US" dirty="0">
                <a:solidFill>
                  <a:schemeClr val="accent2">
                    <a:lumMod val="75000"/>
                  </a:schemeClr>
                </a:solidFill>
              </a:rPr>
              <a:t>		IEEE-SA Standards Board Operations Manual</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3"/>
              </a:rPr>
              <a:t>http://</a:t>
            </a:r>
            <a:r>
              <a:rPr lang="en-US" altLang="en-US" i="1" dirty="0" smtClean="0">
                <a:solidFill>
                  <a:schemeClr val="accent2">
                    <a:lumMod val="75000"/>
                  </a:schemeClr>
                </a:solidFill>
                <a:hlinkClick r:id="rId3"/>
              </a:rPr>
              <a:t>standards.ieee.org/develop/policies/opman/sect6.html#6.3</a:t>
            </a:r>
            <a:r>
              <a:rPr lang="en-US" altLang="en-US" i="1" dirty="0" smtClean="0">
                <a:solidFill>
                  <a:schemeClr val="accent2">
                    <a:lumMod val="75000"/>
                  </a:schemeClr>
                </a:solidFill>
              </a:rPr>
              <a:t> </a:t>
            </a:r>
            <a:endParaRPr lang="en-US" altLang="en-US" dirty="0">
              <a:solidFill>
                <a:schemeClr val="accent2">
                  <a:lumMod val="75000"/>
                </a:schemeClr>
              </a:solidFill>
            </a:endParaRPr>
          </a:p>
          <a:p>
            <a:pPr lvl="1">
              <a:lnSpc>
                <a:spcPct val="90000"/>
              </a:lnSpc>
              <a:spcBef>
                <a:spcPct val="20000"/>
              </a:spcBef>
              <a:defRPr/>
            </a:pPr>
            <a:r>
              <a:rPr lang="en-US" altLang="en-US" dirty="0">
                <a:solidFill>
                  <a:schemeClr val="accent2">
                    <a:lumMod val="75000"/>
                  </a:schemeClr>
                </a:solidFill>
                <a:cs typeface="Times New Roman" pitchFamily="18" charset="0"/>
              </a:rPr>
              <a:t>	Material about the patent policy is available at</a:t>
            </a:r>
            <a:r>
              <a:rPr lang="en-US" altLang="en-US" dirty="0">
                <a:solidFill>
                  <a:schemeClr val="accent2">
                    <a:lumMod val="75000"/>
                  </a:schemeClr>
                </a:solidFill>
              </a:rPr>
              <a:t> </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4"/>
              </a:rPr>
              <a:t>http://</a:t>
            </a:r>
            <a:r>
              <a:rPr lang="en-US" altLang="en-US" i="1" dirty="0" smtClean="0">
                <a:solidFill>
                  <a:schemeClr val="accent2">
                    <a:lumMod val="75000"/>
                  </a:schemeClr>
                </a:solidFill>
                <a:hlinkClick r:id="rId4"/>
              </a:rPr>
              <a:t>standards.ieee.org/about/sasb/patcom/materials.html</a:t>
            </a:r>
            <a:r>
              <a:rPr lang="en-US" altLang="en-US" i="1" dirty="0" smtClean="0">
                <a:solidFill>
                  <a:schemeClr val="accent2">
                    <a:lumMod val="75000"/>
                  </a:schemeClr>
                </a:solidFill>
              </a:rPr>
              <a:t> </a:t>
            </a:r>
            <a:endParaRPr lang="en-US" altLang="en-US" i="1" dirty="0">
              <a:solidFill>
                <a:schemeClr val="accent2">
                  <a:lumMod val="75000"/>
                </a:schemeClr>
              </a:solidFill>
            </a:endParaRP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245801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43910</TotalTime>
  <Words>3257</Words>
  <Application>Microsoft Office PowerPoint</Application>
  <PresentationFormat>On-screen Show (4:3)</PresentationFormat>
  <Paragraphs>768</Paragraphs>
  <Slides>60</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1" baseType="lpstr">
      <vt:lpstr>Arial Unicode MS</vt:lpstr>
      <vt:lpstr>MS Gothic</vt:lpstr>
      <vt:lpstr>MS PGothic</vt:lpstr>
      <vt:lpstr>MS PGothic</vt:lpstr>
      <vt:lpstr>Arial</vt:lpstr>
      <vt:lpstr>Monotype Sorts</vt:lpstr>
      <vt:lpstr>Times</vt:lpstr>
      <vt:lpstr>Times New Roman</vt:lpstr>
      <vt:lpstr>Wingdings</vt:lpstr>
      <vt:lpstr>Office Theme</vt:lpstr>
      <vt:lpstr>Document</vt:lpstr>
      <vt:lpstr>TGaz Next Generation Positioning  Nov.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X</vt:lpstr>
      <vt:lpstr>Attendance reminder</vt:lpstr>
      <vt:lpstr>Recess</vt:lpstr>
      <vt:lpstr>PowerPoint Presentation</vt:lpstr>
      <vt:lpstr>Meeting Slot # 2 discussion items</vt:lpstr>
      <vt:lpstr>Submission order – Slot 2</vt:lpstr>
      <vt:lpstr>Presentations</vt:lpstr>
      <vt:lpstr>Motion on Submission 1496</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Activity timelines post the July meeting</vt:lpstr>
      <vt:lpstr>Goals for the Jan. meeting </vt:lpstr>
      <vt:lpstr>Teleconference Schedule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 # X</vt:lpstr>
      <vt:lpstr>Motions and strawpolls as needed</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Nov. Meeting Agenda</dc:title>
  <dc:creator>Segev, Jonathan</dc:creator>
  <cp:keywords>CTPClassification=CTP_PUBLIC:VisualMarkings=</cp:keywords>
  <cp:lastModifiedBy>Segev, Jonathan</cp:lastModifiedBy>
  <cp:revision>399</cp:revision>
  <cp:lastPrinted>1601-01-01T00:00:00Z</cp:lastPrinted>
  <dcterms:created xsi:type="dcterms:W3CDTF">2015-08-09T12:22:17Z</dcterms:created>
  <dcterms:modified xsi:type="dcterms:W3CDTF">2016-11-09T23:09:23Z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2016-11-09 23:09:22Z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