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429" r:id="rId3"/>
    <p:sldId id="385" r:id="rId4"/>
    <p:sldId id="386" r:id="rId5"/>
    <p:sldId id="387" r:id="rId6"/>
    <p:sldId id="388" r:id="rId7"/>
    <p:sldId id="389" r:id="rId8"/>
    <p:sldId id="390" r:id="rId9"/>
    <p:sldId id="391" r:id="rId10"/>
    <p:sldId id="392" r:id="rId11"/>
    <p:sldId id="393" r:id="rId12"/>
    <p:sldId id="394" r:id="rId13"/>
    <p:sldId id="395" r:id="rId14"/>
    <p:sldId id="396" r:id="rId15"/>
    <p:sldId id="397" r:id="rId16"/>
    <p:sldId id="398" r:id="rId17"/>
    <p:sldId id="399" r:id="rId18"/>
    <p:sldId id="400" r:id="rId19"/>
    <p:sldId id="401" r:id="rId20"/>
    <p:sldId id="431" r:id="rId21"/>
    <p:sldId id="402" r:id="rId22"/>
    <p:sldId id="403" r:id="rId23"/>
    <p:sldId id="404" r:id="rId24"/>
    <p:sldId id="405" r:id="rId25"/>
    <p:sldId id="406" r:id="rId26"/>
    <p:sldId id="407" r:id="rId27"/>
    <p:sldId id="411" r:id="rId28"/>
    <p:sldId id="412" r:id="rId29"/>
    <p:sldId id="434" r:id="rId30"/>
    <p:sldId id="435" r:id="rId31"/>
    <p:sldId id="436" r:id="rId32"/>
    <p:sldId id="438" r:id="rId33"/>
    <p:sldId id="439" r:id="rId34"/>
    <p:sldId id="408" r:id="rId35"/>
    <p:sldId id="409" r:id="rId36"/>
    <p:sldId id="410" r:id="rId37"/>
    <p:sldId id="413" r:id="rId38"/>
    <p:sldId id="414" r:id="rId39"/>
    <p:sldId id="415" r:id="rId40"/>
    <p:sldId id="416" r:id="rId41"/>
    <p:sldId id="417" r:id="rId42"/>
    <p:sldId id="418" r:id="rId43"/>
    <p:sldId id="424" r:id="rId44"/>
    <p:sldId id="432" r:id="rId45"/>
    <p:sldId id="425" r:id="rId46"/>
    <p:sldId id="426" r:id="rId47"/>
    <p:sldId id="427" r:id="rId48"/>
    <p:sldId id="428" r:id="rId49"/>
    <p:sldId id="419" r:id="rId50"/>
    <p:sldId id="420" r:id="rId51"/>
    <p:sldId id="421" r:id="rId52"/>
    <p:sldId id="422" r:id="rId53"/>
    <p:sldId id="42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429"/>
            <p14:sldId id="385"/>
            <p14:sldId id="386"/>
            <p14:sldId id="387"/>
            <p14:sldId id="388"/>
            <p14:sldId id="389"/>
            <p14:sldId id="390"/>
            <p14:sldId id="391"/>
            <p14:sldId id="392"/>
            <p14:sldId id="393"/>
            <p14:sldId id="394"/>
            <p14:sldId id="395"/>
            <p14:sldId id="396"/>
          </p14:sldIdLst>
        </p14:section>
        <p14:section name="Slot #1" id="{8011746D-81A9-49E2-ACB8-98A4477292B3}">
          <p14:sldIdLst>
            <p14:sldId id="397"/>
            <p14:sldId id="398"/>
            <p14:sldId id="399"/>
            <p14:sldId id="400"/>
            <p14:sldId id="401"/>
            <p14:sldId id="431"/>
            <p14:sldId id="402"/>
            <p14:sldId id="403"/>
          </p14:sldIdLst>
        </p14:section>
        <p14:section name="Slot#2" id="{D9FDAC3C-59EC-4F24-A258-990E5A99524B}">
          <p14:sldIdLst>
            <p14:sldId id="404"/>
            <p14:sldId id="405"/>
            <p14:sldId id="406"/>
            <p14:sldId id="407"/>
            <p14:sldId id="411"/>
            <p14:sldId id="412"/>
          </p14:sldIdLst>
        </p14:section>
        <p14:section name="Slot#3" id="{27CF3BDB-5964-4A40-8E0D-4FE99C791911}">
          <p14:sldIdLst>
            <p14:sldId id="434"/>
            <p14:sldId id="435"/>
            <p14:sldId id="436"/>
            <p14:sldId id="438"/>
            <p14:sldId id="439"/>
            <p14:sldId id="408"/>
            <p14:sldId id="409"/>
            <p14:sldId id="410"/>
            <p14:sldId id="413"/>
            <p14:sldId id="414"/>
          </p14:sldIdLst>
        </p14:section>
        <p14:section name="Backup" id="{9FBC3677-2CD2-4DE4-B71A-F5EAB5A48DDF}">
          <p14:sldIdLst>
            <p14:sldId id="415"/>
            <p14:sldId id="416"/>
            <p14:sldId id="417"/>
            <p14:sldId id="418"/>
          </p14:sldIdLst>
        </p14:section>
        <p14:section name="Motions' templates" id="{A00CE131-3A42-486E-8953-DA2CA69571D8}">
          <p14:sldIdLst>
            <p14:sldId id="424"/>
            <p14:sldId id="432"/>
            <p14:sldId id="425"/>
            <p14:sldId id="426"/>
            <p14:sldId id="427"/>
            <p14:sldId id="428"/>
          </p14:sldIdLst>
        </p14:section>
        <p14:section name="Template ins." id="{36DBBB44-409E-4E78-B32A-6F729B1C4114}">
          <p14:sldIdLst>
            <p14:sldId id="419"/>
            <p14:sldId id="420"/>
            <p14:sldId id="421"/>
            <p14:sldId id="422"/>
            <p14:sldId id="4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82" autoAdjust="0"/>
    <p:restoredTop sz="94401" autoAdjust="0"/>
  </p:normalViewPr>
  <p:slideViewPr>
    <p:cSldViewPr>
      <p:cViewPr>
        <p:scale>
          <a:sx n="93" d="100"/>
          <a:sy n="93" d="100"/>
        </p:scale>
        <p:origin x="834" y="-264"/>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534627336"/>
        <c:axId val="534621456"/>
        <c:axId val="0"/>
      </c:bar3DChart>
      <c:catAx>
        <c:axId val="53462733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534621456"/>
        <c:crosses val="autoZero"/>
        <c:auto val="1"/>
        <c:lblAlgn val="ctr"/>
        <c:lblOffset val="100"/>
        <c:tickLblSkip val="3"/>
        <c:tickMarkSkip val="1"/>
        <c:noMultiLvlLbl val="0"/>
      </c:catAx>
      <c:valAx>
        <c:axId val="53462145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53462733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252250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64276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1591339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620376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387752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802.11-16/1309r2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338-00-0000-liaison-from-3gpp-ran4-on-rtt-measurement-accuracy.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Nov.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2016-11-08</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63"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602286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981200"/>
            <a:ext cx="8856984" cy="4113213"/>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maybe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59558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Schedule at a glance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51744840"/>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328219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(11-16-1320r0).  </a:t>
            </a:r>
            <a:endParaRPr lang="en-US" altLang="en-US" sz="1800" b="0" dirty="0"/>
          </a:p>
          <a:p>
            <a:pPr algn="just">
              <a:spcBef>
                <a:spcPct val="20000"/>
              </a:spcBef>
              <a:buFontTx/>
              <a:buChar char="•"/>
            </a:pPr>
            <a:r>
              <a:rPr lang="en-US" altLang="en-US" sz="1800" b="0" dirty="0" smtClean="0"/>
              <a:t>Review and response to 3GPP RAN4 liaison (</a:t>
            </a:r>
            <a:r>
              <a:rPr lang="en-US" altLang="en-US" sz="1800" b="0" dirty="0" smtClean="0">
                <a:hlinkClick r:id="rId2"/>
              </a:rPr>
              <a:t>11-16-1338</a:t>
            </a:r>
            <a:r>
              <a:rPr lang="en-US" altLang="en-US" sz="1800" b="0" dirty="0" smtClean="0"/>
              <a:t>).</a:t>
            </a:r>
            <a:endParaRPr lang="en-US" altLang="en-US" sz="1800" b="0" dirty="0" smtClean="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a:t>Schedule teleconference times as needed.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74430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86967"/>
              </p:ext>
            </p:extLst>
          </p:nvPr>
        </p:nvGraphicFramePr>
        <p:xfrm>
          <a:off x="380206" y="1751013"/>
          <a:ext cx="8458200" cy="4494134"/>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a:t>
                      </a:r>
                      <a:r>
                        <a:rPr lang="en-US" sz="1400" dirty="0" smtClean="0"/>
                        <a:t>Nov. </a:t>
                      </a:r>
                      <a:r>
                        <a:rPr lang="en-US" sz="1400" dirty="0" smtClean="0"/>
                        <a:t>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95335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3371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and response to 3GPP RAN4 liaison.</a:t>
            </a:r>
            <a:endParaRPr lang="en-US" altLang="en-US" sz="2000" b="0" dirty="0"/>
          </a:p>
          <a:p>
            <a:pPr algn="just">
              <a:spcBef>
                <a:spcPct val="20000"/>
              </a:spcBef>
              <a:buFontTx/>
              <a:buChar char="•"/>
            </a:pPr>
            <a:r>
              <a:rPr lang="en-US" altLang="en-US" sz="2000" b="0" dirty="0"/>
              <a:t>Presentations 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8823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1</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80254304"/>
              </p:ext>
            </p:extLst>
          </p:nvPr>
        </p:nvGraphicFramePr>
        <p:xfrm>
          <a:off x="323528" y="1916832"/>
          <a:ext cx="8424935" cy="375016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11-16-1320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Sep.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11-16-1338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dirty="0" smtClean="0"/>
                        <a:t>45min</a:t>
                      </a:r>
                      <a:endParaRPr lang="en-US" sz="1400" dirty="0"/>
                    </a:p>
                  </a:txBody>
                  <a:tcPr marT="45712" marB="45712"/>
                </a:tc>
              </a:tr>
              <a:tr h="301283">
                <a:tc>
                  <a:txBody>
                    <a:bodyPr/>
                    <a:lstStyle/>
                    <a:p>
                      <a:r>
                        <a:rPr lang="en-US" sz="1400" dirty="0" smtClean="0"/>
                        <a:t>11-16-1494</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 Unified 802.11az Protocol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dirty="0" smtClean="0"/>
                        <a:t>45min</a:t>
                      </a:r>
                      <a:endParaRPr lang="en-US" sz="1400" dirty="0"/>
                    </a:p>
                  </a:txBody>
                  <a:tcPr marT="45712" marB="45712"/>
                </a:tc>
              </a:tr>
              <a:tr h="15239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5239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680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a:t>Document </a:t>
            </a:r>
            <a:r>
              <a:rPr lang="en-US" b="0" dirty="0" smtClean="0"/>
              <a:t>11-16/1320r0 “</a:t>
            </a:r>
            <a:r>
              <a:rPr lang="en-US" dirty="0"/>
              <a:t>802.11az Meeting Minutes September 2016 Session</a:t>
            </a:r>
            <a:r>
              <a:rPr lang="en-US" b="0" dirty="0" smtClean="0"/>
              <a:t>” </a:t>
            </a:r>
            <a:r>
              <a:rPr lang="en-US" b="0" dirty="0"/>
              <a:t>posted to Mentor </a:t>
            </a:r>
            <a:r>
              <a:rPr lang="en-US" b="0" dirty="0" smtClean="0"/>
              <a:t>on Sep. 29</a:t>
            </a:r>
            <a:r>
              <a:rPr lang="en-US" b="0" baseline="30000" dirty="0" smtClean="0"/>
              <a:t>th</a:t>
            </a:r>
            <a:r>
              <a:rPr lang="en-US" b="0" dirty="0" smtClean="0"/>
              <a:t>. </a:t>
            </a:r>
            <a:endParaRPr lang="en-US" b="0" dirty="0"/>
          </a:p>
          <a:p>
            <a:endParaRPr lang="en-US" dirty="0"/>
          </a:p>
          <a:p>
            <a:r>
              <a:rPr lang="en-US" dirty="0"/>
              <a:t>Motion:</a:t>
            </a:r>
          </a:p>
          <a:p>
            <a:pPr marL="0" indent="0"/>
            <a:r>
              <a:rPr lang="en-US" b="0" dirty="0"/>
              <a:t>To approve document </a:t>
            </a:r>
            <a:r>
              <a:rPr lang="en-US" b="0" dirty="0" smtClean="0"/>
              <a:t>11-16/1320r0 </a:t>
            </a:r>
            <a:r>
              <a:rPr lang="en-US" b="0" dirty="0"/>
              <a:t>as TG meeting minutes for the </a:t>
            </a:r>
            <a:r>
              <a:rPr lang="en-US" b="0" dirty="0" smtClean="0"/>
              <a:t>Sep. meeting</a:t>
            </a:r>
            <a:r>
              <a:rPr lang="en-US" b="0" dirty="0"/>
              <a:t>. </a:t>
            </a:r>
          </a:p>
          <a:p>
            <a:r>
              <a:rPr lang="en-US" b="0" dirty="0"/>
              <a:t>Moved by</a:t>
            </a:r>
            <a:r>
              <a:rPr lang="en-US" b="0" dirty="0" smtClean="0"/>
              <a:t>: </a:t>
            </a:r>
            <a:r>
              <a:rPr lang="en-US" b="0" dirty="0" smtClean="0"/>
              <a:t>Ganesh </a:t>
            </a:r>
            <a:r>
              <a:rPr lang="en-US" b="0" dirty="0" err="1" smtClean="0"/>
              <a:t>Venkatesan</a:t>
            </a:r>
            <a:endParaRPr lang="en-US" b="0" dirty="0"/>
          </a:p>
          <a:p>
            <a:r>
              <a:rPr lang="en-US" b="0" dirty="0"/>
              <a:t>Seconded by: </a:t>
            </a:r>
            <a:r>
              <a:rPr lang="en-US" b="0" dirty="0" smtClean="0"/>
              <a:t>Chao Chun Wang </a:t>
            </a:r>
            <a:endParaRPr lang="en-US" b="0" dirty="0"/>
          </a:p>
          <a:p>
            <a:r>
              <a:rPr lang="en-US" b="0" dirty="0"/>
              <a:t>Results (Y/N/A</a:t>
            </a:r>
            <a:r>
              <a:rPr lang="en-US" b="0" dirty="0" smtClean="0"/>
              <a:t>): 14 / 0 / 0</a:t>
            </a:r>
          </a:p>
          <a:p>
            <a:r>
              <a:rPr lang="en-US" b="0" dirty="0" smtClean="0"/>
              <a:t>Motion passes.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861866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53478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8"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San Antonio, </a:t>
            </a:r>
            <a:r>
              <a:rPr lang="en-US" altLang="en-US" sz="3600" dirty="0" err="1" smtClean="0">
                <a:cs typeface="Times New Roman" panose="02020603050405020304" pitchFamily="18" charset="0"/>
              </a:rPr>
              <a:t>Tx</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 </a:t>
            </a:r>
            <a:r>
              <a:rPr lang="en-US" altLang="en-US" sz="1600" b="0" dirty="0" smtClean="0">
                <a:cs typeface="Times New Roman" panose="02020603050405020304" pitchFamily="18" charset="0"/>
              </a:rPr>
              <a:t>(stand-in) : </a:t>
            </a:r>
            <a:r>
              <a:rPr lang="en-US" altLang="en-US" sz="2000" b="0" dirty="0" smtClean="0">
                <a:cs typeface="Times New Roman" panose="02020603050405020304" pitchFamily="18" charset="0"/>
              </a:rPr>
              <a:t>Naveen Kakani </a:t>
            </a:r>
            <a:r>
              <a:rPr lang="en-US" altLang="en-US" sz="1600" b="0" dirty="0" smtClean="0">
                <a:cs typeface="Times New Roman" panose="02020603050405020304" pitchFamily="18" charset="0"/>
              </a:rPr>
              <a:t>(Qualcomm)</a:t>
            </a:r>
            <a:endParaRPr lang="en-US" altLang="en-US" sz="1600" b="0" dirty="0" smtClean="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Technical </a:t>
            </a:r>
            <a:r>
              <a:rPr lang="en-US" altLang="en-US" sz="2000" dirty="0" smtClean="0">
                <a:cs typeface="Times New Roman" panose="02020603050405020304" pitchFamily="18" charset="0"/>
              </a:rPr>
              <a:t>Editor</a:t>
            </a:r>
            <a:r>
              <a:rPr lang="en-US" altLang="en-US" sz="2000" dirty="0">
                <a:cs typeface="Times New Roman" panose="02020603050405020304" pitchFamily="18" charset="0"/>
              </a:rPr>
              <a:t>: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Tree>
    <p:extLst>
      <p:ext uri="{BB962C8B-B14F-4D97-AF65-F5344CB8AC3E}">
        <p14:creationId xmlns:p14="http://schemas.microsoft.com/office/powerpoint/2010/main" val="2961880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.11az </a:t>
            </a:r>
            <a:r>
              <a:rPr lang="en-US" dirty="0" smtClean="0"/>
              <a:t>.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717481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119550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63308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401971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Continue 3GPP RAN4 Liaison Response on RTT measurement accuracy.</a:t>
            </a:r>
            <a:endParaRPr lang="en-US" altLang="en-US" sz="2000" b="0" dirty="0" smtClean="0"/>
          </a:p>
          <a:p>
            <a:pPr algn="just">
              <a:spcBef>
                <a:spcPct val="20000"/>
              </a:spcBef>
              <a:buFontTx/>
              <a:buChar char="•"/>
            </a:pPr>
            <a:r>
              <a:rPr lang="en-US" altLang="en-US" sz="2000" b="0" dirty="0" smtClean="0"/>
              <a:t>Presentations </a:t>
            </a:r>
            <a:r>
              <a:rPr lang="en-US" altLang="en-US" sz="2000" b="0" dirty="0"/>
              <a:t>to inform the TG (as time permits)</a:t>
            </a:r>
          </a:p>
          <a:p>
            <a:pPr algn="just">
              <a:spcBef>
                <a:spcPct val="20000"/>
              </a:spcBef>
              <a:buFontTx/>
              <a:buChar char="•"/>
            </a:pPr>
            <a:r>
              <a:rPr lang="en-US" altLang="en-US" sz="2000" b="0" dirty="0"/>
              <a:t>Timeline and project progress review (10min) – As needed</a:t>
            </a:r>
          </a:p>
          <a:p>
            <a:pPr algn="just">
              <a:spcBef>
                <a:spcPct val="20000"/>
              </a:spcBef>
              <a:buFontTx/>
              <a:buChar char="•"/>
            </a:pPr>
            <a:r>
              <a:rPr lang="en-US" altLang="en-US" sz="2000" b="0" dirty="0" err="1"/>
              <a:t>Telecon</a:t>
            </a:r>
            <a:r>
              <a:rPr lang="en-US" altLang="en-US" sz="2000" b="0" dirty="0"/>
              <a:t> time setting (5min)</a:t>
            </a: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079248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2</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60097181"/>
              </p:ext>
            </p:extLst>
          </p:nvPr>
        </p:nvGraphicFramePr>
        <p:xfrm>
          <a:off x="656785" y="2420888"/>
          <a:ext cx="7772404" cy="3637024"/>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11-16-1338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Liaison from 3GPP RAN4 on RTT measurement accuracy</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Liaison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needed</a:t>
                      </a:r>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11-16-1496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11ax-based MU Negotiation Phase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FRD/SFD</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25min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Frame Exchange Authentication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45min</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11-16-1498</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FTM Security in Associated and Un-associated States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time permits </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738512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96874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41742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54390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4542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Abstract</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 San Antonio meeting</a:t>
            </a:r>
            <a:r>
              <a:rPr lang="en-US" altLang="en-US" dirty="0"/>
              <a:t>.</a:t>
            </a:r>
          </a:p>
          <a:p>
            <a:pPr lvl="1">
              <a:spcBef>
                <a:spcPct val="20000"/>
              </a:spcBef>
              <a:buFontTx/>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8246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a:t>Presentations to inform the TG (as time permits)</a:t>
            </a:r>
          </a:p>
          <a:p>
            <a:pPr algn="just">
              <a:spcBef>
                <a:spcPct val="20000"/>
              </a:spcBef>
              <a:buFontTx/>
              <a:buChar char="•"/>
            </a:pPr>
            <a:r>
              <a:rPr lang="en-US" altLang="en-US" sz="2000" b="0" dirty="0"/>
              <a:t>Timeline and project progress review (10min) – As needed</a:t>
            </a:r>
          </a:p>
          <a:p>
            <a:pPr algn="just">
              <a:spcBef>
                <a:spcPct val="20000"/>
              </a:spcBef>
              <a:buFontTx/>
              <a:buChar char="•"/>
            </a:pPr>
            <a:r>
              <a:rPr lang="en-US" altLang="en-US" sz="2000" b="0" dirty="0" err="1"/>
              <a:t>Telecon</a:t>
            </a:r>
            <a:r>
              <a:rPr lang="en-US" altLang="en-US" sz="2000" b="0" dirty="0"/>
              <a:t> time setting (5min)</a:t>
            </a:r>
          </a:p>
          <a:p>
            <a:pPr lvl="1">
              <a:spcBef>
                <a:spcPct val="20000"/>
              </a:spcBef>
              <a:buFontTx/>
              <a:buChar char="–"/>
            </a:pPr>
            <a:endParaRPr lang="en-US" altLang="en-US" sz="1800" dirty="0"/>
          </a:p>
          <a:p>
            <a:endParaRPr lang="en-US" sz="20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6152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90096750"/>
              </p:ext>
            </p:extLst>
          </p:nvPr>
        </p:nvGraphicFramePr>
        <p:xfrm>
          <a:off x="656785" y="2420888"/>
          <a:ext cx="7772404" cy="186923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11-16-1309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11-16-1509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Discovery and Negotiation Parameters for 11az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093031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368216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52924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39198"/>
          </a:xfrm>
        </p:spPr>
        <p:txBody>
          <a:bodyPr/>
          <a:lstStyle/>
          <a:p>
            <a:r>
              <a:rPr lang="en-US" dirty="0"/>
              <a:t>Activity timelines post the July </a:t>
            </a:r>
            <a:r>
              <a:rPr lang="en-US" dirty="0" smtClean="0"/>
              <a:t>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pSp>
        <p:nvGrpSpPr>
          <p:cNvPr id="67" name="Group 66"/>
          <p:cNvGrpSpPr/>
          <p:nvPr/>
        </p:nvGrpSpPr>
        <p:grpSpPr>
          <a:xfrm>
            <a:off x="35940" y="1124744"/>
            <a:ext cx="9042758" cy="5262862"/>
            <a:chOff x="35940" y="1124744"/>
            <a:chExt cx="9042758" cy="5262862"/>
          </a:xfrm>
        </p:grpSpPr>
        <p:sp>
          <p:nvSpPr>
            <p:cNvPr id="68"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9"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0"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Rectangle 71"/>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73" name="Rectangle 72"/>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74" name="Rectangle 73"/>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75" name="Rectangle 74"/>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76" name="Rectangle 75"/>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77" name="Rectangle 76"/>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78"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9" name="Rectangle 78"/>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80"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81"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82" name="Isosceles Triangle 81"/>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83" name="Isosceles Triangle 82"/>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4"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6" name="Isosceles Triangle 85"/>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7"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88"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89" name="Isosceles Triangle 88"/>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0" name="Rectangle 89"/>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91"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92" name="Isosceles Triangle 91"/>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3" name="Rectangle 92"/>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94" name="Rectangle 93"/>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95" name="Rectangle 94"/>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96"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98" name="Rectangle 97"/>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99"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0" name="Isosceles Triangle 99"/>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101" name="Straight Connector 100"/>
            <p:cNvCxnSpPr>
              <a:stCxn id="93" idx="1"/>
              <a:endCxn id="95"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Rectangle 101"/>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3" name="Rectangle 102"/>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4" name="Rectangle 103"/>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105" name="TextBox 104"/>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106" name="TextBox 105"/>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107" name="Rectangle 106"/>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08" name="Rectangle 107"/>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09" name="Rectangle 108"/>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0" name="Straight Connector 109"/>
            <p:cNvCxnSpPr>
              <a:cxnSpLocks noChangeAspect="1"/>
              <a:stCxn id="102"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Straight Connector 110"/>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TextBox 111"/>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113" name="Rectangle 112"/>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114" name="Rectangle 113"/>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115" name="Rectangle 114"/>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116" name="Straight Connector 115"/>
            <p:cNvCxnSpPr>
              <a:cxnSpLocks noChangeAspect="1"/>
              <a:stCxn id="113"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7"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118" name="Oval Callout 117"/>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119" name="Oval Callout 118"/>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120" name="Curved Left Arrow 119"/>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1" name="Curved Left Arrow 120"/>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Curved Left Arrow 121"/>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123" name="Group 122"/>
            <p:cNvGrpSpPr/>
            <p:nvPr/>
          </p:nvGrpSpPr>
          <p:grpSpPr>
            <a:xfrm flipH="1">
              <a:off x="3246480" y="2293764"/>
              <a:ext cx="518789" cy="3227211"/>
              <a:chOff x="5859942" y="2736929"/>
              <a:chExt cx="537754" cy="3227211"/>
            </a:xfrm>
          </p:grpSpPr>
          <p:sp>
            <p:nvSpPr>
              <p:cNvPr id="125" name="Curved Left Arrow 124"/>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6" name="Curved Left Arrow 125"/>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7" name="Curved Left Arrow 126"/>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24" name="TextBox 123"/>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grpSp>
    </p:spTree>
    <p:extLst>
      <p:ext uri="{BB962C8B-B14F-4D97-AF65-F5344CB8AC3E}">
        <p14:creationId xmlns:p14="http://schemas.microsoft.com/office/powerpoint/2010/main" val="927814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the </a:t>
            </a:r>
            <a:r>
              <a:rPr lang="en-US" altLang="en-US" dirty="0" smtClean="0">
                <a:solidFill>
                  <a:schemeClr val="tx2"/>
                </a:solidFill>
              </a:rPr>
              <a:t>Jan. </a:t>
            </a:r>
            <a:r>
              <a:rPr lang="en-US" altLang="en-US" dirty="0">
                <a:solidFill>
                  <a:schemeClr val="tx2"/>
                </a:solidFill>
              </a:rPr>
              <a:t>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122540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a:t>Nov. </a:t>
            </a:r>
            <a:r>
              <a:rPr lang="en-US" altLang="en-US" dirty="0" smtClean="0"/>
              <a:t>30</a:t>
            </a:r>
            <a:r>
              <a:rPr lang="en-US" altLang="en-US" baseline="30000" dirty="0" smtClean="0"/>
              <a:t>th</a:t>
            </a:r>
            <a:r>
              <a:rPr lang="en-US" altLang="en-US" dirty="0" smtClean="0"/>
              <a:t> (Wed.) 10:00AM </a:t>
            </a:r>
            <a:r>
              <a:rPr lang="en-US" altLang="en-US" dirty="0"/>
              <a:t>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601216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16166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58466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z="40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346544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081411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Review </a:t>
            </a:r>
            <a:r>
              <a:rPr lang="en-US" dirty="0" err="1"/>
              <a:t>TGaz</a:t>
            </a:r>
            <a:r>
              <a:rPr lang="en-US" dirty="0"/>
              <a:t> Timeline progress (Nov.)</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20"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21"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4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89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3331"/>
          </a:xfrm>
        </p:spPr>
        <p:txBody>
          <a:bodyPr/>
          <a:lstStyle/>
          <a:p>
            <a:r>
              <a:rPr lang="en-US" dirty="0"/>
              <a:t>Historical timelines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51425156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639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514804"/>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16299973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a:t>Telecon</a:t>
            </a:r>
            <a:r>
              <a:rPr lang="en-US" altLang="en-US" b="0" dirty="0"/>
              <a:t> Minutes</a:t>
            </a:r>
            <a:endParaRPr lang="en-US" dirty="0"/>
          </a:p>
        </p:txBody>
      </p:sp>
      <p:sp>
        <p:nvSpPr>
          <p:cNvPr id="3" name="Content Placeholder 2"/>
          <p:cNvSpPr>
            <a:spLocks noGrp="1"/>
          </p:cNvSpPr>
          <p:nvPr>
            <p:ph idx="1"/>
          </p:nvPr>
        </p:nvSpPr>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2793125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X</a:t>
            </a:r>
            <a:endParaRPr lang="en-US" dirty="0"/>
          </a:p>
        </p:txBody>
      </p:sp>
      <p:sp>
        <p:nvSpPr>
          <p:cNvPr id="3" name="Content Placeholder 2"/>
          <p:cNvSpPr>
            <a:spLocks noGrp="1"/>
          </p:cNvSpPr>
          <p:nvPr>
            <p:ph idx="1"/>
          </p:nvPr>
        </p:nvSpPr>
        <p:spPr/>
        <p:txBody>
          <a:bodyPr/>
          <a:lstStyle/>
          <a:p>
            <a:pPr marL="0" indent="0"/>
            <a:r>
              <a:rPr lang="en-US" dirty="0"/>
              <a:t>Move to adopt the set of functional </a:t>
            </a:r>
            <a:r>
              <a:rPr lang="en-US" dirty="0" smtClean="0"/>
              <a:t>requirements/spec frame work requirements listed </a:t>
            </a:r>
            <a:r>
              <a:rPr lang="en-US" dirty="0"/>
              <a:t>in slide </a:t>
            </a:r>
            <a:r>
              <a:rPr lang="en-US" dirty="0" smtClean="0"/>
              <a:t>#XYZ </a:t>
            </a:r>
            <a:r>
              <a:rPr lang="en-US" dirty="0"/>
              <a:t>and </a:t>
            </a:r>
            <a:r>
              <a:rPr lang="en-US" dirty="0" smtClean="0"/>
              <a:t>instruct the SFD/FRD???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.11az </a:t>
            </a:r>
            <a:r>
              <a:rPr lang="en-US" dirty="0" smtClean="0"/>
              <a:t>.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4853691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8840314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0997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080396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a:t>
            </a:r>
            <a:r>
              <a:rPr lang="en-US" dirty="0" smtClean="0"/>
              <a:t>XYZ</a:t>
            </a:r>
            <a:endParaRPr lang="en-US" dirty="0"/>
          </a:p>
        </p:txBody>
      </p:sp>
      <p:sp>
        <p:nvSpPr>
          <p:cNvPr id="3" name="Content Placeholder 2"/>
          <p:cNvSpPr>
            <a:spLocks noGrp="1"/>
          </p:cNvSpPr>
          <p:nvPr>
            <p:ph idx="1"/>
          </p:nvPr>
        </p:nvSpPr>
        <p:spPr/>
        <p:txBody>
          <a:bodyPr/>
          <a:lstStyle/>
          <a:p>
            <a:pPr marL="0" indent="0"/>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endParaRPr lang="en-US" altLang="en-US" dirty="0"/>
          </a:p>
          <a:p>
            <a:pPr marL="0" indent="0"/>
            <a:endParaRPr lang="en-US" altLang="en-US" dirty="0"/>
          </a:p>
          <a:p>
            <a:pPr marL="0" indent="0"/>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4135058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1/4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4. Press “Office” button, Prepare / Properties.  </a:t>
            </a:r>
            <a:r>
              <a:rPr lang="en-US" dirty="0"/>
              <a:t>Fill 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name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Title field = Title of presentation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923156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098384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2/4</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Sep. 2015,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962841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3/4</a:t>
            </a:r>
            <a:endParaRPr lang="en-US" dirty="0"/>
          </a:p>
        </p:txBody>
      </p:sp>
      <p:sp>
        <p:nvSpPr>
          <p:cNvPr id="3" name="Content Placeholder 2"/>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9976268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Template Instructions 4/4</a:t>
            </a:r>
            <a:br>
              <a:rPr lang="en-GB" dirty="0"/>
            </a:br>
            <a:r>
              <a:rPr lang="en-GB" dirty="0"/>
              <a:t>Recommendations</a:t>
            </a:r>
            <a:endParaRPr lang="en-US" dirty="0"/>
          </a:p>
        </p:txBody>
      </p:sp>
      <p:sp>
        <p:nvSpPr>
          <p:cNvPr id="3" name="Content Placeholder 2"/>
          <p:cNvSpPr>
            <a:spLocks noGrp="1"/>
          </p:cNvSpPr>
          <p:nvPr>
            <p:ph idx="1"/>
          </p:nvPr>
        </p:nvSpPr>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2805560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1796237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91563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0" y="1483667"/>
            <a:ext cx="9144000" cy="4825653"/>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smtClean="0">
                <a:solidFill>
                  <a:schemeClr val="accent2"/>
                </a:solidFill>
              </a:rPr>
              <a:t>maybe </a:t>
            </a:r>
            <a:r>
              <a:rPr lang="en-US" altLang="en-US" sz="1400" dirty="0">
                <a:solidFill>
                  <a:schemeClr val="accent2"/>
                </a:solidFill>
              </a:rPr>
              <a:t>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smtClean="0">
                <a:solidFill>
                  <a:schemeClr val="accent2"/>
                </a:solidFill>
              </a:rPr>
              <a:t>maybe </a:t>
            </a:r>
            <a:r>
              <a:rPr lang="en-US" altLang="en-US" sz="1400" dirty="0">
                <a:solidFill>
                  <a:schemeClr val="accent2"/>
                </a:solidFill>
              </a:rPr>
              <a:t>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smtClean="0">
                <a:solidFill>
                  <a:schemeClr val="accent2"/>
                </a:solidFill>
              </a:rPr>
              <a:t>maybe </a:t>
            </a:r>
            <a:r>
              <a:rPr lang="en-US" altLang="en-US" sz="1400" dirty="0">
                <a:solidFill>
                  <a:schemeClr val="accent2"/>
                </a:solidFill>
              </a:rPr>
              <a:t>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326844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9036496"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Tree>
    <p:extLst>
      <p:ext uri="{BB962C8B-B14F-4D97-AF65-F5344CB8AC3E}">
        <p14:creationId xmlns:p14="http://schemas.microsoft.com/office/powerpoint/2010/main" val="255356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2054226"/>
            <a:ext cx="9144000" cy="4040187"/>
          </a:xfrm>
        </p:spPr>
        <p:txBody>
          <a:bodyPr/>
          <a:lstStyle/>
          <a:p>
            <a:pPr lvl="1">
              <a:lnSpc>
                <a:spcPct val="90000"/>
              </a:lnSpc>
              <a:spcBef>
                <a:spcPct val="20000"/>
              </a:spcBef>
              <a:defRPr/>
            </a:pPr>
            <a:r>
              <a:rPr lang="en-US" altLang="en-US" dirty="0">
                <a:cs typeface="Times New Roman" pitchFamily="18" charset="0"/>
              </a:rPr>
              <a:t>	</a:t>
            </a:r>
            <a:r>
              <a:rPr lang="en-US" altLang="en-US"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dirty="0">
                <a:solidFill>
                  <a:schemeClr val="accent2">
                    <a:lumMod val="75000"/>
                  </a:schemeClr>
                </a:solidFill>
              </a:rPr>
              <a:t>		IEEE-SA Standards Boards Bylaws</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2"/>
              </a:rPr>
              <a:t>http://</a:t>
            </a:r>
            <a:r>
              <a:rPr lang="en-US" altLang="en-US" i="1" dirty="0" smtClean="0">
                <a:solidFill>
                  <a:schemeClr val="accent2">
                    <a:lumMod val="75000"/>
                  </a:schemeClr>
                </a:solidFill>
                <a:hlinkClick r:id="rId2"/>
              </a:rPr>
              <a:t>standards.ieee.org/develop/policies/bylaws/sect6-7.html#6</a:t>
            </a:r>
            <a:r>
              <a:rPr lang="en-US" altLang="en-US" i="1" dirty="0" smtClean="0">
                <a:solidFill>
                  <a:schemeClr val="accent2">
                    <a:lumMod val="75000"/>
                  </a:schemeClr>
                </a:solidFill>
              </a:rPr>
              <a:t> </a:t>
            </a:r>
            <a:endParaRPr lang="en-US" altLang="en-US" i="1" dirty="0">
              <a:solidFill>
                <a:schemeClr val="accent2">
                  <a:lumMod val="75000"/>
                </a:schemeClr>
              </a:solidFill>
            </a:endParaRPr>
          </a:p>
          <a:p>
            <a:pPr lvl="1">
              <a:lnSpc>
                <a:spcPct val="90000"/>
              </a:lnSpc>
              <a:spcBef>
                <a:spcPct val="20000"/>
              </a:spcBef>
              <a:defRPr/>
            </a:pPr>
            <a:r>
              <a:rPr lang="en-GB" altLang="en-US" dirty="0">
                <a:solidFill>
                  <a:schemeClr val="accent2">
                    <a:lumMod val="75000"/>
                  </a:schemeClr>
                </a:solidFill>
              </a:rPr>
              <a:t>		IEEE-SA Standards Board Operations Manual</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3"/>
              </a:rPr>
              <a:t>http://</a:t>
            </a:r>
            <a:r>
              <a:rPr lang="en-US" altLang="en-US" i="1" dirty="0" smtClean="0">
                <a:solidFill>
                  <a:schemeClr val="accent2">
                    <a:lumMod val="75000"/>
                  </a:schemeClr>
                </a:solidFill>
                <a:hlinkClick r:id="rId3"/>
              </a:rPr>
              <a:t>standards.ieee.org/develop/policies/opman/sect6.html#6.3</a:t>
            </a:r>
            <a:r>
              <a:rPr lang="en-US" altLang="en-US" i="1" dirty="0" smtClean="0">
                <a:solidFill>
                  <a:schemeClr val="accent2">
                    <a:lumMod val="75000"/>
                  </a:schemeClr>
                </a:solidFill>
              </a:rPr>
              <a:t> </a:t>
            </a:r>
            <a:endParaRPr lang="en-US" altLang="en-US" dirty="0">
              <a:solidFill>
                <a:schemeClr val="accent2">
                  <a:lumMod val="75000"/>
                </a:schemeClr>
              </a:solidFill>
            </a:endParaRPr>
          </a:p>
          <a:p>
            <a:pPr lvl="1">
              <a:lnSpc>
                <a:spcPct val="90000"/>
              </a:lnSpc>
              <a:spcBef>
                <a:spcPct val="20000"/>
              </a:spcBef>
              <a:defRPr/>
            </a:pPr>
            <a:r>
              <a:rPr lang="en-US" altLang="en-US" dirty="0">
                <a:solidFill>
                  <a:schemeClr val="accent2">
                    <a:lumMod val="75000"/>
                  </a:schemeClr>
                </a:solidFill>
                <a:cs typeface="Times New Roman" pitchFamily="18" charset="0"/>
              </a:rPr>
              <a:t>	Material about the patent policy is available at</a:t>
            </a:r>
            <a:r>
              <a:rPr lang="en-US" altLang="en-US" dirty="0">
                <a:solidFill>
                  <a:schemeClr val="accent2">
                    <a:lumMod val="75000"/>
                  </a:schemeClr>
                </a:solidFill>
              </a:rPr>
              <a:t> </a:t>
            </a:r>
          </a:p>
          <a:p>
            <a:pPr lvl="1">
              <a:lnSpc>
                <a:spcPct val="90000"/>
              </a:lnSpc>
              <a:spcBef>
                <a:spcPct val="20000"/>
              </a:spcBef>
              <a:defRPr/>
            </a:pPr>
            <a:r>
              <a:rPr lang="en-US" altLang="en-US" dirty="0">
                <a:solidFill>
                  <a:schemeClr val="accent2">
                    <a:lumMod val="75000"/>
                  </a:schemeClr>
                </a:solidFill>
              </a:rPr>
              <a:t>		</a:t>
            </a:r>
            <a:r>
              <a:rPr lang="en-US" altLang="en-US" i="1" dirty="0">
                <a:solidFill>
                  <a:schemeClr val="accent2">
                    <a:lumMod val="75000"/>
                  </a:schemeClr>
                </a:solidFill>
                <a:hlinkClick r:id="rId4"/>
              </a:rPr>
              <a:t>http://</a:t>
            </a:r>
            <a:r>
              <a:rPr lang="en-US" altLang="en-US" i="1" dirty="0" smtClean="0">
                <a:solidFill>
                  <a:schemeClr val="accent2">
                    <a:lumMod val="75000"/>
                  </a:schemeClr>
                </a:solidFill>
                <a:hlinkClick r:id="rId4"/>
              </a:rPr>
              <a:t>standards.ieee.org/about/sasb/patcom/materials.html</a:t>
            </a:r>
            <a:r>
              <a:rPr lang="en-US" altLang="en-US" i="1" dirty="0" smtClean="0">
                <a:solidFill>
                  <a:schemeClr val="accent2">
                    <a:lumMod val="75000"/>
                  </a:schemeClr>
                </a:solidFill>
              </a:rPr>
              <a:t> </a:t>
            </a:r>
            <a:endParaRPr lang="en-US" altLang="en-US" i="1" dirty="0">
              <a:solidFill>
                <a:schemeClr val="accent2">
                  <a:lumMod val="75000"/>
                </a:schemeClr>
              </a:solidFill>
            </a:endParaRPr>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24580133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42351</TotalTime>
  <Words>2924</Words>
  <Application>Microsoft Office PowerPoint</Application>
  <PresentationFormat>On-screen Show (4:3)</PresentationFormat>
  <Paragraphs>678</Paragraphs>
  <Slides>53</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4" baseType="lpstr">
      <vt:lpstr>Arial Unicode MS</vt:lpstr>
      <vt:lpstr>MS Gothic</vt:lpstr>
      <vt:lpstr>MS PGothic</vt:lpstr>
      <vt:lpstr>MS PGothic</vt:lpstr>
      <vt:lpstr>Arial</vt:lpstr>
      <vt:lpstr>Monotype Sorts</vt:lpstr>
      <vt:lpstr>Times</vt:lpstr>
      <vt:lpstr>Times New Roman</vt:lpstr>
      <vt:lpstr>Wingdings</vt:lpstr>
      <vt:lpstr>Office Theme</vt:lpstr>
      <vt:lpstr>Document</vt:lpstr>
      <vt:lpstr>TGaz Next Generation Positioning  Nov.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X</vt:lpstr>
      <vt:lpstr>Attendance reminder</vt:lpstr>
      <vt:lpstr>Recess</vt:lpstr>
      <vt:lpstr>PowerPoint Presentation</vt:lpstr>
      <vt:lpstr>Meeting Slot # 2 discussion items</vt:lpstr>
      <vt:lpstr>Submission order – Slot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Activity timelines post the July meeting</vt:lpstr>
      <vt:lpstr>Goals for the Jan. meeting </vt:lpstr>
      <vt:lpstr>Teleconference Schedule</vt:lpstr>
      <vt:lpstr>AOB?</vt:lpstr>
      <vt:lpstr>Adjourn</vt:lpstr>
      <vt:lpstr>PowerPoint Presentation</vt:lpstr>
      <vt:lpstr>Previously: Review TGaz Timeline progress (Nov.)</vt:lpstr>
      <vt:lpstr>Historical timelines data</vt:lpstr>
      <vt:lpstr>Historical performance data</vt:lpstr>
      <vt:lpstr>Approval of Telecon Minutes</vt:lpstr>
      <vt:lpstr>Motion # X</vt:lpstr>
      <vt:lpstr>Motions and strawpolls as needed</vt:lpstr>
      <vt:lpstr>Strawpoll#1</vt:lpstr>
      <vt:lpstr>Motions on submission xxx</vt:lpstr>
      <vt:lpstr>Strawpoll#1 submission XYZ</vt:lpstr>
      <vt:lpstr>802.11 Template Instructions 1/4</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Nov. Meeting Agenda</dc:title>
  <dc:creator>Segev, Jonathan</dc:creator>
  <cp:keywords>CTPClassification=CTP_PUBLIC:VisualMarkings=</cp:keywords>
  <cp:lastModifiedBy>Segev, Jonathan</cp:lastModifiedBy>
  <cp:revision>382</cp:revision>
  <cp:lastPrinted>1601-01-01T00:00:00Z</cp:lastPrinted>
  <dcterms:created xsi:type="dcterms:W3CDTF">2015-08-09T12:22:17Z</dcterms:created>
  <dcterms:modified xsi:type="dcterms:W3CDTF">2016-11-08T21:10:47Z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2016-11-08 21:10:37Z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