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385" r:id="rId4"/>
    <p:sldId id="38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 id="404" r:id="rId23"/>
    <p:sldId id="405" r:id="rId24"/>
    <p:sldId id="406" r:id="rId25"/>
    <p:sldId id="407" r:id="rId26"/>
    <p:sldId id="408" r:id="rId27"/>
    <p:sldId id="409" r:id="rId28"/>
    <p:sldId id="410" r:id="rId29"/>
    <p:sldId id="411" r:id="rId30"/>
    <p:sldId id="412" r:id="rId31"/>
    <p:sldId id="413" r:id="rId32"/>
    <p:sldId id="414" r:id="rId33"/>
    <p:sldId id="415" r:id="rId34"/>
    <p:sldId id="416" r:id="rId35"/>
    <p:sldId id="417" r:id="rId36"/>
    <p:sldId id="418" r:id="rId37"/>
    <p:sldId id="424" r:id="rId38"/>
    <p:sldId id="425" r:id="rId39"/>
    <p:sldId id="426" r:id="rId40"/>
    <p:sldId id="427" r:id="rId41"/>
    <p:sldId id="428" r:id="rId42"/>
    <p:sldId id="419" r:id="rId43"/>
    <p:sldId id="420" r:id="rId44"/>
    <p:sldId id="421" r:id="rId45"/>
    <p:sldId id="422" r:id="rId46"/>
    <p:sldId id="4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385"/>
            <p14:sldId id="386"/>
            <p14:sldId id="387"/>
            <p14:sldId id="388"/>
            <p14:sldId id="389"/>
            <p14:sldId id="390"/>
            <p14:sldId id="391"/>
            <p14:sldId id="392"/>
            <p14:sldId id="393"/>
            <p14:sldId id="394"/>
            <p14:sldId id="395"/>
            <p14:sldId id="396"/>
          </p14:sldIdLst>
        </p14:section>
        <p14:section name="Slot #1" id="{8011746D-81A9-49E2-ACB8-98A4477292B3}">
          <p14:sldIdLst>
            <p14:sldId id="397"/>
            <p14:sldId id="398"/>
            <p14:sldId id="399"/>
            <p14:sldId id="400"/>
            <p14:sldId id="401"/>
            <p14:sldId id="402"/>
            <p14:sldId id="403"/>
          </p14:sldIdLst>
        </p14:section>
        <p14:section name="Slot#2" id="{D9FDAC3C-59EC-4F24-A258-990E5A99524B}">
          <p14:sldIdLst>
            <p14:sldId id="404"/>
            <p14:sldId id="405"/>
            <p14:sldId id="406"/>
            <p14:sldId id="407"/>
            <p14:sldId id="408"/>
            <p14:sldId id="409"/>
            <p14:sldId id="410"/>
            <p14:sldId id="411"/>
            <p14:sldId id="412"/>
            <p14:sldId id="413"/>
            <p14:sldId id="414"/>
          </p14:sldIdLst>
        </p14:section>
        <p14:section name="Backup" id="{9FBC3677-2CD2-4DE4-B71A-F5EAB5A48DDF}">
          <p14:sldIdLst>
            <p14:sldId id="415"/>
            <p14:sldId id="416"/>
            <p14:sldId id="417"/>
            <p14:sldId id="418"/>
          </p14:sldIdLst>
        </p14:section>
        <p14:section name="Motions' templates" id="{A00CE131-3A42-486E-8953-DA2CA69571D8}">
          <p14:sldIdLst>
            <p14:sldId id="424"/>
            <p14:sldId id="425"/>
            <p14:sldId id="426"/>
            <p14:sldId id="427"/>
            <p14:sldId id="428"/>
          </p14:sldIdLst>
        </p14:section>
        <p14:section name="Template ins." id="{36DBBB44-409E-4E78-B32A-6F729B1C4114}">
          <p14:sldIdLst>
            <p14:sldId id="419"/>
            <p14:sldId id="420"/>
            <p14:sldId id="421"/>
            <p14:sldId id="422"/>
            <p14:sldId id="4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82" autoAdjust="0"/>
    <p:restoredTop sz="94401" autoAdjust="0"/>
  </p:normalViewPr>
  <p:slideViewPr>
    <p:cSldViewPr>
      <p:cViewPr varScale="1">
        <p:scale>
          <a:sx n="96" d="100"/>
          <a:sy n="96" d="100"/>
        </p:scale>
        <p:origin x="2226" y="96"/>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704476592"/>
        <c:axId val="704476984"/>
        <c:axId val="0"/>
      </c:bar3DChart>
      <c:catAx>
        <c:axId val="70447659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704476984"/>
        <c:crosses val="autoZero"/>
        <c:auto val="1"/>
        <c:lblAlgn val="ctr"/>
        <c:lblOffset val="100"/>
        <c:tickLblSkip val="3"/>
        <c:tickMarkSkip val="1"/>
        <c:noMultiLvlLbl val="0"/>
      </c:catAx>
      <c:valAx>
        <c:axId val="704476984"/>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70447659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a:t>
            </a:r>
            <a:r>
              <a:rPr lang="en-US" dirty="0" smtClean="0"/>
              <a:t>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252250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64276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591339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87752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802.11-16/1309r0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Nov. </a:t>
            </a:r>
            <a:r>
              <a:rPr lang="en-US" altLang="en-US" sz="2800" dirty="0" smtClean="0"/>
              <a:t>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2016-09-29</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a:t>
            </a:r>
            <a:r>
              <a:rPr lang="en-US" dirty="0" smtClean="0"/>
              <a:t>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53"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60228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981200"/>
            <a:ext cx="8856984" cy="4113213"/>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maybe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59558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Schedule at a glance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51744840"/>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328219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  </a:t>
            </a:r>
            <a:endParaRPr lang="en-US" altLang="en-US" sz="1800" b="0" dirty="0"/>
          </a:p>
          <a:p>
            <a:pPr algn="just">
              <a:spcBef>
                <a:spcPct val="20000"/>
              </a:spcBef>
              <a:buFontTx/>
              <a:buChar char="•"/>
            </a:pPr>
            <a:r>
              <a:rPr lang="en-US" altLang="en-US" sz="1800" b="0" dirty="0"/>
              <a:t>Presentations to inform the  TG</a:t>
            </a:r>
            <a:r>
              <a:rPr lang="en-US" altLang="en-US" sz="1800" b="0" dirty="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a:t>Schedule teleconference times as needed.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74430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85717357"/>
              </p:ext>
            </p:extLst>
          </p:nvPr>
        </p:nvGraphicFramePr>
        <p:xfrm>
          <a:off x="380206" y="1751013"/>
          <a:ext cx="8458200" cy="441678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a:t>
                      </a:r>
                      <a:r>
                        <a:rPr lang="en-US" sz="1400" dirty="0" smtClean="0"/>
                        <a:t>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95335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3371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p>
          <a:p>
            <a:pPr algn="just">
              <a:spcBef>
                <a:spcPct val="20000"/>
              </a:spcBef>
              <a:buFontTx/>
              <a:buChar char="•"/>
            </a:pPr>
            <a:r>
              <a:rPr lang="en-US" altLang="en-US" sz="2000" b="0" dirty="0"/>
              <a:t>Presentations 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8823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1</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23701951"/>
              </p:ext>
            </p:extLst>
          </p:nvPr>
        </p:nvGraphicFramePr>
        <p:xfrm>
          <a:off x="323528" y="1916832"/>
          <a:ext cx="8424935" cy="268336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Sep.</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meeting </a:t>
                      </a:r>
                      <a:r>
                        <a:rPr lang="en-US" sz="1400" kern="1200" dirty="0" smtClean="0">
                          <a:solidFill>
                            <a:schemeClr val="dk1"/>
                          </a:solidFill>
                          <a:latin typeface="+mn-lt"/>
                          <a:ea typeface="+mn-ea"/>
                          <a:cs typeface="+mn-cs"/>
                        </a:rPr>
                        <a:t>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01283">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680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a:t>Document </a:t>
            </a:r>
            <a:r>
              <a:rPr lang="en-US" b="0" dirty="0" smtClean="0"/>
              <a:t>11-16/???r0 </a:t>
            </a:r>
            <a:r>
              <a:rPr lang="en-US" b="0" dirty="0"/>
              <a:t>“</a:t>
            </a:r>
            <a:r>
              <a:rPr lang="en-US" dirty="0"/>
              <a:t>802.11az Meeting Minutes </a:t>
            </a:r>
            <a:r>
              <a:rPr lang="en-US" dirty="0" smtClean="0"/>
              <a:t>Sep. 2016 Session????? </a:t>
            </a:r>
            <a:r>
              <a:rPr lang="en-US" b="0" dirty="0" smtClean="0"/>
              <a:t>” </a:t>
            </a:r>
            <a:r>
              <a:rPr lang="en-US" b="0" dirty="0"/>
              <a:t>posted to Mentor </a:t>
            </a:r>
            <a:r>
              <a:rPr lang="en-US" b="0" dirty="0" smtClean="0"/>
              <a:t>Month? Day??.  </a:t>
            </a:r>
            <a:r>
              <a:rPr lang="en-US" b="0" dirty="0"/>
              <a:t>.</a:t>
            </a:r>
          </a:p>
          <a:p>
            <a:endParaRPr lang="en-US" dirty="0"/>
          </a:p>
          <a:p>
            <a:r>
              <a:rPr lang="en-US" dirty="0"/>
              <a:t>Motion:</a:t>
            </a:r>
          </a:p>
          <a:p>
            <a:pPr marL="0" indent="0"/>
            <a:r>
              <a:rPr lang="en-US" b="0" dirty="0"/>
              <a:t>To approve document 11-16</a:t>
            </a:r>
            <a:r>
              <a:rPr lang="en-US" b="0" dirty="0" smtClean="0"/>
              <a:t>/???r0 </a:t>
            </a:r>
            <a:r>
              <a:rPr lang="en-US" b="0" dirty="0"/>
              <a:t>as TG meeting minutes for the </a:t>
            </a:r>
            <a:r>
              <a:rPr lang="en-US" b="0" dirty="0" smtClean="0"/>
              <a:t>Sep. meeting</a:t>
            </a:r>
            <a:r>
              <a:rPr lang="en-US" b="0" dirty="0"/>
              <a:t>. </a:t>
            </a:r>
          </a:p>
          <a:p>
            <a:r>
              <a:rPr lang="en-US" b="0" dirty="0"/>
              <a:t>Moved by</a:t>
            </a:r>
            <a:r>
              <a:rPr lang="en-US" b="0" dirty="0" smtClean="0"/>
              <a:t>: XXX</a:t>
            </a:r>
            <a:endParaRPr lang="en-US" b="0" dirty="0"/>
          </a:p>
          <a:p>
            <a:r>
              <a:rPr lang="en-US" b="0" dirty="0"/>
              <a:t>Seconded by: </a:t>
            </a:r>
            <a:r>
              <a:rPr lang="en-US" b="0" dirty="0" smtClean="0"/>
              <a:t>YYY</a:t>
            </a:r>
            <a:endParaRPr lang="en-US" b="0" dirty="0"/>
          </a:p>
          <a:p>
            <a:r>
              <a:rPr lang="en-US" b="0" dirty="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86186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5347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San Antonio, </a:t>
            </a:r>
            <a:r>
              <a:rPr lang="en-US" altLang="en-US" sz="3600" dirty="0" err="1" smtClean="0">
                <a:cs typeface="Times New Roman" panose="02020603050405020304" pitchFamily="18" charset="0"/>
              </a:rPr>
              <a:t>Tx</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119550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63308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40197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a:t>Presentations to inform the TG (as time permits)</a:t>
            </a:r>
          </a:p>
          <a:p>
            <a:pPr algn="just">
              <a:spcBef>
                <a:spcPct val="20000"/>
              </a:spcBef>
              <a:buFontTx/>
              <a:buChar char="•"/>
            </a:pPr>
            <a:r>
              <a:rPr lang="en-US" altLang="en-US" sz="2000" b="0" dirty="0"/>
              <a:t>Timeline and project progress review (10min) – As needed</a:t>
            </a:r>
          </a:p>
          <a:p>
            <a:pPr algn="just">
              <a:spcBef>
                <a:spcPct val="20000"/>
              </a:spcBef>
              <a:buFontTx/>
              <a:buChar char="•"/>
            </a:pPr>
            <a:r>
              <a:rPr lang="en-US" altLang="en-US" sz="2000" b="0" dirty="0" err="1"/>
              <a:t>Telecon</a:t>
            </a:r>
            <a:r>
              <a:rPr lang="en-US" altLang="en-US" sz="2000" b="0" dirty="0"/>
              <a:t> time setting (5min)</a:t>
            </a: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079248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78561648"/>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r>
                        <a:rPr lang="en-US" sz="1400" dirty="0" smtClean="0"/>
                        <a:t>11-16-xxx</a:t>
                      </a:r>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738512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96874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39198"/>
          </a:xfrm>
        </p:spPr>
        <p:txBody>
          <a:bodyPr/>
          <a:lstStyle/>
          <a:p>
            <a:r>
              <a:rPr lang="en-US" dirty="0"/>
              <a:t>Activity timelines post the July </a:t>
            </a:r>
            <a:r>
              <a:rPr lang="en-US" dirty="0" smtClean="0"/>
              <a:t>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pSp>
        <p:nvGrpSpPr>
          <p:cNvPr id="67" name="Group 66"/>
          <p:cNvGrpSpPr/>
          <p:nvPr/>
        </p:nvGrpSpPr>
        <p:grpSpPr>
          <a:xfrm>
            <a:off x="35940" y="1124744"/>
            <a:ext cx="9042758" cy="5262862"/>
            <a:chOff x="35940" y="1124744"/>
            <a:chExt cx="9042758" cy="5262862"/>
          </a:xfrm>
        </p:grpSpPr>
        <p:sp>
          <p:nvSpPr>
            <p:cNvPr id="68"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9"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0"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Rectangle 71"/>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73" name="Rectangle 72"/>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74" name="Rectangle 73"/>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75" name="Rectangle 74"/>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76" name="Rectangle 75"/>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77" name="Rectangle 76"/>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78"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9" name="Rectangle 78"/>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0"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81"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82" name="Isosceles Triangle 81"/>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4"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6" name="Isosceles Triangle 85"/>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88"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89" name="Isosceles Triangle 88"/>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Rectangle 89"/>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91"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92" name="Isosceles Triangle 91"/>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3" name="Rectangle 92"/>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94" name="Rectangle 93"/>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95" name="Rectangle 94"/>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96"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98" name="Rectangle 97"/>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99"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0" name="Isosceles Triangle 99"/>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01" name="Straight Connector 100"/>
            <p:cNvCxnSpPr>
              <a:stCxn id="93" idx="1"/>
              <a:endCxn id="95"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101"/>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3" name="Rectangle 102"/>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4" name="Rectangle 103"/>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105" name="TextBox 104"/>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106" name="TextBox 105"/>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107" name="Rectangle 106"/>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8" name="Rectangle 107"/>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9" name="Rectangle 108"/>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0" name="Straight Connector 109"/>
            <p:cNvCxnSpPr>
              <a:cxnSpLocks noChangeAspect="1"/>
              <a:stCxn id="102"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10"/>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113" name="Rectangle 112"/>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14" name="Rectangle 113"/>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15" name="Rectangle 114"/>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6" name="Straight Connector 115"/>
            <p:cNvCxnSpPr>
              <a:cxnSpLocks noChangeAspect="1"/>
              <a:stCxn id="113"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118" name="Oval Callout 117"/>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119" name="Oval Callout 118"/>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120" name="Curved Left Arrow 119"/>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Curved Left Arrow 120"/>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Curved Left Arrow 121"/>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3" name="Group 122"/>
            <p:cNvGrpSpPr/>
            <p:nvPr/>
          </p:nvGrpSpPr>
          <p:grpSpPr>
            <a:xfrm flipH="1">
              <a:off x="3246480" y="2293764"/>
              <a:ext cx="518789" cy="3227211"/>
              <a:chOff x="5859942" y="2736929"/>
              <a:chExt cx="537754" cy="3227211"/>
            </a:xfrm>
          </p:grpSpPr>
          <p:sp>
            <p:nvSpPr>
              <p:cNvPr id="125" name="Curved Left Arrow 124"/>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Curved Left Arrow 125"/>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Curved Left Arrow 126"/>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24" name="TextBox 123"/>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grpSp>
    </p:spTree>
    <p:extLst>
      <p:ext uri="{BB962C8B-B14F-4D97-AF65-F5344CB8AC3E}">
        <p14:creationId xmlns:p14="http://schemas.microsoft.com/office/powerpoint/2010/main" val="927814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the </a:t>
            </a:r>
            <a:r>
              <a:rPr lang="en-US" altLang="en-US" dirty="0" smtClean="0">
                <a:solidFill>
                  <a:schemeClr val="tx2"/>
                </a:solidFill>
              </a:rPr>
              <a:t>Jan. </a:t>
            </a:r>
            <a:r>
              <a:rPr lang="en-US" altLang="en-US" dirty="0">
                <a:solidFill>
                  <a:schemeClr val="tx2"/>
                </a:solidFill>
              </a:rPr>
              <a:t>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22540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a:t>Nov. 2</a:t>
            </a:r>
            <a:r>
              <a:rPr lang="en-US" altLang="en-US" baseline="30000" dirty="0"/>
              <a:t>nd</a:t>
            </a:r>
            <a:r>
              <a:rPr lang="en-US" altLang="en-US" dirty="0"/>
              <a:t>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1216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41742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Sep. meeting.</a:t>
            </a:r>
          </a:p>
          <a:p>
            <a:pPr lvl="1">
              <a:spcBef>
                <a:spcPct val="20000"/>
              </a:spcBef>
              <a:buFontTx/>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8246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54390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16166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58466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0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46544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Review </a:t>
            </a:r>
            <a:r>
              <a:rPr lang="en-US" dirty="0" err="1"/>
              <a:t>TGaz</a:t>
            </a:r>
            <a:r>
              <a:rPr lang="en-US" dirty="0"/>
              <a:t> Timeline progress (Nov.)</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20"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21"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4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89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3331"/>
          </a:xfrm>
        </p:spPr>
        <p:txBody>
          <a:bodyPr/>
          <a:lstStyle/>
          <a:p>
            <a:r>
              <a:rPr lang="en-US" dirty="0"/>
              <a:t>Historical timelines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51425156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396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51480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1629997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a:t>Telecon</a:t>
            </a:r>
            <a:r>
              <a:rPr lang="en-US" altLang="en-US" b="0" dirty="0"/>
              <a:t> Minutes</a:t>
            </a:r>
            <a:endParaRPr lang="en-US" dirty="0"/>
          </a:p>
        </p:txBody>
      </p:sp>
      <p:sp>
        <p:nvSpPr>
          <p:cNvPr id="3" name="Content Placeholder 2"/>
          <p:cNvSpPr>
            <a:spLocks noGrp="1"/>
          </p:cNvSpPr>
          <p:nvPr>
            <p:ph idx="1"/>
          </p:nvPr>
        </p:nvSpPr>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279312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840314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099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8141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080396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a:t>
            </a:r>
            <a:r>
              <a:rPr lang="en-US" dirty="0" smtClean="0"/>
              <a:t>XYZ</a:t>
            </a:r>
            <a:endParaRPr lang="en-US" dirty="0"/>
          </a:p>
        </p:txBody>
      </p:sp>
      <p:sp>
        <p:nvSpPr>
          <p:cNvPr id="3" name="Content Placeholder 2"/>
          <p:cNvSpPr>
            <a:spLocks noGrp="1"/>
          </p:cNvSpPr>
          <p:nvPr>
            <p:ph idx="1"/>
          </p:nvPr>
        </p:nvSpPr>
        <p:spPr/>
        <p:txBody>
          <a:bodyPr/>
          <a:lstStyle/>
          <a:p>
            <a:pPr marL="0" indent="0"/>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endParaRPr lang="en-US" altLang="en-US" dirty="0"/>
          </a:p>
          <a:p>
            <a:pPr marL="0" indent="0"/>
            <a:endParaRPr lang="en-US" altLang="en-US" dirty="0"/>
          </a:p>
          <a:p>
            <a:pPr marL="0" indent="0"/>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135058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1/4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923156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2/4</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962841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3/4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976268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4/4</a:t>
            </a:r>
            <a:br>
              <a:rPr lang="en-GB" dirty="0"/>
            </a:br>
            <a:r>
              <a:rPr lang="en-GB" dirty="0"/>
              <a:t>Recommendations</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2805560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79623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09838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1563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0" y="1483667"/>
            <a:ext cx="9144000" cy="4825653"/>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smtClean="0">
                <a:solidFill>
                  <a:schemeClr val="accent2"/>
                </a:solidFill>
              </a:rPr>
              <a:t>maybe </a:t>
            </a:r>
            <a:r>
              <a:rPr lang="en-US" altLang="en-US" sz="1400" dirty="0">
                <a:solidFill>
                  <a:schemeClr val="accent2"/>
                </a:solidFill>
              </a:rPr>
              <a:t>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smtClean="0">
                <a:solidFill>
                  <a:schemeClr val="accent2"/>
                </a:solidFill>
              </a:rPr>
              <a:t>maybe </a:t>
            </a:r>
            <a:r>
              <a:rPr lang="en-US" altLang="en-US" sz="1400" dirty="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smtClean="0">
                <a:solidFill>
                  <a:schemeClr val="accent2"/>
                </a:solidFill>
              </a:rPr>
              <a:t>maybe </a:t>
            </a:r>
            <a:r>
              <a:rPr lang="en-US" altLang="en-US" sz="1400" dirty="0">
                <a:solidFill>
                  <a:schemeClr val="accent2"/>
                </a:solidFill>
              </a:rPr>
              <a:t>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6844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9036496"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55356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2054226"/>
            <a:ext cx="9144000" cy="4040187"/>
          </a:xfrm>
        </p:spPr>
        <p:txBody>
          <a:bodyPr/>
          <a:lstStyle/>
          <a:p>
            <a:pPr lvl="1">
              <a:lnSpc>
                <a:spcPct val="90000"/>
              </a:lnSpc>
              <a:spcBef>
                <a:spcPct val="20000"/>
              </a:spcBef>
              <a:defRPr/>
            </a:pPr>
            <a:r>
              <a:rPr lang="en-US" altLang="en-US" dirty="0">
                <a:cs typeface="Times New Roman" pitchFamily="18" charset="0"/>
              </a:rPr>
              <a:t>	</a:t>
            </a:r>
            <a:r>
              <a:rPr lang="en-US" altLang="en-US"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dirty="0">
                <a:solidFill>
                  <a:schemeClr val="accent2">
                    <a:lumMod val="75000"/>
                  </a:schemeClr>
                </a:solidFill>
              </a:rPr>
              <a:t>		IEEE-SA Standards Boards Bylaws</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2"/>
              </a:rPr>
              <a:t>http://</a:t>
            </a:r>
            <a:r>
              <a:rPr lang="en-US" altLang="en-US" i="1" dirty="0" smtClean="0">
                <a:solidFill>
                  <a:schemeClr val="accent2">
                    <a:lumMod val="75000"/>
                  </a:schemeClr>
                </a:solidFill>
                <a:hlinkClick r:id="rId2"/>
              </a:rPr>
              <a:t>standards.ieee.org/develop/policies/bylaws/sect6-7.html#6</a:t>
            </a:r>
            <a:r>
              <a:rPr lang="en-US" altLang="en-US" i="1" dirty="0" smtClean="0">
                <a:solidFill>
                  <a:schemeClr val="accent2">
                    <a:lumMod val="75000"/>
                  </a:schemeClr>
                </a:solidFill>
              </a:rPr>
              <a:t> </a:t>
            </a:r>
            <a:endParaRPr lang="en-US" altLang="en-US" i="1" dirty="0">
              <a:solidFill>
                <a:schemeClr val="accent2">
                  <a:lumMod val="75000"/>
                </a:schemeClr>
              </a:solidFill>
            </a:endParaRPr>
          </a:p>
          <a:p>
            <a:pPr lvl="1">
              <a:lnSpc>
                <a:spcPct val="90000"/>
              </a:lnSpc>
              <a:spcBef>
                <a:spcPct val="20000"/>
              </a:spcBef>
              <a:defRPr/>
            </a:pPr>
            <a:r>
              <a:rPr lang="en-GB" altLang="en-US" dirty="0">
                <a:solidFill>
                  <a:schemeClr val="accent2">
                    <a:lumMod val="75000"/>
                  </a:schemeClr>
                </a:solidFill>
              </a:rPr>
              <a:t>		IEEE-SA Standards Board Operations Manual</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3"/>
              </a:rPr>
              <a:t>http://</a:t>
            </a:r>
            <a:r>
              <a:rPr lang="en-US" altLang="en-US" i="1" dirty="0" smtClean="0">
                <a:solidFill>
                  <a:schemeClr val="accent2">
                    <a:lumMod val="75000"/>
                  </a:schemeClr>
                </a:solidFill>
                <a:hlinkClick r:id="rId3"/>
              </a:rPr>
              <a:t>standards.ieee.org/develop/policies/opman/sect6.html#6.3</a:t>
            </a:r>
            <a:r>
              <a:rPr lang="en-US" altLang="en-US" i="1" dirty="0" smtClean="0">
                <a:solidFill>
                  <a:schemeClr val="accent2">
                    <a:lumMod val="75000"/>
                  </a:schemeClr>
                </a:solidFill>
              </a:rPr>
              <a:t> </a:t>
            </a:r>
            <a:endParaRPr lang="en-US" altLang="en-US" dirty="0">
              <a:solidFill>
                <a:schemeClr val="accent2">
                  <a:lumMod val="75000"/>
                </a:schemeClr>
              </a:solidFill>
            </a:endParaRPr>
          </a:p>
          <a:p>
            <a:pPr lvl="1">
              <a:lnSpc>
                <a:spcPct val="90000"/>
              </a:lnSpc>
              <a:spcBef>
                <a:spcPct val="20000"/>
              </a:spcBef>
              <a:defRPr/>
            </a:pPr>
            <a:r>
              <a:rPr lang="en-US" altLang="en-US" dirty="0">
                <a:solidFill>
                  <a:schemeClr val="accent2">
                    <a:lumMod val="75000"/>
                  </a:schemeClr>
                </a:solidFill>
                <a:cs typeface="Times New Roman" pitchFamily="18" charset="0"/>
              </a:rPr>
              <a:t>	Material about the patent policy is available at</a:t>
            </a:r>
            <a:r>
              <a:rPr lang="en-US" altLang="en-US" dirty="0">
                <a:solidFill>
                  <a:schemeClr val="accent2">
                    <a:lumMod val="75000"/>
                  </a:schemeClr>
                </a:solidFill>
              </a:rPr>
              <a:t> </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4"/>
              </a:rPr>
              <a:t>http://</a:t>
            </a:r>
            <a:r>
              <a:rPr lang="en-US" altLang="en-US" i="1" dirty="0" smtClean="0">
                <a:solidFill>
                  <a:schemeClr val="accent2">
                    <a:lumMod val="75000"/>
                  </a:schemeClr>
                </a:solidFill>
                <a:hlinkClick r:id="rId4"/>
              </a:rPr>
              <a:t>standards.ieee.org/about/sasb/patcom/materials.html</a:t>
            </a:r>
            <a:r>
              <a:rPr lang="en-US" altLang="en-US" i="1" dirty="0" smtClean="0">
                <a:solidFill>
                  <a:schemeClr val="accent2">
                    <a:lumMod val="75000"/>
                  </a:schemeClr>
                </a:solidFill>
              </a:rPr>
              <a:t> </a:t>
            </a:r>
            <a:endParaRPr lang="en-US" altLang="en-US" i="1" dirty="0">
              <a:solidFill>
                <a:schemeClr val="accent2">
                  <a:lumMod val="75000"/>
                </a:schemeClr>
              </a:solidFill>
            </a:endParaRP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2458013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42037</TotalTime>
  <Words>2424</Words>
  <Application>Microsoft Office PowerPoint</Application>
  <PresentationFormat>On-screen Show (4:3)</PresentationFormat>
  <Paragraphs>537</Paragraphs>
  <Slides>46</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7" baseType="lpstr">
      <vt:lpstr>Arial Unicode MS</vt:lpstr>
      <vt:lpstr>MS Gothic</vt:lpstr>
      <vt:lpstr>MS PGothic</vt:lpstr>
      <vt:lpstr>MS PGothic</vt:lpstr>
      <vt:lpstr>Arial</vt:lpstr>
      <vt:lpstr>Monotype Sorts</vt:lpstr>
      <vt:lpstr>Times</vt:lpstr>
      <vt:lpstr>Times New Roman</vt:lpstr>
      <vt:lpstr>Wingdings</vt:lpstr>
      <vt:lpstr>Office Theme</vt:lpstr>
      <vt:lpstr>Document</vt:lpstr>
      <vt:lpstr>TGaz Next Generation Positioning  Nov.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2</vt:lpstr>
      <vt:lpstr>Presentations</vt:lpstr>
      <vt:lpstr>Activity timelines post the July meeting</vt:lpstr>
      <vt:lpstr>Goals for the Jan. meeting </vt:lpstr>
      <vt:lpstr>Teleconference Schedule</vt:lpstr>
      <vt:lpstr>Reminder to do attendance</vt:lpstr>
      <vt:lpstr>Recess</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Motions and strawpolls as needed</vt:lpstr>
      <vt:lpstr>Strawpoll#1</vt:lpstr>
      <vt:lpstr>Motions on submission xxx</vt:lpstr>
      <vt:lpstr>Strawpoll#1 submission XYZ</vt:lpstr>
      <vt:lpstr>802.11 Template Instructions 1/4</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Nov. Meeting Agenda</dc:title>
  <dc:creator>Segev, Jonathan</dc:creator>
  <cp:keywords>CTPClassification=CTP_PUBLIC:VisualMarkings=</cp:keywords>
  <cp:lastModifiedBy>Segev, Jonathan</cp:lastModifiedBy>
  <cp:revision>362</cp:revision>
  <cp:lastPrinted>1601-01-01T00:00:00Z</cp:lastPrinted>
  <dcterms:created xsi:type="dcterms:W3CDTF">2015-08-09T12:22:17Z</dcterms:created>
  <dcterms:modified xsi:type="dcterms:W3CDTF">2016-09-29T12:26:16Z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2016-09-29 12:26:15Z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