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16"/>
  </p:notesMasterIdLst>
  <p:handoutMasterIdLst>
    <p:handoutMasterId r:id="rId117"/>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164" r:id="rId14"/>
    <p:sldId id="1562" r:id="rId15"/>
    <p:sldId id="1101" r:id="rId16"/>
    <p:sldId id="1581" r:id="rId17"/>
    <p:sldId id="1657" r:id="rId18"/>
    <p:sldId id="1527" r:id="rId19"/>
    <p:sldId id="1526" r:id="rId20"/>
    <p:sldId id="1737" r:id="rId21"/>
    <p:sldId id="1648" r:id="rId22"/>
    <p:sldId id="1735" r:id="rId23"/>
    <p:sldId id="1684" r:id="rId24"/>
    <p:sldId id="1685" r:id="rId25"/>
    <p:sldId id="1686" r:id="rId26"/>
    <p:sldId id="1687" r:id="rId27"/>
    <p:sldId id="1763" r:id="rId28"/>
    <p:sldId id="1764" r:id="rId29"/>
    <p:sldId id="1765" r:id="rId30"/>
    <p:sldId id="1766" r:id="rId31"/>
    <p:sldId id="1770" r:id="rId32"/>
    <p:sldId id="1745" r:id="rId33"/>
    <p:sldId id="1746" r:id="rId34"/>
    <p:sldId id="1747" r:id="rId35"/>
    <p:sldId id="1769" r:id="rId36"/>
    <p:sldId id="1689" r:id="rId37"/>
    <p:sldId id="1690" r:id="rId38"/>
    <p:sldId id="1691" r:id="rId39"/>
    <p:sldId id="1749" r:id="rId40"/>
    <p:sldId id="1754" r:id="rId41"/>
    <p:sldId id="1750" r:id="rId42"/>
    <p:sldId id="1755" r:id="rId43"/>
    <p:sldId id="1692" r:id="rId44"/>
    <p:sldId id="1694" r:id="rId45"/>
    <p:sldId id="1695" r:id="rId46"/>
    <p:sldId id="1696" r:id="rId47"/>
    <p:sldId id="1697" r:id="rId48"/>
    <p:sldId id="1716" r:id="rId49"/>
    <p:sldId id="1717" r:id="rId50"/>
    <p:sldId id="1718" r:id="rId51"/>
    <p:sldId id="1688" r:id="rId52"/>
    <p:sldId id="1702" r:id="rId53"/>
    <p:sldId id="1703" r:id="rId54"/>
    <p:sldId id="1704" r:id="rId55"/>
    <p:sldId id="1705" r:id="rId56"/>
    <p:sldId id="1706" r:id="rId57"/>
    <p:sldId id="1707" r:id="rId58"/>
    <p:sldId id="1708" r:id="rId59"/>
    <p:sldId id="1709" r:id="rId60"/>
    <p:sldId id="1710" r:id="rId61"/>
    <p:sldId id="1698" r:id="rId62"/>
    <p:sldId id="1699" r:id="rId63"/>
    <p:sldId id="1767" r:id="rId64"/>
    <p:sldId id="1768" r:id="rId65"/>
    <p:sldId id="1700" r:id="rId66"/>
    <p:sldId id="1701" r:id="rId67"/>
    <p:sldId id="1711" r:id="rId68"/>
    <p:sldId id="1712" r:id="rId69"/>
    <p:sldId id="1713" r:id="rId70"/>
    <p:sldId id="1679" r:id="rId71"/>
    <p:sldId id="1583" r:id="rId72"/>
    <p:sldId id="1629" r:id="rId73"/>
    <p:sldId id="1743" r:id="rId74"/>
    <p:sldId id="1762" r:id="rId75"/>
    <p:sldId id="1756" r:id="rId76"/>
    <p:sldId id="1744" r:id="rId77"/>
    <p:sldId id="1757" r:id="rId78"/>
    <p:sldId id="1758" r:id="rId79"/>
    <p:sldId id="1759" r:id="rId80"/>
    <p:sldId id="1760" r:id="rId81"/>
    <p:sldId id="1572" r:id="rId82"/>
    <p:sldId id="1641" r:id="rId83"/>
    <p:sldId id="1751" r:id="rId84"/>
    <p:sldId id="1752" r:id="rId85"/>
    <p:sldId id="1753" r:id="rId86"/>
    <p:sldId id="1730" r:id="rId87"/>
    <p:sldId id="1375" r:id="rId88"/>
    <p:sldId id="1376" r:id="rId89"/>
    <p:sldId id="1400" r:id="rId90"/>
    <p:sldId id="619" r:id="rId91"/>
    <p:sldId id="621" r:id="rId92"/>
    <p:sldId id="1561" r:id="rId93"/>
    <p:sldId id="1555" r:id="rId94"/>
    <p:sldId id="1601" r:id="rId95"/>
    <p:sldId id="1585" r:id="rId96"/>
    <p:sldId id="1586" r:id="rId97"/>
    <p:sldId id="1587" r:id="rId98"/>
    <p:sldId id="1588" r:id="rId99"/>
    <p:sldId id="1589" r:id="rId100"/>
    <p:sldId id="1590" r:id="rId101"/>
    <p:sldId id="1591" r:id="rId102"/>
    <p:sldId id="1592" r:id="rId103"/>
    <p:sldId id="1593" r:id="rId104"/>
    <p:sldId id="1594" r:id="rId105"/>
    <p:sldId id="1595" r:id="rId106"/>
    <p:sldId id="1596" r:id="rId107"/>
    <p:sldId id="1597" r:id="rId108"/>
    <p:sldId id="1598" r:id="rId109"/>
    <p:sldId id="1599" r:id="rId110"/>
    <p:sldId id="1600" r:id="rId111"/>
    <p:sldId id="1628" r:id="rId112"/>
    <p:sldId id="1638" r:id="rId113"/>
    <p:sldId id="1725" r:id="rId114"/>
    <p:sldId id="1726" r:id="rId11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69" autoAdjust="0"/>
    <p:restoredTop sz="94660" autoAdjust="0"/>
  </p:normalViewPr>
  <p:slideViewPr>
    <p:cSldViewPr>
      <p:cViewPr varScale="1">
        <p:scale>
          <a:sx n="88" d="100"/>
          <a:sy n="88" d="100"/>
        </p:scale>
        <p:origin x="-166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802.11-16/1091r1</a:t>
            </a:r>
            <a:endParaRPr lang="en-US" dirty="0"/>
          </a:p>
        </p:txBody>
      </p:sp>
      <p:sp>
        <p:nvSpPr>
          <p:cNvPr id="3075" name="Rectangle 3"/>
          <p:cNvSpPr>
            <a:spLocks noGrp="1" noChangeArrowheads="1"/>
          </p:cNvSpPr>
          <p:nvPr>
            <p:ph type="dt" sz="quarter" idx="1"/>
          </p:nvPr>
        </p:nvSpPr>
        <p:spPr bwMode="auto">
          <a:xfrm>
            <a:off x="695325" y="177284"/>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802.11-16/1091r1</a:t>
            </a:r>
            <a:endParaRPr lang="en-US" dirty="0"/>
          </a:p>
        </p:txBody>
      </p:sp>
      <p:sp>
        <p:nvSpPr>
          <p:cNvPr id="2051" name="Rectangle 3"/>
          <p:cNvSpPr>
            <a:spLocks noGrp="1" noChangeArrowheads="1"/>
          </p:cNvSpPr>
          <p:nvPr>
            <p:ph type="dt" idx="1"/>
          </p:nvPr>
        </p:nvSpPr>
        <p:spPr bwMode="auto">
          <a:xfrm>
            <a:off x="654050" y="97909"/>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802.11-16/1299r2</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6/11-16-1321-00-0jtc-ieee-802-jtc1-sc-minutes-for-sep-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106.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0.wmf"/><Relationship Id="rId4" Type="http://schemas.openxmlformats.org/officeDocument/2006/relationships/oleObject" Target="../embeddings/oleObject9.bin"/></Relationships>
</file>

<file path=ppt/slides/_rels/slide107.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2.wmf"/></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5.wmf"/><Relationship Id="rId5" Type="http://schemas.openxmlformats.org/officeDocument/2006/relationships/oleObject" Target="../embeddings/oleObject14.bin"/><Relationship Id="rId4" Type="http://schemas.openxmlformats.org/officeDocument/2006/relationships/image" Target="../media/image14.w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15/dcn/16/15-16-0768-00-0000-response-to-iso-iec-jtc-1-sc-6-60-day-ballot.pdf/"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s://mentor.ieee.org/802-ec/dcn/16/ec-16-0144-00-00EC-802-liaison-to-sc6-wg1-29jul2016.pdf" TargetMode="External"/><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smtClean="0">
                <a:solidFill>
                  <a:schemeClr val="accent2">
                    <a:lumMod val="50000"/>
                  </a:schemeClr>
                </a:solidFill>
              </a:rPr>
              <a:t>3 November 2016</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Warsaw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Warsaw, in Sept 2016, as documented in </a:t>
            </a:r>
            <a:r>
              <a:rPr lang="en-AU" i="1" dirty="0" smtClean="0">
                <a:hlinkClick r:id="rId3"/>
              </a:rPr>
              <a:t>11-16-1321-00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89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89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590"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61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63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66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112</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96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96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69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012"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July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a:t>
            </a:r>
            <a:r>
              <a:rPr lang="en-AU" dirty="0" smtClean="0">
                <a:solidFill>
                  <a:srgbClr val="FF0000"/>
                </a:solidFill>
              </a:rPr>
              <a:t>xx</a:t>
            </a:r>
            <a:r>
              <a:rPr lang="en-AU" dirty="0" smtClean="0"/>
              <a:t>)</a:t>
            </a:r>
            <a:endParaRPr lang="en-AU" b="0" dirty="0"/>
          </a:p>
          <a:p>
            <a:pPr lvl="2"/>
            <a:r>
              <a:rPr lang="en-AU" dirty="0"/>
              <a:t>IEEE 802.3 10 Mb/s Single Twisted Pair Ethernet Study </a:t>
            </a:r>
            <a:r>
              <a:rPr lang="en-AU" dirty="0" smtClean="0"/>
              <a:t>Group</a:t>
            </a:r>
          </a:p>
          <a:p>
            <a:pPr lvl="1"/>
            <a:r>
              <a:rPr lang="en-AU" dirty="0" smtClean="0"/>
              <a:t>Another liaison will be sent after the Nov 2016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a:t>
            </a:r>
            <a:r>
              <a:rPr lang="en-AU" dirty="0" smtClean="0">
                <a:solidFill>
                  <a:srgbClr val="FF0000"/>
                </a:solidFill>
              </a:rPr>
              <a:t>(link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1"/>
            <a:r>
              <a:rPr lang="en-AU" dirty="0" smtClean="0"/>
              <a:t>The </a:t>
            </a:r>
            <a:r>
              <a:rPr lang="en-AU" dirty="0"/>
              <a:t>Central Desktop </a:t>
            </a:r>
            <a:r>
              <a:rPr lang="en-AU" dirty="0" smtClean="0"/>
              <a:t>also contains links to various documents (</a:t>
            </a:r>
            <a:r>
              <a:rPr lang="en-AU" dirty="0" smtClean="0">
                <a:solidFill>
                  <a:srgbClr val="FF0000"/>
                </a:solidFill>
              </a:rPr>
              <a:t>updated in Sept 2016</a:t>
            </a:r>
            <a:r>
              <a:rPr lang="en-AU" dirty="0" smtClean="0"/>
              <a:t>)  that explain the processes for interactions between SC6 and IEEE 802, including:</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704007"/>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thirteen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979862365"/>
              </p:ext>
            </p:extLst>
          </p:nvPr>
        </p:nvGraphicFramePr>
        <p:xfrm>
          <a:off x="152399" y="1600200"/>
          <a:ext cx="8839199" cy="49388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30320">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15260002"/>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30672"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978787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2964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San Antonio in Nov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AU" dirty="0" smtClean="0">
                <a:solidFill>
                  <a:schemeClr val="accent6"/>
                </a:solidFill>
              </a:rPr>
              <a:t>is waiting for start of FDIS ballot</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a:t>
            </a:r>
            <a:r>
              <a:rPr lang="en-AU" dirty="0" smtClean="0"/>
              <a:t>Oct 2016</a:t>
            </a:r>
          </a:p>
          <a:p>
            <a:pPr lvl="2"/>
            <a:r>
              <a:rPr lang="en-AU" dirty="0" smtClean="0"/>
              <a:t>See N16486</a:t>
            </a:r>
            <a:endParaRPr lang="en-AU" dirty="0"/>
          </a:p>
          <a:p>
            <a:r>
              <a:rPr lang="en-AU" dirty="0"/>
              <a:t>FDIS </a:t>
            </a:r>
            <a:r>
              <a:rPr lang="en-AU" dirty="0" smtClean="0"/>
              <a:t>ballot </a:t>
            </a:r>
            <a:r>
              <a:rPr lang="en-AU" dirty="0">
                <a:solidFill>
                  <a:schemeClr val="accent6"/>
                </a:solidFill>
              </a:rPr>
              <a:t>waiting</a:t>
            </a: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and liaised </a:t>
            </a:r>
            <a:r>
              <a:rPr lang="en-AU" dirty="0" smtClean="0"/>
              <a:t>in Oct 2016</a:t>
            </a:r>
          </a:p>
          <a:p>
            <a:pPr lvl="2"/>
            <a:r>
              <a:rPr lang="en-AU" dirty="0" smtClean="0"/>
              <a:t>See N16487</a:t>
            </a:r>
            <a:endParaRPr lang="en-AU" dirty="0"/>
          </a:p>
          <a:p>
            <a:r>
              <a:rPr lang="en-AU" dirty="0" smtClean="0"/>
              <a:t>FDIS ballot: </a:t>
            </a:r>
            <a:r>
              <a:rPr lang="en-AU" dirty="0">
                <a:solidFill>
                  <a:schemeClr val="accent6"/>
                </a:solidFill>
              </a:rPr>
              <a:t>waiting</a:t>
            </a: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Oct 2016</a:t>
            </a:r>
          </a:p>
          <a:p>
            <a:pPr lvl="2"/>
            <a:r>
              <a:rPr lang="en-AU" dirty="0" smtClean="0"/>
              <a:t>See N16485</a:t>
            </a:r>
          </a:p>
          <a:p>
            <a:r>
              <a:rPr lang="en-AU" dirty="0" smtClean="0"/>
              <a:t>FDIS ballot: </a:t>
            </a:r>
            <a:r>
              <a:rPr lang="en-AU" dirty="0" smtClean="0">
                <a:solidFill>
                  <a:schemeClr val="accent6"/>
                </a:solidFill>
              </a:rPr>
              <a:t>waiting</a:t>
            </a:r>
            <a:endParaRPr lang="en-AU" dirty="0">
              <a:solidFill>
                <a:schemeClr val="accent6"/>
              </a:solidFill>
            </a:endParaRP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a:t>
            </a:r>
          </a:p>
          <a:p>
            <a:pPr marL="342900" lvl="1" indent="-342900">
              <a:buFont typeface="Arial" panose="020B0604020202020204" pitchFamily="34" charset="0"/>
              <a:buChar char="•"/>
            </a:pPr>
            <a:r>
              <a:rPr lang="en-GB" dirty="0"/>
              <a:t>IEEE 802.3br &amp; IEEE 802.1Qbu should be sent for 60 day pre-ballot at roughly the same time, even if there is not a strict binding between the two</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 in due course</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smtClean="0"/>
              <a:t>60-day</a:t>
            </a:r>
            <a:r>
              <a:rPr lang="en-AU" dirty="0" smtClean="0"/>
              <a:t> </a:t>
            </a:r>
            <a:r>
              <a:rPr lang="en-AU" dirty="0"/>
              <a:t>pre-ballot</a:t>
            </a:r>
            <a:r>
              <a:rPr lang="en-AU" dirty="0" smtClean="0"/>
              <a:t>:</a:t>
            </a:r>
          </a:p>
          <a:p>
            <a:pPr lvl="1"/>
            <a:r>
              <a:rPr lang="en-AU" dirty="0"/>
              <a:t>IEEE 802.1Qbz D3.0 </a:t>
            </a:r>
            <a:r>
              <a:rPr lang="en-GB" dirty="0"/>
              <a:t>will not be submitted for a 60-day pre-ballot until IEEE 802.1AC-2016 is published </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pPr lvl="2"/>
            <a:r>
              <a:rPr lang="en-AU" dirty="0" smtClean="0"/>
              <a:t>It is currently a “bit stalled” in IEEE-SA approval process</a:t>
            </a:r>
          </a:p>
          <a:p>
            <a:pPr lvl="2"/>
            <a:r>
              <a:rPr lang="en-GB" dirty="0" smtClean="0"/>
              <a:t>There’s an </a:t>
            </a:r>
            <a:r>
              <a:rPr lang="en-GB" dirty="0" err="1" smtClean="0"/>
              <a:t>Ethertype</a:t>
            </a:r>
            <a:r>
              <a:rPr lang="en-GB" dirty="0" smtClean="0"/>
              <a:t> allocation problem that is part of that holdup</a:t>
            </a:r>
            <a:endParaRPr lang="en-AU" dirty="0" smtClean="0"/>
          </a:p>
          <a:p>
            <a:pPr lvl="2"/>
            <a:r>
              <a:rPr lang="en-GB" dirty="0" smtClean="0"/>
              <a:t>John Messenger has sent information to the IEEE 802 RAC to clear that up, but it’s not clear how fast the problem will be resolved</a:t>
            </a:r>
            <a:endParaRPr lang="en-AU" dirty="0" smtClean="0"/>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passed its 60 day pre-ballot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rgbClr val="00B050"/>
                </a:solidFill>
              </a:rPr>
              <a:t>passed </a:t>
            </a:r>
            <a:r>
              <a:rPr lang="en-AU" dirty="0">
                <a:solidFill>
                  <a:srgbClr val="00B050"/>
                </a:solidFill>
              </a:rPr>
              <a:t>&amp; </a:t>
            </a:r>
            <a:r>
              <a:rPr lang="en-AU" dirty="0">
                <a:solidFill>
                  <a:schemeClr val="accent2"/>
                </a:solidFill>
              </a:rPr>
              <a:t>response </a:t>
            </a:r>
            <a:r>
              <a:rPr lang="en-AU" dirty="0" smtClean="0">
                <a:solidFill>
                  <a:schemeClr val="accent2"/>
                </a:solidFill>
              </a:rPr>
              <a:t>outstanding</a:t>
            </a:r>
            <a:endParaRPr lang="en-AU" dirty="0">
              <a:solidFill>
                <a:schemeClr val="accent2"/>
              </a:solidFill>
            </a:endParaRPr>
          </a:p>
          <a:p>
            <a:pPr lvl="1"/>
            <a:r>
              <a:rPr lang="en-AU" dirty="0"/>
              <a:t>IEEE </a:t>
            </a:r>
            <a:r>
              <a:rPr lang="en-AU" dirty="0" smtClean="0"/>
              <a:t>802.1Qcd-2015 </a:t>
            </a:r>
            <a:r>
              <a:rPr lang="en-AU" dirty="0"/>
              <a:t>passed 60 day pre-ballot on 23 Oct 2016</a:t>
            </a:r>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2"/>
            <a:r>
              <a:rPr lang="en-AU" dirty="0"/>
              <a:t>China NB voted no with one comment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802.1Qcd-2015 </a:t>
            </a:r>
          </a:p>
        </p:txBody>
      </p:sp>
      <p:sp>
        <p:nvSpPr>
          <p:cNvPr id="3" name="Content Placeholder 2"/>
          <p:cNvSpPr>
            <a:spLocks noGrp="1"/>
          </p:cNvSpPr>
          <p:nvPr>
            <p:ph idx="1"/>
          </p:nvPr>
        </p:nvSpPr>
        <p:spPr/>
        <p:txBody>
          <a:bodyPr/>
          <a:lstStyle/>
          <a:p>
            <a:r>
              <a:rPr lang="en-GB" dirty="0" smtClean="0"/>
              <a:t>China NB comment 1</a:t>
            </a:r>
          </a:p>
          <a:p>
            <a:pPr lvl="1"/>
            <a:r>
              <a:rPr lang="en-AU" i="1" dirty="0"/>
              <a:t>IEEE 802.1QcdTM-2015 is an amendment to IEEE 802.1QTM-2014 that refers to IEEE 802.1x in several chapters, such as Chapter 8.13.9, 10.1, 25.2, 25.6-2010. However, as we have mentioned in the ballots of IEEE 802.1X, IEEE 802.1Xbx, IEEE 802.1AB, IEEE 802.1AR, IEEE 802.1AS and IEEE 802.1Q, there are technical flaws in IEEE 802.1X that China expressed in 6N15555. IEEE 802.1Xbx, IEEE 802.1AB, IEEE 802.1AR, IEEE 802.1AS and IEEE 802.1Q are implemented with IEEE 802.1X or based on IEEE 802.1X, which China has already submitted the comments in 6N16140, 6N16364, 6N15626, 6N16135. Moreover, many documents distributed in SC6 have already pointed out the existing problems in IEEE 802.1X, such as 6N15613, 6N15662, 6N15523. </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417445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802.1Qcd-2015 </a:t>
            </a:r>
          </a:p>
        </p:txBody>
      </p:sp>
      <p:sp>
        <p:nvSpPr>
          <p:cNvPr id="3" name="Content Placeholder 2"/>
          <p:cNvSpPr>
            <a:spLocks noGrp="1"/>
          </p:cNvSpPr>
          <p:nvPr>
            <p:ph idx="1"/>
          </p:nvPr>
        </p:nvSpPr>
        <p:spPr/>
        <p:txBody>
          <a:bodyPr/>
          <a:lstStyle/>
          <a:p>
            <a:r>
              <a:rPr lang="en-GB" dirty="0" smtClean="0"/>
              <a:t>China NB comment 1</a:t>
            </a:r>
          </a:p>
          <a:p>
            <a:pPr lvl="1"/>
            <a:r>
              <a:rPr lang="en-AU" i="1" dirty="0" smtClean="0"/>
              <a:t>…</a:t>
            </a:r>
            <a:endParaRPr lang="en-AU" i="1" dirty="0"/>
          </a:p>
          <a:p>
            <a:pPr lvl="1"/>
            <a:r>
              <a:rPr lang="en-AU" i="1" dirty="0"/>
              <a:t>For IEEE 802.1QTM-2014, China has already submitted the comments on IEEE 802.1QTM-2014 during its pre-FDIS ballot and FDIS ballot about these technical flaws (security problems) in IEEE 802.1x-2010 that is referenced by IEEE 802.1QTM-2014. Up to now, there is no reasonable and appropriate disposition on Chinese comments. IEEE 802.1QcdTM-2015 is based on a standard, in which the technical flaws exist. </a:t>
            </a:r>
          </a:p>
          <a:p>
            <a:pPr lvl="1"/>
            <a:r>
              <a:rPr lang="en-AU" i="1" dirty="0"/>
              <a:t>In summary, China suggests IEEE 802.1Qcd™-2015 should not reference the security mechanism from IEEE 802.1x-2010, or recommend enhancing its security mechanism. Otherwise, China NB will not give support on IEEE 802.1QTM-2014 and its amendment</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3059456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802.1Qcd-2015 </a:t>
            </a:r>
          </a:p>
        </p:txBody>
      </p:sp>
      <p:sp>
        <p:nvSpPr>
          <p:cNvPr id="3" name="Content Placeholder 2"/>
          <p:cNvSpPr>
            <a:spLocks noGrp="1"/>
          </p:cNvSpPr>
          <p:nvPr>
            <p:ph idx="1"/>
          </p:nvPr>
        </p:nvSpPr>
        <p:spPr/>
        <p:txBody>
          <a:bodyPr/>
          <a:lstStyle/>
          <a:p>
            <a:r>
              <a:rPr lang="en-GB" dirty="0" smtClean="0"/>
              <a:t>China </a:t>
            </a:r>
            <a:r>
              <a:rPr lang="en-GB" dirty="0"/>
              <a:t>NB </a:t>
            </a:r>
            <a:r>
              <a:rPr lang="en-GB" dirty="0" smtClean="0"/>
              <a:t>change 1</a:t>
            </a:r>
            <a:endParaRPr lang="en-GB" dirty="0"/>
          </a:p>
          <a:p>
            <a:pPr lvl="1"/>
            <a:r>
              <a:rPr lang="en-AU" i="1" dirty="0"/>
              <a:t>Recommend not referencing the standard with technical flaws or enhancing its security mechanism</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255588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needs to determine a response to China NB comments on IEEE 802.1Qcd-2015 </a:t>
            </a:r>
            <a:endParaRPr lang="en-AU" dirty="0"/>
          </a:p>
        </p:txBody>
      </p:sp>
      <p:sp>
        <p:nvSpPr>
          <p:cNvPr id="3" name="Content Placeholder 2"/>
          <p:cNvSpPr>
            <a:spLocks noGrp="1"/>
          </p:cNvSpPr>
          <p:nvPr>
            <p:ph idx="1"/>
          </p:nvPr>
        </p:nvSpPr>
        <p:spPr/>
        <p:txBody>
          <a:bodyPr/>
          <a:lstStyle/>
          <a:p>
            <a:r>
              <a:rPr lang="en-AU" dirty="0" smtClean="0"/>
              <a:t>Proposed response to China NB comment 1</a:t>
            </a:r>
          </a:p>
          <a:p>
            <a:pPr lvl="1"/>
            <a:r>
              <a:rPr lang="en-AU" dirty="0" smtClean="0"/>
              <a:t>Note: this version was written by IEEE 802.1 WG reps</a:t>
            </a:r>
          </a:p>
          <a:p>
            <a:pPr lvl="1"/>
            <a:r>
              <a:rPr lang="en-AU" i="1" dirty="0" smtClean="0"/>
              <a:t>The ballot response states that the China NB will not support IEEE 802.1Qcd-2015 because it references IEEE 802.1X-2010 (ISO/IEC /IEEE 8802-1X:2013), which the China NB has repeatedly asserted is defective. However, the China NB has failed to substantiate this assertion after numerous requests from IEEE 802. IEEE 802 declines to make any change to 802.1Qcd-2015 without substantiation of the accusation against IEEE 802.1X-2010. IEEE 802.1X-2010 (ISO/IEC /IEEE 8802-1X:2013) has not been shown to be defective. Furthermore, conformance to and use of IEEE 802.1X is not a requirement of any of the possible claims of conformance to IEEE 802.1Q-2014.</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1479260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a:t>China NB </a:t>
            </a:r>
            <a:r>
              <a:rPr lang="en-AU" dirty="0" smtClean="0"/>
              <a:t>comments on </a:t>
            </a:r>
            <a:r>
              <a:rPr lang="en-AU" dirty="0"/>
              <a:t>IEEE 802.1Qcd-2015 </a:t>
            </a:r>
          </a:p>
        </p:txBody>
      </p:sp>
      <p:sp>
        <p:nvSpPr>
          <p:cNvPr id="3" name="Content Placeholder 2"/>
          <p:cNvSpPr>
            <a:spLocks noGrp="1"/>
          </p:cNvSpPr>
          <p:nvPr>
            <p:ph idx="1"/>
          </p:nvPr>
        </p:nvSpPr>
        <p:spPr/>
        <p:txBody>
          <a:bodyPr/>
          <a:lstStyle/>
          <a:p>
            <a:r>
              <a:rPr lang="en-AU" dirty="0" smtClean="0"/>
              <a:t>Proposed response to China NB comment 1</a:t>
            </a:r>
          </a:p>
          <a:p>
            <a:pPr lvl="1"/>
            <a:r>
              <a:rPr lang="en-AU" b="0" dirty="0" smtClean="0"/>
              <a:t>…</a:t>
            </a:r>
            <a:endParaRPr lang="en-AU" b="0" dirty="0"/>
          </a:p>
          <a:p>
            <a:pPr lvl="1"/>
            <a:r>
              <a:rPr lang="en-AU" i="1" dirty="0"/>
              <a:t>IEEE 802 recognizes that the China NB has asserted in the past that there are technical flaws </a:t>
            </a:r>
            <a:r>
              <a:rPr lang="en-AU" i="1" dirty="0" smtClean="0"/>
              <a:t>and security </a:t>
            </a:r>
            <a:r>
              <a:rPr lang="en-AU" i="1" dirty="0"/>
              <a:t>problems in IEEE 802.1X-2010. However, the technical description of any of the alleged </a:t>
            </a:r>
            <a:r>
              <a:rPr lang="en-AU" i="1" dirty="0" smtClean="0"/>
              <a:t>flaws, security </a:t>
            </a:r>
            <a:r>
              <a:rPr lang="en-AU" i="1" dirty="0"/>
              <a:t>problems, or attacks has not yet been supplied by the China NB. IEEE 802 invites the China </a:t>
            </a:r>
            <a:r>
              <a:rPr lang="en-AU" i="1" dirty="0" smtClean="0"/>
              <a:t>NB to </a:t>
            </a:r>
            <a:r>
              <a:rPr lang="en-AU" i="1" dirty="0"/>
              <a:t>submit such technical details for consideration. In the absence of technical substantiation of </a:t>
            </a:r>
            <a:r>
              <a:rPr lang="en-AU" i="1" dirty="0" smtClean="0"/>
              <a:t>the claims</a:t>
            </a:r>
            <a:r>
              <a:rPr lang="en-AU" i="1" dirty="0"/>
              <a:t>, IEEE 802.1 cannot consider modification of the existing ISO standards.</a:t>
            </a:r>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095765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a:t>
            </a:r>
          </a:p>
          <a:p>
            <a:pPr lvl="2"/>
            <a:r>
              <a:rPr lang="en-AU" dirty="0" smtClean="0"/>
              <a:t>See 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liaised for information in Oct 2016</a:t>
            </a:r>
          </a:p>
          <a:p>
            <a:pPr lvl="2"/>
            <a:r>
              <a:rPr lang="en-AU" dirty="0"/>
              <a:t>See </a:t>
            </a:r>
            <a:r>
              <a:rPr lang="en-AU" dirty="0" smtClean="0"/>
              <a:t>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a:t>
            </a:r>
            <a:endParaRPr lang="en-AU" dirty="0" smtClean="0">
              <a:solidFill>
                <a:srgbClr val="00B050"/>
              </a:solidFill>
            </a:endParaRPr>
          </a:p>
          <a:p>
            <a:pPr lvl="1"/>
            <a:r>
              <a:rPr lang="en-AU" dirty="0" smtClean="0"/>
              <a:t>D2.6 was submitted in Sep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a:t>
            </a:r>
            <a:endParaRPr lang="en-AU" dirty="0" smtClean="0">
              <a:solidFill>
                <a:srgbClr val="00B050"/>
              </a:solidFill>
            </a:endParaRPr>
          </a:p>
          <a:p>
            <a:pPr lvl="1"/>
            <a:r>
              <a:rPr lang="en-AU" dirty="0" smtClean="0"/>
              <a:t>D2.0 was submitted in Oct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698466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Jul</a:t>
                      </a:r>
                      <a:r>
                        <a:rPr lang="en-AU" sz="1600" baseline="0" dirty="0" smtClean="0">
                          <a:latin typeface="+mj-lt"/>
                        </a:rPr>
                        <a:t> 2016</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Closes</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AU" dirty="0" smtClean="0"/>
              <a:t>is waiting for FDIS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a:t>IEEE </a:t>
            </a:r>
            <a:r>
              <a:rPr lang="en-AU" dirty="0" smtClean="0"/>
              <a:t>802.3-2015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generated responses in Jul 2016 that were liaised to SC6 (see N16458)</a:t>
            </a:r>
          </a:p>
          <a:p>
            <a:pPr lvl="2"/>
            <a:r>
              <a:rPr lang="en-AU" dirty="0" smtClean="0"/>
              <a:t>Jodi </a:t>
            </a:r>
            <a:r>
              <a:rPr lang="en-AU" dirty="0" err="1" smtClean="0"/>
              <a:t>Haasz</a:t>
            </a:r>
            <a:r>
              <a:rPr lang="en-AU" dirty="0" smtClean="0"/>
              <a:t> reports will probably start by end of Sept</a:t>
            </a:r>
          </a:p>
          <a:p>
            <a:r>
              <a:rPr lang="en-AU" dirty="0" smtClean="0"/>
              <a:t>FDIS ballot: </a:t>
            </a:r>
            <a:r>
              <a:rPr lang="en-AU" dirty="0" smtClean="0">
                <a:solidFill>
                  <a:schemeClr val="accent6"/>
                </a:solidFill>
              </a:rPr>
              <a:t>waiting</a:t>
            </a:r>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a:t>
            </a:r>
            <a:r>
              <a:rPr lang="en-US" dirty="0" smtClean="0"/>
              <a:t>60-day</a:t>
            </a:r>
            <a:r>
              <a:rPr lang="en-AU" dirty="0" smtClean="0"/>
              <a:t> pre-ballot passed with responses required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&amp; responses required</a:t>
            </a:r>
            <a:endParaRPr lang="en-AU" dirty="0">
              <a:solidFill>
                <a:srgbClr val="FF0000"/>
              </a:solidFill>
            </a:endParaRPr>
          </a:p>
          <a:p>
            <a:pPr lvl="1"/>
            <a:r>
              <a:rPr lang="en-AU" dirty="0" smtClean="0"/>
              <a:t>IEEE </a:t>
            </a:r>
            <a:r>
              <a:rPr lang="en-AU" dirty="0"/>
              <a:t>802.3bw </a:t>
            </a:r>
            <a:r>
              <a:rPr lang="en-AU" dirty="0" smtClean="0"/>
              <a:t>submitted in July 2016 and the 60 day ballot passed on 19 Sep 2016</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2"/>
            <a:r>
              <a:rPr lang="en-AU" dirty="0" smtClean="0"/>
              <a:t>Canada, Japan, Korea, Spain, UK, US voted yes in both;  Russia votes yes in first question and abstains in other; Austria, Belgium, Czech Republic, Finland, Germany, Greece, Kazakhstan, Netherlands, Switzerland, Tunisia all abstained </a:t>
            </a:r>
          </a:p>
          <a:p>
            <a:r>
              <a:rPr lang="en-AU" dirty="0" smtClean="0"/>
              <a:t> 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802.3bw </a:t>
            </a:r>
          </a:p>
        </p:txBody>
      </p:sp>
      <p:sp>
        <p:nvSpPr>
          <p:cNvPr id="3" name="Content Placeholder 2"/>
          <p:cNvSpPr>
            <a:spLocks noGrp="1"/>
          </p:cNvSpPr>
          <p:nvPr>
            <p:ph idx="1"/>
          </p:nvPr>
        </p:nvSpPr>
        <p:spPr/>
        <p:txBody>
          <a:bodyPr/>
          <a:lstStyle/>
          <a:p>
            <a:r>
              <a:rPr lang="en-GB" dirty="0" smtClean="0"/>
              <a:t>China NB comment 1</a:t>
            </a:r>
          </a:p>
          <a:p>
            <a:pPr lvl="1"/>
            <a:r>
              <a:rPr lang="en-GB" i="1" dirty="0" smtClean="0"/>
              <a:t>IEEE 802.3bw</a:t>
            </a:r>
            <a:r>
              <a:rPr lang="en-GB" i="1" baseline="30000" dirty="0" smtClean="0"/>
              <a:t>TM</a:t>
            </a:r>
            <a:r>
              <a:rPr lang="en-GB" i="1" dirty="0" smtClean="0"/>
              <a:t>-2015 is the amendment to 802.3</a:t>
            </a:r>
            <a:r>
              <a:rPr lang="en-GB" i="1" baseline="30000" dirty="0" smtClean="0"/>
              <a:t>TM</a:t>
            </a:r>
            <a:r>
              <a:rPr lang="en-GB" i="1" dirty="0" smtClean="0"/>
              <a:t>-2015. Security is an essential part of network-related standards, especially to Ethernet. The lack of security mechanisms will enable Ethernet facing various security threats, such as forgery devices, communications from eavesdropping and tampering. However, The version of both IEEE 802.3</a:t>
            </a:r>
            <a:r>
              <a:rPr lang="en-GB" i="1" baseline="30000" dirty="0" smtClean="0"/>
              <a:t>TM</a:t>
            </a:r>
            <a:r>
              <a:rPr lang="en-GB" i="1" dirty="0" smtClean="0"/>
              <a:t>-2015 and IEEE 802.3bw</a:t>
            </a:r>
            <a:r>
              <a:rPr lang="en-GB" i="1" baseline="30000" dirty="0" smtClean="0"/>
              <a:t>TM</a:t>
            </a:r>
            <a:r>
              <a:rPr lang="en-GB" i="1" dirty="0" smtClean="0"/>
              <a:t>-2015 fail to add the specification of Ethernet security in the text, neither security mechanisms nor references to other security specifications, which results in an incomplete standard system, and is not conducive to the implementation and application of the standard</a:t>
            </a:r>
          </a:p>
          <a:p>
            <a:r>
              <a:rPr lang="en-GB" dirty="0"/>
              <a:t>China NB </a:t>
            </a:r>
            <a:r>
              <a:rPr lang="en-GB" dirty="0" smtClean="0"/>
              <a:t>change 1</a:t>
            </a:r>
            <a:endParaRPr lang="en-GB" dirty="0"/>
          </a:p>
          <a:p>
            <a:pPr lvl="1"/>
            <a:r>
              <a:rPr lang="en-GB" i="1" dirty="0" smtClean="0"/>
              <a:t>Recommend adding security mechanisms in IEEE 802.3bw</a:t>
            </a:r>
            <a:r>
              <a:rPr lang="en-GB" i="1" baseline="30000" dirty="0" smtClean="0"/>
              <a:t>TM</a:t>
            </a:r>
            <a:r>
              <a:rPr lang="en-GB" i="1" dirty="0" smtClean="0"/>
              <a:t>-2015.</a:t>
            </a:r>
            <a:endParaRPr lang="en-AU" i="1"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344199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a:t>China NB </a:t>
            </a:r>
            <a:r>
              <a:rPr lang="en-AU" dirty="0" smtClean="0"/>
              <a:t>comments on </a:t>
            </a:r>
            <a:r>
              <a:rPr lang="en-AU" dirty="0"/>
              <a:t>IEEE 802.3bw </a:t>
            </a:r>
          </a:p>
        </p:txBody>
      </p:sp>
      <p:sp>
        <p:nvSpPr>
          <p:cNvPr id="3" name="Content Placeholder 2"/>
          <p:cNvSpPr>
            <a:spLocks noGrp="1"/>
          </p:cNvSpPr>
          <p:nvPr>
            <p:ph idx="1"/>
          </p:nvPr>
        </p:nvSpPr>
        <p:spPr/>
        <p:txBody>
          <a:bodyPr/>
          <a:lstStyle/>
          <a:p>
            <a:r>
              <a:rPr lang="en-AU" dirty="0" smtClean="0"/>
              <a:t>Proposed response to China NB comment 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518340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China NB provided comments during the 60 ballot on IEEE 802.3bw </a:t>
            </a:r>
          </a:p>
        </p:txBody>
      </p:sp>
      <p:sp>
        <p:nvSpPr>
          <p:cNvPr id="3" name="Content Placeholder 2"/>
          <p:cNvSpPr>
            <a:spLocks noGrp="1"/>
          </p:cNvSpPr>
          <p:nvPr>
            <p:ph idx="1"/>
          </p:nvPr>
        </p:nvSpPr>
        <p:spPr/>
        <p:txBody>
          <a:bodyPr/>
          <a:lstStyle/>
          <a:p>
            <a:r>
              <a:rPr lang="en-GB" dirty="0"/>
              <a:t>China NB comment </a:t>
            </a:r>
            <a:r>
              <a:rPr lang="en-GB" dirty="0" smtClean="0"/>
              <a:t>2</a:t>
            </a:r>
            <a:endParaRPr lang="en-GB" dirty="0"/>
          </a:p>
          <a:p>
            <a:pPr lvl="1"/>
            <a:r>
              <a:rPr lang="en-US" i="1" dirty="0" smtClean="0"/>
              <a:t>IEEE </a:t>
            </a:r>
            <a:r>
              <a:rPr lang="en-US" i="1" dirty="0"/>
              <a:t>802.3 WG declared that it didn’t expect to submit any further versions to ISO/IEC for approval in 6N13919, now it has been submitting IEEE 802.3 standard series to SC6 in droves, including IEEE 802.3bw</a:t>
            </a:r>
            <a:r>
              <a:rPr lang="en-US" i="1" baseline="30000" dirty="0"/>
              <a:t>TM</a:t>
            </a:r>
            <a:r>
              <a:rPr lang="en-US" i="1" dirty="0"/>
              <a:t>-2015, it is inconsistent with the action mentioned in 6N13919. We noticed that IEEE 802.3 WG explained that they reconsidered the position in 6N16458. However, IEEE 802.3 WG hasn’t provided positive response or the basis for such an action</a:t>
            </a:r>
            <a:r>
              <a:rPr lang="en-US" i="1" dirty="0" smtClean="0"/>
              <a:t>.</a:t>
            </a:r>
          </a:p>
          <a:p>
            <a:r>
              <a:rPr lang="en-GB" dirty="0"/>
              <a:t>China NB change </a:t>
            </a:r>
            <a:r>
              <a:rPr lang="en-GB" dirty="0" smtClean="0"/>
              <a:t>2</a:t>
            </a:r>
          </a:p>
          <a:p>
            <a:pPr lvl="1"/>
            <a:r>
              <a:rPr lang="en-US" i="1" dirty="0"/>
              <a:t>Considering that IEEE 802.3 WG’s standards development plan in SC6 will impact a lot on SC6 NBs’ international contributions to the field of wired local area network. Therefore, please provide the development plan in SC6 and more bases for such a changed action.</a:t>
            </a:r>
            <a:endParaRPr lang="en-GB"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687567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a:t>China NB </a:t>
            </a:r>
            <a:r>
              <a:rPr lang="en-AU" dirty="0" smtClean="0"/>
              <a:t>comments on </a:t>
            </a:r>
            <a:r>
              <a:rPr lang="en-AU" dirty="0"/>
              <a:t>IEEE 802.3bw </a:t>
            </a:r>
          </a:p>
        </p:txBody>
      </p:sp>
      <p:sp>
        <p:nvSpPr>
          <p:cNvPr id="3" name="Content Placeholder 2"/>
          <p:cNvSpPr>
            <a:spLocks noGrp="1"/>
          </p:cNvSpPr>
          <p:nvPr>
            <p:ph idx="1"/>
          </p:nvPr>
        </p:nvSpPr>
        <p:spPr/>
        <p:txBody>
          <a:bodyPr/>
          <a:lstStyle/>
          <a:p>
            <a:r>
              <a:rPr lang="en-AU" dirty="0" smtClean="0"/>
              <a:t>Proposed response to China NB </a:t>
            </a:r>
            <a:r>
              <a:rPr lang="en-AU" smtClean="0"/>
              <a:t>comment 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03089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60 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p>
          <a:p>
            <a:pPr lvl="1" indent="-182563"/>
            <a:r>
              <a:rPr lang="en-AU" dirty="0"/>
              <a:t>EC agreed on submission to PSDO process in Oct </a:t>
            </a:r>
            <a:r>
              <a:rPr lang="en-AU" dirty="0" smtClean="0"/>
              <a:t>2016</a:t>
            </a:r>
          </a:p>
          <a:p>
            <a:pPr lvl="2" indent="-182563"/>
            <a:r>
              <a:rPr lang="en-AU" dirty="0" smtClean="0"/>
              <a:t>David Law notified Jodi </a:t>
            </a:r>
            <a:r>
              <a:rPr lang="en-AU" dirty="0" err="1" smtClean="0"/>
              <a:t>Haasz</a:t>
            </a:r>
            <a:r>
              <a:rPr lang="en-AU" dirty="0" smtClean="0"/>
              <a:t> in Nov 2016</a:t>
            </a:r>
          </a:p>
          <a:p>
            <a:pPr lvl="2" indent="-182563"/>
            <a:r>
              <a:rPr lang="en-AU" dirty="0" smtClean="0"/>
              <a:t>It was subsequently submitted</a:t>
            </a:r>
            <a:endParaRPr lang="en-AU" dirty="0"/>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a:t>
            </a:r>
            <a:r>
              <a:rPr lang="en-AU" dirty="0"/>
              <a:t>is waiting for start of 60 day pre-ballot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indent="-182563"/>
            <a:r>
              <a:rPr lang="en-AU" dirty="0"/>
              <a:t>EC agreed on submission to PSDO process in Oct 2016</a:t>
            </a:r>
          </a:p>
          <a:p>
            <a:pPr lvl="2" indent="-182563"/>
            <a:r>
              <a:rPr lang="en-AU" dirty="0"/>
              <a:t>David Law notified Jodi </a:t>
            </a:r>
            <a:r>
              <a:rPr lang="en-AU" dirty="0" err="1"/>
              <a:t>Haasz</a:t>
            </a:r>
            <a:r>
              <a:rPr lang="en-AU" dirty="0"/>
              <a:t> in Nov </a:t>
            </a:r>
            <a:r>
              <a:rPr lang="en-AU" dirty="0" smtClean="0"/>
              <a:t>2016</a:t>
            </a:r>
          </a:p>
          <a:p>
            <a:pPr lvl="2" indent="-182563"/>
            <a:r>
              <a:rPr lang="en-AU" dirty="0"/>
              <a:t>It was subsequently submitted</a:t>
            </a:r>
          </a:p>
          <a:p>
            <a:r>
              <a:rPr lang="en-AU" dirty="0" smtClean="0"/>
              <a:t>FDIS 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p>
          <a:p>
            <a:pPr lvl="1"/>
            <a:r>
              <a:rPr lang="en-GB" dirty="0"/>
              <a:t>IEEE 802.3br </a:t>
            </a:r>
            <a:r>
              <a:rPr lang="en-GB" dirty="0" smtClean="0"/>
              <a:t>&amp; IEEE </a:t>
            </a:r>
            <a:r>
              <a:rPr lang="en-GB" dirty="0"/>
              <a:t>802.1Qbu should be sent </a:t>
            </a:r>
            <a:r>
              <a:rPr lang="en-GB" dirty="0" smtClean="0"/>
              <a:t>for 60 day pre-ballot at </a:t>
            </a:r>
            <a:r>
              <a:rPr lang="en-GB" dirty="0"/>
              <a:t>roughly the same time, even if </a:t>
            </a:r>
            <a:r>
              <a:rPr lang="en-GB" dirty="0" smtClean="0"/>
              <a:t>there is not a </a:t>
            </a:r>
            <a:r>
              <a:rPr lang="en-GB" dirty="0"/>
              <a:t>strict binding between the two</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is waiting for start of 60 day pre-ballot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chemeClr val="accent2"/>
                </a:solidFill>
              </a:rPr>
              <a:t>waiting</a:t>
            </a:r>
          </a:p>
          <a:p>
            <a:pPr lvl="1" indent="-182563"/>
            <a:r>
              <a:rPr lang="en-AU" dirty="0"/>
              <a:t>EC agreed on submission to PSDO process in Oct 2016</a:t>
            </a:r>
          </a:p>
          <a:p>
            <a:pPr lvl="2" indent="-182563"/>
            <a:r>
              <a:rPr lang="en-AU" dirty="0"/>
              <a:t>David Law notified Jodi </a:t>
            </a:r>
            <a:r>
              <a:rPr lang="en-AU" dirty="0" err="1"/>
              <a:t>Haasz</a:t>
            </a:r>
            <a:r>
              <a:rPr lang="en-AU" dirty="0"/>
              <a:t> in Nov </a:t>
            </a:r>
            <a:r>
              <a:rPr lang="en-AU" dirty="0" smtClean="0"/>
              <a:t>2016</a:t>
            </a:r>
          </a:p>
          <a:p>
            <a:pPr lvl="2" indent="-182563"/>
            <a:r>
              <a:rPr lang="en-AU" dirty="0"/>
              <a:t>It was subsequently submitted</a:t>
            </a:r>
          </a:p>
          <a:p>
            <a:r>
              <a:rPr lang="en-AU" dirty="0" smtClean="0"/>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has been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The WG has now agreed to liaise IEEE </a:t>
            </a:r>
            <a:r>
              <a:rPr lang="en-AU" dirty="0" smtClean="0"/>
              <a:t>802.3bv</a:t>
            </a:r>
          </a:p>
          <a:p>
            <a:pPr lvl="2"/>
            <a:r>
              <a:rPr lang="en-AU" dirty="0" smtClean="0"/>
              <a:t>D3.1 sent in Oct 2016</a:t>
            </a:r>
            <a:endParaRPr lang="en-AU" dirty="0"/>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smtClean="0"/>
              <a:t>The WG has now agreed </a:t>
            </a:r>
            <a:r>
              <a:rPr lang="en-AU" dirty="0"/>
              <a:t>to </a:t>
            </a:r>
            <a:r>
              <a:rPr lang="en-AU" dirty="0" smtClean="0"/>
              <a:t>liaise </a:t>
            </a:r>
            <a:r>
              <a:rPr lang="en-AU" dirty="0"/>
              <a:t>IEEE </a:t>
            </a:r>
            <a:r>
              <a:rPr lang="en-AU" dirty="0" smtClean="0"/>
              <a:t>802.3bu</a:t>
            </a:r>
          </a:p>
          <a:p>
            <a:pPr lvl="2"/>
            <a:r>
              <a:rPr lang="en-AU" smtClean="0"/>
              <a:t>D3.2 </a:t>
            </a:r>
            <a:r>
              <a:rPr lang="en-AU" dirty="0"/>
              <a:t>sent in Oct 2016</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was liaised in June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IEEE 802.3bz was liaised in June 2016 (when 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5992602"/>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last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last liaised for information in Sep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last liaised for information in Sep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2015</a:t>
            </a:r>
          </a:p>
          <a:p>
            <a:pPr lvl="2"/>
            <a:r>
              <a:rPr lang="en-GB" dirty="0" smtClean="0"/>
              <a:t>D8.0 </a:t>
            </a:r>
            <a:r>
              <a:rPr lang="en-GB" dirty="0"/>
              <a:t>in </a:t>
            </a:r>
            <a:r>
              <a:rPr lang="en-GB" dirty="0" smtClean="0"/>
              <a:t>Jul 2016</a:t>
            </a:r>
          </a:p>
          <a:p>
            <a:pPr lvl="2"/>
            <a:r>
              <a:rPr lang="en-GB" dirty="0" smtClean="0"/>
              <a:t>D9.0 in Sep 2016</a:t>
            </a:r>
            <a:endParaRPr lang="en-GB" dirty="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4328979"/>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passed 60 </a:t>
            </a:r>
            <a:r>
              <a:rPr lang="en-AU" dirty="0"/>
              <a:t>day </a:t>
            </a:r>
            <a:r>
              <a:rPr lang="en-AU" dirty="0" smtClean="0"/>
              <a:t>pre-ballot on 23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a:t>
            </a:r>
            <a:r>
              <a:rPr lang="en-AU" dirty="0">
                <a:solidFill>
                  <a:schemeClr val="accent2"/>
                </a:solidFill>
              </a:rPr>
              <a:t>response outstanding</a:t>
            </a:r>
          </a:p>
          <a:p>
            <a:pPr lvl="1"/>
            <a:r>
              <a:rPr lang="en-AU" dirty="0"/>
              <a:t>IEEE 802.15.3-2016</a:t>
            </a:r>
            <a:r>
              <a:rPr lang="en-AU" dirty="0" smtClean="0"/>
              <a:t> </a:t>
            </a:r>
            <a:r>
              <a:rPr lang="en-AU" dirty="0"/>
              <a:t>passed 60 day 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comment</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802.15.3-2016 </a:t>
            </a:r>
          </a:p>
        </p:txBody>
      </p:sp>
      <p:sp>
        <p:nvSpPr>
          <p:cNvPr id="3" name="Content Placeholder 2"/>
          <p:cNvSpPr>
            <a:spLocks noGrp="1"/>
          </p:cNvSpPr>
          <p:nvPr>
            <p:ph idx="1"/>
          </p:nvPr>
        </p:nvSpPr>
        <p:spPr/>
        <p:txBody>
          <a:bodyPr/>
          <a:lstStyle/>
          <a:p>
            <a:r>
              <a:rPr lang="en-GB" dirty="0" smtClean="0"/>
              <a:t>China NB comment 1</a:t>
            </a:r>
          </a:p>
          <a:p>
            <a:pPr lvl="1"/>
            <a:r>
              <a:rPr lang="en-AU" i="1" dirty="0"/>
              <a:t>IEEE 802.15.3TM-2016 (N16463) specifies that a secure membership or relationship should be established between the devices in the security models. However, it clearly clarifies that the process of establishing a secure membership or a secure relationship is outside of the scope of this standard. It only specifies the related content about key management and secure communication, which will easily cause that the devices cannot be interconnected due to the undefined method of establishing a secure relationship between devices, and reduce the standard </a:t>
            </a:r>
            <a:r>
              <a:rPr lang="en-AU" i="1" dirty="0" smtClean="0"/>
              <a:t>availability</a:t>
            </a:r>
          </a:p>
          <a:p>
            <a:r>
              <a:rPr lang="en-GB" dirty="0" smtClean="0"/>
              <a:t>China </a:t>
            </a:r>
            <a:r>
              <a:rPr lang="en-GB" dirty="0"/>
              <a:t>NB </a:t>
            </a:r>
            <a:r>
              <a:rPr lang="en-GB" dirty="0" smtClean="0"/>
              <a:t>change 1</a:t>
            </a:r>
            <a:endParaRPr lang="en-GB" dirty="0"/>
          </a:p>
          <a:p>
            <a:pPr lvl="1"/>
            <a:r>
              <a:rPr lang="en-AU" i="1" dirty="0"/>
              <a:t>Recommend adding the relevant method to establish a secure relationship or providing a method that can be referenced in the document.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258302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a:t>China NB </a:t>
            </a:r>
            <a:r>
              <a:rPr lang="en-AU" dirty="0" smtClean="0"/>
              <a:t>comments on </a:t>
            </a:r>
            <a:r>
              <a:rPr lang="en-AU" dirty="0"/>
              <a:t>IEEE 802.15.3-2016 </a:t>
            </a:r>
          </a:p>
        </p:txBody>
      </p:sp>
      <p:sp>
        <p:nvSpPr>
          <p:cNvPr id="3" name="Content Placeholder 2"/>
          <p:cNvSpPr>
            <a:spLocks noGrp="1"/>
          </p:cNvSpPr>
          <p:nvPr>
            <p:ph idx="1"/>
          </p:nvPr>
        </p:nvSpPr>
        <p:spPr/>
        <p:txBody>
          <a:bodyPr/>
          <a:lstStyle/>
          <a:p>
            <a:r>
              <a:rPr lang="en-AU" dirty="0" smtClean="0"/>
              <a:t>Proposed response to China NB comment 1</a:t>
            </a:r>
          </a:p>
          <a:p>
            <a:pPr lvl="1"/>
            <a:r>
              <a:rPr lang="en-AU" dirty="0" smtClean="0"/>
              <a:t>See </a:t>
            </a:r>
            <a:r>
              <a:rPr lang="en-AU" dirty="0" smtClean="0">
                <a:hlinkClick r:id="rId2"/>
              </a:rPr>
              <a:t>15-16-0768-00</a:t>
            </a:r>
            <a:endParaRPr lang="en-AU" dirty="0" smtClean="0"/>
          </a:p>
          <a:p>
            <a:pPr lvl="1"/>
            <a:r>
              <a:rPr lang="en-AU" i="1" dirty="0"/>
              <a:t>IEEE </a:t>
            </a:r>
            <a:r>
              <a:rPr lang="en-AU" i="1" dirty="0" err="1"/>
              <a:t>Std</a:t>
            </a:r>
            <a:r>
              <a:rPr lang="en-AU" i="1" dirty="0"/>
              <a:t> 802.15.3-2016 is part of the IEEE 802 family of standards and is compatible with IEEE </a:t>
            </a:r>
            <a:r>
              <a:rPr lang="en-AU" i="1" dirty="0" err="1"/>
              <a:t>Std</a:t>
            </a:r>
            <a:r>
              <a:rPr lang="en-AU" i="1" dirty="0"/>
              <a:t> 802.1X. The authentication protocols defined in IEEE </a:t>
            </a:r>
            <a:r>
              <a:rPr lang="en-AU" i="1" dirty="0" err="1"/>
              <a:t>Std</a:t>
            </a:r>
            <a:r>
              <a:rPr lang="en-AU" i="1" dirty="0"/>
              <a:t> 802.1X, e.g., the extensible authentication protocol (EAP), can be used to establish a secure relationship between devices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7397028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was supposed to be liaised for information in July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a:t>
            </a:r>
            <a:r>
              <a:rPr lang="en-AU" dirty="0" smtClean="0"/>
              <a:t>JTC1 – </a:t>
            </a:r>
            <a:r>
              <a:rPr lang="en-AU" dirty="0" smtClean="0">
                <a:solidFill>
                  <a:srgbClr val="FF0000"/>
                </a:solidFill>
              </a:rPr>
              <a:t>is that still the case?</a:t>
            </a:r>
            <a:endParaRPr lang="en-GB" dirty="0">
              <a:solidFill>
                <a:srgbClr val="FF0000"/>
              </a:solidFill>
            </a:endParaRPr>
          </a:p>
          <a:p>
            <a:pPr lvl="1"/>
            <a:r>
              <a:rPr lang="en-GB" dirty="0" smtClean="0">
                <a:solidFill>
                  <a:srgbClr val="FF0000"/>
                </a:solidFill>
              </a:rPr>
              <a:t>The 802.15.4 standard was supposed to be liaised in Apr 2016 for information but it has not been liaised as of July 2016 </a:t>
            </a:r>
          </a:p>
          <a:p>
            <a:pPr lvl="1"/>
            <a:r>
              <a:rPr lang="en-GB" dirty="0" smtClean="0"/>
              <a:t>Its submission to the PSDO </a:t>
            </a:r>
            <a:r>
              <a:rPr lang="en-GB" dirty="0"/>
              <a:t>was approved in March 2016 </a:t>
            </a:r>
            <a:r>
              <a:rPr lang="en-GB" dirty="0" smtClean="0"/>
              <a:t>and was planned for July 2016 but will need to be delayed until Nov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submitted for 60 ballot in </a:t>
            </a:r>
            <a:r>
              <a:rPr lang="en-AU" dirty="0" smtClean="0">
                <a:solidFill>
                  <a:schemeClr val="accent6"/>
                </a:solidFill>
              </a:rPr>
              <a:t>July 2016</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chemeClr val="accent2"/>
                </a:solidFill>
              </a:rPr>
              <a:t>closes 23 Nov 2016</a:t>
            </a:r>
          </a:p>
          <a:p>
            <a:pPr lvl="1"/>
            <a:r>
              <a:rPr lang="en-GB" dirty="0"/>
              <a:t>The plan to submit it to PSDO in July 2016 was delayed</a:t>
            </a:r>
          </a:p>
          <a:p>
            <a:pPr lvl="2"/>
            <a:r>
              <a:rPr lang="en-GB" dirty="0"/>
              <a:t>Submission was approved in EC teleconference in Feb 2016</a:t>
            </a:r>
          </a:p>
          <a:p>
            <a:pPr lvl="2"/>
            <a:r>
              <a:rPr lang="en-GB" dirty="0"/>
              <a:t>Was finally submitted in Sep </a:t>
            </a:r>
            <a:r>
              <a:rPr lang="en-GB" dirty="0" smtClean="0"/>
              <a:t>2016</a:t>
            </a:r>
          </a:p>
          <a:p>
            <a:pPr lvl="1"/>
            <a:r>
              <a:rPr lang="en-GB" dirty="0" smtClean="0"/>
              <a:t>The ballot closes on 23 Nov 2016</a:t>
            </a:r>
            <a:endParaRPr lang="en-GB"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799791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accent2"/>
                          </a:solidFill>
                          <a:latin typeface="+mj-lt"/>
                        </a:rPr>
                        <a:t>Waiting</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802.21-rev </a:t>
            </a:r>
            <a:r>
              <a:rPr lang="en-AU" dirty="0" smtClean="0"/>
              <a:t>was approved for liaison </a:t>
            </a:r>
            <a:r>
              <a:rPr lang="en-AU" dirty="0"/>
              <a:t>for information in July </a:t>
            </a:r>
            <a:r>
              <a:rPr lang="en-AU" dirty="0" smtClean="0"/>
              <a:t>2016</a:t>
            </a:r>
          </a:p>
          <a:p>
            <a:pPr lvl="1"/>
            <a:r>
              <a:rPr lang="en-AU" dirty="0" smtClean="0"/>
              <a:t>It will actually happen in Oct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IEEE 802.21.1 </a:t>
            </a:r>
            <a:r>
              <a:rPr lang="en-AU" dirty="0"/>
              <a:t>was approved for liaison for information in July 2016</a:t>
            </a:r>
          </a:p>
          <a:p>
            <a:pPr lvl="1"/>
            <a:r>
              <a:rPr lang="en-AU" dirty="0"/>
              <a:t>It will actually happen in Oct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Nov Plenary meeting in San Antonio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8 Nov 2016,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054839"/>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is waiting for FDIS ballot to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solidFill>
                  <a:srgbClr val="FF0000"/>
                </a:solidFill>
              </a:rPr>
              <a:t>802.22 WG response </a:t>
            </a:r>
            <a:r>
              <a:rPr lang="en-AU" dirty="0" smtClean="0">
                <a:solidFill>
                  <a:srgbClr val="FF0000"/>
                </a:solidFill>
              </a:rPr>
              <a:t>was approved </a:t>
            </a:r>
            <a:r>
              <a:rPr lang="en-AU" dirty="0">
                <a:solidFill>
                  <a:srgbClr val="FF0000"/>
                </a:solidFill>
              </a:rPr>
              <a:t>by LB after July </a:t>
            </a:r>
            <a:r>
              <a:rPr lang="en-AU" dirty="0" smtClean="0">
                <a:solidFill>
                  <a:srgbClr val="FF0000"/>
                </a:solidFill>
              </a:rPr>
              <a:t>2016 and will be affirmed by IEEE 802 EC on 4 Oct 2016</a:t>
            </a:r>
          </a:p>
          <a:p>
            <a:pPr lvl="2"/>
            <a:r>
              <a:rPr lang="en-AU" dirty="0">
                <a:solidFill>
                  <a:srgbClr val="FF0000"/>
                </a:solidFill>
              </a:rPr>
              <a:t>Apurva reminded by Jodi on 31 </a:t>
            </a:r>
            <a:r>
              <a:rPr lang="en-AU" dirty="0" smtClean="0">
                <a:solidFill>
                  <a:srgbClr val="FF0000"/>
                </a:solidFill>
              </a:rPr>
              <a:t>Oct</a:t>
            </a:r>
            <a:endParaRPr lang="en-AU" dirty="0">
              <a:solidFill>
                <a:srgbClr val="FF0000"/>
              </a:solidFill>
            </a:endParaRP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is waiting for FDIS </a:t>
            </a:r>
            <a:r>
              <a:rPr lang="en-AU" dirty="0"/>
              <a:t>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solidFill>
                  <a:srgbClr val="FF0000"/>
                </a:solidFill>
              </a:rPr>
              <a:t>802.22 WG response was approved by LB after July 2016 and will be affirmed by IEEE 802 EC </a:t>
            </a:r>
            <a:r>
              <a:rPr lang="en-AU" dirty="0" smtClean="0">
                <a:solidFill>
                  <a:srgbClr val="FF0000"/>
                </a:solidFill>
              </a:rPr>
              <a:t>on 4 Oct 2016</a:t>
            </a:r>
          </a:p>
          <a:p>
            <a:pPr lvl="2"/>
            <a:r>
              <a:rPr lang="en-AU" dirty="0" smtClean="0">
                <a:solidFill>
                  <a:srgbClr val="FF0000"/>
                </a:solidFill>
              </a:rPr>
              <a:t>Apurva reminded by Jodi on 31 Oct</a:t>
            </a:r>
            <a:endParaRPr lang="en-AU" dirty="0">
              <a:solidFill>
                <a:srgbClr val="FF0000"/>
              </a:solidFill>
            </a:endParaRPr>
          </a:p>
          <a:p>
            <a:r>
              <a:rPr lang="en-AU" dirty="0" smtClean="0"/>
              <a:t>FDIS </a:t>
            </a:r>
            <a:r>
              <a:rPr lang="en-AU" dirty="0"/>
              <a:t>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GB" dirty="0" smtClean="0"/>
              <a:t>It’s </a:t>
            </a:r>
            <a:r>
              <a:rPr lang="en-GB" dirty="0"/>
              <a:t>been noted that there have been an increasing number of abstentions on </a:t>
            </a:r>
            <a:r>
              <a:rPr lang="en-GB" dirty="0" smtClean="0"/>
              <a:t>60 day pre-ballots</a:t>
            </a:r>
            <a:r>
              <a:rPr lang="en-GB" dirty="0"/>
              <a:t> </a:t>
            </a:r>
            <a:r>
              <a:rPr lang="en-GB" dirty="0" smtClean="0"/>
              <a:t>and FDIS ballots</a:t>
            </a:r>
            <a:endParaRPr lang="en-AU" dirty="0"/>
          </a:p>
          <a:p>
            <a:pPr lvl="1"/>
            <a:r>
              <a:rPr lang="en-GB" dirty="0" smtClean="0"/>
              <a:t>There </a:t>
            </a:r>
            <a:r>
              <a:rPr lang="en-GB" dirty="0"/>
              <a:t>is a concern that the China </a:t>
            </a:r>
            <a:r>
              <a:rPr lang="en-GB" dirty="0" smtClean="0"/>
              <a:t>NBs unsubstantiated </a:t>
            </a:r>
            <a:r>
              <a:rPr lang="en-GB" dirty="0"/>
              <a:t>negative comments on IEEE 802.1X-based standards (and even ones that are not even based on IEEE 802.1X but are incorrectly claimed to be based on IEEE 802.1X) is having a corrosive effect on the participation of other countries</a:t>
            </a:r>
            <a:endParaRPr lang="en-AU" dirty="0"/>
          </a:p>
          <a:p>
            <a:pPr lvl="1"/>
            <a:r>
              <a:rPr lang="en-GB" dirty="0"/>
              <a:t>For the </a:t>
            </a:r>
            <a:r>
              <a:rPr lang="en-GB" dirty="0" smtClean="0"/>
              <a:t>Nov </a:t>
            </a:r>
            <a:r>
              <a:rPr lang="en-GB" dirty="0"/>
              <a:t>plenary meeting in San Antonio, the </a:t>
            </a:r>
            <a:r>
              <a:rPr lang="en-GB" dirty="0" smtClean="0"/>
              <a:t>SC </a:t>
            </a:r>
            <a:r>
              <a:rPr lang="en-GB" dirty="0"/>
              <a:t>will consider a potential liaison to SC6 or JTC1 about the on-going problem of comments from the China NB, in which our comment responses are not answered but simply lead to repetition of these comments</a:t>
            </a:r>
            <a:endParaRPr lang="en-AU" dirty="0"/>
          </a:p>
          <a:p>
            <a:pPr lvl="1"/>
            <a:r>
              <a:rPr lang="en-GB" dirty="0"/>
              <a:t>We aren’t trying to change the China NB’s position, but we do not want those comments to have a negative effect on the reputation of IEEE 802 standards and their internationally ratified </a:t>
            </a:r>
            <a:r>
              <a:rPr lang="en-GB" dirty="0" smtClean="0"/>
              <a:t>counterparts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6414295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AU" dirty="0" smtClean="0"/>
              <a:t>Some possibilities include</a:t>
            </a:r>
          </a:p>
          <a:p>
            <a:pPr lvl="2"/>
            <a:r>
              <a:rPr lang="en-AU" dirty="0" smtClean="0"/>
              <a:t>Do nothing</a:t>
            </a:r>
          </a:p>
          <a:p>
            <a:pPr lvl="3"/>
            <a:r>
              <a:rPr lang="en-AU" dirty="0" smtClean="0"/>
              <a:t>Leaves us with status quo</a:t>
            </a:r>
          </a:p>
          <a:p>
            <a:pPr lvl="2"/>
            <a:r>
              <a:rPr lang="en-AU" dirty="0" smtClean="0"/>
              <a:t>Reach out to China NB offering them an opportunity to articulate their concerns at an IEEE 802 meeting</a:t>
            </a:r>
          </a:p>
          <a:p>
            <a:pPr lvl="3"/>
            <a:r>
              <a:rPr lang="en-AU" dirty="0" smtClean="0"/>
              <a:t>Unlikely to accept, but one never knows</a:t>
            </a:r>
          </a:p>
          <a:p>
            <a:pPr lvl="3"/>
            <a:r>
              <a:rPr lang="en-AU" dirty="0" smtClean="0"/>
              <a:t>Does not assist reputational damage</a:t>
            </a:r>
          </a:p>
          <a:p>
            <a:pPr lvl="2"/>
            <a:r>
              <a:rPr lang="en-AU" dirty="0" smtClean="0"/>
              <a:t>Write to the SC6</a:t>
            </a:r>
          </a:p>
          <a:p>
            <a:pPr lvl="3"/>
            <a:r>
              <a:rPr lang="en-AU" dirty="0" smtClean="0"/>
              <a:t>Could </a:t>
            </a:r>
            <a:r>
              <a:rPr lang="en-AU" dirty="0"/>
              <a:t>offer China NB </a:t>
            </a:r>
            <a:r>
              <a:rPr lang="en-AU" dirty="0" smtClean="0"/>
              <a:t>an </a:t>
            </a:r>
            <a:r>
              <a:rPr lang="en-AU" dirty="0"/>
              <a:t>opportunity to articulate their concerns at an IEEE 802 </a:t>
            </a:r>
            <a:r>
              <a:rPr lang="en-AU" dirty="0" smtClean="0"/>
              <a:t>meeting</a:t>
            </a:r>
          </a:p>
          <a:p>
            <a:pPr lvl="3"/>
            <a:r>
              <a:rPr lang="en-AU" dirty="0" smtClean="0"/>
              <a:t>Unlikely </a:t>
            </a:r>
            <a:r>
              <a:rPr lang="en-AU" dirty="0"/>
              <a:t>to </a:t>
            </a:r>
            <a:r>
              <a:rPr lang="en-AU" dirty="0" smtClean="0"/>
              <a:t>do much (can they do anything?) …</a:t>
            </a:r>
          </a:p>
          <a:p>
            <a:pPr lvl="3"/>
            <a:r>
              <a:rPr lang="en-AU" dirty="0" smtClean="0"/>
              <a:t>… but is probably the best bet</a:t>
            </a:r>
            <a:endParaRPr lang="en-AU" dirty="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5123759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we want to address the increasing PSDO </a:t>
            </a:r>
            <a:r>
              <a:rPr lang="en-AU" smtClean="0"/>
              <a:t>abstain trend?</a:t>
            </a:r>
            <a:endParaRPr lang="en-AU" dirty="0"/>
          </a:p>
        </p:txBody>
      </p:sp>
      <p:sp>
        <p:nvSpPr>
          <p:cNvPr id="3" name="Content Placeholder 2"/>
          <p:cNvSpPr>
            <a:spLocks noGrp="1"/>
          </p:cNvSpPr>
          <p:nvPr>
            <p:ph idx="1"/>
          </p:nvPr>
        </p:nvSpPr>
        <p:spPr/>
        <p:txBody>
          <a:bodyPr/>
          <a:lstStyle/>
          <a:p>
            <a:pPr lvl="1"/>
            <a:r>
              <a:rPr lang="en-AU" dirty="0" smtClean="0"/>
              <a:t>In the 60 ballot on IEEE 802.3bw there were</a:t>
            </a:r>
          </a:p>
          <a:p>
            <a:pPr lvl="2"/>
            <a:r>
              <a:rPr lang="en-AU" dirty="0" smtClean="0"/>
              <a:t>Yes: Canada</a:t>
            </a:r>
            <a:r>
              <a:rPr lang="en-AU" dirty="0"/>
              <a:t>, Japan, Korea, Spain, UK, </a:t>
            </a:r>
            <a:r>
              <a:rPr lang="en-AU" dirty="0" smtClean="0"/>
              <a:t>US</a:t>
            </a:r>
          </a:p>
          <a:p>
            <a:pPr lvl="2"/>
            <a:r>
              <a:rPr lang="en-AU" dirty="0" smtClean="0"/>
              <a:t>Abstain:  Russia, Austria</a:t>
            </a:r>
            <a:r>
              <a:rPr lang="en-AU" dirty="0"/>
              <a:t>, Belgium, Czech Republic, Finland, Germany, Greece, Kazakhstan, Netherlands, Switzerland, </a:t>
            </a:r>
            <a:r>
              <a:rPr lang="en-AU" dirty="0" smtClean="0"/>
              <a:t>Tunisia</a:t>
            </a:r>
          </a:p>
          <a:p>
            <a:pPr lvl="2"/>
            <a:r>
              <a:rPr lang="en-AU" dirty="0" smtClean="0"/>
              <a:t>No: China</a:t>
            </a:r>
          </a:p>
          <a:p>
            <a:pPr lvl="1"/>
            <a:r>
              <a:rPr lang="en-AU" dirty="0" smtClean="0"/>
              <a:t>There is a trend towards abstain in many PSDO ballots</a:t>
            </a:r>
          </a:p>
          <a:p>
            <a:pPr lvl="2"/>
            <a:r>
              <a:rPr lang="en-AU" dirty="0"/>
              <a:t>D</a:t>
            </a:r>
            <a:r>
              <a:rPr lang="en-AU" dirty="0" smtClean="0"/>
              <a:t>on’t care?</a:t>
            </a:r>
          </a:p>
          <a:p>
            <a:pPr lvl="2"/>
            <a:r>
              <a:rPr lang="en-AU" dirty="0"/>
              <a:t>D</a:t>
            </a:r>
            <a:r>
              <a:rPr lang="en-AU" dirty="0" smtClean="0"/>
              <a:t>on’t know?</a:t>
            </a:r>
          </a:p>
          <a:p>
            <a:pPr lvl="2"/>
            <a:r>
              <a:rPr lang="en-AU" dirty="0"/>
              <a:t>S</a:t>
            </a:r>
            <a:r>
              <a:rPr lang="en-AU" dirty="0" smtClean="0"/>
              <a:t>omething else?</a:t>
            </a:r>
          </a:p>
          <a:p>
            <a:pPr lvl="1"/>
            <a:r>
              <a:rPr lang="en-AU" dirty="0" smtClean="0"/>
              <a:t>Do we want to reach out to the abstaining NBs?</a:t>
            </a:r>
          </a:p>
          <a:p>
            <a:pPr lvl="2"/>
            <a:r>
              <a:rPr lang="en-AU" dirty="0" smtClean="0"/>
              <a:t>What would we say? Maybe explain why non-abstain is important</a:t>
            </a:r>
          </a:p>
          <a:p>
            <a:pPr lvl="2"/>
            <a:r>
              <a:rPr lang="en-AU" dirty="0" smtClean="0"/>
              <a:t>Who has contacts?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0085866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question of sending corrigenda to SC6</a:t>
            </a:r>
            <a:endParaRPr lang="en-AU" dirty="0"/>
          </a:p>
        </p:txBody>
      </p:sp>
      <p:sp>
        <p:nvSpPr>
          <p:cNvPr id="3" name="Content Placeholder 2"/>
          <p:cNvSpPr>
            <a:spLocks noGrp="1"/>
          </p:cNvSpPr>
          <p:nvPr>
            <p:ph idx="1"/>
          </p:nvPr>
        </p:nvSpPr>
        <p:spPr>
          <a:xfrm>
            <a:off x="685800" y="1600200"/>
            <a:ext cx="7772400" cy="4114800"/>
          </a:xfrm>
        </p:spPr>
        <p:txBody>
          <a:bodyPr/>
          <a:lstStyle/>
          <a:p>
            <a:pPr lvl="1"/>
            <a:r>
              <a:rPr lang="en-GB" dirty="0" smtClean="0"/>
              <a:t>It was noted in July 2016 that </a:t>
            </a:r>
            <a:r>
              <a:rPr lang="en-GB" dirty="0"/>
              <a:t>Jodi </a:t>
            </a:r>
            <a:r>
              <a:rPr lang="en-GB" dirty="0" err="1"/>
              <a:t>Haasz</a:t>
            </a:r>
            <a:r>
              <a:rPr lang="en-GB" dirty="0"/>
              <a:t> has inquired whether IEEE 802 is interested in submitting IEEE 802.1Q-2014/</a:t>
            </a:r>
            <a:r>
              <a:rPr lang="en-GB" dirty="0" err="1"/>
              <a:t>Cor</a:t>
            </a:r>
            <a:r>
              <a:rPr lang="en-GB" dirty="0"/>
              <a:t> 1-2015 to </a:t>
            </a:r>
            <a:r>
              <a:rPr lang="en-GB" dirty="0" smtClean="0"/>
              <a:t>SC6</a:t>
            </a:r>
            <a:endParaRPr lang="en-AU" dirty="0"/>
          </a:p>
          <a:p>
            <a:pPr lvl="1"/>
            <a:r>
              <a:rPr lang="en-GB" dirty="0"/>
              <a:t>Apparently, JTC1/SC6 is now interested in receiving corrigenda where they had previously indicated that they were not interested in receiving these documents.  </a:t>
            </a:r>
            <a:endParaRPr lang="en-AU" dirty="0"/>
          </a:p>
          <a:p>
            <a:pPr lvl="1"/>
            <a:r>
              <a:rPr lang="en-GB" dirty="0" smtClean="0"/>
              <a:t>It was noted </a:t>
            </a:r>
            <a:r>
              <a:rPr lang="en-GB" dirty="0"/>
              <a:t>that corrigenda are time-critical documents, so it would not make a lot of sense to send these through the PSDO process for 60-day pre-ballots and 5-month FDIS ballots.  </a:t>
            </a:r>
            <a:endParaRPr lang="en-AU" dirty="0"/>
          </a:p>
          <a:p>
            <a:pPr lvl="1"/>
            <a:r>
              <a:rPr lang="en-GB" dirty="0" smtClean="0"/>
              <a:t>It was suggested to just send </a:t>
            </a:r>
            <a:r>
              <a:rPr lang="en-GB" dirty="0"/>
              <a:t>the document for </a:t>
            </a:r>
            <a:r>
              <a:rPr lang="en-GB" dirty="0" smtClean="0"/>
              <a:t>information</a:t>
            </a:r>
            <a:r>
              <a:rPr lang="en-GB" dirty="0"/>
              <a:t> </a:t>
            </a:r>
            <a:r>
              <a:rPr lang="en-GB" dirty="0" smtClean="0"/>
              <a:t>on basis that corrigenda </a:t>
            </a:r>
            <a:r>
              <a:rPr lang="en-GB" dirty="0"/>
              <a:t>are made freely available by IEEE and are not subject to the 6-month Get IEEE 802 access </a:t>
            </a:r>
            <a:r>
              <a:rPr lang="en-GB" dirty="0" smtClean="0"/>
              <a:t>delay</a:t>
            </a:r>
            <a:endParaRPr lang="en-AU" dirty="0"/>
          </a:p>
          <a:p>
            <a:pPr lvl="1"/>
            <a:r>
              <a:rPr lang="en-GB" dirty="0"/>
              <a:t>Jodi </a:t>
            </a:r>
            <a:r>
              <a:rPr lang="en-GB" dirty="0" err="1"/>
              <a:t>Haasz</a:t>
            </a:r>
            <a:r>
              <a:rPr lang="en-GB" dirty="0"/>
              <a:t> </a:t>
            </a:r>
            <a:r>
              <a:rPr lang="en-GB" dirty="0" smtClean="0"/>
              <a:t>has conferred </a:t>
            </a:r>
            <a:r>
              <a:rPr lang="en-GB" dirty="0"/>
              <a:t>with her ISO colleagues </a:t>
            </a:r>
            <a:r>
              <a:rPr lang="en-GB" dirty="0" smtClean="0"/>
              <a:t>on how to </a:t>
            </a:r>
            <a:r>
              <a:rPr lang="en-GB" dirty="0"/>
              <a:t>optimize the transfer of IEEE </a:t>
            </a:r>
            <a:r>
              <a:rPr lang="en-GB" dirty="0" smtClean="0"/>
              <a:t>corrigenda</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1614957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a:t>
            </a:r>
            <a:r>
              <a:rPr lang="en-AU" dirty="0" smtClean="0"/>
              <a:t>a possible process for sending </a:t>
            </a:r>
            <a:r>
              <a:rPr lang="en-AU" dirty="0"/>
              <a:t>corrigenda to SC6</a:t>
            </a:r>
          </a:p>
        </p:txBody>
      </p:sp>
      <p:sp>
        <p:nvSpPr>
          <p:cNvPr id="3" name="Content Placeholder 2"/>
          <p:cNvSpPr>
            <a:spLocks noGrp="1"/>
          </p:cNvSpPr>
          <p:nvPr>
            <p:ph idx="1"/>
          </p:nvPr>
        </p:nvSpPr>
        <p:spPr/>
        <p:txBody>
          <a:bodyPr/>
          <a:lstStyle/>
          <a:p>
            <a:pPr lvl="1"/>
            <a:r>
              <a:rPr lang="en-AU" dirty="0" smtClean="0"/>
              <a:t>Jodi </a:t>
            </a:r>
            <a:r>
              <a:rPr lang="en-AU" dirty="0" err="1" smtClean="0"/>
              <a:t>Hasz</a:t>
            </a:r>
            <a:r>
              <a:rPr lang="en-AU" dirty="0" smtClean="0"/>
              <a:t> reports that she has spoken to the ISO </a:t>
            </a:r>
            <a:r>
              <a:rPr lang="en-AU" dirty="0"/>
              <a:t>Central Secretariat about the submittal of corrigendum for IEEE 802 standards that have been adopted by ISO/IEC JTC </a:t>
            </a:r>
            <a:r>
              <a:rPr lang="en-AU" dirty="0" smtClean="0"/>
              <a:t>1</a:t>
            </a:r>
          </a:p>
          <a:p>
            <a:pPr lvl="1"/>
            <a:r>
              <a:rPr lang="en-AU" dirty="0" smtClean="0"/>
              <a:t>ISO </a:t>
            </a:r>
            <a:r>
              <a:rPr lang="en-AU" dirty="0"/>
              <a:t>would like to adopt the corrigendum so that they have them in their library so that the standards that they adopt from IEEE are as complete as </a:t>
            </a:r>
            <a:r>
              <a:rPr lang="en-AU" dirty="0" smtClean="0"/>
              <a:t>possible</a:t>
            </a:r>
          </a:p>
          <a:p>
            <a:pPr lvl="1"/>
            <a:r>
              <a:rPr lang="en-AU" dirty="0"/>
              <a:t>Glenn Parsons subsequently raised a concern about the time to process the adoption of the corrigenda and the time it would take to respond to comments</a:t>
            </a:r>
          </a:p>
          <a:p>
            <a:pPr lvl="1"/>
            <a:r>
              <a:rPr lang="en-AU" dirty="0"/>
              <a:t>Jodi </a:t>
            </a:r>
            <a:r>
              <a:rPr lang="en-AU" dirty="0" err="1"/>
              <a:t>Hasz</a:t>
            </a:r>
            <a:r>
              <a:rPr lang="en-AU" dirty="0"/>
              <a:t> brought this to the attention of ISO and received the </a:t>
            </a:r>
            <a:r>
              <a:rPr lang="en-AU" dirty="0" smtClean="0"/>
              <a:t>proposal on the next page</a:t>
            </a:r>
            <a:endParaRPr lang="en-AU" dirty="0"/>
          </a:p>
          <a:p>
            <a:pPr lvl="1"/>
            <a:r>
              <a:rPr lang="en-AU" dirty="0" smtClean="0"/>
              <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4005831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a possible process for sending corrigenda to SC6</a:t>
            </a:r>
          </a:p>
        </p:txBody>
      </p:sp>
      <p:sp>
        <p:nvSpPr>
          <p:cNvPr id="3" name="Content Placeholder 2"/>
          <p:cNvSpPr>
            <a:spLocks noGrp="1"/>
          </p:cNvSpPr>
          <p:nvPr>
            <p:ph idx="1"/>
          </p:nvPr>
        </p:nvSpPr>
        <p:spPr/>
        <p:txBody>
          <a:bodyPr/>
          <a:lstStyle/>
          <a:p>
            <a:r>
              <a:rPr lang="en-AU" dirty="0" smtClean="0"/>
              <a:t>Proposed process for corrigenda</a:t>
            </a:r>
          </a:p>
          <a:p>
            <a:pPr lvl="1"/>
            <a:r>
              <a:rPr lang="en-AU" dirty="0" smtClean="0"/>
              <a:t>Launch </a:t>
            </a:r>
            <a:r>
              <a:rPr lang="en-AU" dirty="0"/>
              <a:t>one single ballot of 90 days instead of an initial 60 day and 90 day ballot </a:t>
            </a:r>
            <a:r>
              <a:rPr lang="en-AU" dirty="0" smtClean="0"/>
              <a:t>(note: 90 </a:t>
            </a:r>
            <a:r>
              <a:rPr lang="en-AU" dirty="0"/>
              <a:t>days are equivalent to the Draft </a:t>
            </a:r>
            <a:r>
              <a:rPr lang="en-AU" dirty="0" err="1"/>
              <a:t>Cor</a:t>
            </a:r>
            <a:r>
              <a:rPr lang="en-AU" dirty="0"/>
              <a:t> ballot period in JTC 1) by the JTC </a:t>
            </a:r>
            <a:r>
              <a:rPr lang="en-AU" dirty="0" smtClean="0"/>
              <a:t>1/SC</a:t>
            </a:r>
          </a:p>
          <a:p>
            <a:pPr lvl="1"/>
            <a:r>
              <a:rPr lang="en-AU" dirty="0" smtClean="0"/>
              <a:t>Ask the following questions (note: </a:t>
            </a:r>
            <a:r>
              <a:rPr lang="en-US" dirty="0"/>
              <a:t>Q2 and Q3 are the two questions asked for a JTC 1 DCOR </a:t>
            </a:r>
            <a:r>
              <a:rPr lang="en-US" dirty="0" smtClean="0"/>
              <a:t>ballot):</a:t>
            </a:r>
            <a:endParaRPr lang="en-AU" dirty="0"/>
          </a:p>
          <a:p>
            <a:pPr lvl="2"/>
            <a:r>
              <a:rPr lang="en-AU" dirty="0" smtClean="0"/>
              <a:t>Q1: Do </a:t>
            </a:r>
            <a:r>
              <a:rPr lang="en-AU" dirty="0"/>
              <a:t>you support the need for a corrigendum to the subject ISO/IEC/IEEE International Standard? </a:t>
            </a:r>
            <a:endParaRPr lang="en-AU" dirty="0" smtClean="0"/>
          </a:p>
          <a:p>
            <a:pPr lvl="3"/>
            <a:r>
              <a:rPr lang="en-AU" dirty="0" smtClean="0"/>
              <a:t>Approval</a:t>
            </a:r>
            <a:endParaRPr lang="en-AU" dirty="0"/>
          </a:p>
          <a:p>
            <a:pPr lvl="3"/>
            <a:r>
              <a:rPr lang="en-AU" dirty="0" smtClean="0"/>
              <a:t>Approval </a:t>
            </a:r>
            <a:r>
              <a:rPr lang="en-AU" dirty="0"/>
              <a:t>with comments  *</a:t>
            </a:r>
          </a:p>
          <a:p>
            <a:pPr lvl="3"/>
            <a:r>
              <a:rPr lang="en-AU" dirty="0" smtClean="0"/>
              <a:t>Disapproval </a:t>
            </a:r>
            <a:r>
              <a:rPr lang="en-AU" dirty="0"/>
              <a:t> *</a:t>
            </a:r>
          </a:p>
          <a:p>
            <a:pPr lvl="3"/>
            <a:r>
              <a:rPr lang="en-AU" dirty="0" smtClean="0"/>
              <a:t>Abstention</a:t>
            </a:r>
          </a:p>
          <a:p>
            <a:pPr lvl="2"/>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2024799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a possible process for sending corrigenda to SC6</a:t>
            </a:r>
          </a:p>
        </p:txBody>
      </p:sp>
      <p:sp>
        <p:nvSpPr>
          <p:cNvPr id="3" name="Content Placeholder 2"/>
          <p:cNvSpPr>
            <a:spLocks noGrp="1"/>
          </p:cNvSpPr>
          <p:nvPr>
            <p:ph idx="1"/>
          </p:nvPr>
        </p:nvSpPr>
        <p:spPr/>
        <p:txBody>
          <a:bodyPr/>
          <a:lstStyle/>
          <a:p>
            <a:r>
              <a:rPr lang="en-AU" dirty="0" smtClean="0"/>
              <a:t>Proposed process for corrigenda</a:t>
            </a:r>
          </a:p>
          <a:p>
            <a:pPr lvl="2"/>
            <a:r>
              <a:rPr lang="en-AU" dirty="0" smtClean="0"/>
              <a:t>…</a:t>
            </a:r>
            <a:endParaRPr lang="en-AU" dirty="0"/>
          </a:p>
          <a:p>
            <a:pPr lvl="2"/>
            <a:r>
              <a:rPr lang="en-AU" dirty="0" smtClean="0"/>
              <a:t>Q2: Do </a:t>
            </a:r>
            <a:r>
              <a:rPr lang="en-AU" dirty="0"/>
              <a:t>you approve the draft for publication? </a:t>
            </a:r>
            <a:endParaRPr lang="en-AU" dirty="0" smtClean="0"/>
          </a:p>
          <a:p>
            <a:pPr lvl="3"/>
            <a:r>
              <a:rPr lang="en-AU" dirty="0" smtClean="0"/>
              <a:t>Approval</a:t>
            </a:r>
            <a:endParaRPr lang="en-AU" dirty="0"/>
          </a:p>
          <a:p>
            <a:pPr lvl="3"/>
            <a:r>
              <a:rPr lang="en-AU" dirty="0" smtClean="0"/>
              <a:t>Approval </a:t>
            </a:r>
            <a:r>
              <a:rPr lang="en-AU" dirty="0"/>
              <a:t>with comments  *</a:t>
            </a:r>
          </a:p>
          <a:p>
            <a:pPr lvl="3"/>
            <a:r>
              <a:rPr lang="en-AU" dirty="0" smtClean="0"/>
              <a:t>Disapproval </a:t>
            </a:r>
            <a:r>
              <a:rPr lang="en-AU" dirty="0"/>
              <a:t> *</a:t>
            </a:r>
          </a:p>
          <a:p>
            <a:pPr lvl="3"/>
            <a:r>
              <a:rPr lang="en-AU" dirty="0" smtClean="0"/>
              <a:t>Abstention</a:t>
            </a:r>
            <a:r>
              <a:rPr lang="en-AU" dirty="0"/>
              <a:t> </a:t>
            </a:r>
          </a:p>
          <a:p>
            <a:pPr lvl="2"/>
            <a:r>
              <a:rPr lang="en-AU" dirty="0" smtClean="0"/>
              <a:t>Q3: If </a:t>
            </a:r>
            <a:r>
              <a:rPr lang="en-AU" dirty="0"/>
              <a:t>you disapprove the draft, would you please indicate if you accept to change your vote to approval if the reasons and appropriate changes will be accepted? </a:t>
            </a:r>
          </a:p>
          <a:p>
            <a:pPr lvl="3"/>
            <a:r>
              <a:rPr lang="en-AU" dirty="0" smtClean="0"/>
              <a:t>Yes</a:t>
            </a:r>
            <a:endParaRPr lang="en-AU" dirty="0"/>
          </a:p>
          <a:p>
            <a:pPr lvl="3"/>
            <a:r>
              <a:rPr lang="en-AU" dirty="0" smtClean="0"/>
              <a:t>No</a:t>
            </a:r>
            <a:endParaRPr lang="en-AU" dirty="0"/>
          </a:p>
          <a:p>
            <a:pPr lvl="3"/>
            <a:r>
              <a:rPr lang="en-AU" dirty="0" smtClean="0"/>
              <a:t>Ignore</a:t>
            </a:r>
            <a:r>
              <a:rPr lang="en-AU" dirty="0"/>
              <a: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36892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Sept 2016 in Warsaw</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a possible process for sending corrigenda to SC6</a:t>
            </a:r>
          </a:p>
        </p:txBody>
      </p:sp>
      <p:sp>
        <p:nvSpPr>
          <p:cNvPr id="3" name="Content Placeholder 2"/>
          <p:cNvSpPr>
            <a:spLocks noGrp="1"/>
          </p:cNvSpPr>
          <p:nvPr>
            <p:ph idx="1"/>
          </p:nvPr>
        </p:nvSpPr>
        <p:spPr/>
        <p:txBody>
          <a:bodyPr/>
          <a:lstStyle/>
          <a:p>
            <a:pPr lvl="1"/>
            <a:r>
              <a:rPr lang="en-AU" dirty="0" smtClean="0"/>
              <a:t>If </a:t>
            </a:r>
            <a:r>
              <a:rPr lang="en-AU" dirty="0"/>
              <a:t>the results are positive, </a:t>
            </a:r>
            <a:r>
              <a:rPr lang="en-AU" dirty="0" smtClean="0"/>
              <a:t>the corrigenda </a:t>
            </a:r>
            <a:r>
              <a:rPr lang="en-AU" dirty="0"/>
              <a:t>text </a:t>
            </a:r>
            <a:r>
              <a:rPr lang="en-AU" dirty="0" smtClean="0"/>
              <a:t>is sent to IEEE-SA staff for publication</a:t>
            </a:r>
            <a:endParaRPr lang="en-AU" dirty="0"/>
          </a:p>
          <a:p>
            <a:pPr lvl="1"/>
            <a:r>
              <a:rPr lang="en-AU" dirty="0" smtClean="0"/>
              <a:t>Essentially</a:t>
            </a:r>
            <a:r>
              <a:rPr lang="en-AU" dirty="0"/>
              <a:t>, they have removed the 60 day ballot and incorporated this as a Question 1 in the 90 day ballot for corrigendum.  </a:t>
            </a:r>
          </a:p>
          <a:p>
            <a:pPr lvl="1"/>
            <a:r>
              <a:rPr lang="en-AU" dirty="0" smtClean="0"/>
              <a:t>Jodi suggests </a:t>
            </a:r>
            <a:r>
              <a:rPr lang="en-AU" dirty="0"/>
              <a:t>that we agree to try the process with the submittal of one corrigenda and see how it </a:t>
            </a:r>
            <a:r>
              <a:rPr lang="en-AU" dirty="0" smtClean="0"/>
              <a:t>goes</a:t>
            </a:r>
          </a:p>
          <a:p>
            <a:pPr lvl="2"/>
            <a:r>
              <a:rPr lang="en-US" dirty="0" smtClean="0"/>
              <a:t>She suspects we </a:t>
            </a:r>
            <a:r>
              <a:rPr lang="en-US" dirty="0"/>
              <a:t>will get comments that we will need to </a:t>
            </a:r>
            <a:r>
              <a:rPr lang="en-US" dirty="0" smtClean="0"/>
              <a:t>address</a:t>
            </a:r>
          </a:p>
          <a:p>
            <a:pPr lvl="2"/>
            <a:r>
              <a:rPr lang="en-US" dirty="0"/>
              <a:t>H</a:t>
            </a:r>
            <a:r>
              <a:rPr lang="en-US" dirty="0" smtClean="0"/>
              <a:t>owever</a:t>
            </a:r>
            <a:r>
              <a:rPr lang="en-US" dirty="0"/>
              <a:t>, if the ballot passes, the document will move forward for </a:t>
            </a:r>
            <a:r>
              <a:rPr lang="en-US" dirty="0" smtClean="0"/>
              <a:t>publication</a:t>
            </a:r>
          </a:p>
          <a:p>
            <a:pPr lvl="1"/>
            <a:r>
              <a:rPr lang="en-US" dirty="0" smtClean="0"/>
              <a:t>Karen Randell has suggested we use </a:t>
            </a:r>
            <a:r>
              <a:rPr lang="en-US" dirty="0"/>
              <a:t>IEEE 802.1Q-2014/</a:t>
            </a:r>
            <a:r>
              <a:rPr lang="en-US" dirty="0" err="1"/>
              <a:t>Cor</a:t>
            </a:r>
            <a:r>
              <a:rPr lang="en-US" dirty="0"/>
              <a:t> </a:t>
            </a:r>
            <a:r>
              <a:rPr lang="en-US" dirty="0" smtClean="0"/>
              <a:t>1-2015 as a guinea pig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0234506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professor</a:t>
            </a:r>
          </a:p>
          <a:p>
            <a:pPr lvl="1"/>
            <a:r>
              <a:rPr lang="en-GB" dirty="0" smtClean="0"/>
              <a:t>Is this location secure?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WG1 has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WG1 Agenda (extracted from 1N068)</a:t>
            </a:r>
          </a:p>
          <a:p>
            <a:pPr lvl="1"/>
            <a:r>
              <a:rPr lang="en-AU" dirty="0" smtClean="0"/>
              <a:t>Welcome</a:t>
            </a:r>
          </a:p>
          <a:p>
            <a:pPr lvl="1"/>
            <a:r>
              <a:rPr lang="en-AU" dirty="0" smtClean="0"/>
              <a:t>…</a:t>
            </a:r>
          </a:p>
          <a:p>
            <a:pPr lvl="1"/>
            <a:r>
              <a:rPr lang="en-AU" dirty="0" smtClean="0"/>
              <a:t>Meeting </a:t>
            </a:r>
            <a:r>
              <a:rPr lang="en-AU" dirty="0"/>
              <a:t>Report on the SC6/WG1 </a:t>
            </a:r>
            <a:r>
              <a:rPr lang="en-AU" dirty="0" smtClean="0"/>
              <a:t>Meeting</a:t>
            </a:r>
          </a:p>
          <a:p>
            <a:pPr lvl="1"/>
            <a:r>
              <a:rPr lang="en-AU" dirty="0" smtClean="0"/>
              <a:t>Active </a:t>
            </a:r>
            <a:r>
              <a:rPr lang="en-AU" dirty="0"/>
              <a:t>Work </a:t>
            </a:r>
            <a:r>
              <a:rPr lang="en-AU" dirty="0" smtClean="0"/>
              <a:t>Items</a:t>
            </a:r>
          </a:p>
          <a:p>
            <a:pPr lvl="2"/>
            <a:r>
              <a:rPr lang="en-AU" dirty="0" smtClean="0"/>
              <a:t>Low </a:t>
            </a:r>
            <a:r>
              <a:rPr lang="en-AU" dirty="0"/>
              <a:t>Power Wide Area Network (LPWAN) </a:t>
            </a:r>
            <a:endParaRPr lang="en-AU" dirty="0" smtClean="0"/>
          </a:p>
          <a:p>
            <a:pPr lvl="2"/>
            <a:r>
              <a:rPr lang="en-AU" dirty="0" smtClean="0"/>
              <a:t>Power </a:t>
            </a:r>
            <a:r>
              <a:rPr lang="en-AU" dirty="0"/>
              <a:t>Line Communication (</a:t>
            </a:r>
            <a:r>
              <a:rPr lang="en-AU" dirty="0" smtClean="0"/>
              <a:t>PLC)</a:t>
            </a:r>
          </a:p>
          <a:p>
            <a:pPr lvl="2"/>
            <a:r>
              <a:rPr lang="en-AU" dirty="0" smtClean="0"/>
              <a:t>Human </a:t>
            </a:r>
            <a:r>
              <a:rPr lang="en-AU" dirty="0"/>
              <a:t>Body Communication (</a:t>
            </a:r>
            <a:r>
              <a:rPr lang="en-AU" dirty="0" smtClean="0"/>
              <a:t>HBC)</a:t>
            </a:r>
          </a:p>
          <a:p>
            <a:pPr lvl="1"/>
            <a:r>
              <a:rPr lang="en-AU" dirty="0" smtClean="0"/>
              <a:t>Liaison</a:t>
            </a:r>
          </a:p>
          <a:p>
            <a:pPr lvl="2"/>
            <a:r>
              <a:rPr lang="en-AU" dirty="0" smtClean="0"/>
              <a:t>IEEE 802</a:t>
            </a:r>
          </a:p>
          <a:p>
            <a:pPr lvl="2"/>
            <a:r>
              <a:rPr lang="en-AU" dirty="0" smtClean="0"/>
              <a:t>…</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
        <p:nvSpPr>
          <p:cNvPr id="25" name="Rectangle 24"/>
          <p:cNvSpPr/>
          <p:nvPr/>
        </p:nvSpPr>
        <p:spPr bwMode="auto">
          <a:xfrm>
            <a:off x="3429000" y="5181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Review documents exchanged</a:t>
            </a:r>
          </a:p>
        </p:txBody>
      </p:sp>
      <p:cxnSp>
        <p:nvCxnSpPr>
          <p:cNvPr id="27" name="Straight Arrow Connector 26"/>
          <p:cNvCxnSpPr/>
          <p:nvPr/>
        </p:nvCxnSpPr>
        <p:spPr bwMode="auto">
          <a:xfrm flipH="1">
            <a:off x="2209800" y="5410200"/>
            <a:ext cx="12192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28" name="Rectangle 27"/>
          <p:cNvSpPr/>
          <p:nvPr/>
        </p:nvSpPr>
        <p:spPr bwMode="auto">
          <a:xfrm>
            <a:off x="5715000" y="34290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SG has been approved; no activity</a:t>
            </a:r>
            <a:r>
              <a:rPr kumimoji="0" lang="en-AU" sz="1800" b="0" i="0" u="none" strike="noStrike" cap="none" normalizeH="0" dirty="0" smtClean="0">
                <a:ln>
                  <a:noFill/>
                </a:ln>
                <a:solidFill>
                  <a:srgbClr val="FF0000"/>
                </a:solidFill>
                <a:effectLst/>
                <a:latin typeface="+mj-lt"/>
              </a:rPr>
              <a:t> so far?</a:t>
            </a:r>
            <a:endParaRPr kumimoji="0" lang="en-AU" sz="1800" b="0" i="0" u="none" strike="noStrike" cap="none" normalizeH="0" baseline="0" dirty="0" smtClean="0">
              <a:ln>
                <a:noFill/>
              </a:ln>
              <a:solidFill>
                <a:srgbClr val="FF0000"/>
              </a:solidFill>
              <a:effectLst/>
              <a:latin typeface="+mj-lt"/>
            </a:endParaRPr>
          </a:p>
        </p:txBody>
      </p:sp>
      <p:sp>
        <p:nvSpPr>
          <p:cNvPr id="29" name="Rectangle 28"/>
          <p:cNvSpPr/>
          <p:nvPr/>
        </p:nvSpPr>
        <p:spPr bwMode="auto">
          <a:xfrm>
            <a:off x="5715000" y="43434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Discussion</a:t>
            </a:r>
            <a:r>
              <a:rPr kumimoji="0" lang="en-AU" sz="1800" b="0" i="0" u="none" strike="noStrike" cap="none" normalizeH="0" dirty="0" smtClean="0">
                <a:ln>
                  <a:noFill/>
                </a:ln>
                <a:solidFill>
                  <a:srgbClr val="FF0000"/>
                </a:solidFill>
                <a:effectLst/>
                <a:latin typeface="+mj-lt"/>
              </a:rPr>
              <a:t> in Xi’an of a NWIP</a:t>
            </a:r>
            <a:r>
              <a:rPr kumimoji="0" lang="en-AU" sz="1800" b="0" i="0" u="none" strike="noStrike" cap="none" normalizeH="0" baseline="0" dirty="0" smtClean="0">
                <a:ln>
                  <a:noFill/>
                </a:ln>
                <a:solidFill>
                  <a:srgbClr val="FF0000"/>
                </a:solidFill>
                <a:effectLst/>
                <a:latin typeface="+mj-lt"/>
              </a:rPr>
              <a:t>; no activity</a:t>
            </a:r>
            <a:r>
              <a:rPr kumimoji="0" lang="en-AU" sz="1800" b="0" i="0" u="none" strike="noStrike" cap="none" normalizeH="0" dirty="0" smtClean="0">
                <a:ln>
                  <a:noFill/>
                </a:ln>
                <a:solidFill>
                  <a:srgbClr val="FF0000"/>
                </a:solidFill>
                <a:effectLst/>
                <a:latin typeface="+mj-lt"/>
              </a:rPr>
              <a:t> so far?</a:t>
            </a:r>
            <a:endParaRPr kumimoji="0" lang="en-AU" sz="1800" b="0" i="0" u="none" strike="noStrike" cap="none" normalizeH="0" baseline="0" dirty="0" smtClean="0">
              <a:ln>
                <a:noFill/>
              </a:ln>
              <a:solidFill>
                <a:srgbClr val="FF0000"/>
              </a:solidFill>
              <a:effectLst/>
              <a:latin typeface="+mj-lt"/>
            </a:endParaRPr>
          </a:p>
        </p:txBody>
      </p:sp>
      <p:cxnSp>
        <p:nvCxnSpPr>
          <p:cNvPr id="30" name="Straight Arrow Connector 29"/>
          <p:cNvCxnSpPr/>
          <p:nvPr/>
        </p:nvCxnSpPr>
        <p:spPr bwMode="auto">
          <a:xfrm flipH="1">
            <a:off x="4914900" y="3810000"/>
            <a:ext cx="8001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33" name="Straight Arrow Connector 32"/>
          <p:cNvCxnSpPr/>
          <p:nvPr/>
        </p:nvCxnSpPr>
        <p:spPr bwMode="auto">
          <a:xfrm flipH="1">
            <a:off x="4572000" y="4724400"/>
            <a:ext cx="11430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graphicFrame>
        <p:nvGraphicFramePr>
          <p:cNvPr id="36" name="Object 35"/>
          <p:cNvGraphicFramePr>
            <a:graphicFrameLocks noChangeAspect="1"/>
          </p:cNvGraphicFramePr>
          <p:nvPr>
            <p:extLst>
              <p:ext uri="{D42A27DB-BD31-4B8C-83A1-F6EECF244321}">
                <p14:modId xmlns:p14="http://schemas.microsoft.com/office/powerpoint/2010/main" val="4133601921"/>
              </p:ext>
            </p:extLst>
          </p:nvPr>
        </p:nvGraphicFramePr>
        <p:xfrm>
          <a:off x="5715000" y="2809875"/>
          <a:ext cx="914400" cy="771525"/>
        </p:xfrm>
        <a:graphic>
          <a:graphicData uri="http://schemas.openxmlformats.org/presentationml/2006/ole">
            <mc:AlternateContent xmlns:mc="http://schemas.openxmlformats.org/markup-compatibility/2006">
              <mc:Choice xmlns:v="urn:schemas-microsoft-com:vml" Requires="v">
                <p:oleObj spid="_x0000_s239718" name="Acrobat Document" showAsIcon="1" r:id="rId3" imgW="914400" imgH="771480" progId="AcroExch.Document.DC">
                  <p:embed/>
                </p:oleObj>
              </mc:Choice>
              <mc:Fallback>
                <p:oleObj name="Acrobat Document" showAsIcon="1" r:id="rId3" imgW="914400" imgH="771480" progId="AcroExch.Document.DC">
                  <p:embed/>
                  <p:pic>
                    <p:nvPicPr>
                      <p:cNvPr id="0" name="Object 5"/>
                      <p:cNvPicPr>
                        <a:picLocks noChangeAspect="1" noChangeArrowheads="1"/>
                      </p:cNvPicPr>
                      <p:nvPr/>
                    </p:nvPicPr>
                    <p:blipFill>
                      <a:blip r:embed="rId4"/>
                      <a:srcRect/>
                      <a:stretch>
                        <a:fillRect/>
                      </a:stretch>
                    </p:blipFill>
                    <p:spPr bwMode="auto">
                      <a:xfrm>
                        <a:off x="5715000" y="28098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022767479"/>
              </p:ext>
            </p:extLst>
          </p:nvPr>
        </p:nvGraphicFramePr>
        <p:xfrm>
          <a:off x="6629400" y="2819400"/>
          <a:ext cx="914400" cy="771525"/>
        </p:xfrm>
        <a:graphic>
          <a:graphicData uri="http://schemas.openxmlformats.org/presentationml/2006/ole">
            <mc:AlternateContent xmlns:mc="http://schemas.openxmlformats.org/markup-compatibility/2006">
              <mc:Choice xmlns:v="urn:schemas-microsoft-com:vml" Requires="v">
                <p:oleObj spid="_x0000_s239719" name="Acrobat Document" showAsIcon="1" r:id="rId5" imgW="914400" imgH="771480" progId="AcroExch.Document.DC">
                  <p:embed/>
                </p:oleObj>
              </mc:Choice>
              <mc:Fallback>
                <p:oleObj name="Acrobat Document" showAsIcon="1" r:id="rId5" imgW="914400" imgH="771480" progId="AcroExch.Document.DC">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819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584796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WG7 has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WG7 Agenda (extracted from 7N053)</a:t>
            </a:r>
          </a:p>
          <a:p>
            <a:pPr lvl="1"/>
            <a:r>
              <a:rPr lang="en-AU" dirty="0" smtClean="0"/>
              <a:t>Opening</a:t>
            </a:r>
          </a:p>
          <a:p>
            <a:pPr lvl="1"/>
            <a:r>
              <a:rPr lang="en-AU" dirty="0" smtClean="0"/>
              <a:t>…</a:t>
            </a:r>
          </a:p>
          <a:p>
            <a:pPr lvl="1"/>
            <a:r>
              <a:rPr lang="en-AU" dirty="0" smtClean="0"/>
              <a:t>Review of Previous Meeting Results</a:t>
            </a:r>
          </a:p>
          <a:p>
            <a:pPr lvl="2"/>
            <a:r>
              <a:rPr lang="en-AU" dirty="0" smtClean="0"/>
              <a:t>Results of SC 6/WG 7 meeting (February 2016)</a:t>
            </a:r>
          </a:p>
          <a:p>
            <a:pPr lvl="2"/>
            <a:r>
              <a:rPr lang="en-AU" dirty="0" smtClean="0"/>
              <a:t>Results of SC 6/WG 7 Interim meetings (August 2016)</a:t>
            </a:r>
          </a:p>
          <a:p>
            <a:pPr lvl="1"/>
            <a:r>
              <a:rPr lang="en-AU" dirty="0" smtClean="0"/>
              <a:t>…</a:t>
            </a:r>
          </a:p>
          <a:p>
            <a:pPr lvl="1"/>
            <a:r>
              <a:rPr lang="en-AU" dirty="0" smtClean="0"/>
              <a:t>Other WG 7 related Issues</a:t>
            </a:r>
          </a:p>
          <a:p>
            <a:pPr lvl="2"/>
            <a:r>
              <a:rPr lang="en-AU" dirty="0" smtClean="0"/>
              <a:t>Roaming Hub for Wireless Networks Interworking</a:t>
            </a:r>
          </a:p>
          <a:p>
            <a:pPr lvl="2"/>
            <a:r>
              <a:rPr lang="en-AU" dirty="0" smtClean="0"/>
              <a:t>Interconnection of Industrial Equipment Communication</a:t>
            </a:r>
          </a:p>
          <a:p>
            <a:pPr lvl="2"/>
            <a:r>
              <a:rPr lang="en-AU" dirty="0" smtClean="0"/>
              <a:t>Others </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
        <p:nvSpPr>
          <p:cNvPr id="10" name="Rectangle 9"/>
          <p:cNvSpPr/>
          <p:nvPr/>
        </p:nvSpPr>
        <p:spPr bwMode="auto">
          <a:xfrm>
            <a:off x="6096000" y="2895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Minutes not</a:t>
            </a:r>
            <a:r>
              <a:rPr kumimoji="0" lang="en-AU" sz="1800" b="0" i="0" u="none" strike="noStrike" cap="none" normalizeH="0" dirty="0" smtClean="0">
                <a:ln>
                  <a:noFill/>
                </a:ln>
                <a:solidFill>
                  <a:srgbClr val="FF0000"/>
                </a:solidFill>
                <a:effectLst/>
                <a:latin typeface="+mj-lt"/>
              </a:rPr>
              <a:t> yet available</a:t>
            </a:r>
            <a:endParaRPr kumimoji="0" lang="en-AU" sz="1800" b="0" i="0" u="none" strike="noStrike" cap="none" normalizeH="0" baseline="0" dirty="0" smtClean="0">
              <a:ln>
                <a:noFill/>
              </a:ln>
              <a:solidFill>
                <a:srgbClr val="FF0000"/>
              </a:solidFill>
              <a:effectLst/>
              <a:latin typeface="+mj-lt"/>
            </a:endParaRPr>
          </a:p>
        </p:txBody>
      </p:sp>
      <p:cxnSp>
        <p:nvCxnSpPr>
          <p:cNvPr id="12" name="Straight Arrow Connector 11"/>
          <p:cNvCxnSpPr>
            <a:stCxn id="10" idx="1"/>
          </p:cNvCxnSpPr>
          <p:nvPr/>
        </p:nvCxnSpPr>
        <p:spPr bwMode="auto">
          <a:xfrm flipH="1">
            <a:off x="5562600" y="3124200"/>
            <a:ext cx="533400" cy="6096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3" name="Straight Arrow Connector 12"/>
          <p:cNvCxnSpPr>
            <a:stCxn id="10" idx="1"/>
          </p:cNvCxnSpPr>
          <p:nvPr/>
        </p:nvCxnSpPr>
        <p:spPr bwMode="auto">
          <a:xfrm flipH="1">
            <a:off x="5905500" y="3124200"/>
            <a:ext cx="190500" cy="762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16" name="Rectangle 15"/>
          <p:cNvSpPr/>
          <p:nvPr/>
        </p:nvSpPr>
        <p:spPr bwMode="auto">
          <a:xfrm>
            <a:off x="3810000" y="4191000"/>
            <a:ext cx="52578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800" dirty="0">
                <a:solidFill>
                  <a:srgbClr val="FF0000"/>
                </a:solidFill>
                <a:latin typeface="+mj-lt"/>
              </a:rPr>
              <a:t>Peking </a:t>
            </a:r>
            <a:r>
              <a:rPr lang="en-AU" sz="1800" dirty="0" err="1" smtClean="0">
                <a:solidFill>
                  <a:srgbClr val="FF0000"/>
                </a:solidFill>
                <a:latin typeface="+mj-lt"/>
              </a:rPr>
              <a:t>Uni</a:t>
            </a:r>
            <a:r>
              <a:rPr lang="en-AU" sz="1800" dirty="0" smtClean="0">
                <a:solidFill>
                  <a:srgbClr val="FF0000"/>
                </a:solidFill>
                <a:latin typeface="+mj-lt"/>
              </a:rPr>
              <a:t>: </a:t>
            </a:r>
            <a:r>
              <a:rPr lang="en-AU" sz="1800" i="1" dirty="0" smtClean="0">
                <a:solidFill>
                  <a:srgbClr val="FF0000"/>
                </a:solidFill>
                <a:latin typeface="+mj-lt"/>
              </a:rPr>
              <a:t>Convergence </a:t>
            </a:r>
            <a:r>
              <a:rPr lang="en-AU" sz="1800" i="1" dirty="0">
                <a:solidFill>
                  <a:srgbClr val="FF0000"/>
                </a:solidFill>
                <a:latin typeface="+mj-lt"/>
              </a:rPr>
              <a:t>Service for Interworking of Heterogeneous Wireless </a:t>
            </a:r>
            <a:r>
              <a:rPr lang="en-AU" sz="1800" i="1" dirty="0" smtClean="0">
                <a:solidFill>
                  <a:srgbClr val="FF0000"/>
                </a:solidFill>
                <a:latin typeface="+mj-lt"/>
              </a:rPr>
              <a:t>Networks</a:t>
            </a:r>
            <a:r>
              <a:rPr lang="en-AU" sz="1800" dirty="0" smtClean="0">
                <a:solidFill>
                  <a:srgbClr val="FF0000"/>
                </a:solidFill>
                <a:latin typeface="+mj-lt"/>
              </a:rPr>
              <a:t>?</a:t>
            </a:r>
            <a:endParaRPr kumimoji="0" lang="en-AU" sz="1800" b="0" i="0" u="none" strike="noStrike" cap="none" normalizeH="0" baseline="0" dirty="0" smtClean="0">
              <a:ln>
                <a:noFill/>
              </a:ln>
              <a:solidFill>
                <a:srgbClr val="FF0000"/>
              </a:solidFill>
              <a:effectLst/>
              <a:latin typeface="+mj-l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557412713"/>
              </p:ext>
            </p:extLst>
          </p:nvPr>
        </p:nvGraphicFramePr>
        <p:xfrm>
          <a:off x="7124700" y="4876800"/>
          <a:ext cx="914400" cy="771525"/>
        </p:xfrm>
        <a:graphic>
          <a:graphicData uri="http://schemas.openxmlformats.org/presentationml/2006/ole">
            <mc:AlternateContent xmlns:mc="http://schemas.openxmlformats.org/markup-compatibility/2006">
              <mc:Choice xmlns:v="urn:schemas-microsoft-com:vml" Requires="v">
                <p:oleObj spid="_x0000_s240691"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4876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a:stCxn id="16" idx="2"/>
          </p:cNvCxnSpPr>
          <p:nvPr/>
        </p:nvCxnSpPr>
        <p:spPr bwMode="auto">
          <a:xfrm flipH="1">
            <a:off x="5715000" y="4800600"/>
            <a:ext cx="723900" cy="381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56611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 Chairs need to develop an update </a:t>
            </a:r>
            <a:endParaRPr lang="en-AU" dirty="0"/>
          </a:p>
        </p:txBody>
      </p:sp>
      <p:sp>
        <p:nvSpPr>
          <p:cNvPr id="3" name="Content Placeholder 2"/>
          <p:cNvSpPr>
            <a:spLocks noGrp="1"/>
          </p:cNvSpPr>
          <p:nvPr>
            <p:ph idx="1"/>
          </p:nvPr>
        </p:nvSpPr>
        <p:spPr/>
        <p:txBody>
          <a:bodyPr/>
          <a:lstStyle/>
          <a:p>
            <a:pPr lvl="1"/>
            <a:r>
              <a:rPr lang="en-AU" dirty="0" smtClean="0"/>
              <a:t>Each IEEE 802.11 WG that is contributing standards to SC6 under the PSDO is required to provide an update to each SC6 meeting</a:t>
            </a:r>
          </a:p>
          <a:p>
            <a:pPr lvl="1"/>
            <a:r>
              <a:rPr lang="en-AU" dirty="0" smtClean="0"/>
              <a:t>The scheduling of the next meeting means these updates should be available for review by the IEEE 802 JTC1 SC by early January</a:t>
            </a:r>
          </a:p>
          <a:p>
            <a:pPr lvl="1"/>
            <a:r>
              <a:rPr lang="en-AU" dirty="0" smtClean="0"/>
              <a:t>The Vice Chair is asked to coordinate with all WG Chairs …</a:t>
            </a:r>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1622425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July 2016 to send a liaison to SC6 in response to a liaison by SC6</a:t>
            </a:r>
            <a:endParaRPr lang="en-AU" dirty="0"/>
          </a:p>
        </p:txBody>
      </p:sp>
      <p:sp>
        <p:nvSpPr>
          <p:cNvPr id="3" name="Content Placeholder 2"/>
          <p:cNvSpPr>
            <a:spLocks noGrp="1"/>
          </p:cNvSpPr>
          <p:nvPr>
            <p:ph idx="1"/>
          </p:nvPr>
        </p:nvSpPr>
        <p:spPr/>
        <p:txBody>
          <a:bodyPr/>
          <a:lstStyle/>
          <a:p>
            <a:pPr lvl="1"/>
            <a:r>
              <a:rPr lang="en-AU" dirty="0" smtClean="0"/>
              <a:t>A motion was passed in July 2016 to respond to the SC6 liaison (</a:t>
            </a:r>
            <a:r>
              <a:rPr lang="en-US" dirty="0" smtClean="0"/>
              <a:t>WG1N46) from February 2016</a:t>
            </a:r>
            <a:endParaRPr lang="en-AU" dirty="0" smtClean="0"/>
          </a:p>
          <a:p>
            <a:pPr lvl="2"/>
            <a:r>
              <a:rPr lang="en-AU" i="1" dirty="0" smtClean="0"/>
              <a:t>IEEE 802 JTC1 SC recommends to IEEE 802 EC the approval of </a:t>
            </a:r>
            <a:r>
              <a:rPr lang="en-AU" i="1" dirty="0" smtClean="0">
                <a:hlinkClick r:id="rId2"/>
              </a:rPr>
              <a:t>11-16-0817-01</a:t>
            </a:r>
            <a:r>
              <a:rPr lang="en-AU" i="1" dirty="0" smtClean="0"/>
              <a:t> as response to the liaison statement from ISO/IEC JTC1/SC6/WG1 (doc: </a:t>
            </a:r>
            <a:r>
              <a:rPr lang="en-US" i="1" dirty="0" smtClean="0"/>
              <a:t>SC6_WG1_N0046) dated 16 March 2016</a:t>
            </a:r>
          </a:p>
          <a:p>
            <a:pPr lvl="1"/>
            <a:r>
              <a:rPr lang="en-US" dirty="0" smtClean="0">
                <a:solidFill>
                  <a:srgbClr val="000000"/>
                </a:solidFill>
              </a:rPr>
              <a:t>The IEEE 802 Chair sent the liaison in August 2016</a:t>
            </a:r>
          </a:p>
          <a:p>
            <a:pPr lvl="2"/>
            <a:r>
              <a:rPr lang="en-US" dirty="0" smtClean="0">
                <a:solidFill>
                  <a:srgbClr val="000000"/>
                </a:solidFill>
              </a:rPr>
              <a:t>See </a:t>
            </a:r>
            <a:r>
              <a:rPr lang="en-US" dirty="0" smtClean="0">
                <a:solidFill>
                  <a:srgbClr val="000000"/>
                </a:solidFill>
                <a:hlinkClick r:id="rId3"/>
              </a:rPr>
              <a:t>ec-16-0144-00</a:t>
            </a:r>
            <a:endParaRPr lang="en-US" dirty="0" smtClean="0">
              <a:solidFill>
                <a:srgbClr val="000000"/>
              </a:solidFill>
            </a:endParaRPr>
          </a:p>
          <a:p>
            <a:pPr lvl="1"/>
            <a:r>
              <a:rPr lang="en-US" dirty="0" smtClean="0">
                <a:solidFill>
                  <a:srgbClr val="000000"/>
                </a:solidFill>
              </a:rPr>
              <a:t>The SC6 Chair (Yun-Jae Won) replied on 29 August 2016</a:t>
            </a:r>
          </a:p>
          <a:p>
            <a:pPr lvl="2" latinLnBrk="1"/>
            <a:r>
              <a:rPr lang="en-US" i="1" dirty="0"/>
              <a:t>Thank you for your response </a:t>
            </a:r>
            <a:r>
              <a:rPr lang="en-US" i="1" dirty="0" smtClean="0"/>
              <a:t>letter. I </a:t>
            </a:r>
            <a:r>
              <a:rPr lang="en-US" i="1" dirty="0"/>
              <a:t>will find the best solution for our </a:t>
            </a:r>
            <a:r>
              <a:rPr lang="en-US" i="1" dirty="0" smtClean="0"/>
              <a:t>collaboration and </a:t>
            </a:r>
            <a:r>
              <a:rPr lang="en-US" i="1" dirty="0"/>
              <a:t>send a reply letter to you as soon as </a:t>
            </a:r>
            <a:r>
              <a:rPr lang="en-US" i="1" dirty="0" smtClean="0"/>
              <a:t>possible</a:t>
            </a:r>
            <a:endParaRPr lang="en-US" i="1" dirty="0"/>
          </a:p>
          <a:p>
            <a:pPr lvl="1" latinLnBrk="1"/>
            <a:r>
              <a:rPr lang="en-US" dirty="0" smtClean="0"/>
              <a:t>It is on the agenda for the SC6/WG1 </a:t>
            </a:r>
            <a:r>
              <a:rPr lang="en-US" dirty="0"/>
              <a:t>m</a:t>
            </a:r>
            <a:r>
              <a:rPr lang="en-US" dirty="0" smtClean="0"/>
              <a:t>eeting in February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21713190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22850212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9312439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159414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a:t>
            </a:r>
            <a:r>
              <a:rPr lang="en-AU" dirty="0"/>
              <a:t>San Antonio </a:t>
            </a:r>
            <a:r>
              <a:rPr lang="en-AU" dirty="0" smtClean="0"/>
              <a:t>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Antonio in Nov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San Antonio in Nov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3233178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2852344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9891</Words>
  <Application>Microsoft Office PowerPoint</Application>
  <PresentationFormat>On-screen Show (4:3)</PresentationFormat>
  <Paragraphs>1582</Paragraphs>
  <Slides>114</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114</vt:i4>
      </vt:variant>
    </vt:vector>
  </HeadingPairs>
  <TitlesOfParts>
    <vt:vector size="117" baseType="lpstr">
      <vt:lpstr>802-11-Submission</vt:lpstr>
      <vt:lpstr>Acrobat Document</vt:lpstr>
      <vt:lpstr>Packager Shell Object</vt:lpstr>
      <vt:lpstr>IEEE 802 JTC1 Standing Committee Nov 2016 agenda</vt:lpstr>
      <vt:lpstr>This document will be used to run the IEEE 802 JTC1 SC meetings in San Antonio in Nov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Nov Plenary meeting in San Antonio</vt:lpstr>
      <vt:lpstr>The IEEE 802 JTC1 SC regular meeting has a high level list of agenda items to be considered</vt:lpstr>
      <vt:lpstr>The IEEE 802 JTC1 SC will consider approving its agenda for its San Antonio meeting</vt:lpstr>
      <vt:lpstr>The IEEE 802 JTC1 SC will consider approval of the minutes of its Warsaw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22 standards completely through the PSDO ratification process</vt:lpstr>
      <vt:lpstr>IEEE 802 has pushed 22 standards completely through the PSDO ratification process</vt:lpstr>
      <vt:lpstr>IEEE 802.1 has thirteen standards in the pipeline for ratification under the PSDO</vt:lpstr>
      <vt:lpstr>IEEE 802.1BA-2011 FDIS passed on 17 Aug 2016 and no comments were received</vt:lpstr>
      <vt:lpstr>IEEE 802.1BR-2012 FDIS passed on 17 Aug 2016 and no comments were received</vt:lpstr>
      <vt:lpstr>IEEE 802.1Qbv-2015 is waiting for start of FDIS ballot</vt:lpstr>
      <vt:lpstr>IEEE 802.1AB-2016 is waiting for start of FDIS ballot</vt:lpstr>
      <vt:lpstr>IEEE 802.1Qca-2015 is waiting for start of FDIS ballot</vt:lpstr>
      <vt:lpstr>IEEE 802.1Qbu will be submitted to PSDO</vt:lpstr>
      <vt:lpstr>IEEE 802.1Qbz will be submitted to PSDO in due course</vt:lpstr>
      <vt:lpstr>IEEE 802.1AC-Rev will be submitted to PSDO</vt:lpstr>
      <vt:lpstr>IEEE 802.1Qcd-2015 has passed its 60 day pre-ballot</vt:lpstr>
      <vt:lpstr>The China NB provided comments during the 60 ballot on IEEE 802.1Qcd-2015 </vt:lpstr>
      <vt:lpstr>The China NB provided comments during the 60 ballot on IEEE 802.1Qcd-2015 </vt:lpstr>
      <vt:lpstr>The China NB provided comments during the 60 ballot on IEEE 802.1Qcd-2015 </vt:lpstr>
      <vt:lpstr>The SC needs to determine a response to China NB comments on IEEE 802.1Qcd-2015 </vt:lpstr>
      <vt:lpstr>The SC needs to determine a response to China NB comments on IEEE 802.1Qcd-2015 </vt:lpstr>
      <vt:lpstr>IEEE 802d will be submitted to PSDO</vt:lpstr>
      <vt:lpstr>IEEE 802.1AEcg will be submitted to PSDO</vt:lpstr>
      <vt:lpstr>IEEE 802.1CB will be submitted to PSDO</vt:lpstr>
      <vt:lpstr>IEEE 802.1Qci will be submitted to PSDO</vt:lpstr>
      <vt:lpstr>IEEE 802.3 has ten standards in the pipeline for ratification under the PSDO</vt:lpstr>
      <vt:lpstr>IEEE 802.3-2015 is waiting for FDIS start</vt:lpstr>
      <vt:lpstr>IEEE 802.3bw 60-day pre-ballot passed with responses required</vt:lpstr>
      <vt:lpstr>The China NB provided comments during the 60 ballot on IEEE 802.3bw </vt:lpstr>
      <vt:lpstr>The SC needs to determine a response to China NB comments on IEEE 802.3bw </vt:lpstr>
      <vt:lpstr>The China NB provided comments during the 60 ballot on IEEE 802.3bw </vt:lpstr>
      <vt:lpstr>The SC needs to determine a response to China NB comments on IEEE 802.3bw </vt:lpstr>
      <vt:lpstr>IEEE 802.3bp is waiting for start of 60 day pre-ballot</vt:lpstr>
      <vt:lpstr>IEEE 802.3bn was liaised for information in Feb 2016</vt:lpstr>
      <vt:lpstr>IEEE 802.3bq is waiting for start of 60 day pre-ballot</vt:lpstr>
      <vt:lpstr>IEEE 802.3br was liaised for information in Feb 2016</vt:lpstr>
      <vt:lpstr>IEEE 802.3by is waiting for start of 60 day pre-ballot</vt:lpstr>
      <vt:lpstr>IEEE 802.3bv has been liaised</vt:lpstr>
      <vt:lpstr>IEEE 802.3bu has been liaised</vt:lpstr>
      <vt:lpstr>IEEE 802.3bz was liaised in June 2016 </vt:lpstr>
      <vt:lpstr>IEEE 802.11 has nine standards in the pipeline for ratification under the PSDO</vt:lpstr>
      <vt:lpstr>IEEE 802.11mc was last liaised for information in July 2016</vt:lpstr>
      <vt:lpstr>IEEE 802.11ah was last liaised for information in Sep 2016</vt:lpstr>
      <vt:lpstr>IEEE 802.11ai was last liaised for information in Sep 2016</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802.15.3-2016 passed 60 day pre-ballot on 23 Oct 2016</vt:lpstr>
      <vt:lpstr>The China NB provided comments during the 60 ballot on IEEE 802.15.3-2016 </vt:lpstr>
      <vt:lpstr>The SC needs to determine a response to China NB comments on IEEE 802.15.3-2016 </vt:lpstr>
      <vt:lpstr>IEEE 802.15.4 was supposed to be liaised for information in July 2016</vt:lpstr>
      <vt:lpstr>IEEE 802.15.6 was submitted for 60 ballot in July 2016</vt:lpstr>
      <vt:lpstr>IEEE 802.21 has two standards in the pipeline for ratification under the PSDO</vt:lpstr>
      <vt:lpstr>IEEE 802.21-rev will be liaised for information in Oct 2016</vt:lpstr>
      <vt:lpstr>IEEE 802.21.1 will be liaised for information in Oct 2016</vt:lpstr>
      <vt:lpstr>IEEE 802.22 has two standards in the pipeline for ratification under the PSDO</vt:lpstr>
      <vt:lpstr>IEEE 802.22a is waiting for FDIS ballot to start</vt:lpstr>
      <vt:lpstr>IEEE 802.22b is waiting for FDIS ballot to start</vt:lpstr>
      <vt:lpstr>The SC will discuss the general issue of security comments from China NB in Nov 2016</vt:lpstr>
      <vt:lpstr>The SC will discuss the general issue of security comments from China NB in Nov 2016</vt:lpstr>
      <vt:lpstr>Do we want to address the increasing PSDO abstain trend?</vt:lpstr>
      <vt:lpstr>The SC will discuss the question of sending corrigenda to SC6</vt:lpstr>
      <vt:lpstr>The SC will discuss a possible process for sending corrigenda to SC6</vt:lpstr>
      <vt:lpstr>The SC will discuss a possible process for sending corrigenda to SC6</vt:lpstr>
      <vt:lpstr>The SC will discuss a possible process for sending corrigenda to SC6</vt:lpstr>
      <vt:lpstr>The SC will discuss a possible process for sending corrigenda to SC6</vt:lpstr>
      <vt:lpstr>The last SC6 meeting was held in late February 2016  in Xi'an, China </vt:lpstr>
      <vt:lpstr>The next SC6 meeting is scheduled for February 2017  in Tunisia</vt:lpstr>
      <vt:lpstr>WG1 has a proposed agenda with not much of obvious interest to IEEE 802</vt:lpstr>
      <vt:lpstr>WG7 has a proposed agenda with not much of obvious interest to IEEE 802</vt:lpstr>
      <vt:lpstr>WG Chairs need to develop an update </vt:lpstr>
      <vt:lpstr>The SC agreed in July 2016 to send a liaison to SC6 in response to a liaison by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2016-11-08T16:10:36Z</dcterms:modified>
</cp:coreProperties>
</file>