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03"/>
  </p:notesMasterIdLst>
  <p:handoutMasterIdLst>
    <p:handoutMasterId r:id="rId104"/>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737" r:id="rId21"/>
    <p:sldId id="1648" r:id="rId22"/>
    <p:sldId id="1735" r:id="rId23"/>
    <p:sldId id="1684" r:id="rId24"/>
    <p:sldId id="1685" r:id="rId25"/>
    <p:sldId id="1686" r:id="rId26"/>
    <p:sldId id="1687" r:id="rId27"/>
    <p:sldId id="1745" r:id="rId28"/>
    <p:sldId id="1746" r:id="rId29"/>
    <p:sldId id="1747" r:id="rId30"/>
    <p:sldId id="1689" r:id="rId31"/>
    <p:sldId id="1690" r:id="rId32"/>
    <p:sldId id="1691" r:id="rId33"/>
    <p:sldId id="1749" r:id="rId34"/>
    <p:sldId id="1754" r:id="rId35"/>
    <p:sldId id="1750" r:id="rId36"/>
    <p:sldId id="1755" r:id="rId37"/>
    <p:sldId id="1692" r:id="rId38"/>
    <p:sldId id="1694" r:id="rId39"/>
    <p:sldId id="1695" r:id="rId40"/>
    <p:sldId id="1696" r:id="rId41"/>
    <p:sldId id="1697" r:id="rId42"/>
    <p:sldId id="1716" r:id="rId43"/>
    <p:sldId id="1717" r:id="rId44"/>
    <p:sldId id="1718" r:id="rId45"/>
    <p:sldId id="1688" r:id="rId46"/>
    <p:sldId id="1702" r:id="rId47"/>
    <p:sldId id="1703" r:id="rId48"/>
    <p:sldId id="1704" r:id="rId49"/>
    <p:sldId id="1705" r:id="rId50"/>
    <p:sldId id="1706" r:id="rId51"/>
    <p:sldId id="1707" r:id="rId52"/>
    <p:sldId id="1708" r:id="rId53"/>
    <p:sldId id="1709" r:id="rId54"/>
    <p:sldId id="1710" r:id="rId55"/>
    <p:sldId id="1698" r:id="rId56"/>
    <p:sldId id="1699" r:id="rId57"/>
    <p:sldId id="1700" r:id="rId58"/>
    <p:sldId id="1701" r:id="rId59"/>
    <p:sldId id="1711" r:id="rId60"/>
    <p:sldId id="1712" r:id="rId61"/>
    <p:sldId id="1713" r:id="rId62"/>
    <p:sldId id="1679" r:id="rId63"/>
    <p:sldId id="1583" r:id="rId64"/>
    <p:sldId id="1629" r:id="rId65"/>
    <p:sldId id="1743" r:id="rId66"/>
    <p:sldId id="1756" r:id="rId67"/>
    <p:sldId id="1744" r:id="rId68"/>
    <p:sldId id="1572" r:id="rId69"/>
    <p:sldId id="1641" r:id="rId70"/>
    <p:sldId id="1751" r:id="rId71"/>
    <p:sldId id="1752" r:id="rId72"/>
    <p:sldId id="1753" r:id="rId73"/>
    <p:sldId id="1730" r:id="rId74"/>
    <p:sldId id="1375" r:id="rId75"/>
    <p:sldId id="1376" r:id="rId76"/>
    <p:sldId id="1400" r:id="rId77"/>
    <p:sldId id="619" r:id="rId78"/>
    <p:sldId id="621" r:id="rId79"/>
    <p:sldId id="1561" r:id="rId80"/>
    <p:sldId id="1555" r:id="rId81"/>
    <p:sldId id="1601" r:id="rId82"/>
    <p:sldId id="1585" r:id="rId83"/>
    <p:sldId id="1586" r:id="rId84"/>
    <p:sldId id="1587" r:id="rId85"/>
    <p:sldId id="1588" r:id="rId86"/>
    <p:sldId id="1589" r:id="rId87"/>
    <p:sldId id="1590" r:id="rId88"/>
    <p:sldId id="1591" r:id="rId89"/>
    <p:sldId id="1592" r:id="rId90"/>
    <p:sldId id="1593" r:id="rId91"/>
    <p:sldId id="1594" r:id="rId92"/>
    <p:sldId id="1595" r:id="rId93"/>
    <p:sldId id="1596" r:id="rId94"/>
    <p:sldId id="1597" r:id="rId95"/>
    <p:sldId id="1598" r:id="rId96"/>
    <p:sldId id="1599" r:id="rId97"/>
    <p:sldId id="1600" r:id="rId98"/>
    <p:sldId id="1628" r:id="rId99"/>
    <p:sldId id="1638" r:id="rId100"/>
    <p:sldId id="1725" r:id="rId101"/>
    <p:sldId id="1726" r:id="rId10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69" autoAdjust="0"/>
    <p:restoredTop sz="94660" autoAdjust="0"/>
  </p:normalViewPr>
  <p:slideViewPr>
    <p:cSldViewPr>
      <p:cViewPr varScale="1">
        <p:scale>
          <a:sx n="75" d="100"/>
          <a:sy n="75" d="100"/>
        </p:scale>
        <p:origin x="-474"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802.11-16/1091r1</a:t>
            </a:r>
            <a:endParaRPr lang="en-US" dirty="0"/>
          </a:p>
        </p:txBody>
      </p:sp>
      <p:sp>
        <p:nvSpPr>
          <p:cNvPr id="3075" name="Rectangle 3"/>
          <p:cNvSpPr>
            <a:spLocks noGrp="1" noChangeArrowheads="1"/>
          </p:cNvSpPr>
          <p:nvPr>
            <p:ph type="dt" sz="quarter" idx="1"/>
          </p:nvPr>
        </p:nvSpPr>
        <p:spPr bwMode="auto">
          <a:xfrm>
            <a:off x="695325" y="177284"/>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802.11-16/1091r1</a:t>
            </a:r>
            <a:endParaRPr lang="en-US" dirty="0"/>
          </a:p>
        </p:txBody>
      </p:sp>
      <p:sp>
        <p:nvSpPr>
          <p:cNvPr id="2051" name="Rectangle 3"/>
          <p:cNvSpPr>
            <a:spLocks noGrp="1" noChangeArrowheads="1"/>
          </p:cNvSpPr>
          <p:nvPr>
            <p:ph type="dt" idx="1"/>
          </p:nvPr>
        </p:nvSpPr>
        <p:spPr bwMode="auto">
          <a:xfrm>
            <a:off x="654050" y="97909"/>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802.11-16/1299r0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93.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94.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5.wmf"/><Relationship Id="rId5" Type="http://schemas.openxmlformats.org/officeDocument/2006/relationships/oleObject" Target="../embeddings/oleObject14.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21 Sept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Warsaw, in Sept 2016, as documented in 11-16-</a:t>
            </a:r>
            <a:r>
              <a:rPr lang="en-AU" i="1" dirty="0" smtClean="0">
                <a:solidFill>
                  <a:srgbClr val="FF0000"/>
                </a:solidFill>
              </a:rPr>
              <a:t>xxxx</a:t>
            </a:r>
            <a:r>
              <a:rPr lang="en-AU" i="1" dirty="0" smtClean="0"/>
              <a:t>-00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66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977"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a:t>
            </a:r>
            <a:r>
              <a:rPr lang="en-AU" dirty="0" smtClean="0">
                <a:solidFill>
                  <a:srgbClr val="FF0000"/>
                </a:solidFill>
              </a:rPr>
              <a:t>xx</a:t>
            </a:r>
            <a:r>
              <a:rPr lang="en-AU" dirty="0" smtClean="0"/>
              <a:t>)</a:t>
            </a:r>
            <a:endParaRPr lang="en-AU" b="0" dirty="0"/>
          </a:p>
          <a:p>
            <a:pPr lvl="2"/>
            <a:r>
              <a:rPr lang="en-AU" dirty="0"/>
              <a:t>IEEE 802.3 10 Mb/s Single Twisted Pair Ethernet Study </a:t>
            </a:r>
            <a:r>
              <a:rPr lang="en-AU" dirty="0" smtClean="0"/>
              <a:t>Group</a:t>
            </a:r>
          </a:p>
          <a:p>
            <a:pPr lvl="1"/>
            <a:r>
              <a:rPr lang="en-AU" dirty="0" smtClean="0"/>
              <a:t>Another liaison will be sent after the Nov 2016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a:t>
            </a:r>
            <a:r>
              <a:rPr lang="en-AU" dirty="0" smtClean="0">
                <a:solidFill>
                  <a:srgbClr val="FF0000"/>
                </a:solidFill>
              </a:rPr>
              <a:t>(link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1"/>
            <a:r>
              <a:rPr lang="en-AU" dirty="0" smtClean="0"/>
              <a:t>The </a:t>
            </a:r>
            <a:r>
              <a:rPr lang="en-AU" dirty="0"/>
              <a:t>Central Desktop </a:t>
            </a:r>
            <a:r>
              <a:rPr lang="en-AU" dirty="0" smtClean="0"/>
              <a:t>also contains links to various documents (</a:t>
            </a:r>
            <a:r>
              <a:rPr lang="en-AU" dirty="0" smtClean="0">
                <a:solidFill>
                  <a:srgbClr val="FF0000"/>
                </a:solidFill>
              </a:rPr>
              <a:t>updated in Sept 2016</a:t>
            </a:r>
            <a:r>
              <a:rPr lang="en-AU" dirty="0" smtClean="0"/>
              <a:t>)  that explain the processes for interactions between SC6 and IEEE 802, including:</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twelve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769230378"/>
              </p:ext>
            </p:extLst>
          </p:nvPr>
        </p:nvGraphicFramePr>
        <p:xfrm>
          <a:off x="152399" y="1600200"/>
          <a:ext cx="8839199" cy="46035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30320">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15260002"/>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637"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61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Antonio in Nov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smtClean="0">
                <a:solidFill>
                  <a:schemeClr val="accent6"/>
                </a:solidFill>
              </a:rPr>
              <a:t>is waiting for start of FDIS ballot</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Sep </a:t>
            </a:r>
            <a:r>
              <a:rPr lang="en-AU" dirty="0" smtClean="0"/>
              <a:t>2016</a:t>
            </a:r>
            <a:endParaRPr lang="en-AU" dirty="0"/>
          </a:p>
          <a:p>
            <a:r>
              <a:rPr lang="en-AU" dirty="0"/>
              <a:t>FDIS </a:t>
            </a:r>
            <a:r>
              <a:rPr lang="en-AU" dirty="0" smtClean="0"/>
              <a:t>ballot </a:t>
            </a:r>
            <a:r>
              <a:rPr lang="en-AU" dirty="0">
                <a:solidFill>
                  <a:schemeClr val="accent6"/>
                </a:solidFill>
              </a:rPr>
              <a:t>waiting</a:t>
            </a: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and liaised in Sep </a:t>
            </a:r>
            <a:r>
              <a:rPr lang="en-AU" dirty="0" smtClean="0"/>
              <a:t>2016</a:t>
            </a:r>
            <a:endParaRPr lang="en-AU" dirty="0">
              <a:solidFill>
                <a:srgbClr val="FF0000"/>
              </a:solidFill>
            </a:endParaRPr>
          </a:p>
          <a:p>
            <a:r>
              <a:rPr lang="en-AU" dirty="0" smtClean="0"/>
              <a:t>FDIS ballot: </a:t>
            </a:r>
            <a:r>
              <a:rPr lang="en-AU" dirty="0">
                <a:solidFill>
                  <a:schemeClr val="accent6"/>
                </a:solidFill>
              </a:rPr>
              <a:t>waiting</a:t>
            </a: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Sep 2016</a:t>
            </a:r>
            <a:endParaRPr lang="en-AU" dirty="0" smtClean="0">
              <a:solidFill>
                <a:srgbClr val="FF0000"/>
              </a:solidFill>
            </a:endParaRPr>
          </a:p>
          <a:p>
            <a:r>
              <a:rPr lang="en-AU" dirty="0" smtClean="0"/>
              <a:t>FDIS ballot: </a:t>
            </a:r>
            <a:r>
              <a:rPr lang="en-AU" dirty="0" smtClean="0">
                <a:solidFill>
                  <a:schemeClr val="accent6"/>
                </a:solidFill>
              </a:rPr>
              <a:t>waiting</a:t>
            </a:r>
            <a:endParaRPr lang="en-AU" dirty="0">
              <a:solidFill>
                <a:schemeClr val="accent6"/>
              </a:solidFill>
            </a:endParaRP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p>
          <a:p>
            <a:pPr marL="342900" lvl="1" indent="-342900">
              <a:buFont typeface="Arial" panose="020B0604020202020204" pitchFamily="34" charset="0"/>
              <a:buChar char="•"/>
            </a:pPr>
            <a:r>
              <a:rPr lang="en-GB" dirty="0"/>
              <a:t>IEEE 802.3br &amp; IEEE 802.1Qbu should be sent for 60 day pre-ballot at roughly the same time, even if there is not a strict binding between the two</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 in due course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smtClean="0"/>
              <a:t>60-day</a:t>
            </a:r>
            <a:r>
              <a:rPr lang="en-AU" dirty="0" smtClean="0"/>
              <a:t> </a:t>
            </a:r>
            <a:r>
              <a:rPr lang="en-AU" dirty="0"/>
              <a:t>pre-ballot</a:t>
            </a:r>
            <a:r>
              <a:rPr lang="en-AU" dirty="0" smtClean="0"/>
              <a:t>:</a:t>
            </a:r>
          </a:p>
          <a:p>
            <a:pPr lvl="1"/>
            <a:r>
              <a:rPr lang="en-AU" dirty="0"/>
              <a:t>IEEE 802.1Qbz D3.0 </a:t>
            </a:r>
            <a:r>
              <a:rPr lang="en-GB" dirty="0"/>
              <a:t>will not be submitted for a 60-day pre-ballot until IEEE 802.1AC-2016 is published </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pPr lvl="2"/>
            <a:r>
              <a:rPr lang="en-AU" dirty="0" smtClean="0"/>
              <a:t>It is currently a “bit stalled” in IEEE-SA approval process</a:t>
            </a:r>
          </a:p>
          <a:p>
            <a:pPr lvl="2"/>
            <a:r>
              <a:rPr lang="en-GB" dirty="0" smtClean="0"/>
              <a:t>There’s an </a:t>
            </a:r>
            <a:r>
              <a:rPr lang="en-GB" dirty="0" err="1" smtClean="0"/>
              <a:t>Ethertype</a:t>
            </a:r>
            <a:r>
              <a:rPr lang="en-GB" dirty="0" smtClean="0"/>
              <a:t> allocation problem that is part of that holdup</a:t>
            </a:r>
            <a:endParaRPr lang="en-AU" dirty="0" smtClean="0"/>
          </a:p>
          <a:p>
            <a:pPr lvl="2"/>
            <a:r>
              <a:rPr lang="en-GB" dirty="0" smtClean="0"/>
              <a:t>John Messenger has sent information to the IEEE 802 RAC to clear that up, but it’s not clear how fast the problem will be resolved</a:t>
            </a:r>
            <a:endParaRPr lang="en-AU" dirty="0" smtClean="0"/>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submitted for 60 day pre-ballot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chemeClr val="accent6"/>
                </a:solidFill>
              </a:rPr>
              <a:t>closes 23 Oct 2016</a:t>
            </a:r>
          </a:p>
          <a:p>
            <a:pPr lvl="1"/>
            <a:r>
              <a:rPr lang="en-AU" dirty="0" smtClean="0"/>
              <a:t>The submission of </a:t>
            </a:r>
            <a:r>
              <a:rPr lang="en-AU" dirty="0" smtClean="0">
                <a:solidFill>
                  <a:schemeClr val="tx2"/>
                </a:solidFill>
              </a:rPr>
              <a:t>802.1Qcd-2015 was approved in July 2016</a:t>
            </a:r>
          </a:p>
          <a:p>
            <a:pPr lvl="2"/>
            <a:r>
              <a:rPr lang="en-AU" dirty="0" smtClean="0"/>
              <a:t>It was submitted by IEEE staff in August 2016</a:t>
            </a:r>
          </a:p>
          <a:p>
            <a:pPr lvl="1"/>
            <a:r>
              <a:rPr lang="en-AU" dirty="0" smtClean="0"/>
              <a:t>Ballot closes on 23 Oct 2016</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a:t>
            </a:r>
            <a:endParaRPr lang="en-AU" dirty="0" smtClean="0">
              <a:solidFill>
                <a:srgbClr val="00B050"/>
              </a:solidFill>
            </a:endParaRP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9658339"/>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is waiting for FDIS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802.1QAB-2016 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pPr lvl="2"/>
            <a:r>
              <a:rPr lang="en-AU" dirty="0" smtClean="0"/>
              <a:t>Jodi </a:t>
            </a:r>
            <a:r>
              <a:rPr lang="en-AU" dirty="0" err="1" smtClean="0"/>
              <a:t>Haasz</a:t>
            </a:r>
            <a:r>
              <a:rPr lang="en-AU" dirty="0" smtClean="0"/>
              <a:t> reports will probably start by end of Sept</a:t>
            </a:r>
          </a:p>
          <a:p>
            <a:r>
              <a:rPr lang="en-AU" dirty="0" smtClean="0"/>
              <a:t>FDIS ballot: </a:t>
            </a:r>
            <a:r>
              <a:rPr lang="en-AU" dirty="0" smtClean="0">
                <a:solidFill>
                  <a:schemeClr val="accent6"/>
                </a:solidFill>
              </a:rPr>
              <a:t>waiting</a:t>
            </a:r>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US" dirty="0" smtClean="0"/>
              <a:t>60-day</a:t>
            </a:r>
            <a:r>
              <a:rPr lang="en-AU" dirty="0" smtClean="0"/>
              <a:t> pre-ballot closes on 19 Sep 2016</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&amp; responses required</a:t>
            </a:r>
            <a:endParaRPr lang="en-AU" dirty="0">
              <a:solidFill>
                <a:srgbClr val="FF0000"/>
              </a:solidFill>
            </a:endParaRPr>
          </a:p>
          <a:p>
            <a:pPr lvl="1"/>
            <a:r>
              <a:rPr lang="en-AU" dirty="0" smtClean="0"/>
              <a:t>IEEE </a:t>
            </a:r>
            <a:r>
              <a:rPr lang="en-AU" dirty="0"/>
              <a:t>802.3bw </a:t>
            </a:r>
            <a:r>
              <a:rPr lang="en-AU" dirty="0" smtClean="0"/>
              <a:t>submitted in July 2016 and the 60 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2"/>
            <a:r>
              <a:rPr lang="en-AU" dirty="0" smtClean="0"/>
              <a:t>Canada, Japan, Korea, Spain, UK, US voted yes in both;  Russia votes yes in first question and abstains in other; Austria, Belgium, Czech Republic, Finland, Germany, Greece, Kazakhstan, Netherlands, Switzerland, Tunisia all abstained </a:t>
            </a:r>
          </a:p>
          <a:p>
            <a:r>
              <a:rPr lang="en-AU" dirty="0" smtClean="0"/>
              <a:t> 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802.3bw </a:t>
            </a:r>
          </a:p>
        </p:txBody>
      </p:sp>
      <p:sp>
        <p:nvSpPr>
          <p:cNvPr id="3" name="Content Placeholder 2"/>
          <p:cNvSpPr>
            <a:spLocks noGrp="1"/>
          </p:cNvSpPr>
          <p:nvPr>
            <p:ph idx="1"/>
          </p:nvPr>
        </p:nvSpPr>
        <p:spPr/>
        <p:txBody>
          <a:bodyPr/>
          <a:lstStyle/>
          <a:p>
            <a:r>
              <a:rPr lang="en-GB" dirty="0" smtClean="0"/>
              <a:t>China NB comment 1</a:t>
            </a:r>
          </a:p>
          <a:p>
            <a:pPr lvl="1"/>
            <a:r>
              <a:rPr lang="en-GB" i="1" dirty="0" smtClean="0"/>
              <a:t>IEEE 802.3bw</a:t>
            </a:r>
            <a:r>
              <a:rPr lang="en-GB" i="1" baseline="30000" dirty="0" smtClean="0"/>
              <a:t>TM</a:t>
            </a:r>
            <a:r>
              <a:rPr lang="en-GB" i="1" dirty="0" smtClean="0"/>
              <a:t>-2015 is the amendment to 802.3</a:t>
            </a:r>
            <a:r>
              <a:rPr lang="en-GB" i="1" baseline="30000" dirty="0" smtClean="0"/>
              <a:t>TM</a:t>
            </a:r>
            <a:r>
              <a:rPr lang="en-GB" i="1" dirty="0" smtClean="0"/>
              <a:t>-2015. Security is an essential part of network-related standards, especially to Ethernet. The lack of security mechanisms will enable Ethernet facing various security threats, such as forgery devices, communications from eavesdropping and tampering. However, The version of both IEEE 802.3</a:t>
            </a:r>
            <a:r>
              <a:rPr lang="en-GB" i="1" baseline="30000" dirty="0" smtClean="0"/>
              <a:t>TM</a:t>
            </a:r>
            <a:r>
              <a:rPr lang="en-GB" i="1" dirty="0" smtClean="0"/>
              <a:t>-2015 and IEEE 802.3bw</a:t>
            </a:r>
            <a:r>
              <a:rPr lang="en-GB" i="1" baseline="30000" dirty="0" smtClean="0"/>
              <a:t>TM</a:t>
            </a:r>
            <a:r>
              <a:rPr lang="en-GB" i="1" dirty="0" smtClean="0"/>
              <a:t>-2015 fail to add the specification of Ethernet security in the text, neither security mechanisms nor references to other security specifications, which results in an incomplete standard system, and is not conducive to the implementation and application of the standard</a:t>
            </a:r>
          </a:p>
          <a:p>
            <a:r>
              <a:rPr lang="en-GB" dirty="0"/>
              <a:t>China NB </a:t>
            </a:r>
            <a:r>
              <a:rPr lang="en-GB" dirty="0" smtClean="0"/>
              <a:t>change 1</a:t>
            </a:r>
            <a:endParaRPr lang="en-GB" dirty="0"/>
          </a:p>
          <a:p>
            <a:pPr lvl="1"/>
            <a:r>
              <a:rPr lang="en-GB" i="1" dirty="0" smtClean="0"/>
              <a:t>Recommend adding security mechanisms in IEEE 802.3bw</a:t>
            </a:r>
            <a:r>
              <a:rPr lang="en-GB" i="1" baseline="30000" dirty="0" smtClean="0"/>
              <a:t>TM</a:t>
            </a:r>
            <a:r>
              <a:rPr lang="en-GB" i="1" dirty="0" smtClean="0"/>
              <a:t>-2015.</a:t>
            </a:r>
            <a:endParaRPr lang="en-AU" i="1"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3441991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802.3bw </a:t>
            </a:r>
          </a:p>
        </p:txBody>
      </p:sp>
      <p:sp>
        <p:nvSpPr>
          <p:cNvPr id="3" name="Content Placeholder 2"/>
          <p:cNvSpPr>
            <a:spLocks noGrp="1"/>
          </p:cNvSpPr>
          <p:nvPr>
            <p:ph idx="1"/>
          </p:nvPr>
        </p:nvSpPr>
        <p:spPr/>
        <p:txBody>
          <a:bodyPr/>
          <a:lstStyle/>
          <a:p>
            <a:r>
              <a:rPr lang="en-AU" dirty="0" smtClean="0"/>
              <a:t>Proposed response to China NB comment 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518340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provided comments during the 60 ballot on IEEE 802.3bw </a:t>
            </a:r>
          </a:p>
        </p:txBody>
      </p:sp>
      <p:sp>
        <p:nvSpPr>
          <p:cNvPr id="3" name="Content Placeholder 2"/>
          <p:cNvSpPr>
            <a:spLocks noGrp="1"/>
          </p:cNvSpPr>
          <p:nvPr>
            <p:ph idx="1"/>
          </p:nvPr>
        </p:nvSpPr>
        <p:spPr/>
        <p:txBody>
          <a:bodyPr/>
          <a:lstStyle/>
          <a:p>
            <a:r>
              <a:rPr lang="en-GB" dirty="0"/>
              <a:t>China NB comment </a:t>
            </a:r>
            <a:r>
              <a:rPr lang="en-GB" dirty="0" smtClean="0"/>
              <a:t>2</a:t>
            </a:r>
            <a:endParaRPr lang="en-GB" dirty="0"/>
          </a:p>
          <a:p>
            <a:pPr lvl="1"/>
            <a:r>
              <a:rPr lang="en-US" i="1" dirty="0" smtClean="0"/>
              <a:t>IEEE </a:t>
            </a:r>
            <a:r>
              <a:rPr lang="en-US" i="1" dirty="0"/>
              <a:t>802.3 WG declared that it didn’t expect to submit any further versions to ISO/IEC for approval in 6N13919, now it has been submitting IEEE 802.3 standard series to SC6 in droves, including IEEE 802.3bw</a:t>
            </a:r>
            <a:r>
              <a:rPr lang="en-US" i="1" baseline="30000" dirty="0"/>
              <a:t>TM</a:t>
            </a:r>
            <a:r>
              <a:rPr lang="en-US" i="1" dirty="0"/>
              <a:t>-2015, it is inconsistent with the action mentioned in 6N13919. We noticed that IEEE 802.3 WG explained that they reconsidered the position in 6N16458. However, IEEE 802.3 WG hasn’t provided positive response or the basis for such an action</a:t>
            </a:r>
            <a:r>
              <a:rPr lang="en-US" i="1" dirty="0" smtClean="0"/>
              <a:t>.</a:t>
            </a:r>
          </a:p>
          <a:p>
            <a:r>
              <a:rPr lang="en-GB" dirty="0"/>
              <a:t>China NB change </a:t>
            </a:r>
            <a:r>
              <a:rPr lang="en-GB" dirty="0" smtClean="0"/>
              <a:t>2</a:t>
            </a:r>
          </a:p>
          <a:p>
            <a:pPr lvl="1"/>
            <a:r>
              <a:rPr lang="en-US" i="1" dirty="0"/>
              <a:t>Considering that IEEE 802.3 WG’s standards development plan in SC6 will impact a lot on SC6 NBs’ international contributions to the field of wired local area network. Therefore, please provide the development plan in SC6 and more bases for such a changed action.</a:t>
            </a:r>
            <a:endParaRPr lang="en-GB"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8756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802.3bw </a:t>
            </a:r>
          </a:p>
        </p:txBody>
      </p:sp>
      <p:sp>
        <p:nvSpPr>
          <p:cNvPr id="3" name="Content Placeholder 2"/>
          <p:cNvSpPr>
            <a:spLocks noGrp="1"/>
          </p:cNvSpPr>
          <p:nvPr>
            <p:ph idx="1"/>
          </p:nvPr>
        </p:nvSpPr>
        <p:spPr/>
        <p:txBody>
          <a:bodyPr/>
          <a:lstStyle/>
          <a:p>
            <a:r>
              <a:rPr lang="en-AU" dirty="0" smtClean="0"/>
              <a:t>Proposed response to China NB </a:t>
            </a:r>
            <a:r>
              <a:rPr lang="en-AU" smtClean="0"/>
              <a:t>comment 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030895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is ready for submission under PSDO</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a:buFont typeface="Arial" panose="020B0604020202020204" pitchFamily="34" charset="0"/>
              <a:buChar char="•"/>
            </a:pPr>
            <a:r>
              <a:rPr lang="en-AU" b="0" dirty="0" smtClean="0"/>
              <a:t>The WG has approved submission</a:t>
            </a:r>
            <a:endParaRPr lang="en-AU" b="0" dirty="0"/>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two</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is ready for submission under PSDO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chemeClr val="accent2"/>
                </a:solidFill>
              </a:rPr>
              <a:t>waiting</a:t>
            </a:r>
          </a:p>
          <a:p>
            <a:pPr>
              <a:buFont typeface="Arial" panose="020B0604020202020204" pitchFamily="34" charset="0"/>
              <a:buChar char="•"/>
            </a:pPr>
            <a:r>
              <a:rPr lang="en-AU" b="0" dirty="0"/>
              <a:t>The WG has approved submission</a:t>
            </a: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a:t>
            </a:r>
            <a:r>
              <a:rPr lang="en-AU" dirty="0" smtClean="0"/>
              <a:t>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The WG has now agreed to liaise IEEE </a:t>
            </a:r>
            <a:r>
              <a:rPr lang="en-AU" dirty="0" smtClean="0"/>
              <a:t>802.3bv</a:t>
            </a:r>
            <a:endParaRPr lang="en-AU" dirty="0"/>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a:t>
            </a:r>
            <a:r>
              <a:rPr lang="en-AU"/>
              <a:t>liaised </a:t>
            </a:r>
            <a:r>
              <a:rPr lang="en-AU" smtClean="0"/>
              <a:t>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smtClean="0"/>
              <a:t>The WG has now agreed </a:t>
            </a:r>
            <a:r>
              <a:rPr lang="en-AU" dirty="0"/>
              <a:t>to </a:t>
            </a:r>
            <a:r>
              <a:rPr lang="en-AU" dirty="0" smtClean="0"/>
              <a:t>liaise </a:t>
            </a:r>
            <a:r>
              <a:rPr lang="en-AU" dirty="0"/>
              <a:t>IEEE </a:t>
            </a:r>
            <a:r>
              <a:rPr lang="en-AU" dirty="0" smtClean="0"/>
              <a:t>802.3bu</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IEEE 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5610338"/>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last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last liaised for information in 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last liaised for information in 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2015</a:t>
            </a:r>
          </a:p>
          <a:p>
            <a:pPr lvl="2"/>
            <a:r>
              <a:rPr lang="en-GB" dirty="0" smtClean="0"/>
              <a:t>D8.0 </a:t>
            </a:r>
            <a:r>
              <a:rPr lang="en-GB" dirty="0"/>
              <a:t>in </a:t>
            </a:r>
            <a:r>
              <a:rPr lang="en-GB" dirty="0" smtClean="0"/>
              <a:t>Jul 2016</a:t>
            </a:r>
          </a:p>
          <a:p>
            <a:pPr lvl="2"/>
            <a:r>
              <a:rPr lang="en-GB" dirty="0" smtClean="0"/>
              <a:t>D9.0 in Sep 2016</a:t>
            </a:r>
            <a:endParaRPr lang="en-GB" dirty="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4328979"/>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60 </a:t>
            </a:r>
            <a:r>
              <a:rPr lang="en-AU" dirty="0"/>
              <a:t>day </a:t>
            </a:r>
            <a:r>
              <a:rPr lang="en-AU" dirty="0" smtClean="0"/>
              <a:t>pre-ballot closes on 23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smtClean="0">
                <a:solidFill>
                  <a:schemeClr val="accent6"/>
                </a:solidFill>
              </a:rPr>
              <a:t>closes 23 Oct 2016</a:t>
            </a:r>
          </a:p>
          <a:p>
            <a:pPr lvl="1"/>
            <a:r>
              <a:rPr lang="en-GB" dirty="0" smtClean="0"/>
              <a:t>The submission </a:t>
            </a:r>
            <a:r>
              <a:rPr lang="en-GB" dirty="0"/>
              <a:t>of 802.15.3-revA was formally approved in Macau in March </a:t>
            </a:r>
            <a:r>
              <a:rPr lang="en-GB" dirty="0" smtClean="0"/>
              <a:t>2016</a:t>
            </a:r>
          </a:p>
          <a:p>
            <a:pPr lvl="2"/>
            <a:r>
              <a:rPr lang="en-GB" dirty="0" smtClean="0"/>
              <a:t>It was submitted by IEEE staff in August 2016</a:t>
            </a:r>
          </a:p>
          <a:p>
            <a:pPr lvl="1"/>
            <a:r>
              <a:rPr lang="en-GB" dirty="0" smtClean="0"/>
              <a:t>Ballot closes on 23 Oct 2016</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supposed to be liaised for information 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solidFill>
                  <a:srgbClr val="FF0000"/>
                </a:solidFill>
              </a:rPr>
              <a:t>The 802.15.4 standard was supposed to be liaised in Apr 2016 for information but it has not been liaised as of July 2016 </a:t>
            </a:r>
          </a:p>
          <a:p>
            <a:pPr lvl="1"/>
            <a:r>
              <a:rPr lang="en-GB" dirty="0" smtClean="0"/>
              <a:t>Its submission to the PSDO </a:t>
            </a:r>
            <a:r>
              <a:rPr lang="en-GB" dirty="0"/>
              <a:t>was approved in March 2016 </a:t>
            </a:r>
            <a:r>
              <a:rPr lang="en-GB" dirty="0" smtClean="0"/>
              <a:t>and was planned for July 2016 but will need to be delayed until Nov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submitted for 60 ballot in </a:t>
            </a:r>
            <a:r>
              <a:rPr lang="en-AU" dirty="0" smtClean="0">
                <a:solidFill>
                  <a:schemeClr val="accent6"/>
                </a:solidFill>
              </a:rPr>
              <a:t>July 2016</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chemeClr val="accent2"/>
                </a:solidFill>
              </a:rPr>
              <a:t>closes 23 Nov 2016</a:t>
            </a:r>
          </a:p>
          <a:p>
            <a:pPr lvl="1"/>
            <a:r>
              <a:rPr lang="en-GB" dirty="0"/>
              <a:t>The plan to submit it to PSDO in July 2016 was delayed</a:t>
            </a:r>
          </a:p>
          <a:p>
            <a:pPr lvl="2"/>
            <a:r>
              <a:rPr lang="en-GB" dirty="0"/>
              <a:t>Submission was approved in EC teleconference in Feb 2016</a:t>
            </a:r>
          </a:p>
          <a:p>
            <a:pPr lvl="2"/>
            <a:r>
              <a:rPr lang="en-GB" dirty="0"/>
              <a:t>Was finally submitted in Sep </a:t>
            </a:r>
            <a:r>
              <a:rPr lang="en-GB" dirty="0" smtClean="0"/>
              <a:t>2016</a:t>
            </a:r>
          </a:p>
          <a:p>
            <a:pPr lvl="1"/>
            <a:r>
              <a:rPr lang="en-GB" dirty="0" smtClean="0"/>
              <a:t>The ballot closes on 23 Nov 2016</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23260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IEEE 802.21-rev </a:t>
            </a:r>
            <a:r>
              <a:rPr lang="en-AU" dirty="0" smtClean="0">
                <a:solidFill>
                  <a:srgbClr val="FF0000"/>
                </a:solidFill>
              </a:rPr>
              <a:t>was supposed to be </a:t>
            </a:r>
            <a:r>
              <a:rPr lang="en-AU" dirty="0">
                <a:solidFill>
                  <a:srgbClr val="FF0000"/>
                </a:solidFill>
              </a:rPr>
              <a:t>liaised for information in July </a:t>
            </a:r>
            <a:r>
              <a:rPr lang="en-AU" dirty="0" smtClean="0">
                <a:solidFill>
                  <a:srgbClr val="FF0000"/>
                </a:solidFill>
              </a:rPr>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IEEE </a:t>
            </a:r>
            <a:r>
              <a:rPr lang="en-AU" dirty="0" smtClean="0">
                <a:solidFill>
                  <a:srgbClr val="FF0000"/>
                </a:solidFill>
              </a:rPr>
              <a:t>802.21.1 </a:t>
            </a:r>
            <a:r>
              <a:rPr lang="en-AU" dirty="0">
                <a:solidFill>
                  <a:srgbClr val="FF0000"/>
                </a:solidFill>
              </a:rPr>
              <a:t>was supposed to </a:t>
            </a:r>
            <a:r>
              <a:rPr lang="en-AU" dirty="0" smtClean="0">
                <a:solidFill>
                  <a:srgbClr val="FF0000"/>
                </a:solidFill>
              </a:rPr>
              <a:t>be </a:t>
            </a:r>
            <a:r>
              <a:rPr lang="en-AU" dirty="0">
                <a:solidFill>
                  <a:srgbClr val="FF0000"/>
                </a:solidFill>
              </a:rPr>
              <a:t>liaised for information in July </a:t>
            </a:r>
            <a:r>
              <a:rPr lang="en-AU" dirty="0" smtClean="0">
                <a:solidFill>
                  <a:srgbClr val="FF0000"/>
                </a:solidFill>
              </a:rPr>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62</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solidFill>
                  <a:srgbClr val="FF0000"/>
                </a:solidFill>
              </a:rPr>
              <a:t>802.22 WG response will be approved by LB after July </a:t>
            </a:r>
            <a:r>
              <a:rPr lang="en-AU" dirty="0" smtClean="0">
                <a:solidFill>
                  <a:srgbClr val="FF0000"/>
                </a:solidFill>
              </a:rPr>
              <a:t>2016 (see </a:t>
            </a:r>
            <a:r>
              <a:rPr lang="en-AU" dirty="0" err="1" smtClean="0">
                <a:solidFill>
                  <a:srgbClr val="FF0000"/>
                </a:solidFill>
              </a:rPr>
              <a:t>Nxx</a:t>
            </a:r>
            <a:r>
              <a:rPr lang="en-AU" dirty="0" smtClean="0">
                <a:solidFill>
                  <a:srgbClr val="FF0000"/>
                </a:solidFill>
              </a:rPr>
              <a:t>)</a:t>
            </a:r>
            <a:endParaRPr lang="en-AU" dirty="0">
              <a:solidFill>
                <a:srgbClr val="FF0000"/>
              </a:solidFill>
            </a:endParaRP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a:t>
            </a:r>
            <a:r>
              <a:rPr lang="en-AU" dirty="0" smtClean="0">
                <a:solidFill>
                  <a:srgbClr val="FF0000"/>
                </a:solidFill>
              </a:rPr>
              <a:t>response will be approved by LB after July 2016 (see </a:t>
            </a:r>
            <a:r>
              <a:rPr lang="en-AU" dirty="0" err="1" smtClean="0">
                <a:solidFill>
                  <a:srgbClr val="FF0000"/>
                </a:solidFill>
              </a:rPr>
              <a:t>Nxx</a:t>
            </a:r>
            <a:r>
              <a:rPr lang="en-AU" dirty="0" smtClean="0">
                <a:solidFill>
                  <a:srgbClr val="FF0000"/>
                </a:solidFill>
              </a:rPr>
              <a:t>)</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It’s </a:t>
            </a:r>
            <a:r>
              <a:rPr lang="en-GB" dirty="0"/>
              <a:t>been noted that there have been an increasing number of abstentions on </a:t>
            </a:r>
            <a:r>
              <a:rPr lang="en-GB" dirty="0" smtClean="0"/>
              <a:t>60 day pre-ballots</a:t>
            </a:r>
            <a:r>
              <a:rPr lang="en-GB" dirty="0"/>
              <a:t> </a:t>
            </a:r>
            <a:r>
              <a:rPr lang="en-GB" dirty="0" smtClean="0"/>
              <a:t>and FDIS ballots</a:t>
            </a:r>
            <a:endParaRPr lang="en-AU" dirty="0"/>
          </a:p>
          <a:p>
            <a:pPr lvl="1"/>
            <a:r>
              <a:rPr lang="en-GB" dirty="0" smtClean="0"/>
              <a:t>There </a:t>
            </a:r>
            <a:r>
              <a:rPr lang="en-GB" dirty="0"/>
              <a:t>is a concern that the China </a:t>
            </a:r>
            <a:r>
              <a:rPr lang="en-GB" dirty="0" smtClean="0"/>
              <a:t>NBs unsubstantiated </a:t>
            </a:r>
            <a:r>
              <a:rPr lang="en-GB" dirty="0"/>
              <a:t>negative comments on IEEE 802.1X-based standards (and even ones that are not even based on IEEE 802.1X but are incorrectly claimed to be based on IEEE 802.1X) is having a corrosive effect on the participation of other countries</a:t>
            </a:r>
            <a:endParaRPr lang="en-AU" dirty="0"/>
          </a:p>
          <a:p>
            <a:pPr lvl="1"/>
            <a:r>
              <a:rPr lang="en-GB" dirty="0"/>
              <a:t>For the </a:t>
            </a:r>
            <a:r>
              <a:rPr lang="en-GB" dirty="0" smtClean="0"/>
              <a:t>Nov </a:t>
            </a:r>
            <a:r>
              <a:rPr lang="en-GB" dirty="0"/>
              <a:t>plenary meeting in San Antonio, the </a:t>
            </a:r>
            <a:r>
              <a:rPr lang="en-GB" dirty="0" smtClean="0"/>
              <a:t>SC </a:t>
            </a:r>
            <a:r>
              <a:rPr lang="en-GB" dirty="0"/>
              <a:t>will consider a potential liaison to SC6 or JTC1 about the on-going problem of comments from the China NB, in which our comment responses are not answered but simply lead to repetition of these comments</a:t>
            </a:r>
            <a:endParaRPr lang="en-AU" dirty="0"/>
          </a:p>
          <a:p>
            <a:pPr lvl="1"/>
            <a:r>
              <a:rPr lang="en-GB" dirty="0"/>
              <a:t>We aren’t trying to change the China NB’s position, but we do not want those comments to have a negative effect on the reputation of IEEE 802 standards and their internationally ratified </a:t>
            </a:r>
            <a:r>
              <a:rPr lang="en-GB" dirty="0" smtClean="0"/>
              <a:t>counterparts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6414295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we want to address the increasing PSDO </a:t>
            </a:r>
            <a:r>
              <a:rPr lang="en-AU" smtClean="0"/>
              <a:t>abstain trend?</a:t>
            </a:r>
            <a:endParaRPr lang="en-AU" dirty="0"/>
          </a:p>
        </p:txBody>
      </p:sp>
      <p:sp>
        <p:nvSpPr>
          <p:cNvPr id="3" name="Content Placeholder 2"/>
          <p:cNvSpPr>
            <a:spLocks noGrp="1"/>
          </p:cNvSpPr>
          <p:nvPr>
            <p:ph idx="1"/>
          </p:nvPr>
        </p:nvSpPr>
        <p:spPr/>
        <p:txBody>
          <a:bodyPr/>
          <a:lstStyle/>
          <a:p>
            <a:pPr lvl="1"/>
            <a:r>
              <a:rPr lang="en-AU" dirty="0" smtClean="0"/>
              <a:t>In the 60 ballot on IEEE 802.3bw there were</a:t>
            </a:r>
          </a:p>
          <a:p>
            <a:pPr lvl="2"/>
            <a:r>
              <a:rPr lang="en-AU" dirty="0" smtClean="0"/>
              <a:t>Yes: Canada</a:t>
            </a:r>
            <a:r>
              <a:rPr lang="en-AU" dirty="0"/>
              <a:t>, Japan, Korea, Spain, UK, US </a:t>
            </a:r>
            <a:r>
              <a:rPr lang="en-AU" dirty="0" smtClean="0"/>
              <a:t>vote</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r>
              <a:rPr lang="en-AU" dirty="0" smtClean="0"/>
              <a:t>?</a:t>
            </a:r>
            <a:endParaRPr lang="en-AU" dirty="0" smtClean="0"/>
          </a:p>
          <a:p>
            <a:pPr lvl="1"/>
            <a:r>
              <a:rPr lang="en-AU" dirty="0" smtClean="0"/>
              <a:t>Do we want to reach out to the abstaining NBs?</a:t>
            </a:r>
          </a:p>
          <a:p>
            <a:pPr lvl="2"/>
            <a:r>
              <a:rPr lang="en-AU" dirty="0" smtClean="0"/>
              <a:t>What would we say?</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008586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question of sending corrigenda to SC6</a:t>
            </a:r>
            <a:endParaRPr lang="en-AU" dirty="0"/>
          </a:p>
        </p:txBody>
      </p:sp>
      <p:sp>
        <p:nvSpPr>
          <p:cNvPr id="3" name="Content Placeholder 2"/>
          <p:cNvSpPr>
            <a:spLocks noGrp="1"/>
          </p:cNvSpPr>
          <p:nvPr>
            <p:ph idx="1"/>
          </p:nvPr>
        </p:nvSpPr>
        <p:spPr>
          <a:xfrm>
            <a:off x="685800" y="1600200"/>
            <a:ext cx="7772400" cy="4114800"/>
          </a:xfrm>
        </p:spPr>
        <p:txBody>
          <a:bodyPr/>
          <a:lstStyle/>
          <a:p>
            <a:pPr lvl="1"/>
            <a:r>
              <a:rPr lang="en-GB" dirty="0" smtClean="0"/>
              <a:t>It was noted in July 2016 that </a:t>
            </a:r>
            <a:r>
              <a:rPr lang="en-GB" dirty="0"/>
              <a:t>Jodi </a:t>
            </a:r>
            <a:r>
              <a:rPr lang="en-GB" dirty="0" err="1"/>
              <a:t>Haasz</a:t>
            </a:r>
            <a:r>
              <a:rPr lang="en-GB" dirty="0"/>
              <a:t> has inquired whether IEEE 802 is interested in submitting IEEE 802.1Q-2014/</a:t>
            </a:r>
            <a:r>
              <a:rPr lang="en-GB" dirty="0" err="1"/>
              <a:t>Cor</a:t>
            </a:r>
            <a:r>
              <a:rPr lang="en-GB" dirty="0"/>
              <a:t> 1-2015 to </a:t>
            </a:r>
            <a:r>
              <a:rPr lang="en-GB" dirty="0" smtClean="0"/>
              <a:t>SC6</a:t>
            </a:r>
            <a:endParaRPr lang="en-AU" dirty="0"/>
          </a:p>
          <a:p>
            <a:pPr lvl="1"/>
            <a:r>
              <a:rPr lang="en-GB" dirty="0"/>
              <a:t>Apparently, JTC1/SC6 is now interested in receiving corrigenda where they had previously indicated that they were not interested in receiving these documents.  </a:t>
            </a:r>
            <a:endParaRPr lang="en-AU" dirty="0"/>
          </a:p>
          <a:p>
            <a:pPr lvl="1"/>
            <a:r>
              <a:rPr lang="en-GB" dirty="0" smtClean="0"/>
              <a:t>It was noted </a:t>
            </a:r>
            <a:r>
              <a:rPr lang="en-GB" dirty="0"/>
              <a:t>that corrigenda are time-critical documents, so it would not make a lot of sense to send these through the PSDO process for 60-day pre-ballots and 5-month FDIS ballots.  </a:t>
            </a:r>
            <a:endParaRPr lang="en-AU" dirty="0"/>
          </a:p>
          <a:p>
            <a:pPr lvl="1"/>
            <a:r>
              <a:rPr lang="en-GB" dirty="0" smtClean="0"/>
              <a:t>It was suggested to just send </a:t>
            </a:r>
            <a:r>
              <a:rPr lang="en-GB" dirty="0"/>
              <a:t>the document for </a:t>
            </a:r>
            <a:r>
              <a:rPr lang="en-GB" dirty="0" smtClean="0"/>
              <a:t>information</a:t>
            </a:r>
            <a:r>
              <a:rPr lang="en-GB" dirty="0"/>
              <a:t> </a:t>
            </a:r>
            <a:r>
              <a:rPr lang="en-GB" dirty="0" smtClean="0"/>
              <a:t>on basis that corrigenda </a:t>
            </a:r>
            <a:r>
              <a:rPr lang="en-GB" dirty="0"/>
              <a:t>are made freely available by IEEE and are not subject to the 6-month Get IEEE 802 access </a:t>
            </a:r>
            <a:r>
              <a:rPr lang="en-GB" dirty="0" smtClean="0"/>
              <a:t>delay</a:t>
            </a:r>
            <a:endParaRPr lang="en-AU" dirty="0"/>
          </a:p>
          <a:p>
            <a:pPr lvl="1"/>
            <a:r>
              <a:rPr lang="en-GB" dirty="0"/>
              <a:t>Jodi </a:t>
            </a:r>
            <a:r>
              <a:rPr lang="en-GB" dirty="0" err="1"/>
              <a:t>Haasz</a:t>
            </a:r>
            <a:r>
              <a:rPr lang="en-GB" dirty="0"/>
              <a:t> will confer with her ISO colleagues to optimize the transfer of IEEE </a:t>
            </a:r>
            <a:r>
              <a:rPr lang="en-GB" dirty="0" smtClean="0"/>
              <a:t>corrigenda</a:t>
            </a:r>
          </a:p>
          <a:p>
            <a:pPr lvl="1"/>
            <a:r>
              <a:rPr lang="en-AU" dirty="0"/>
              <a:t>This action is still </a:t>
            </a:r>
            <a:r>
              <a:rPr lang="en-AU" dirty="0" smtClean="0"/>
              <a:t>open; Jodi  </a:t>
            </a:r>
            <a:r>
              <a:rPr lang="en-AU" dirty="0"/>
              <a:t>will be meeting with ISO staff prior to the November plenary and will discuss this with </a:t>
            </a:r>
            <a:r>
              <a:rPr lang="en-AU" dirty="0" smtClean="0"/>
              <a:t>them</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11614957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Nov Plenary meeting in San Antonio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8 Nov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WG1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WG1 Agenda (extracted from 1N061)</a:t>
            </a:r>
          </a:p>
          <a:p>
            <a:pPr lvl="1"/>
            <a:r>
              <a:rPr lang="en-AU" dirty="0" smtClean="0"/>
              <a:t>Welcome</a:t>
            </a:r>
          </a:p>
          <a:p>
            <a:pPr lvl="1"/>
            <a:r>
              <a:rPr lang="en-AU" dirty="0" smtClean="0"/>
              <a:t>…</a:t>
            </a:r>
          </a:p>
          <a:p>
            <a:pPr lvl="1"/>
            <a:r>
              <a:rPr lang="en-AU" dirty="0" smtClean="0"/>
              <a:t>Meeting </a:t>
            </a:r>
            <a:r>
              <a:rPr lang="en-AU" dirty="0"/>
              <a:t>Report on the SC6/WG1 </a:t>
            </a:r>
            <a:r>
              <a:rPr lang="en-AU" dirty="0" smtClean="0"/>
              <a:t>Meeting</a:t>
            </a:r>
          </a:p>
          <a:p>
            <a:pPr lvl="1"/>
            <a:r>
              <a:rPr lang="en-AU" dirty="0" smtClean="0"/>
              <a:t>Active </a:t>
            </a:r>
            <a:r>
              <a:rPr lang="en-AU" dirty="0"/>
              <a:t>Work </a:t>
            </a:r>
            <a:r>
              <a:rPr lang="en-AU" dirty="0" smtClean="0"/>
              <a:t>Items</a:t>
            </a:r>
          </a:p>
          <a:p>
            <a:pPr lvl="2"/>
            <a:r>
              <a:rPr lang="en-AU" dirty="0" smtClean="0"/>
              <a:t>Low </a:t>
            </a:r>
            <a:r>
              <a:rPr lang="en-AU" dirty="0"/>
              <a:t>Power Wide Area Network (LPWAN) </a:t>
            </a:r>
            <a:endParaRPr lang="en-AU" dirty="0" smtClean="0"/>
          </a:p>
          <a:p>
            <a:pPr lvl="2"/>
            <a:r>
              <a:rPr lang="en-AU" dirty="0" smtClean="0"/>
              <a:t>Power </a:t>
            </a:r>
            <a:r>
              <a:rPr lang="en-AU" dirty="0"/>
              <a:t>Line Communication (</a:t>
            </a:r>
            <a:r>
              <a:rPr lang="en-AU" dirty="0" smtClean="0"/>
              <a:t>PLC)</a:t>
            </a:r>
          </a:p>
          <a:p>
            <a:pPr lvl="2"/>
            <a:r>
              <a:rPr lang="en-AU" dirty="0" smtClean="0"/>
              <a:t>Human </a:t>
            </a:r>
            <a:r>
              <a:rPr lang="en-AU" dirty="0"/>
              <a:t>Body Communication (</a:t>
            </a:r>
            <a:r>
              <a:rPr lang="en-AU" dirty="0" smtClean="0"/>
              <a:t>HBC)</a:t>
            </a:r>
          </a:p>
          <a:p>
            <a:pPr lvl="1"/>
            <a:r>
              <a:rPr lang="en-AU" dirty="0" smtClean="0"/>
              <a:t>Liaison</a:t>
            </a:r>
          </a:p>
          <a:p>
            <a:pPr lvl="2"/>
            <a:r>
              <a:rPr lang="en-AU" dirty="0" smtClean="0"/>
              <a:t>IEEE 802</a:t>
            </a:r>
          </a:p>
          <a:p>
            <a:pPr lvl="2"/>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
        <p:nvSpPr>
          <p:cNvPr id="25" name="Rectangle 24"/>
          <p:cNvSpPr/>
          <p:nvPr/>
        </p:nvSpPr>
        <p:spPr bwMode="auto">
          <a:xfrm>
            <a:off x="3429000" y="5181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Review documents exchanged</a:t>
            </a:r>
          </a:p>
        </p:txBody>
      </p:sp>
      <p:cxnSp>
        <p:nvCxnSpPr>
          <p:cNvPr id="27" name="Straight Arrow Connector 26"/>
          <p:cNvCxnSpPr/>
          <p:nvPr/>
        </p:nvCxnSpPr>
        <p:spPr bwMode="auto">
          <a:xfrm flipH="1">
            <a:off x="2209800" y="5410200"/>
            <a:ext cx="12192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28" name="Rectangle 27"/>
          <p:cNvSpPr/>
          <p:nvPr/>
        </p:nvSpPr>
        <p:spPr bwMode="auto">
          <a:xfrm>
            <a:off x="5715000" y="34290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SG has been approved;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sp>
        <p:nvSpPr>
          <p:cNvPr id="29" name="Rectangle 28"/>
          <p:cNvSpPr/>
          <p:nvPr/>
        </p:nvSpPr>
        <p:spPr bwMode="auto">
          <a:xfrm>
            <a:off x="5715000" y="43434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Discussion</a:t>
            </a:r>
            <a:r>
              <a:rPr kumimoji="0" lang="en-AU" sz="1800" b="0" i="0" u="none" strike="noStrike" cap="none" normalizeH="0" dirty="0" smtClean="0">
                <a:ln>
                  <a:noFill/>
                </a:ln>
                <a:solidFill>
                  <a:srgbClr val="FF0000"/>
                </a:solidFill>
                <a:effectLst/>
                <a:latin typeface="+mj-lt"/>
              </a:rPr>
              <a:t> in Xi’an of a NWIP</a:t>
            </a:r>
            <a:r>
              <a:rPr kumimoji="0" lang="en-AU" sz="1800" b="0" i="0" u="none" strike="noStrike" cap="none" normalizeH="0" baseline="0" dirty="0" smtClean="0">
                <a:ln>
                  <a:noFill/>
                </a:ln>
                <a:solidFill>
                  <a:srgbClr val="FF0000"/>
                </a:solidFill>
                <a:effectLst/>
                <a:latin typeface="+mj-lt"/>
              </a:rPr>
              <a:t>;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cxnSp>
        <p:nvCxnSpPr>
          <p:cNvPr id="30" name="Straight Arrow Connector 29"/>
          <p:cNvCxnSpPr/>
          <p:nvPr/>
        </p:nvCxnSpPr>
        <p:spPr bwMode="auto">
          <a:xfrm flipH="1">
            <a:off x="4914900" y="3810000"/>
            <a:ext cx="8001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3" name="Straight Arrow Connector 32"/>
          <p:cNvCxnSpPr/>
          <p:nvPr/>
        </p:nvCxnSpPr>
        <p:spPr bwMode="auto">
          <a:xfrm flipH="1">
            <a:off x="4572000" y="4724400"/>
            <a:ext cx="11430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2185073602"/>
              </p:ext>
            </p:extLst>
          </p:nvPr>
        </p:nvGraphicFramePr>
        <p:xfrm>
          <a:off x="5715000" y="2809875"/>
          <a:ext cx="914400" cy="771525"/>
        </p:xfrm>
        <a:graphic>
          <a:graphicData uri="http://schemas.openxmlformats.org/presentationml/2006/ole">
            <mc:AlternateContent xmlns:mc="http://schemas.openxmlformats.org/markup-compatibility/2006">
              <mc:Choice xmlns:v="urn:schemas-microsoft-com:vml" Requires="v">
                <p:oleObj spid="_x0000_s239648" name="Acrobat Document" showAsIcon="1" r:id="rId3" imgW="914400" imgH="771480" progId="AcroExch.Document.DC">
                  <p:embed/>
                </p:oleObj>
              </mc:Choice>
              <mc:Fallback>
                <p:oleObj name="Acrobat Document" showAsIcon="1" r:id="rId3" imgW="914400" imgH="771480" progId="AcroExch.Document.DC">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098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022767479"/>
              </p:ext>
            </p:extLst>
          </p:nvPr>
        </p:nvGraphicFramePr>
        <p:xfrm>
          <a:off x="6629400" y="2819400"/>
          <a:ext cx="914400" cy="771525"/>
        </p:xfrm>
        <a:graphic>
          <a:graphicData uri="http://schemas.openxmlformats.org/presentationml/2006/ole">
            <mc:AlternateContent xmlns:mc="http://schemas.openxmlformats.org/markup-compatibility/2006">
              <mc:Choice xmlns:v="urn:schemas-microsoft-com:vml" Requires="v">
                <p:oleObj spid="_x0000_s239649" name="Acrobat Document" showAsIcon="1" r:id="rId5" imgW="914400" imgH="771480" progId="AcroExch.Document.DC">
                  <p:embed/>
                </p:oleObj>
              </mc:Choice>
              <mc:Fallback>
                <p:oleObj name="Acrobat Document" showAsIcon="1" r:id="rId5" imgW="914400" imgH="771480" progId="AcroExch.Document.DC">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84796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WG7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WG7 Agenda (extracted from 7N053)</a:t>
            </a:r>
          </a:p>
          <a:p>
            <a:pPr lvl="1"/>
            <a:r>
              <a:rPr lang="en-AU" dirty="0" smtClean="0"/>
              <a:t>Opening</a:t>
            </a:r>
          </a:p>
          <a:p>
            <a:pPr lvl="1"/>
            <a:r>
              <a:rPr lang="en-AU" dirty="0" smtClean="0"/>
              <a:t>…</a:t>
            </a:r>
          </a:p>
          <a:p>
            <a:pPr lvl="1"/>
            <a:r>
              <a:rPr lang="en-AU" dirty="0" smtClean="0"/>
              <a:t>Review of Previous Meeting Results</a:t>
            </a:r>
          </a:p>
          <a:p>
            <a:pPr lvl="2"/>
            <a:r>
              <a:rPr lang="en-AU" dirty="0" smtClean="0"/>
              <a:t>Results of SC 6/WG 7 meeting (February 2016)</a:t>
            </a:r>
          </a:p>
          <a:p>
            <a:pPr lvl="2"/>
            <a:r>
              <a:rPr lang="en-AU" dirty="0" smtClean="0"/>
              <a:t>Results of SC 6/WG 7 Interim meetings (August 2016)</a:t>
            </a:r>
          </a:p>
          <a:p>
            <a:pPr lvl="1"/>
            <a:r>
              <a:rPr lang="en-AU" dirty="0" smtClean="0"/>
              <a:t>…</a:t>
            </a:r>
          </a:p>
          <a:p>
            <a:pPr lvl="1"/>
            <a:r>
              <a:rPr lang="en-AU" dirty="0" smtClean="0"/>
              <a:t>Other WG 7 related Issues</a:t>
            </a:r>
          </a:p>
          <a:p>
            <a:pPr lvl="2"/>
            <a:r>
              <a:rPr lang="en-AU" dirty="0" smtClean="0"/>
              <a:t>Roaming Hub for Wireless Networks Interworking</a:t>
            </a:r>
          </a:p>
          <a:p>
            <a:pPr lvl="2"/>
            <a:r>
              <a:rPr lang="en-AU" dirty="0" smtClean="0"/>
              <a:t>Interconnection of Industrial Equipment Communication</a:t>
            </a:r>
          </a:p>
          <a:p>
            <a:pPr lvl="2"/>
            <a:r>
              <a:rPr lang="en-AU" dirty="0" smtClean="0"/>
              <a:t>Others </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
        <p:nvSpPr>
          <p:cNvPr id="10" name="Rectangle 9"/>
          <p:cNvSpPr/>
          <p:nvPr/>
        </p:nvSpPr>
        <p:spPr bwMode="auto">
          <a:xfrm>
            <a:off x="6096000" y="2895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Minutes not</a:t>
            </a:r>
            <a:r>
              <a:rPr kumimoji="0" lang="en-AU" sz="1800" b="0" i="0" u="none" strike="noStrike" cap="none" normalizeH="0" dirty="0" smtClean="0">
                <a:ln>
                  <a:noFill/>
                </a:ln>
                <a:solidFill>
                  <a:srgbClr val="FF0000"/>
                </a:solidFill>
                <a:effectLst/>
                <a:latin typeface="+mj-lt"/>
              </a:rPr>
              <a:t> yet available</a:t>
            </a:r>
            <a:endParaRPr kumimoji="0" lang="en-AU" sz="1800" b="0" i="0" u="none" strike="noStrike" cap="none" normalizeH="0" baseline="0" dirty="0" smtClean="0">
              <a:ln>
                <a:noFill/>
              </a:ln>
              <a:solidFill>
                <a:srgbClr val="FF0000"/>
              </a:solidFill>
              <a:effectLst/>
              <a:latin typeface="+mj-lt"/>
            </a:endParaRPr>
          </a:p>
        </p:txBody>
      </p:sp>
      <p:cxnSp>
        <p:nvCxnSpPr>
          <p:cNvPr id="12" name="Straight Arrow Connector 11"/>
          <p:cNvCxnSpPr>
            <a:stCxn id="10" idx="1"/>
          </p:cNvCxnSpPr>
          <p:nvPr/>
        </p:nvCxnSpPr>
        <p:spPr bwMode="auto">
          <a:xfrm flipH="1">
            <a:off x="5562600" y="3124200"/>
            <a:ext cx="533400" cy="609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3" name="Straight Arrow Connector 12"/>
          <p:cNvCxnSpPr>
            <a:stCxn id="10" idx="1"/>
          </p:cNvCxnSpPr>
          <p:nvPr/>
        </p:nvCxnSpPr>
        <p:spPr bwMode="auto">
          <a:xfrm flipH="1">
            <a:off x="5905500" y="3124200"/>
            <a:ext cx="190500" cy="762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6" name="Rectangle 15"/>
          <p:cNvSpPr/>
          <p:nvPr/>
        </p:nvSpPr>
        <p:spPr bwMode="auto">
          <a:xfrm>
            <a:off x="3810000" y="4191000"/>
            <a:ext cx="52578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800" dirty="0">
                <a:solidFill>
                  <a:srgbClr val="FF0000"/>
                </a:solidFill>
                <a:latin typeface="+mj-lt"/>
              </a:rPr>
              <a:t>Peking </a:t>
            </a:r>
            <a:r>
              <a:rPr lang="en-AU" sz="1800" dirty="0" err="1" smtClean="0">
                <a:solidFill>
                  <a:srgbClr val="FF0000"/>
                </a:solidFill>
                <a:latin typeface="+mj-lt"/>
              </a:rPr>
              <a:t>Uni</a:t>
            </a:r>
            <a:r>
              <a:rPr lang="en-AU" sz="1800" dirty="0" smtClean="0">
                <a:solidFill>
                  <a:srgbClr val="FF0000"/>
                </a:solidFill>
                <a:latin typeface="+mj-lt"/>
              </a:rPr>
              <a:t>: </a:t>
            </a:r>
            <a:r>
              <a:rPr lang="en-AU" sz="1800" i="1" dirty="0" smtClean="0">
                <a:solidFill>
                  <a:srgbClr val="FF0000"/>
                </a:solidFill>
                <a:latin typeface="+mj-lt"/>
              </a:rPr>
              <a:t>Convergence </a:t>
            </a:r>
            <a:r>
              <a:rPr lang="en-AU" sz="1800" i="1" dirty="0">
                <a:solidFill>
                  <a:srgbClr val="FF0000"/>
                </a:solidFill>
                <a:latin typeface="+mj-lt"/>
              </a:rPr>
              <a:t>Service for Interworking of Heterogeneous Wireless </a:t>
            </a:r>
            <a:r>
              <a:rPr lang="en-AU" sz="1800" i="1" dirty="0" smtClean="0">
                <a:solidFill>
                  <a:srgbClr val="FF0000"/>
                </a:solidFill>
                <a:latin typeface="+mj-lt"/>
              </a:rPr>
              <a:t>Networks</a:t>
            </a:r>
            <a:r>
              <a:rPr lang="en-AU" sz="1800" dirty="0" smtClean="0">
                <a:solidFill>
                  <a:srgbClr val="FF0000"/>
                </a:solidFill>
                <a:latin typeface="+mj-lt"/>
              </a:rPr>
              <a:t>?</a:t>
            </a:r>
            <a:endParaRPr kumimoji="0" lang="en-AU" sz="1800" b="0" i="0" u="none" strike="noStrike" cap="none" normalizeH="0" baseline="0" dirty="0" smtClean="0">
              <a:ln>
                <a:noFill/>
              </a:ln>
              <a:solidFill>
                <a:srgbClr val="FF0000"/>
              </a:solidFill>
              <a:effectLst/>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557412713"/>
              </p:ext>
            </p:extLst>
          </p:nvPr>
        </p:nvGraphicFramePr>
        <p:xfrm>
          <a:off x="7124700" y="4876800"/>
          <a:ext cx="914400" cy="771525"/>
        </p:xfrm>
        <a:graphic>
          <a:graphicData uri="http://schemas.openxmlformats.org/presentationml/2006/ole">
            <mc:AlternateContent xmlns:mc="http://schemas.openxmlformats.org/markup-compatibility/2006">
              <mc:Choice xmlns:v="urn:schemas-microsoft-com:vml" Requires="v">
                <p:oleObj spid="_x0000_s240656"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4876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a:stCxn id="16" idx="2"/>
          </p:cNvCxnSpPr>
          <p:nvPr/>
        </p:nvCxnSpPr>
        <p:spPr bwMode="auto">
          <a:xfrm flipH="1">
            <a:off x="5715000" y="4800600"/>
            <a:ext cx="7239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56611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 Chairs need to develop an update </a:t>
            </a:r>
            <a:endParaRPr lang="en-AU" dirty="0"/>
          </a:p>
        </p:txBody>
      </p:sp>
      <p:sp>
        <p:nvSpPr>
          <p:cNvPr id="3" name="Content Placeholder 2"/>
          <p:cNvSpPr>
            <a:spLocks noGrp="1"/>
          </p:cNvSpPr>
          <p:nvPr>
            <p:ph idx="1"/>
          </p:nvPr>
        </p:nvSpPr>
        <p:spPr/>
        <p:txBody>
          <a:bodyPr/>
          <a:lstStyle/>
          <a:p>
            <a:pPr lvl="1"/>
            <a:r>
              <a:rPr lang="en-AU" dirty="0" smtClean="0"/>
              <a:t>Each IEEE 802.11 WG that is contributing standards to SC6 under the PSDO is required to provide an update to each SC6 meeting</a:t>
            </a:r>
          </a:p>
          <a:p>
            <a:pPr lvl="1"/>
            <a:r>
              <a:rPr lang="en-AU" dirty="0" smtClean="0"/>
              <a:t>The scheduling of the next meeting means these updates should be available for review by the IEEE 802 JTC1 SC by early January</a:t>
            </a:r>
          </a:p>
          <a:p>
            <a:pPr lvl="1"/>
            <a:r>
              <a:rPr lang="en-AU" dirty="0" smtClean="0"/>
              <a:t>The Vice Chair is asked to coordinate with all WG Chairs …</a:t>
            </a:r>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162242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July 2016 to send a liaison to SC6 in </a:t>
            </a:r>
            <a:r>
              <a:rPr lang="en-AU" dirty="0" smtClean="0"/>
              <a:t>response </a:t>
            </a:r>
            <a:r>
              <a:rPr lang="en-AU" dirty="0" smtClean="0"/>
              <a:t>to a liaison by SC6</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our </a:t>
            </a:r>
            <a:r>
              <a:rPr lang="en-US" i="1" dirty="0" smtClean="0"/>
              <a:t>collaboration and </a:t>
            </a:r>
            <a:r>
              <a:rPr lang="en-US" i="1" dirty="0"/>
              <a:t>send a reply letter to you as soon as </a:t>
            </a:r>
            <a:r>
              <a:rPr lang="en-US" i="1" dirty="0" smtClean="0"/>
              <a:t>possible</a:t>
            </a:r>
            <a:endParaRPr lang="en-US" i="1" dirty="0"/>
          </a:p>
          <a:p>
            <a:pPr lvl="1" latinLnBrk="1"/>
            <a:r>
              <a:rPr lang="en-US" dirty="0" smtClean="0"/>
              <a:t>It is on the agenda for the SC6/WG1 </a:t>
            </a:r>
            <a:r>
              <a:rPr lang="en-US" dirty="0"/>
              <a:t>m</a:t>
            </a:r>
            <a:r>
              <a:rPr lang="en-US" dirty="0" smtClean="0"/>
              <a:t>eeting in February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21713190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2850212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9312439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1594141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Antonio in Nov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32331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Sept 2016 in Warsaw</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2852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86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a:t>
            </a:r>
            <a:r>
              <a:rPr lang="en-AU" dirty="0"/>
              <a:t>San Antonio </a:t>
            </a:r>
            <a:r>
              <a:rPr lang="en-AU" dirty="0" smtClean="0"/>
              <a:t>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Antonio in Nov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82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82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93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55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94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579"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60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62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99</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89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89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8519</Words>
  <Application>Microsoft Office PowerPoint</Application>
  <PresentationFormat>On-screen Show (4:3)</PresentationFormat>
  <Paragraphs>1446</Paragraphs>
  <Slides>101</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04" baseType="lpstr">
      <vt:lpstr>802-11-Submission</vt:lpstr>
      <vt:lpstr>Acrobat Document</vt:lpstr>
      <vt:lpstr>Packager Shell Object</vt:lpstr>
      <vt:lpstr>IEEE 802 JTC1 Standing Committee Nov 2016 agenda</vt:lpstr>
      <vt:lpstr>This document will be used to run the IEEE 802 JTC1 SC meetings in San Antonio in Nov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Nov Plenary meeting in San Antonio</vt:lpstr>
      <vt:lpstr>The IEEE 802 JTC1 SC regular meeting has a high level list of agenda items to be considered</vt:lpstr>
      <vt:lpstr>The IEEE 802 JTC1 SC will consider approving its agenda for its San Antonio meeting</vt:lpstr>
      <vt:lpstr>The IEEE 802 JTC1 SC will consider approval of the minutes of its Warsaw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twelve standards in the pipeline for ratification under the PSDO</vt:lpstr>
      <vt:lpstr>IEEE 802.1BA-2011 FDIS passed on 17 Aug 2016 and no comments were received</vt:lpstr>
      <vt:lpstr>IEEE 802.1BR-2012 FDIS passed on 17 Aug 2016 and no comments were received</vt:lpstr>
      <vt:lpstr>IEEE 802.1Qbv-2015 is waiting for start of FDIS ballot</vt:lpstr>
      <vt:lpstr>IEEE 802.1AB-2016 is waiting for start of FDIS ballot</vt:lpstr>
      <vt:lpstr>IEEE 802.1Qca-2015 is waiting for start of FDIS ballot</vt:lpstr>
      <vt:lpstr>IEEE 802.1Qbu will be submitted to PSDO</vt:lpstr>
      <vt:lpstr>IEEE 802.1Qbz will be submitted to PSDO in due course</vt:lpstr>
      <vt:lpstr>IEEE 802.1AC-Rev will be submitted to PSDO</vt:lpstr>
      <vt:lpstr>IEEE 802.1Qcd-2015 has been submitted for 60 day pre-ballot</vt:lpstr>
      <vt:lpstr>IEEE 802d will be submitted to PSDO</vt:lpstr>
      <vt:lpstr>IEEE 802.1AEcg will be submitted to PSDO</vt:lpstr>
      <vt:lpstr>IEEE 802.1CB will be submitted to PSDO</vt:lpstr>
      <vt:lpstr>IEEE 802.3 has ten standards in the pipeline for ratification under the PSDO</vt:lpstr>
      <vt:lpstr>IEEE 802.3-2015 is waiting for FDIS start</vt:lpstr>
      <vt:lpstr>IEEE 802.3bw 60-day pre-ballot closes on 19 Sep 2016</vt:lpstr>
      <vt:lpstr>The China NB provided comments during the 60 ballot on IEEE 802.3bw </vt:lpstr>
      <vt:lpstr>The SC needs to determine a response to China NB comments on IEEE 802.3bw </vt:lpstr>
      <vt:lpstr>The China NB provided comments during the 60 ballot on IEEE 802.3bw </vt:lpstr>
      <vt:lpstr>The SC needs to determine a response to China NB comments on IEEE 802.3bw </vt:lpstr>
      <vt:lpstr>IEEE 802.3bp was liaised for information in Feb 2016</vt:lpstr>
      <vt:lpstr>IEEE 802.3bn was liaised for information in Feb 2016</vt:lpstr>
      <vt:lpstr>IEEE 802.3bq is ready for submission under PSDO</vt:lpstr>
      <vt:lpstr>IEEE 802.3br was liaised for information in Feb 2016</vt:lpstr>
      <vt:lpstr>IEEE 802.3by is ready for submission under PSDO</vt:lpstr>
      <vt:lpstr>IEEE 802.3bv will be liaised soon</vt:lpstr>
      <vt:lpstr>IEEE 802.3bu will be liaised soon</vt:lpstr>
      <vt:lpstr>IEEE 802.3bz was liaised in June 2016 </vt:lpstr>
      <vt:lpstr>IEEE 802.11 has nine standards in the pipeline for ratification under the PSDO</vt:lpstr>
      <vt:lpstr>IEEE 802.11mc was last liaised for information in July 2016</vt:lpstr>
      <vt:lpstr>IEEE 802.11ah was last liaised for information in Sep 2016</vt:lpstr>
      <vt:lpstr>IEEE 802.11ai was last liaised for information in Sep 2016</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802.15.3-2016 60 day pre-ballot closes on 23 Oct 2016</vt:lpstr>
      <vt:lpstr>IEEE 802.15.4 was supposed to be liaised for information in July 2016</vt:lpstr>
      <vt:lpstr>IEEE 802.15.6 was submitted for 60 ballot in July 2016</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is waiting for FDIS ballot to start</vt:lpstr>
      <vt:lpstr>IEEE 802.22b is waiting for FDIS ballot to start</vt:lpstr>
      <vt:lpstr>The SC will discuss the general issue of security comments from China NB in Nov 2016</vt:lpstr>
      <vt:lpstr>Do we want to address the increasing PSDO abstain trend?</vt:lpstr>
      <vt:lpstr>The SC will discuss the question of sending corrigenda to SC6</vt:lpstr>
      <vt:lpstr>The last SC6 meeting was held in late February 2016  in Xi'an, China </vt:lpstr>
      <vt:lpstr>The next SC6 meeting is scheduled for February 2017  in Tunisia</vt:lpstr>
      <vt:lpstr>WG1 has a proposed agenda with not much of obvious interest to IEEE 802</vt:lpstr>
      <vt:lpstr>WG7 has a proposed agenda with not much of obvious interest to IEEE 802</vt:lpstr>
      <vt:lpstr>WG Chairs need to develop an update </vt:lpstr>
      <vt:lpstr>The SC agreed in July 2016 to send a liaison to SC6 in response to a liaison by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2016-09-28T08:19:55Z</dcterms:modified>
</cp:coreProperties>
</file>