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35"/>
  </p:notesMasterIdLst>
  <p:handoutMasterIdLst>
    <p:handoutMasterId r:id="rId36"/>
  </p:handoutMasterIdLst>
  <p:sldIdLst>
    <p:sldId id="269" r:id="rId2"/>
    <p:sldId id="302" r:id="rId3"/>
    <p:sldId id="303" r:id="rId4"/>
    <p:sldId id="293" r:id="rId5"/>
    <p:sldId id="300" r:id="rId6"/>
    <p:sldId id="304" r:id="rId7"/>
    <p:sldId id="295" r:id="rId8"/>
    <p:sldId id="296" r:id="rId9"/>
    <p:sldId id="297" r:id="rId10"/>
    <p:sldId id="298" r:id="rId11"/>
    <p:sldId id="301" r:id="rId12"/>
    <p:sldId id="306" r:id="rId13"/>
    <p:sldId id="270" r:id="rId14"/>
    <p:sldId id="289" r:id="rId15"/>
    <p:sldId id="290" r:id="rId16"/>
    <p:sldId id="291" r:id="rId17"/>
    <p:sldId id="292" r:id="rId18"/>
    <p:sldId id="322" r:id="rId19"/>
    <p:sldId id="323" r:id="rId20"/>
    <p:sldId id="308" r:id="rId21"/>
    <p:sldId id="320" r:id="rId22"/>
    <p:sldId id="313" r:id="rId23"/>
    <p:sldId id="315" r:id="rId24"/>
    <p:sldId id="317" r:id="rId25"/>
    <p:sldId id="316" r:id="rId26"/>
    <p:sldId id="318" r:id="rId27"/>
    <p:sldId id="319" r:id="rId28"/>
    <p:sldId id="321" r:id="rId29"/>
    <p:sldId id="309" r:id="rId30"/>
    <p:sldId id="312" r:id="rId31"/>
    <p:sldId id="310" r:id="rId32"/>
    <p:sldId id="311" r:id="rId33"/>
    <p:sldId id="305" r:id="rId3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FF9999"/>
    <a:srgbClr val="FF6600"/>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61" autoAdjust="0"/>
    <p:restoredTop sz="71403" autoAdjust="0"/>
  </p:normalViewPr>
  <p:slideViewPr>
    <p:cSldViewPr>
      <p:cViewPr varScale="1">
        <p:scale>
          <a:sx n="86" d="100"/>
          <a:sy n="86" d="100"/>
        </p:scale>
        <p:origin x="-1680"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044"/>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802.19-16/0110r0</a:t>
            </a:r>
            <a:endParaRPr lang="en-US" dirty="0"/>
          </a:p>
        </p:txBody>
      </p:sp>
      <p:sp>
        <p:nvSpPr>
          <p:cNvPr id="3075" name="Rectangle 3"/>
          <p:cNvSpPr>
            <a:spLocks noGrp="1" noChangeArrowheads="1"/>
          </p:cNvSpPr>
          <p:nvPr>
            <p:ph type="dt" sz="quarter" idx="1"/>
          </p:nvPr>
        </p:nvSpPr>
        <p:spPr bwMode="auto">
          <a:xfrm>
            <a:off x="695325" y="177284"/>
            <a:ext cx="69089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July 2016</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802.19-16/0110r0</a:t>
            </a:r>
            <a:endParaRPr lang="en-US" dirty="0"/>
          </a:p>
        </p:txBody>
      </p:sp>
      <p:sp>
        <p:nvSpPr>
          <p:cNvPr id="2051" name="Rectangle 3"/>
          <p:cNvSpPr>
            <a:spLocks noGrp="1" noChangeArrowheads="1"/>
          </p:cNvSpPr>
          <p:nvPr>
            <p:ph type="dt" idx="1"/>
          </p:nvPr>
        </p:nvSpPr>
        <p:spPr bwMode="auto">
          <a:xfrm>
            <a:off x="654050" y="97909"/>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2016</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9</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10</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802.11-16/1291r0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8806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Sep 2016</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grouper.ieee.org/groups/802/Communications/16_06/R1-166040.zi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Agenda for PDED Ad Hoc teleconference</a:t>
            </a:r>
            <a:br>
              <a:rPr lang="en-US" dirty="0" smtClean="0">
                <a:solidFill>
                  <a:schemeClr val="accent2">
                    <a:lumMod val="75000"/>
                  </a:schemeClr>
                </a:solidFill>
              </a:rPr>
            </a:br>
            <a:r>
              <a:rPr lang="en-US" dirty="0" smtClean="0">
                <a:solidFill>
                  <a:schemeClr val="accent2">
                    <a:lumMod val="75000"/>
                  </a:schemeClr>
                </a:solidFill>
              </a:rPr>
              <a:t>on 27 September 2016</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21 Sep 2016</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568694850"/>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10</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PDED ad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 done!</a:t>
            </a:r>
          </a:p>
          <a:p>
            <a:pPr lvl="1"/>
            <a:r>
              <a:rPr lang="en-AU" dirty="0" smtClean="0"/>
              <a:t>Why was the </a:t>
            </a:r>
            <a:r>
              <a:rPr lang="en-AU" i="1" dirty="0" smtClean="0"/>
              <a:t>PDED </a:t>
            </a:r>
            <a:r>
              <a:rPr lang="en-AU" i="1" dirty="0"/>
              <a:t>a</a:t>
            </a:r>
            <a:r>
              <a:rPr lang="en-AU" i="1" dirty="0" smtClean="0"/>
              <a:t>d hoc </a:t>
            </a:r>
            <a:r>
              <a:rPr lang="en-AU" dirty="0" smtClean="0"/>
              <a:t>formed?</a:t>
            </a:r>
          </a:p>
          <a:p>
            <a:pPr lvl="1"/>
            <a:r>
              <a:rPr lang="en-AU" dirty="0" smtClean="0"/>
              <a:t>What is one possible path for the </a:t>
            </a:r>
            <a:r>
              <a:rPr lang="en-AU" i="1" dirty="0" smtClean="0"/>
              <a:t>PDED ad hoc</a:t>
            </a:r>
            <a:r>
              <a:rPr lang="en-AU" dirty="0" smtClean="0"/>
              <a:t>?</a:t>
            </a:r>
          </a:p>
          <a:p>
            <a:pPr lvl="1"/>
            <a:r>
              <a:rPr lang="en-AU" dirty="0" smtClean="0"/>
              <a:t>Are they any other submissions today?</a:t>
            </a:r>
          </a:p>
          <a:p>
            <a:pPr lvl="1"/>
            <a:r>
              <a:rPr lang="en-AU" dirty="0" smtClean="0"/>
              <a:t>Will participants be willing to make future submissions?</a:t>
            </a:r>
          </a:p>
          <a:p>
            <a:r>
              <a:rPr lang="en-AU" dirty="0" smtClean="0"/>
              <a:t>Any objections to this agenda?</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1549631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t>Why was the </a:t>
            </a:r>
            <a:r>
              <a:rPr lang="en-AU" sz="2400" b="1" i="1" dirty="0"/>
              <a:t>PDED ad hoc </a:t>
            </a:r>
            <a:r>
              <a:rPr lang="en-AU" sz="2400" b="1" dirty="0"/>
              <a:t>formed</a:t>
            </a:r>
            <a:r>
              <a:rPr lang="en-AU" sz="2400" b="1" dirty="0" smtClean="0"/>
              <a:t>?</a:t>
            </a:r>
            <a:endParaRPr lang="en-AU" sz="2400" b="1"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14693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&amp; IEEE 802 are having an ongoing discussion related to LAA’s ED threshold</a:t>
            </a:r>
            <a:endParaRPr lang="en-AU" dirty="0"/>
          </a:p>
        </p:txBody>
      </p:sp>
      <p:sp>
        <p:nvSpPr>
          <p:cNvPr id="3" name="Content Placeholder 2"/>
          <p:cNvSpPr>
            <a:spLocks noGrp="1"/>
          </p:cNvSpPr>
          <p:nvPr>
            <p:ph idx="1"/>
          </p:nvPr>
        </p:nvSpPr>
        <p:spPr/>
        <p:txBody>
          <a:bodyPr/>
          <a:lstStyle/>
          <a:p>
            <a:pPr lvl="1"/>
            <a:r>
              <a:rPr lang="en-GB" dirty="0" smtClean="0"/>
              <a:t>The IEEE 802 review of LAA Rel. 13 resulted in IEEE 802 requesting 3GPP RAN1 to make LAA more sensitive to 802.11 transmissions:</a:t>
            </a:r>
          </a:p>
          <a:p>
            <a:pPr lvl="2"/>
            <a:r>
              <a:rPr lang="en-GB" dirty="0" smtClean="0"/>
              <a:t>See Comment 3 in </a:t>
            </a:r>
            <a:r>
              <a:rPr lang="en-GB" dirty="0" smtClean="0">
                <a:hlinkClick r:id="rId2"/>
              </a:rPr>
              <a:t>19-16-0037-09</a:t>
            </a:r>
            <a:r>
              <a:rPr lang="en-GB" dirty="0" smtClean="0"/>
              <a:t> for details (March 2016)</a:t>
            </a:r>
          </a:p>
          <a:p>
            <a:pPr lvl="1"/>
            <a:r>
              <a:rPr lang="en-GB" dirty="0" smtClean="0"/>
              <a:t>3GPP RAN1 rejected the request on the basis that they have had considerable debate and have agreed there is not a problem, but without responding to the particular issues raised by IEEE 802</a:t>
            </a:r>
          </a:p>
          <a:p>
            <a:pPr lvl="2"/>
            <a:r>
              <a:rPr lang="en-US" dirty="0" smtClean="0"/>
              <a:t>See Response 3 in </a:t>
            </a:r>
            <a:r>
              <a:rPr lang="en-AU" dirty="0" smtClean="0">
                <a:hlinkClick r:id="rId3"/>
              </a:rPr>
              <a:t>R1-166040</a:t>
            </a:r>
            <a:r>
              <a:rPr lang="en-AU" dirty="0" smtClean="0"/>
              <a:t> (June 2016)</a:t>
            </a:r>
          </a:p>
          <a:p>
            <a:pPr lvl="1"/>
            <a:r>
              <a:rPr lang="en-AU" dirty="0" smtClean="0"/>
              <a:t>IEEE 802 responded by noting that 3GPP RAN1’s assertions are based on invalid assumptions about common 802.11 deployments and asking 3GPP RAN1 to rerun their simulations with more realistic assumptions</a:t>
            </a:r>
          </a:p>
          <a:p>
            <a:pPr lvl="2"/>
            <a:r>
              <a:rPr lang="en-AU" dirty="0" smtClean="0"/>
              <a:t>See </a:t>
            </a:r>
            <a:r>
              <a:rPr lang="en-AU" dirty="0" smtClean="0">
                <a:hlinkClick r:id="rId4"/>
              </a:rPr>
              <a:t>IEEE 802 liaison to 3GPP RAN</a:t>
            </a:r>
            <a:r>
              <a:rPr lang="en-AU" dirty="0" smtClean="0"/>
              <a:t> (August 2016)</a:t>
            </a:r>
          </a:p>
          <a:p>
            <a:pPr lvl="1"/>
            <a:r>
              <a:rPr lang="en-AU" dirty="0" smtClean="0"/>
              <a:t>The issue is currently still open and unresolved …</a:t>
            </a:r>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563160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are now requesting that 802.11 also adopt a lowered ED threshold of -72dBm</a:t>
            </a:r>
            <a:endParaRPr lang="en-AU" dirty="0"/>
          </a:p>
        </p:txBody>
      </p:sp>
      <p:sp>
        <p:nvSpPr>
          <p:cNvPr id="3" name="Content Placeholder 2"/>
          <p:cNvSpPr>
            <a:spLocks noGrp="1"/>
          </p:cNvSpPr>
          <p:nvPr>
            <p:ph idx="1"/>
          </p:nvPr>
        </p:nvSpPr>
        <p:spPr/>
        <p:txBody>
          <a:bodyPr/>
          <a:lstStyle/>
          <a:p>
            <a:pPr lvl="1"/>
            <a:r>
              <a:rPr lang="en-US" dirty="0" smtClean="0"/>
              <a:t>In </a:t>
            </a:r>
            <a:r>
              <a:rPr lang="en-AU" dirty="0" smtClean="0">
                <a:hlinkClick r:id="rId2"/>
              </a:rPr>
              <a:t>R1-166040</a:t>
            </a:r>
            <a:r>
              <a:rPr lang="en-AU" dirty="0" smtClean="0"/>
              <a:t> (June 2016), 3GPP</a:t>
            </a:r>
            <a:r>
              <a:rPr lang="en-GB" dirty="0" smtClean="0"/>
              <a:t> RAN1 further </a:t>
            </a:r>
            <a:r>
              <a:rPr lang="en-US" dirty="0" smtClean="0"/>
              <a:t>suggested that 802.11 be redefined to also use an ED of -72dBm in the future ...</a:t>
            </a:r>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r>
              <a:rPr lang="en-US" dirty="0" smtClean="0"/>
              <a:t>… rather than the currently defined ED of -62dBm (and PD of -82dBm)</a:t>
            </a:r>
          </a:p>
          <a:p>
            <a:pPr lvl="1"/>
            <a:r>
              <a:rPr lang="en-US" dirty="0" smtClean="0"/>
              <a:t>Such a change would mean that 802.11 would defer to LAA (and 802.11) at the same ED threshold that LAA currently defers to 802.11</a:t>
            </a:r>
          </a:p>
          <a:p>
            <a:pPr lvl="1"/>
            <a:endParaRPr 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
        <p:nvSpPr>
          <p:cNvPr id="6" name="Rectangle 5"/>
          <p:cNvSpPr/>
          <p:nvPr/>
        </p:nvSpPr>
        <p:spPr bwMode="auto">
          <a:xfrm>
            <a:off x="1219200" y="2895600"/>
            <a:ext cx="6629400" cy="1981200"/>
          </a:xfrm>
          <a:prstGeom prst="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180000" tIns="45720" rIns="180000" bIns="45720" numCol="1" rtlCol="0" anchor="ctr" anchorCtr="0" compatLnSpc="1">
            <a:prstTxWarp prst="textNoShape">
              <a:avLst/>
            </a:prstTxWarp>
          </a:bodyPr>
          <a:lstStyle/>
          <a:p>
            <a:pPr>
              <a:spcBef>
                <a:spcPts val="800"/>
              </a:spcBef>
            </a:pPr>
            <a:r>
              <a:rPr lang="en-GB" sz="1600" i="1" dirty="0">
                <a:latin typeface="+mj-lt"/>
              </a:rPr>
              <a:t>RAN1 respectfully requests future IEEE 802.11 technologies to align the energy detection threshold used with other technologies operating in the same unlicensed band, e.g., -72 </a:t>
            </a:r>
            <a:r>
              <a:rPr lang="en-GB" sz="1600" i="1" dirty="0" err="1">
                <a:latin typeface="+mj-lt"/>
              </a:rPr>
              <a:t>dBm</a:t>
            </a:r>
            <a:r>
              <a:rPr lang="en-GB" sz="1600" i="1" dirty="0">
                <a:latin typeface="+mj-lt"/>
              </a:rPr>
              <a:t>.</a:t>
            </a:r>
          </a:p>
          <a:p>
            <a:pPr>
              <a:spcBef>
                <a:spcPts val="800"/>
              </a:spcBef>
            </a:pPr>
            <a:r>
              <a:rPr lang="en-GB" sz="1600" i="1" dirty="0">
                <a:latin typeface="+mj-lt"/>
              </a:rPr>
              <a:t>An energy detection threshold of -72 </a:t>
            </a:r>
            <a:r>
              <a:rPr lang="en-GB" sz="1600" i="1" dirty="0" err="1">
                <a:latin typeface="+mj-lt"/>
              </a:rPr>
              <a:t>dBm</a:t>
            </a:r>
            <a:r>
              <a:rPr lang="en-GB" sz="1600" i="1" dirty="0">
                <a:latin typeface="+mj-lt"/>
              </a:rPr>
              <a:t> has been chosen by 3GPP for Rel-13 LAA also with an interest in aligning with other technologies in the future.</a:t>
            </a:r>
            <a:endParaRPr lang="en-AU" sz="1600" i="1" dirty="0">
              <a:latin typeface="+mj-lt"/>
            </a:endParaRPr>
          </a:p>
        </p:txBody>
      </p:sp>
      <p:sp>
        <p:nvSpPr>
          <p:cNvPr id="7" name="Rectangle 6"/>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268118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have not yet responded to 3GPP RAN1’s request for 802.11 to use ED threshold of -72dBm</a:t>
            </a:r>
            <a:endParaRPr lang="en-AU" dirty="0"/>
          </a:p>
        </p:txBody>
      </p:sp>
      <p:sp>
        <p:nvSpPr>
          <p:cNvPr id="3" name="Content Placeholder 2"/>
          <p:cNvSpPr>
            <a:spLocks noGrp="1"/>
          </p:cNvSpPr>
          <p:nvPr>
            <p:ph idx="1"/>
          </p:nvPr>
        </p:nvSpPr>
        <p:spPr/>
        <p:txBody>
          <a:bodyPr/>
          <a:lstStyle/>
          <a:p>
            <a:pPr lvl="1"/>
            <a:r>
              <a:rPr lang="en-AU" dirty="0" smtClean="0"/>
              <a:t>In July 2016, IEEE </a:t>
            </a:r>
            <a:r>
              <a:rPr lang="en-AU" smtClean="0"/>
              <a:t>802.19 WG focused </a:t>
            </a:r>
            <a:r>
              <a:rPr lang="en-AU" dirty="0" smtClean="0"/>
              <a:t>on responding to 3GPP RAN1’s responses on the twelve open issues in IEEE 802’s March 2016 liaison </a:t>
            </a:r>
          </a:p>
          <a:p>
            <a:pPr lvl="2"/>
            <a:r>
              <a:rPr lang="en-AU" dirty="0" smtClean="0"/>
              <a:t>It did not respond to 3GPP RAN1’s request for ED = -72dBm</a:t>
            </a:r>
          </a:p>
          <a:p>
            <a:pPr lvl="1"/>
            <a:r>
              <a:rPr lang="en-AU" dirty="0" smtClean="0"/>
              <a:t>In Sept 2016, a </a:t>
            </a:r>
            <a:r>
              <a:rPr lang="en-AU" i="1" dirty="0" smtClean="0"/>
              <a:t>thought piece</a:t>
            </a:r>
            <a:r>
              <a:rPr lang="en-AU" dirty="0" smtClean="0"/>
              <a:t> was presented to IEEE 802.19 WG that discussed some possible responses to 3GPP RAN1’s request</a:t>
            </a:r>
          </a:p>
          <a:p>
            <a:pPr lvl="2"/>
            <a:r>
              <a:rPr lang="en-AU" dirty="0" smtClean="0"/>
              <a:t>See </a:t>
            </a:r>
            <a:r>
              <a:rPr lang="en-AU" dirty="0" smtClean="0">
                <a:hlinkClick r:id="rId2"/>
              </a:rPr>
              <a:t>19-16-0110-00</a:t>
            </a:r>
            <a:r>
              <a:rPr lang="en-AU" dirty="0" smtClean="0"/>
              <a:t> (by Andrew Myles, the author of this summary)</a:t>
            </a:r>
          </a:p>
          <a:p>
            <a:pPr lvl="1"/>
            <a:r>
              <a:rPr lang="en-AU" dirty="0" smtClean="0"/>
              <a:t>After discussion in the IEEE 802.19 WG, there was consensus that the request really needs to be considered by IEEE 802.11 WG</a:t>
            </a:r>
          </a:p>
          <a:p>
            <a:pPr lvl="2"/>
            <a:r>
              <a:rPr lang="en-AU" dirty="0" smtClean="0"/>
              <a:t>It is probably of particular interest to IEEE 802.11 </a:t>
            </a:r>
            <a:r>
              <a:rPr lang="en-AU" dirty="0" err="1" smtClean="0"/>
              <a:t>TGax</a:t>
            </a:r>
            <a:r>
              <a:rPr lang="en-AU" dirty="0" smtClean="0"/>
              <a:t> from a technical perspective</a:t>
            </a:r>
          </a:p>
          <a:p>
            <a:pPr lvl="1"/>
            <a:r>
              <a:rPr lang="en-AU" dirty="0" smtClean="0"/>
              <a:t>A timely response probably requires IEEE 802 to develop a response out of the Nov 2016 plenary</a:t>
            </a:r>
          </a:p>
          <a:p>
            <a:pPr lvl="2"/>
            <a:r>
              <a:rPr lang="en-AU" dirty="0" smtClean="0"/>
              <a:t>Although it was suggested by an 802.19 participant that IEEE 802 could simply ignore the request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647051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are many related issues that need to be addressed before responding to 3GPP RAN1 </a:t>
            </a:r>
            <a:endParaRPr lang="en-AU" dirty="0"/>
          </a:p>
        </p:txBody>
      </p:sp>
      <p:sp>
        <p:nvSpPr>
          <p:cNvPr id="3" name="Content Placeholder 2"/>
          <p:cNvSpPr>
            <a:spLocks noGrp="1"/>
          </p:cNvSpPr>
          <p:nvPr>
            <p:ph idx="1"/>
          </p:nvPr>
        </p:nvSpPr>
        <p:spPr/>
        <p:txBody>
          <a:bodyPr/>
          <a:lstStyle/>
          <a:p>
            <a:r>
              <a:rPr lang="en-AU" dirty="0" smtClean="0"/>
              <a:t>Some potential related (mostly technical) issues</a:t>
            </a:r>
          </a:p>
          <a:p>
            <a:pPr lvl="1"/>
            <a:r>
              <a:rPr lang="en-AU" dirty="0" smtClean="0"/>
              <a:t>What is the effect of ED = -72dBm on billions of legacy devices?</a:t>
            </a:r>
          </a:p>
          <a:p>
            <a:pPr lvl="1"/>
            <a:r>
              <a:rPr lang="en-AU" dirty="0" smtClean="0"/>
              <a:t>Does an ED = -72 </a:t>
            </a:r>
            <a:r>
              <a:rPr lang="en-AU" dirty="0" err="1" smtClean="0"/>
              <a:t>dBm</a:t>
            </a:r>
            <a:r>
              <a:rPr lang="en-AU" dirty="0" smtClean="0"/>
              <a:t> make sense when 802.11ax is focusing on improved frequency reuse?</a:t>
            </a:r>
          </a:p>
          <a:p>
            <a:pPr lvl="1"/>
            <a:r>
              <a:rPr lang="en-AU" dirty="0" smtClean="0"/>
              <a:t>Should IEEE 802 continue recommending that LAA should be more sensitive to 802.11 transmissions?</a:t>
            </a:r>
          </a:p>
          <a:p>
            <a:pPr lvl="1"/>
            <a:r>
              <a:rPr lang="en-AU" dirty="0" smtClean="0"/>
              <a:t>Should IEEE 802 recommend that LAA adopt 802.11 ED/PD levels?</a:t>
            </a:r>
          </a:p>
          <a:p>
            <a:pPr lvl="1"/>
            <a:r>
              <a:rPr lang="en-AU" dirty="0" smtClean="0"/>
              <a:t>Should IEEE 802 recommend that LAA use 802.11 preambles (or CTS-to-self wrappers) to make it easier for 802.11 to detect LAA? </a:t>
            </a:r>
          </a:p>
          <a:p>
            <a:pPr lvl="1"/>
            <a:r>
              <a:rPr lang="en-AU" dirty="0" smtClean="0"/>
              <a:t>How should IEEE 802 deal with related proposals in ETSI BRAN that the next revision of EN 301 893 specify an ED = -72dBm? </a:t>
            </a:r>
          </a:p>
          <a:p>
            <a:pPr lvl="1"/>
            <a:r>
              <a:rPr lang="en-AU" dirty="0" smtClean="0"/>
              <a:t>…</a:t>
            </a:r>
          </a:p>
          <a:p>
            <a:pPr lvl="1"/>
            <a:endParaRPr lang="en-AU" dirty="0" smtClean="0"/>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257183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How should IEEE 802.11 WG consider the issues related to 3GPP RAN1’s request for a new 802.11 ED?</a:t>
            </a:r>
            <a:endParaRPr lang="en-AU" dirty="0"/>
          </a:p>
        </p:txBody>
      </p:sp>
      <p:sp>
        <p:nvSpPr>
          <p:cNvPr id="3" name="Content Placeholder 2"/>
          <p:cNvSpPr>
            <a:spLocks noGrp="1"/>
          </p:cNvSpPr>
          <p:nvPr>
            <p:ph idx="1"/>
          </p:nvPr>
        </p:nvSpPr>
        <p:spPr/>
        <p:txBody>
          <a:bodyPr/>
          <a:lstStyle/>
          <a:p>
            <a:r>
              <a:rPr lang="en-AU" dirty="0" smtClean="0"/>
              <a:t>Some options for IEEE 802.11 WG action (out of Nov plenary?)</a:t>
            </a:r>
          </a:p>
          <a:p>
            <a:pPr lvl="1"/>
            <a:r>
              <a:rPr lang="en-AU" dirty="0" smtClean="0"/>
              <a:t>Do nothing - </a:t>
            </a:r>
            <a:r>
              <a:rPr lang="en-AU" dirty="0" smtClean="0">
                <a:solidFill>
                  <a:srgbClr val="FF0000"/>
                </a:solidFill>
              </a:rPr>
              <a:t>few</a:t>
            </a:r>
          </a:p>
          <a:p>
            <a:pPr lvl="1"/>
            <a:r>
              <a:rPr lang="en-AU" dirty="0" smtClean="0"/>
              <a:t>Leave it to IEEE 802.19 WG - </a:t>
            </a:r>
            <a:r>
              <a:rPr lang="en-AU" dirty="0" smtClean="0">
                <a:solidFill>
                  <a:srgbClr val="FF0000"/>
                </a:solidFill>
              </a:rPr>
              <a:t>none</a:t>
            </a:r>
          </a:p>
          <a:p>
            <a:pPr lvl="1"/>
            <a:r>
              <a:rPr lang="en-AU" dirty="0" smtClean="0"/>
              <a:t>Ask IEEE 802.11 </a:t>
            </a:r>
            <a:r>
              <a:rPr lang="en-AU" dirty="0" err="1" smtClean="0"/>
              <a:t>TGax</a:t>
            </a:r>
            <a:r>
              <a:rPr lang="en-AU" dirty="0" smtClean="0"/>
              <a:t> to consider the request - </a:t>
            </a:r>
            <a:r>
              <a:rPr lang="en-AU" dirty="0" smtClean="0">
                <a:solidFill>
                  <a:srgbClr val="FF0000"/>
                </a:solidFill>
              </a:rPr>
              <a:t>some</a:t>
            </a:r>
          </a:p>
          <a:p>
            <a:pPr lvl="2"/>
            <a:r>
              <a:rPr lang="en-AU" dirty="0" smtClean="0"/>
              <a:t>And associated issues</a:t>
            </a:r>
          </a:p>
          <a:p>
            <a:pPr lvl="1"/>
            <a:r>
              <a:rPr lang="en-AU" dirty="0" smtClean="0"/>
              <a:t>Establish an </a:t>
            </a:r>
            <a:r>
              <a:rPr lang="en-AU" dirty="0"/>
              <a:t>IEEE 802.11 </a:t>
            </a:r>
            <a:r>
              <a:rPr lang="en-AU" dirty="0" smtClean="0"/>
              <a:t>WG ad hoc to consider the request - </a:t>
            </a:r>
            <a:r>
              <a:rPr lang="en-AU" dirty="0" smtClean="0">
                <a:solidFill>
                  <a:srgbClr val="FF0000"/>
                </a:solidFill>
              </a:rPr>
              <a:t>many</a:t>
            </a:r>
          </a:p>
          <a:p>
            <a:pPr lvl="2"/>
            <a:r>
              <a:rPr lang="en-AU" dirty="0"/>
              <a:t>And associated issues</a:t>
            </a:r>
          </a:p>
          <a:p>
            <a:pPr lvl="1"/>
            <a:r>
              <a:rPr lang="en-AU" dirty="0" smtClean="0"/>
              <a:t>… others?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endParaRPr kumimoji="0" lang="en-AU" sz="2000" b="1" i="0" u="none" strike="noStrike" cap="none" normalizeH="0" baseline="0" dirty="0" smtClean="0">
              <a:ln>
                <a:noFill/>
              </a:ln>
              <a:solidFill>
                <a:srgbClr val="FF0000"/>
              </a:solidFill>
              <a:effectLst/>
              <a:latin typeface="+mj-lt"/>
            </a:endParaRPr>
          </a:p>
        </p:txBody>
      </p:sp>
      <p:sp>
        <p:nvSpPr>
          <p:cNvPr id="7" name="Rectangle 6"/>
          <p:cNvSpPr/>
          <p:nvPr/>
        </p:nvSpPr>
        <p:spPr bwMode="auto">
          <a:xfrm>
            <a:off x="5181600" y="2286000"/>
            <a:ext cx="38100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Votes for</a:t>
            </a:r>
            <a:r>
              <a:rPr kumimoji="0" lang="en-AU" sz="1800" b="0" i="0" u="none" strike="noStrike" cap="none" normalizeH="0" dirty="0" smtClean="0">
                <a:ln>
                  <a:noFill/>
                </a:ln>
                <a:solidFill>
                  <a:srgbClr val="FF0000"/>
                </a:solidFill>
                <a:effectLst/>
                <a:latin typeface="+mj-lt"/>
              </a:rPr>
              <a:t> different option during straw poll during Wednesday plenary in Warsaw (from memory)</a:t>
            </a:r>
            <a:endParaRPr kumimoji="0" lang="en-AU" sz="1800" b="0" i="0" u="none" strike="noStrike" cap="none" normalizeH="0" baseline="0" dirty="0" smtClean="0">
              <a:ln>
                <a:noFill/>
              </a:ln>
              <a:solidFill>
                <a:srgbClr val="FF0000"/>
              </a:solidFill>
              <a:effectLst/>
              <a:latin typeface="+mj-lt"/>
            </a:endParaRPr>
          </a:p>
        </p:txBody>
      </p:sp>
      <p:cxnSp>
        <p:nvCxnSpPr>
          <p:cNvPr id="9" name="Straight Arrow Connector 8"/>
          <p:cNvCxnSpPr/>
          <p:nvPr/>
        </p:nvCxnSpPr>
        <p:spPr bwMode="auto">
          <a:xfrm flipH="1">
            <a:off x="2743200" y="2590800"/>
            <a:ext cx="2438400" cy="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0" name="Straight Arrow Connector 9"/>
          <p:cNvCxnSpPr/>
          <p:nvPr/>
        </p:nvCxnSpPr>
        <p:spPr bwMode="auto">
          <a:xfrm flipH="1">
            <a:off x="4648200" y="2971800"/>
            <a:ext cx="533400" cy="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2" name="Straight Arrow Connector 11"/>
          <p:cNvCxnSpPr/>
          <p:nvPr/>
        </p:nvCxnSpPr>
        <p:spPr bwMode="auto">
          <a:xfrm flipH="1">
            <a:off x="6564086" y="3189514"/>
            <a:ext cx="114300" cy="228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6" name="Straight Arrow Connector 15"/>
          <p:cNvCxnSpPr/>
          <p:nvPr/>
        </p:nvCxnSpPr>
        <p:spPr bwMode="auto">
          <a:xfrm>
            <a:off x="7467600" y="3189514"/>
            <a:ext cx="0" cy="772886"/>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Tree>
    <p:extLst>
      <p:ext uri="{BB962C8B-B14F-4D97-AF65-F5344CB8AC3E}">
        <p14:creationId xmlns:p14="http://schemas.microsoft.com/office/powerpoint/2010/main" val="1173678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EN 301 893 is another reason to consider the question of an ED of -72dBm now</a:t>
            </a:r>
            <a:endParaRPr lang="en-AU" dirty="0"/>
          </a:p>
        </p:txBody>
      </p:sp>
      <p:sp>
        <p:nvSpPr>
          <p:cNvPr id="3" name="Content Placeholder 2"/>
          <p:cNvSpPr>
            <a:spLocks noGrp="1"/>
          </p:cNvSpPr>
          <p:nvPr>
            <p:ph idx="1"/>
          </p:nvPr>
        </p:nvSpPr>
        <p:spPr/>
        <p:txBody>
          <a:bodyPr/>
          <a:lstStyle/>
          <a:p>
            <a:pPr lvl="1"/>
            <a:r>
              <a:rPr lang="en-AU" dirty="0" smtClean="0"/>
              <a:t>The next version of EN 301 893 is likely to require an ED of -72dBm, but has an exception to allow ED of -62dBm for IEEE 802.11ac</a:t>
            </a:r>
          </a:p>
          <a:p>
            <a:pPr lvl="2"/>
            <a:r>
              <a:rPr lang="en-AU" dirty="0" smtClean="0"/>
              <a:t>EN 301 893 documents requirements for </a:t>
            </a:r>
            <a:r>
              <a:rPr lang="en-AU" dirty="0"/>
              <a:t>Europe and other parts of the </a:t>
            </a:r>
            <a:r>
              <a:rPr lang="en-AU" dirty="0" smtClean="0"/>
              <a:t>world</a:t>
            </a:r>
          </a:p>
          <a:p>
            <a:pPr lvl="1"/>
            <a:r>
              <a:rPr lang="en-AU" dirty="0" smtClean="0"/>
              <a:t>The following version </a:t>
            </a:r>
            <a:r>
              <a:rPr lang="en-AU" dirty="0"/>
              <a:t>of EN 301 893 </a:t>
            </a:r>
            <a:r>
              <a:rPr lang="en-AU" dirty="0" smtClean="0"/>
              <a:t>may require an ED of </a:t>
            </a:r>
            <a:r>
              <a:rPr lang="en-AU" dirty="0"/>
              <a:t>-</a:t>
            </a:r>
            <a:r>
              <a:rPr lang="en-AU" dirty="0" smtClean="0"/>
              <a:t>72dBm, with no exception for any version if IEEE 802.11ax</a:t>
            </a:r>
          </a:p>
          <a:p>
            <a:pPr lvl="2"/>
            <a:r>
              <a:rPr lang="en-AU" dirty="0" smtClean="0"/>
              <a:t>This is subject to an evaluation at the time</a:t>
            </a:r>
          </a:p>
          <a:p>
            <a:pPr lvl="2"/>
            <a:r>
              <a:rPr lang="en-AU" dirty="0" smtClean="0"/>
              <a:t>The blanket rule is in the interests of “technology neutrality”</a:t>
            </a:r>
          </a:p>
          <a:p>
            <a:pPr lvl="1"/>
            <a:r>
              <a:rPr lang="en-AU" dirty="0" smtClean="0"/>
              <a:t>This suggests it might be a good idea to evaluate the pro’s and con’s of an ED of -72dBm now</a:t>
            </a:r>
          </a:p>
          <a:p>
            <a:pPr lvl="2"/>
            <a:r>
              <a:rPr lang="en-AU" dirty="0" smtClean="0"/>
              <a:t>It will inform development efforts for IEEE 802.1ax in general  but particularly in the context of frequency reuse</a:t>
            </a:r>
          </a:p>
          <a:p>
            <a:pPr lvl="2"/>
            <a:r>
              <a:rPr lang="en-AU" dirty="0" smtClean="0"/>
              <a:t>It will </a:t>
            </a:r>
            <a:r>
              <a:rPr lang="en-AU" dirty="0"/>
              <a:t>inform </a:t>
            </a:r>
            <a:r>
              <a:rPr lang="en-AU" dirty="0" smtClean="0"/>
              <a:t>the ETSI BRAN evaluation of the next EN 301 893 revision</a:t>
            </a:r>
          </a:p>
          <a:p>
            <a:pPr lvl="2"/>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1572152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One anonymous stakeholder (not Cisco) has provided some potential answers already</a:t>
            </a:r>
            <a:endParaRPr lang="en-AU" dirty="0"/>
          </a:p>
        </p:txBody>
      </p:sp>
      <p:sp>
        <p:nvSpPr>
          <p:cNvPr id="3" name="Content Placeholder 2"/>
          <p:cNvSpPr>
            <a:spLocks noGrp="1"/>
          </p:cNvSpPr>
          <p:nvPr>
            <p:ph idx="1"/>
          </p:nvPr>
        </p:nvSpPr>
        <p:spPr/>
        <p:txBody>
          <a:bodyPr/>
          <a:lstStyle/>
          <a:p>
            <a:pPr lvl="1"/>
            <a:r>
              <a:rPr lang="en-US" dirty="0" smtClean="0"/>
              <a:t>Will an ED = -72dBm cause any issues with plans for IEEE 802.11ax?</a:t>
            </a:r>
            <a:endParaRPr lang="en-AU" dirty="0" smtClean="0"/>
          </a:p>
          <a:p>
            <a:pPr lvl="2"/>
            <a:r>
              <a:rPr lang="en-US" i="1" dirty="0" smtClean="0"/>
              <a:t>There will be issues with the Spatial Reuse features being developed in 11ax which uses variable thresholds for spatial reuse gains (it would result in diminished gains). </a:t>
            </a:r>
            <a:endParaRPr lang="en-AU" i="1" dirty="0" smtClean="0"/>
          </a:p>
          <a:p>
            <a:pPr lvl="1"/>
            <a:r>
              <a:rPr lang="en-US" dirty="0" smtClean="0"/>
              <a:t> Should IEEE 802 respond to the 3GPP RAN request?</a:t>
            </a:r>
            <a:endParaRPr lang="en-AU" dirty="0" smtClean="0"/>
          </a:p>
          <a:p>
            <a:pPr lvl="2"/>
            <a:r>
              <a:rPr lang="en-US" i="1" dirty="0" smtClean="0"/>
              <a:t> Yes, IEEE should respond to 3GPP</a:t>
            </a:r>
          </a:p>
          <a:p>
            <a:pPr lvl="2"/>
            <a:r>
              <a:rPr lang="en-US" i="1" dirty="0" smtClean="0"/>
              <a:t>While 802.11-based devices will need to meet relevant requirements in regulatory domains, it is undesirable for 802.11 specification to adopt a lower ED threshold because it already incorporates a preamble detection mechanism that is highly sensitive (10x more sensitive than -72 </a:t>
            </a:r>
            <a:r>
              <a:rPr lang="en-US" i="1" dirty="0" err="1" smtClean="0"/>
              <a:t>dBm</a:t>
            </a:r>
            <a:r>
              <a:rPr lang="en-US" i="1" dirty="0" smtClean="0"/>
              <a:t> ED would be) and supported by billions of 802.11 devices already in active use</a:t>
            </a:r>
          </a:p>
          <a:p>
            <a:pPr lvl="2"/>
            <a:r>
              <a:rPr lang="en-US" i="1" dirty="0" smtClean="0"/>
              <a:t>Per above, IEEE 802.11 notes that this simple mechanism can be reused by LAA devices to achieve equal and equitable sharing of the channel between all LAA and 802.11 devices, including both 11ax and legacy.</a:t>
            </a:r>
            <a:endParaRPr lang="en-AU" i="1"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spTree>
    <p:extLst>
      <p:ext uri="{BB962C8B-B14F-4D97-AF65-F5344CB8AC3E}">
        <p14:creationId xmlns:p14="http://schemas.microsoft.com/office/powerpoint/2010/main" val="4183152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first teleconference of the </a:t>
            </a:r>
            <a:r>
              <a:rPr lang="en-AU" i="1" dirty="0" smtClean="0"/>
              <a:t>IEEE 802.11 PDED Ad Hoc</a:t>
            </a:r>
            <a:endParaRPr lang="en-AU" i="1" dirty="0"/>
          </a:p>
        </p:txBody>
      </p:sp>
      <p:sp>
        <p:nvSpPr>
          <p:cNvPr id="3" name="Content Placeholder 2"/>
          <p:cNvSpPr>
            <a:spLocks noGrp="1"/>
          </p:cNvSpPr>
          <p:nvPr>
            <p:ph idx="1"/>
          </p:nvPr>
        </p:nvSpPr>
        <p:spPr/>
        <p:txBody>
          <a:bodyPr/>
          <a:lstStyle/>
          <a:p>
            <a:pPr lvl="1"/>
            <a:r>
              <a:rPr lang="en-AU" dirty="0" smtClean="0"/>
              <a:t>This group is the </a:t>
            </a:r>
            <a:r>
              <a:rPr lang="en-AU" i="1" dirty="0"/>
              <a:t>IEEE 802.11 PDED Ad </a:t>
            </a:r>
            <a:r>
              <a:rPr lang="en-AU" i="1" dirty="0" smtClean="0"/>
              <a:t>Hoc </a:t>
            </a:r>
            <a:r>
              <a:rPr lang="en-AU" dirty="0" smtClean="0"/>
              <a:t>and not the </a:t>
            </a:r>
            <a:r>
              <a:rPr lang="en-AU" i="1" dirty="0"/>
              <a:t>IEEE 802.11 </a:t>
            </a:r>
            <a:r>
              <a:rPr lang="en-AU" i="1" dirty="0" smtClean="0"/>
              <a:t>EDPD Ad </a:t>
            </a:r>
            <a:r>
              <a:rPr lang="en-AU" i="1" dirty="0"/>
              <a:t>Hoc </a:t>
            </a:r>
            <a:r>
              <a:rPr lang="en-AU" dirty="0" smtClean="0"/>
              <a:t>which is used in the e-mail calling the teleconference </a:t>
            </a:r>
          </a:p>
          <a:p>
            <a:pPr lvl="1"/>
            <a:r>
              <a:rPr lang="en-AU" dirty="0"/>
              <a:t>PDED stands for </a:t>
            </a:r>
            <a:r>
              <a:rPr lang="en-AU" i="1" dirty="0"/>
              <a:t>Preamble Detect Energy Detect </a:t>
            </a:r>
          </a:p>
          <a:p>
            <a:pPr lvl="2"/>
            <a:r>
              <a:rPr lang="en-AU" dirty="0"/>
              <a:t>PDED is an attempt to encapsulate the goal of the group …</a:t>
            </a:r>
          </a:p>
          <a:p>
            <a:pPr lvl="2"/>
            <a:r>
              <a:rPr lang="en-AU" dirty="0"/>
              <a:t>… which is to discuss issues related to the 3GPP RAN1 request to IEEE 802.11 WG to adopt an ED of -</a:t>
            </a:r>
            <a:r>
              <a:rPr lang="en-AU" dirty="0" smtClean="0"/>
              <a:t>72dBm</a:t>
            </a:r>
          </a:p>
          <a:p>
            <a:pPr lvl="1"/>
            <a:r>
              <a:rPr lang="en-AU" dirty="0" smtClean="0"/>
              <a:t>The </a:t>
            </a:r>
            <a:r>
              <a:rPr lang="en-AU" i="1" dirty="0" smtClean="0"/>
              <a:t>IEEE 802.11 PDED </a:t>
            </a:r>
            <a:r>
              <a:rPr lang="en-AU" i="1" dirty="0"/>
              <a:t>Ad </a:t>
            </a:r>
            <a:r>
              <a:rPr lang="en-AU" i="1" dirty="0" smtClean="0"/>
              <a:t>Hoc </a:t>
            </a:r>
            <a:r>
              <a:rPr lang="en-AU" dirty="0" smtClean="0"/>
              <a:t>was formed in September 2016 at the Warsaw interim meeting</a:t>
            </a:r>
          </a:p>
          <a:p>
            <a:pPr lvl="2"/>
            <a:r>
              <a:rPr lang="en-AU" dirty="0" smtClean="0"/>
              <a:t>Andrew Myles was appointed as Chair</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273422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t>What is one possible path for the </a:t>
            </a:r>
            <a:r>
              <a:rPr lang="en-AU" sz="2400" b="1" i="1" dirty="0"/>
              <a:t>PDED ad hoc</a:t>
            </a:r>
            <a:r>
              <a:rPr lang="en-AU" sz="2400" b="1" dirty="0" smtClean="0"/>
              <a:t>?</a:t>
            </a:r>
          </a:p>
          <a:p>
            <a:pPr marL="342900" lvl="1" indent="-342900" algn="ctr">
              <a:buNone/>
            </a:pPr>
            <a:r>
              <a:rPr lang="en-AU" sz="2400" b="1" dirty="0" smtClean="0"/>
              <a:t>Andrew Myles (Cisco)</a:t>
            </a:r>
            <a:endParaRPr lang="en-AU" sz="2400" b="1"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36851619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Questions need to be answered, possibly using simulation and testing</a:t>
            </a:r>
            <a:endParaRPr lang="en-AU" dirty="0"/>
          </a:p>
        </p:txBody>
      </p:sp>
      <p:sp>
        <p:nvSpPr>
          <p:cNvPr id="3" name="Content Placeholder 2"/>
          <p:cNvSpPr>
            <a:spLocks noGrp="1"/>
          </p:cNvSpPr>
          <p:nvPr>
            <p:ph idx="1"/>
          </p:nvPr>
        </p:nvSpPr>
        <p:spPr/>
        <p:txBody>
          <a:bodyPr/>
          <a:lstStyle/>
          <a:p>
            <a:pPr lvl="1"/>
            <a:r>
              <a:rPr lang="en-AU" dirty="0"/>
              <a:t>A variety of questions must be resolved before 3GPP RAN1’s request can be accepted (or rejected</a:t>
            </a:r>
            <a:r>
              <a:rPr lang="en-AU" dirty="0" smtClean="0"/>
              <a:t>)</a:t>
            </a:r>
          </a:p>
          <a:p>
            <a:pPr lvl="1"/>
            <a:r>
              <a:rPr lang="en-AU" dirty="0"/>
              <a:t>Investigation of the effect of ED of -72dBm could be undertaken using 802.11 </a:t>
            </a:r>
            <a:r>
              <a:rPr lang="en-AU" dirty="0" smtClean="0"/>
              <a:t>devices</a:t>
            </a:r>
          </a:p>
          <a:p>
            <a:pPr lvl="1"/>
            <a:r>
              <a:rPr lang="en-AU" dirty="0"/>
              <a:t>At least three experiments </a:t>
            </a:r>
            <a:r>
              <a:rPr lang="en-AU" dirty="0" smtClean="0"/>
              <a:t>(by simulation and/or testing) are </a:t>
            </a:r>
            <a:r>
              <a:rPr lang="en-AU" dirty="0"/>
              <a:t>suggested to provide a basis to respond to the 3GPP RAN1 </a:t>
            </a:r>
            <a:r>
              <a:rPr lang="en-AU" dirty="0" smtClean="0"/>
              <a:t>request</a:t>
            </a:r>
          </a:p>
          <a:p>
            <a:pPr lvl="2"/>
            <a:r>
              <a:rPr lang="en-AU" dirty="0" smtClean="0"/>
              <a:t>What happens if all Wi-Fi uses </a:t>
            </a:r>
            <a:r>
              <a:rPr lang="en-AU" dirty="0"/>
              <a:t>ED of -72dBm </a:t>
            </a:r>
            <a:endParaRPr lang="en-AU" dirty="0" smtClean="0"/>
          </a:p>
          <a:p>
            <a:pPr lvl="2"/>
            <a:r>
              <a:rPr lang="en-AU" dirty="0"/>
              <a:t>What happens if </a:t>
            </a:r>
            <a:r>
              <a:rPr lang="en-AU" dirty="0" smtClean="0"/>
              <a:t>some Wi-Fi </a:t>
            </a:r>
            <a:r>
              <a:rPr lang="en-AU" dirty="0"/>
              <a:t>uses ED of -72dBm </a:t>
            </a:r>
            <a:endParaRPr lang="en-AU" dirty="0" smtClean="0"/>
          </a:p>
          <a:p>
            <a:pPr lvl="2"/>
            <a:r>
              <a:rPr lang="en-AU" dirty="0" smtClean="0"/>
              <a:t>What happens if both LAA and Wi-Fi operate at </a:t>
            </a:r>
            <a:r>
              <a:rPr lang="en-AU" dirty="0"/>
              <a:t>ED of -72dBm </a:t>
            </a:r>
            <a:r>
              <a:rPr lang="en-AU" dirty="0" smtClean="0"/>
              <a:t>but with no PD communication</a:t>
            </a:r>
          </a:p>
          <a:p>
            <a:pPr lvl="2"/>
            <a:r>
              <a:rPr lang="en-AU" dirty="0" smtClean="0"/>
              <a:t>Control: ED/PD using today’s thresholds</a:t>
            </a:r>
          </a:p>
          <a:p>
            <a:pPr lvl="1"/>
            <a:r>
              <a:rPr lang="en-AU" dirty="0"/>
              <a:t>This investigation approach will require support from volunteers with good simulation or test setups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3283699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variety of questions must be resolved before 3GPP RAN1’s </a:t>
            </a:r>
            <a:r>
              <a:rPr lang="en-AU" dirty="0" smtClean="0"/>
              <a:t>request can </a:t>
            </a:r>
            <a:r>
              <a:rPr lang="en-AU" dirty="0" smtClean="0"/>
              <a:t>be accepted</a:t>
            </a:r>
            <a:r>
              <a:rPr lang="en-AU" dirty="0"/>
              <a:t> </a:t>
            </a:r>
            <a:r>
              <a:rPr lang="en-AU" dirty="0" smtClean="0"/>
              <a:t>(or rejected)</a:t>
            </a:r>
            <a:endParaRPr lang="en-AU" dirty="0"/>
          </a:p>
        </p:txBody>
      </p:sp>
      <p:sp>
        <p:nvSpPr>
          <p:cNvPr id="3" name="Content Placeholder 2"/>
          <p:cNvSpPr>
            <a:spLocks noGrp="1"/>
          </p:cNvSpPr>
          <p:nvPr>
            <p:ph idx="1"/>
          </p:nvPr>
        </p:nvSpPr>
        <p:spPr/>
        <p:txBody>
          <a:bodyPr/>
          <a:lstStyle/>
          <a:p>
            <a:pPr lvl="1"/>
            <a:r>
              <a:rPr lang="en-AU" dirty="0" smtClean="0"/>
              <a:t>Suppose we accepted the 3GPP RAN1 request for …</a:t>
            </a:r>
          </a:p>
          <a:p>
            <a:pPr lvl="2"/>
            <a:r>
              <a:rPr lang="en-GB" i="1" dirty="0" smtClean="0"/>
              <a:t>… future IEEE 802.11 technologies to align the energy detection threshold used with other technologies operating in the same unlicensed band, e.g., -72 </a:t>
            </a:r>
            <a:r>
              <a:rPr lang="en-GB" i="1" dirty="0" err="1" smtClean="0"/>
              <a:t>dBm</a:t>
            </a:r>
            <a:endParaRPr lang="en-GB" i="1" dirty="0" smtClean="0"/>
          </a:p>
          <a:p>
            <a:pPr lvl="1"/>
            <a:r>
              <a:rPr lang="en-GB" dirty="0" smtClean="0"/>
              <a:t>This would effectively mean new versions of 802.11 would </a:t>
            </a:r>
          </a:p>
          <a:p>
            <a:pPr lvl="2"/>
            <a:r>
              <a:rPr lang="en-GB" dirty="0" smtClean="0"/>
              <a:t>Defer to 802.11 preambles above -82dBm (using frame lengths)</a:t>
            </a:r>
          </a:p>
          <a:p>
            <a:pPr lvl="2"/>
            <a:r>
              <a:rPr lang="en-GB" dirty="0" smtClean="0"/>
              <a:t>Defer to any energy above -72dBm when a 802.11 preamble is not detected</a:t>
            </a:r>
          </a:p>
          <a:p>
            <a:pPr lvl="1"/>
            <a:r>
              <a:rPr lang="en-AU" dirty="0" smtClean="0"/>
              <a:t>This raises a whole range of questions, including</a:t>
            </a:r>
          </a:p>
          <a:p>
            <a:pPr lvl="2"/>
            <a:r>
              <a:rPr lang="en-AU" dirty="0" smtClean="0"/>
              <a:t>What is the effect of this change on billions legacy devices?</a:t>
            </a:r>
          </a:p>
          <a:p>
            <a:pPr lvl="2"/>
            <a:r>
              <a:rPr lang="en-AU" dirty="0" smtClean="0"/>
              <a:t>Does the performance of new devices suffer significantly?</a:t>
            </a:r>
          </a:p>
          <a:p>
            <a:pPr lvl="1"/>
            <a:r>
              <a:rPr lang="en-AU" dirty="0" smtClean="0"/>
              <a:t>For both questions above the answer would probably need to be “not much” for the 3GPP RAN1 request to be accepted by the 802.11 WG and by the greater community</a:t>
            </a:r>
          </a:p>
          <a:p>
            <a:pPr lvl="2"/>
            <a:r>
              <a:rPr lang="en-AU" dirty="0" smtClean="0"/>
              <a:t>Assuming legacy devices matter!</a:t>
            </a:r>
          </a:p>
          <a:p>
            <a:pPr lvl="2"/>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spTree>
    <p:extLst>
      <p:ext uri="{BB962C8B-B14F-4D97-AF65-F5344CB8AC3E}">
        <p14:creationId xmlns:p14="http://schemas.microsoft.com/office/powerpoint/2010/main" val="4260675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Investigation of the effect of ED of -72dBm could be undertaken using 802.11 devices</a:t>
            </a:r>
            <a:endParaRPr lang="en-AU" dirty="0"/>
          </a:p>
        </p:txBody>
      </p:sp>
      <p:sp>
        <p:nvSpPr>
          <p:cNvPr id="3" name="Content Placeholder 2"/>
          <p:cNvSpPr>
            <a:spLocks noGrp="1"/>
          </p:cNvSpPr>
          <p:nvPr>
            <p:ph idx="1"/>
          </p:nvPr>
        </p:nvSpPr>
        <p:spPr/>
        <p:txBody>
          <a:bodyPr/>
          <a:lstStyle/>
          <a:p>
            <a:pPr lvl="1"/>
            <a:r>
              <a:rPr lang="en-AU" dirty="0" smtClean="0"/>
              <a:t>One possibility to investigate the affect of an ED of -72dBm is to run a simulations (OK) or experiments (better) using:</a:t>
            </a:r>
          </a:p>
          <a:p>
            <a:pPr lvl="2"/>
            <a:r>
              <a:rPr lang="en-AU" dirty="0" smtClean="0"/>
              <a:t>“Legacy” 802.11 devices implementing ED/PD of -62dBm/-82dBm</a:t>
            </a:r>
          </a:p>
          <a:p>
            <a:pPr lvl="2"/>
            <a:r>
              <a:rPr lang="en-AU" dirty="0" smtClean="0"/>
              <a:t>“New” 802.11 devices </a:t>
            </a:r>
            <a:r>
              <a:rPr lang="en-AU" dirty="0"/>
              <a:t>implementing </a:t>
            </a:r>
            <a:r>
              <a:rPr lang="en-AU" dirty="0" smtClean="0"/>
              <a:t> ED/PD </a:t>
            </a:r>
            <a:r>
              <a:rPr lang="en-AU" dirty="0"/>
              <a:t>of </a:t>
            </a:r>
            <a:r>
              <a:rPr lang="en-AU" dirty="0" smtClean="0"/>
              <a:t>-72dBm</a:t>
            </a:r>
            <a:r>
              <a:rPr lang="en-AU" dirty="0"/>
              <a:t>/-82dBm</a:t>
            </a:r>
            <a:endParaRPr lang="en-AU" dirty="0" smtClean="0"/>
          </a:p>
          <a:p>
            <a:pPr lvl="2"/>
            <a:r>
              <a:rPr lang="en-AU" dirty="0" smtClean="0"/>
              <a:t>LAA devices </a:t>
            </a:r>
            <a:r>
              <a:rPr lang="en-AU" dirty="0"/>
              <a:t>implementing  </a:t>
            </a:r>
            <a:r>
              <a:rPr lang="en-AU" dirty="0" smtClean="0"/>
              <a:t>ED </a:t>
            </a:r>
            <a:r>
              <a:rPr lang="en-AU" dirty="0"/>
              <a:t>-</a:t>
            </a:r>
            <a:r>
              <a:rPr lang="en-AU" dirty="0" smtClean="0"/>
              <a:t>72dBm</a:t>
            </a:r>
            <a:r>
              <a:rPr lang="en-AU" dirty="0"/>
              <a:t> </a:t>
            </a:r>
            <a:r>
              <a:rPr lang="en-AU" dirty="0" smtClean="0"/>
              <a:t>only (no LAA PD?)</a:t>
            </a:r>
          </a:p>
          <a:p>
            <a:pPr lvl="1"/>
            <a:r>
              <a:rPr lang="en-AU" dirty="0" smtClean="0"/>
              <a:t>Some problems with this approach include:</a:t>
            </a:r>
          </a:p>
          <a:p>
            <a:pPr lvl="2"/>
            <a:r>
              <a:rPr lang="en-AU" dirty="0" smtClean="0"/>
              <a:t>LAA devices do not yet exist</a:t>
            </a:r>
          </a:p>
          <a:p>
            <a:pPr lvl="2"/>
            <a:r>
              <a:rPr lang="en-AU" dirty="0" smtClean="0"/>
              <a:t>Proven/credible/reviewed LAA simulations do not yet exist</a:t>
            </a:r>
          </a:p>
          <a:p>
            <a:pPr lvl="2"/>
            <a:r>
              <a:rPr lang="en-AU" dirty="0" smtClean="0"/>
              <a:t>The use of LAA devices adds another dimension of complexity without necessarily providing additional insight</a:t>
            </a:r>
          </a:p>
          <a:p>
            <a:pPr lvl="1"/>
            <a:r>
              <a:rPr lang="en-AU" dirty="0" smtClean="0"/>
              <a:t>These problems suggest an approach whereby the request from 3GPP RAN1 is investigated and insight obtained using 802.11 devices only </a:t>
            </a:r>
          </a:p>
          <a:p>
            <a:pPr lvl="2"/>
            <a:r>
              <a:rPr lang="en-AU" dirty="0" smtClean="0"/>
              <a:t>With appropriate modifications</a:t>
            </a:r>
          </a:p>
          <a:p>
            <a:pPr lvl="2"/>
            <a:r>
              <a:rPr lang="en-AU" dirty="0" smtClean="0"/>
              <a:t>With some modified  802.11 devices acting as proxies for LAA devices</a:t>
            </a:r>
          </a:p>
          <a:p>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spTree>
    <p:extLst>
      <p:ext uri="{BB962C8B-B14F-4D97-AF65-F5344CB8AC3E}">
        <p14:creationId xmlns:p14="http://schemas.microsoft.com/office/powerpoint/2010/main" val="22719190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At least three experiments are suggested to provide a basis to respond to the 3GPP RAN1 request</a:t>
            </a:r>
            <a:endParaRPr lang="en-AU" dirty="0"/>
          </a:p>
        </p:txBody>
      </p:sp>
      <p:sp>
        <p:nvSpPr>
          <p:cNvPr id="3" name="Content Placeholder 2"/>
          <p:cNvSpPr>
            <a:spLocks noGrp="1"/>
          </p:cNvSpPr>
          <p:nvPr>
            <p:ph idx="1"/>
          </p:nvPr>
        </p:nvSpPr>
        <p:spPr/>
        <p:txBody>
          <a:bodyPr/>
          <a:lstStyle/>
          <a:p>
            <a:pPr lvl="1"/>
            <a:r>
              <a:rPr lang="en-AU" dirty="0" smtClean="0"/>
              <a:t>There are at least three questions that could be investigated by real or simulation experiment:</a:t>
            </a:r>
          </a:p>
          <a:p>
            <a:pPr lvl="2"/>
            <a:r>
              <a:rPr lang="en-AU" dirty="0" smtClean="0"/>
              <a:t>Will </a:t>
            </a:r>
            <a:r>
              <a:rPr lang="en-AU" dirty="0"/>
              <a:t>ED of -72dBm make performance in </a:t>
            </a:r>
            <a:r>
              <a:rPr lang="en-AU" dirty="0" smtClean="0"/>
              <a:t>a “new” </a:t>
            </a:r>
            <a:r>
              <a:rPr lang="en-AU" dirty="0"/>
              <a:t>802.11 only scenario worse in the </a:t>
            </a:r>
            <a:r>
              <a:rPr lang="en-AU" dirty="0" smtClean="0"/>
              <a:t>future than is the case today?</a:t>
            </a:r>
          </a:p>
          <a:p>
            <a:pPr lvl="2"/>
            <a:r>
              <a:rPr lang="en-AU" dirty="0"/>
              <a:t>Will ED of -72dBm make performance in a mixed 802.11 scenario  </a:t>
            </a:r>
            <a:r>
              <a:rPr lang="en-AU" dirty="0" smtClean="0"/>
              <a:t>(some using -72dBm and others using -62dBm) worse </a:t>
            </a:r>
            <a:r>
              <a:rPr lang="en-AU" dirty="0"/>
              <a:t>in the </a:t>
            </a:r>
            <a:r>
              <a:rPr lang="en-AU" dirty="0" smtClean="0"/>
              <a:t>future than </a:t>
            </a:r>
            <a:r>
              <a:rPr lang="en-AU" dirty="0"/>
              <a:t>is the case today</a:t>
            </a:r>
            <a:r>
              <a:rPr lang="en-AU" dirty="0" smtClean="0"/>
              <a:t>?</a:t>
            </a:r>
          </a:p>
          <a:p>
            <a:pPr lvl="2"/>
            <a:r>
              <a:rPr lang="en-AU" dirty="0"/>
              <a:t>Will ED of -72dBm make performance in an “new” 802.11/“proxy” LAA scenario worse in the </a:t>
            </a:r>
            <a:r>
              <a:rPr lang="en-AU" dirty="0" smtClean="0"/>
              <a:t>future </a:t>
            </a:r>
            <a:r>
              <a:rPr lang="en-AU" dirty="0"/>
              <a:t>than is the case today</a:t>
            </a:r>
            <a:r>
              <a:rPr lang="en-AU" dirty="0" smtClean="0"/>
              <a:t>?</a:t>
            </a:r>
          </a:p>
          <a:p>
            <a:pPr lvl="1"/>
            <a:r>
              <a:rPr lang="en-AU" dirty="0" smtClean="0"/>
              <a:t>If </a:t>
            </a:r>
            <a:r>
              <a:rPr lang="en-AU" dirty="0"/>
              <a:t>the answer </a:t>
            </a:r>
            <a:r>
              <a:rPr lang="en-AU" dirty="0" smtClean="0"/>
              <a:t>to any of these questions (in a reasonable, typical deployment configuration) is “yes” </a:t>
            </a:r>
            <a:r>
              <a:rPr lang="en-AU" dirty="0"/>
              <a:t>then 802.11 WG should probably reject 3GPP RAN1’s </a:t>
            </a:r>
            <a:r>
              <a:rPr lang="en-AU" dirty="0" smtClean="0"/>
              <a:t>request</a:t>
            </a:r>
          </a:p>
          <a:p>
            <a:pPr lvl="1"/>
            <a:r>
              <a:rPr lang="en-AU" dirty="0" smtClean="0"/>
              <a:t>If the answer to the last question is “yes” then </a:t>
            </a:r>
            <a:r>
              <a:rPr lang="en-AU" dirty="0"/>
              <a:t>802.11 WG should probably </a:t>
            </a:r>
            <a:r>
              <a:rPr lang="en-AU" dirty="0" smtClean="0"/>
              <a:t>ask 3GPP RAN1 to adopt 802.11 preamble detection (and transmission)</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22064756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Will ED of -72dBm make performance in a “new” 802.11 only scenario worse in the future?</a:t>
            </a:r>
            <a:endParaRPr lang="en-AU" dirty="0"/>
          </a:p>
        </p:txBody>
      </p:sp>
      <p:sp>
        <p:nvSpPr>
          <p:cNvPr id="3" name="Content Placeholder 2"/>
          <p:cNvSpPr>
            <a:spLocks noGrp="1"/>
          </p:cNvSpPr>
          <p:nvPr>
            <p:ph idx="1"/>
          </p:nvPr>
        </p:nvSpPr>
        <p:spPr/>
        <p:txBody>
          <a:bodyPr/>
          <a:lstStyle/>
          <a:p>
            <a:r>
              <a:rPr lang="en-AU" dirty="0" smtClean="0"/>
              <a:t>Experiment 1 (simulation or real)</a:t>
            </a:r>
          </a:p>
          <a:p>
            <a:pPr lvl="1"/>
            <a:r>
              <a:rPr lang="en-AU" dirty="0" smtClean="0"/>
              <a:t>All 802.11 devices use ED/PD = -72dBm/-82dBm</a:t>
            </a:r>
          </a:p>
          <a:p>
            <a:pPr lvl="2"/>
            <a:r>
              <a:rPr lang="en-AU" dirty="0" smtClean="0"/>
              <a:t>This is equivalent to a “new” 802.11 device only scenario</a:t>
            </a:r>
          </a:p>
          <a:p>
            <a:pPr lvl="1"/>
            <a:r>
              <a:rPr lang="en-AU" dirty="0" smtClean="0"/>
              <a:t>The control is where all </a:t>
            </a:r>
            <a:r>
              <a:rPr lang="en-AU" dirty="0"/>
              <a:t>802.11 devices use ED/PD = </a:t>
            </a:r>
            <a:r>
              <a:rPr lang="en-AU" dirty="0" smtClean="0"/>
              <a:t>-62dBm/-82dBm</a:t>
            </a:r>
          </a:p>
          <a:p>
            <a:pPr lvl="2"/>
            <a:r>
              <a:rPr lang="en-AU" dirty="0"/>
              <a:t>This is equivalent to a </a:t>
            </a:r>
            <a:r>
              <a:rPr lang="en-AU" dirty="0" smtClean="0"/>
              <a:t>“legacy” 802.11 </a:t>
            </a:r>
            <a:r>
              <a:rPr lang="en-AU" dirty="0"/>
              <a:t>device only </a:t>
            </a:r>
            <a:r>
              <a:rPr lang="en-AU" dirty="0" smtClean="0"/>
              <a:t>scenario</a:t>
            </a:r>
          </a:p>
          <a:p>
            <a:r>
              <a:rPr lang="en-AU" dirty="0" smtClean="0"/>
              <a:t>Question for investigation</a:t>
            </a:r>
          </a:p>
          <a:p>
            <a:pPr lvl="1"/>
            <a:r>
              <a:rPr lang="en-AU" dirty="0" smtClean="0"/>
              <a:t>Is there any reasonable common deployment scenario where the “new” 802.11  devices have significantly less performance than the “legacy” 802.11 devices?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22960526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Will ED of -72dBm make performance in </a:t>
            </a:r>
            <a:r>
              <a:rPr lang="en-AU" dirty="0" smtClean="0"/>
              <a:t>a mixed </a:t>
            </a:r>
            <a:r>
              <a:rPr lang="en-AU" dirty="0"/>
              <a:t>802.11 </a:t>
            </a:r>
            <a:r>
              <a:rPr lang="en-AU" dirty="0" smtClean="0"/>
              <a:t>scenario </a:t>
            </a:r>
            <a:r>
              <a:rPr lang="en-AU" dirty="0"/>
              <a:t>worse in the future?</a:t>
            </a:r>
          </a:p>
        </p:txBody>
      </p:sp>
      <p:sp>
        <p:nvSpPr>
          <p:cNvPr id="3" name="Content Placeholder 2"/>
          <p:cNvSpPr>
            <a:spLocks noGrp="1"/>
          </p:cNvSpPr>
          <p:nvPr>
            <p:ph idx="1"/>
          </p:nvPr>
        </p:nvSpPr>
        <p:spPr/>
        <p:txBody>
          <a:bodyPr/>
          <a:lstStyle/>
          <a:p>
            <a:r>
              <a:rPr lang="en-AU" dirty="0" smtClean="0"/>
              <a:t>Experiment 2 (simulation or real)</a:t>
            </a:r>
          </a:p>
          <a:p>
            <a:pPr lvl="1"/>
            <a:r>
              <a:rPr lang="en-AU" dirty="0" smtClean="0"/>
              <a:t>A proportion of 802.11 devices use ED/PD = -72dBm/-82dBm, while the rest use </a:t>
            </a:r>
            <a:r>
              <a:rPr lang="en-AU" dirty="0"/>
              <a:t>ED/PD = -62dBm/-82dBm</a:t>
            </a:r>
            <a:endParaRPr lang="en-AU" dirty="0" smtClean="0"/>
          </a:p>
          <a:p>
            <a:pPr lvl="2"/>
            <a:r>
              <a:rPr lang="en-AU" dirty="0" smtClean="0"/>
              <a:t>This is equivalent to a mixed 802.11 device scenario of legacy and “new” 802.11 devices</a:t>
            </a:r>
          </a:p>
          <a:p>
            <a:pPr lvl="2"/>
            <a:r>
              <a:rPr lang="en-AU" dirty="0" smtClean="0"/>
              <a:t>Different experiments could be run using a variety of proportions</a:t>
            </a:r>
          </a:p>
          <a:p>
            <a:pPr lvl="1"/>
            <a:r>
              <a:rPr lang="en-AU" dirty="0" smtClean="0"/>
              <a:t>The control is where all </a:t>
            </a:r>
            <a:r>
              <a:rPr lang="en-AU" dirty="0"/>
              <a:t>802.11 devices use ED/PD = </a:t>
            </a:r>
            <a:r>
              <a:rPr lang="en-AU" dirty="0" smtClean="0"/>
              <a:t>-62dBm/-82dBm</a:t>
            </a:r>
          </a:p>
          <a:p>
            <a:r>
              <a:rPr lang="en-AU" dirty="0" smtClean="0"/>
              <a:t>Question for investigation</a:t>
            </a:r>
          </a:p>
          <a:p>
            <a:pPr lvl="1"/>
            <a:r>
              <a:rPr lang="en-AU" dirty="0" smtClean="0"/>
              <a:t>Is there any reasonable common deployment scenario where the devices in the mixed environment have significantly less performance than the control environment?</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41755899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Will ED of -72dBm make performance in an </a:t>
            </a:r>
            <a:r>
              <a:rPr lang="en-AU" dirty="0" smtClean="0"/>
              <a:t>“new” 802.11/“proxy” LAA </a:t>
            </a:r>
            <a:r>
              <a:rPr lang="en-AU" dirty="0"/>
              <a:t>scenario worse in the future?</a:t>
            </a:r>
          </a:p>
        </p:txBody>
      </p:sp>
      <p:sp>
        <p:nvSpPr>
          <p:cNvPr id="3" name="Content Placeholder 2"/>
          <p:cNvSpPr>
            <a:spLocks noGrp="1"/>
          </p:cNvSpPr>
          <p:nvPr>
            <p:ph idx="1"/>
          </p:nvPr>
        </p:nvSpPr>
        <p:spPr/>
        <p:txBody>
          <a:bodyPr/>
          <a:lstStyle/>
          <a:p>
            <a:r>
              <a:rPr lang="en-AU" dirty="0" smtClean="0"/>
              <a:t>Experiment 3 (simulation or real)</a:t>
            </a:r>
          </a:p>
          <a:p>
            <a:pPr lvl="1"/>
            <a:r>
              <a:rPr lang="en-AU" dirty="0" smtClean="0"/>
              <a:t>Two groups of 802.11 devices use ED/PD = -72dBm/-82dBm, but arranged so devices only recognise PD from their group</a:t>
            </a:r>
          </a:p>
          <a:p>
            <a:pPr lvl="2"/>
            <a:r>
              <a:rPr lang="en-AU" dirty="0" smtClean="0"/>
              <a:t>This is equivalent to a “new” 802.11/”proxy” LAA device scenario</a:t>
            </a:r>
          </a:p>
          <a:p>
            <a:pPr lvl="2"/>
            <a:r>
              <a:rPr lang="en-AU" dirty="0" smtClean="0"/>
              <a:t>The simulation should account for uncertain edges when only using ED to capture the potential for ALOHA like access (rather than slotted ALOHA)</a:t>
            </a:r>
          </a:p>
          <a:p>
            <a:pPr lvl="2"/>
            <a:r>
              <a:rPr lang="en-AU" dirty="0"/>
              <a:t>Different experiments could be run using a variety of </a:t>
            </a:r>
            <a:r>
              <a:rPr lang="en-AU" dirty="0" smtClean="0"/>
              <a:t>proportions for the two groups</a:t>
            </a:r>
          </a:p>
          <a:p>
            <a:pPr lvl="1"/>
            <a:r>
              <a:rPr lang="en-AU" dirty="0" smtClean="0"/>
              <a:t>The control is where all </a:t>
            </a:r>
            <a:r>
              <a:rPr lang="en-AU" dirty="0"/>
              <a:t>802.11 devices use ED/PD = </a:t>
            </a:r>
            <a:r>
              <a:rPr lang="en-AU" dirty="0" smtClean="0"/>
              <a:t>-62dBm/-82dBm</a:t>
            </a:r>
          </a:p>
          <a:p>
            <a:r>
              <a:rPr lang="en-AU" dirty="0" smtClean="0"/>
              <a:t>Question for investigation</a:t>
            </a:r>
          </a:p>
          <a:p>
            <a:pPr lvl="1"/>
            <a:r>
              <a:rPr lang="en-AU" dirty="0" smtClean="0"/>
              <a:t>Is there any reasonable common deployment scenario where the devices in the “new” 802.11/”proxy” LAA environment have significantly less performance than the control environment?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12542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This investigation approach will require support from volunteers with good simulation </a:t>
            </a:r>
            <a:r>
              <a:rPr lang="en-AU" dirty="0"/>
              <a:t>or test setups</a:t>
            </a:r>
          </a:p>
        </p:txBody>
      </p:sp>
      <p:sp>
        <p:nvSpPr>
          <p:cNvPr id="3" name="Content Placeholder 2"/>
          <p:cNvSpPr>
            <a:spLocks noGrp="1"/>
          </p:cNvSpPr>
          <p:nvPr>
            <p:ph idx="1"/>
          </p:nvPr>
        </p:nvSpPr>
        <p:spPr/>
        <p:txBody>
          <a:bodyPr/>
          <a:lstStyle/>
          <a:p>
            <a:pPr lvl="1"/>
            <a:r>
              <a:rPr lang="en-AU" dirty="0"/>
              <a:t>The experiments in the previous </a:t>
            </a:r>
            <a:r>
              <a:rPr lang="en-AU" dirty="0" smtClean="0"/>
              <a:t>pages are just a suggested starting point – they could be modified or extended …</a:t>
            </a:r>
          </a:p>
          <a:p>
            <a:pPr lvl="1"/>
            <a:r>
              <a:rPr lang="en-AU" dirty="0" smtClean="0"/>
              <a:t>… are there any comments/suggestions/extensions?</a:t>
            </a:r>
          </a:p>
          <a:p>
            <a:pPr lvl="1"/>
            <a:r>
              <a:rPr lang="en-AU" dirty="0" smtClean="0"/>
              <a:t>Regardless of the final set of agreed experiments, someone needs to run them with real equipment or with simulations</a:t>
            </a:r>
          </a:p>
          <a:p>
            <a:pPr lvl="1"/>
            <a:r>
              <a:rPr lang="en-AU" dirty="0" smtClean="0"/>
              <a:t>The author of these slides is looking for volunteers to run these experiments and/or simulations …</a:t>
            </a:r>
          </a:p>
          <a:p>
            <a:pPr lvl="1"/>
            <a:r>
              <a:rPr lang="en-AU" dirty="0" smtClean="0"/>
              <a:t>… are there any volunteers with appropriately sophisticated simulation or test setups?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2400392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t>Are they any other submissions today?</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3007527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will be weekly teleconferences as necessary and two sessions at the plenary in San Antonio</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PDED ad hoc </a:t>
            </a:r>
            <a:r>
              <a:rPr lang="en-AU" dirty="0" smtClean="0"/>
              <a:t>Chair has given notice of weekly teleconferences</a:t>
            </a:r>
          </a:p>
          <a:p>
            <a:pPr lvl="2"/>
            <a:r>
              <a:rPr lang="en-AU" dirty="0" smtClean="0"/>
              <a:t>Tuesday, 27 Sep @ 2pm PT</a:t>
            </a:r>
          </a:p>
          <a:p>
            <a:pPr lvl="2"/>
            <a:r>
              <a:rPr lang="en-AU" dirty="0"/>
              <a:t>Tuesday, </a:t>
            </a:r>
            <a:r>
              <a:rPr lang="en-AU" dirty="0" smtClean="0"/>
              <a:t>4 Oct </a:t>
            </a:r>
            <a:r>
              <a:rPr lang="en-AU" dirty="0"/>
              <a:t>@ 2pm PT</a:t>
            </a:r>
            <a:endParaRPr lang="en-AU" dirty="0" smtClean="0"/>
          </a:p>
          <a:p>
            <a:pPr lvl="2"/>
            <a:r>
              <a:rPr lang="en-AU" dirty="0"/>
              <a:t>Tuesday, </a:t>
            </a:r>
            <a:r>
              <a:rPr lang="en-AU" dirty="0" smtClean="0"/>
              <a:t>11 Oct </a:t>
            </a:r>
            <a:r>
              <a:rPr lang="en-AU" dirty="0"/>
              <a:t>@ 2pm PT</a:t>
            </a:r>
            <a:endParaRPr lang="en-AU" dirty="0" smtClean="0"/>
          </a:p>
          <a:p>
            <a:pPr lvl="2"/>
            <a:r>
              <a:rPr lang="en-AU" strike="sngStrike" dirty="0" smtClean="0"/>
              <a:t>Tuesday</a:t>
            </a:r>
            <a:r>
              <a:rPr lang="en-AU" strike="sngStrike" dirty="0"/>
              <a:t>, </a:t>
            </a:r>
            <a:r>
              <a:rPr lang="en-AU" strike="sngStrike" dirty="0" smtClean="0"/>
              <a:t>18 Oct @ 2pm PT</a:t>
            </a:r>
            <a:r>
              <a:rPr lang="en-AU" dirty="0" smtClean="0"/>
              <a:t> (cancelled; clashes with WFA meeting in Madrid)</a:t>
            </a:r>
          </a:p>
          <a:p>
            <a:pPr lvl="2"/>
            <a:r>
              <a:rPr lang="en-AU" dirty="0"/>
              <a:t>Tuesday, </a:t>
            </a:r>
            <a:r>
              <a:rPr lang="en-AU" dirty="0" smtClean="0"/>
              <a:t>25 Oct </a:t>
            </a:r>
            <a:r>
              <a:rPr lang="en-AU" dirty="0"/>
              <a:t>@ 2pm PT</a:t>
            </a:r>
            <a:endParaRPr lang="en-AU" dirty="0" smtClean="0"/>
          </a:p>
          <a:p>
            <a:pPr lvl="2"/>
            <a:r>
              <a:rPr lang="en-AU" dirty="0"/>
              <a:t>Tuesday, </a:t>
            </a:r>
            <a:r>
              <a:rPr lang="en-AU" dirty="0" smtClean="0"/>
              <a:t>1 Nov</a:t>
            </a:r>
            <a:r>
              <a:rPr lang="en-AU" dirty="0"/>
              <a:t> </a:t>
            </a:r>
            <a:r>
              <a:rPr lang="en-AU" dirty="0" smtClean="0"/>
              <a:t>@ </a:t>
            </a:r>
            <a:r>
              <a:rPr lang="en-AU" dirty="0"/>
              <a:t>2pm PT</a:t>
            </a:r>
            <a:endParaRPr lang="en-AU" dirty="0" smtClean="0"/>
          </a:p>
          <a:p>
            <a:pPr lvl="1"/>
            <a:r>
              <a:rPr lang="en-AU" dirty="0"/>
              <a:t>The </a:t>
            </a:r>
            <a:r>
              <a:rPr lang="en-AU" i="1" dirty="0"/>
              <a:t>PDED ad hoc </a:t>
            </a:r>
            <a:r>
              <a:rPr lang="en-AU" dirty="0" smtClean="0"/>
              <a:t>Chair has requested two session slots in San Antonio</a:t>
            </a:r>
          </a:p>
          <a:p>
            <a:pPr lvl="2"/>
            <a:r>
              <a:rPr lang="en-AU" dirty="0" smtClean="0"/>
              <a:t>Tuesday AM2</a:t>
            </a:r>
          </a:p>
          <a:p>
            <a:pPr lvl="2"/>
            <a:r>
              <a:rPr lang="en-AU" dirty="0" smtClean="0"/>
              <a:t>Thursday PM1</a:t>
            </a:r>
          </a:p>
          <a:p>
            <a:pPr lvl="1"/>
            <a:r>
              <a:rPr lang="en-AU" dirty="0" smtClean="0"/>
              <a:t>Teleconferences and sessions will be cancelled if there is insufficient material</a:t>
            </a:r>
          </a:p>
          <a:p>
            <a:pPr lvl="1"/>
            <a:endParaRPr lang="en-AU" dirty="0" smtClean="0"/>
          </a:p>
          <a:p>
            <a:endParaRPr lang="en-AU" dirty="0" smtClean="0"/>
          </a:p>
          <a:p>
            <a:endParaRPr lang="en-AU" dirty="0" smtClean="0"/>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29401607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Are they any other submissions today?</a:t>
            </a:r>
            <a:endParaRPr lang="en-AU" dirty="0"/>
          </a:p>
        </p:txBody>
      </p:sp>
      <p:sp>
        <p:nvSpPr>
          <p:cNvPr id="3" name="Content Placeholder 2"/>
          <p:cNvSpPr>
            <a:spLocks noGrp="1"/>
          </p:cNvSpPr>
          <p:nvPr>
            <p:ph idx="1"/>
          </p:nvPr>
        </p:nvSpPr>
        <p:spPr/>
        <p:txBody>
          <a:bodyPr/>
          <a:lstStyle/>
          <a:p>
            <a:pPr lvl="1"/>
            <a:r>
              <a:rPr lang="en-AU" dirty="0" smtClean="0"/>
              <a:t>None known as this time</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30</a:t>
            </a:fld>
            <a:endParaRPr lang="en-US"/>
          </a:p>
        </p:txBody>
      </p:sp>
    </p:spTree>
    <p:extLst>
      <p:ext uri="{BB962C8B-B14F-4D97-AF65-F5344CB8AC3E}">
        <p14:creationId xmlns:p14="http://schemas.microsoft.com/office/powerpoint/2010/main" val="4462428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t>Are participants </a:t>
            </a:r>
            <a:r>
              <a:rPr lang="en-AU" sz="2400" b="1" dirty="0" smtClean="0"/>
              <a:t>planning </a:t>
            </a:r>
            <a:r>
              <a:rPr lang="en-AU" sz="2400" b="1" dirty="0"/>
              <a:t>to make future submissions?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30075272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Are participants planning to </a:t>
            </a:r>
            <a:r>
              <a:rPr lang="en-AU" dirty="0"/>
              <a:t>make future submissions?</a:t>
            </a:r>
          </a:p>
        </p:txBody>
      </p:sp>
      <p:sp>
        <p:nvSpPr>
          <p:cNvPr id="3" name="Content Placeholder 2"/>
          <p:cNvSpPr>
            <a:spLocks noGrp="1"/>
          </p:cNvSpPr>
          <p:nvPr>
            <p:ph idx="1"/>
          </p:nvPr>
        </p:nvSpPr>
        <p:spPr/>
        <p:txBody>
          <a:bodyPr/>
          <a:lstStyle/>
          <a:p>
            <a:pPr lvl="1"/>
            <a:r>
              <a:rPr lang="en-AU" dirty="0" smtClean="0"/>
              <a:t>Please request time on the next agenda as soon as possible</a:t>
            </a:r>
          </a:p>
          <a:p>
            <a:pPr lvl="1"/>
            <a:r>
              <a:rPr lang="en-AU" dirty="0" smtClean="0"/>
              <a:t>If no submissions are available by </a:t>
            </a:r>
            <a:r>
              <a:rPr lang="en-AU" dirty="0" err="1" smtClean="0"/>
              <a:t>CoB</a:t>
            </a:r>
            <a:r>
              <a:rPr lang="en-AU" dirty="0" smtClean="0"/>
              <a:t> on Monday the next call will be cancelled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41292427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teleconference is adjourned!</a:t>
            </a:r>
            <a:endParaRPr lang="en-AU" dirty="0"/>
          </a:p>
        </p:txBody>
      </p:sp>
      <p:sp>
        <p:nvSpPr>
          <p:cNvPr id="3" name="Content Placeholder 2"/>
          <p:cNvSpPr>
            <a:spLocks noGrp="1"/>
          </p:cNvSpPr>
          <p:nvPr>
            <p:ph idx="1"/>
          </p:nvPr>
        </p:nvSpPr>
        <p:spPr/>
        <p:txBody>
          <a:bodyPr/>
          <a:lstStyle/>
          <a:p>
            <a:pPr lvl="1"/>
            <a:r>
              <a:rPr lang="en-AU" dirty="0" smtClean="0"/>
              <a:t>Reminder</a:t>
            </a:r>
            <a:r>
              <a:rPr lang="en-AU" dirty="0"/>
              <a:t>: </a:t>
            </a:r>
            <a:r>
              <a:rPr lang="en-AU" dirty="0" smtClean="0"/>
              <a:t>please </a:t>
            </a:r>
            <a:r>
              <a:rPr lang="en-AU" dirty="0"/>
              <a:t>send an “</a:t>
            </a:r>
            <a:r>
              <a:rPr lang="en-AU" i="1" dirty="0"/>
              <a:t>I am attending PDED ad hoc</a:t>
            </a:r>
            <a:r>
              <a:rPr lang="en-AU" dirty="0"/>
              <a:t>” email to:</a:t>
            </a:r>
          </a:p>
          <a:p>
            <a:pPr lvl="2"/>
            <a:r>
              <a:rPr lang="en-AU" dirty="0">
                <a:hlinkClick r:id="rId2"/>
              </a:rPr>
              <a:t>amyles@cisco.com</a:t>
            </a:r>
            <a:endParaRPr lang="en-AU" dirty="0"/>
          </a:p>
          <a:p>
            <a:pPr lvl="2"/>
            <a:r>
              <a:rPr lang="en-AU" dirty="0"/>
              <a:t>&lt;secretaries e-mail</a:t>
            </a:r>
            <a:r>
              <a:rPr lang="en-AU" dirty="0" smtClean="0"/>
              <a:t>&gt;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562155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will be no recording of any </a:t>
            </a:r>
            <a:r>
              <a:rPr lang="en-AU" i="1" dirty="0"/>
              <a:t>PDED ad hoc </a:t>
            </a:r>
            <a:r>
              <a:rPr lang="en-AU" dirty="0" smtClean="0"/>
              <a:t>teleconference or meeting</a:t>
            </a:r>
            <a:endParaRPr lang="en-AU" dirty="0"/>
          </a:p>
        </p:txBody>
      </p:sp>
      <p:sp>
        <p:nvSpPr>
          <p:cNvPr id="3" name="Content Placeholder 2"/>
          <p:cNvSpPr>
            <a:spLocks noGrp="1"/>
          </p:cNvSpPr>
          <p:nvPr>
            <p:ph idx="1"/>
          </p:nvPr>
        </p:nvSpPr>
        <p:spPr/>
        <p:txBody>
          <a:bodyPr/>
          <a:lstStyle/>
          <a:p>
            <a:pPr lvl="1"/>
            <a:r>
              <a:rPr lang="en-AU" dirty="0" smtClean="0"/>
              <a:t>The e-mail providing the </a:t>
            </a:r>
            <a:r>
              <a:rPr lang="en-AU" dirty="0" err="1" smtClean="0"/>
              <a:t>Webex</a:t>
            </a:r>
            <a:r>
              <a:rPr lang="en-AU" dirty="0" smtClean="0"/>
              <a:t> details of this teleconference  included the following text</a:t>
            </a:r>
          </a:p>
          <a:p>
            <a:pPr lvl="2">
              <a:tabLst>
                <a:tab pos="3592513" algn="l"/>
              </a:tabLst>
            </a:pPr>
            <a:r>
              <a:rPr lang="en-AU" i="1" dirty="0"/>
              <a:t>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a:t>
            </a:r>
            <a:r>
              <a:rPr lang="en-AU" i="1" dirty="0" smtClean="0"/>
              <a:t>join </a:t>
            </a:r>
            <a:r>
              <a:rPr lang="en-AU" i="1" dirty="0"/>
              <a:t>the </a:t>
            </a:r>
            <a:r>
              <a:rPr lang="en-AU" i="1" dirty="0" smtClean="0"/>
              <a:t>session</a:t>
            </a:r>
          </a:p>
          <a:p>
            <a:pPr lvl="1">
              <a:tabLst>
                <a:tab pos="3592513" algn="l"/>
              </a:tabLst>
            </a:pPr>
            <a:r>
              <a:rPr lang="en-AU" dirty="0" smtClean="0"/>
              <a:t>It has been noted by the IEEE 802.11 WG Chair that such recordings are not allowed under WG rules</a:t>
            </a:r>
          </a:p>
          <a:p>
            <a:pPr lvl="1">
              <a:tabLst>
                <a:tab pos="3592513" algn="l"/>
              </a:tabLst>
            </a:pPr>
            <a:r>
              <a:rPr lang="en-AU" dirty="0" smtClean="0"/>
              <a:t>All </a:t>
            </a:r>
            <a:r>
              <a:rPr lang="en-AU" i="1" dirty="0"/>
              <a:t>PDED ad hoc </a:t>
            </a:r>
            <a:r>
              <a:rPr lang="en-AU" dirty="0" smtClean="0"/>
              <a:t>participants can be assured that there will be no recording of this teleconference</a:t>
            </a:r>
          </a:p>
          <a:p>
            <a:pPr lvl="2">
              <a:tabLst>
                <a:tab pos="3592513" algn="l"/>
              </a:tabLst>
            </a:pPr>
            <a:r>
              <a:rPr lang="en-AU" dirty="0" smtClean="0"/>
              <a:t>The text above was auto-generated, and </a:t>
            </a:r>
            <a:r>
              <a:rPr lang="en-AU" dirty="0" smtClean="0"/>
              <a:t>accidently not </a:t>
            </a:r>
            <a:r>
              <a:rPr lang="en-AU" dirty="0" smtClean="0"/>
              <a:t>deleted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a:t>
            </a:fld>
            <a:endParaRPr lang="en-US"/>
          </a:p>
        </p:txBody>
      </p:sp>
    </p:spTree>
    <p:extLst>
      <p:ext uri="{BB962C8B-B14F-4D97-AF65-F5344CB8AC3E}">
        <p14:creationId xmlns:p14="http://schemas.microsoft.com/office/powerpoint/2010/main" val="1722668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PDED ad hoc 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PDED 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teleconference …</a:t>
            </a:r>
          </a:p>
          <a:p>
            <a:pPr lvl="2"/>
            <a:r>
              <a:rPr lang="en-AU" dirty="0" smtClean="0">
                <a:sym typeface="Wingdings" panose="05000000000000000000" pitchFamily="2" charset="2"/>
              </a:rPr>
              <a:t>… although a longer term secretary is even better</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ad hoc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beverage from the Chair in San Antonio</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a:t>
            </a:fld>
            <a:endParaRPr lang="en-US"/>
          </a:p>
        </p:txBody>
      </p:sp>
    </p:spTree>
    <p:extLst>
      <p:ext uri="{BB962C8B-B14F-4D97-AF65-F5344CB8AC3E}">
        <p14:creationId xmlns:p14="http://schemas.microsoft.com/office/powerpoint/2010/main" val="4122030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For attendance recording purposes please send an e-mail to the Chair</a:t>
            </a:r>
            <a:endParaRPr lang="en-AU" dirty="0"/>
          </a:p>
        </p:txBody>
      </p:sp>
      <p:sp>
        <p:nvSpPr>
          <p:cNvPr id="3" name="Content Placeholder 2"/>
          <p:cNvSpPr>
            <a:spLocks noGrp="1"/>
          </p:cNvSpPr>
          <p:nvPr>
            <p:ph idx="1"/>
          </p:nvPr>
        </p:nvSpPr>
        <p:spPr/>
        <p:txBody>
          <a:bodyPr/>
          <a:lstStyle/>
          <a:p>
            <a:pPr lvl="1"/>
            <a:r>
              <a:rPr lang="en-AU" dirty="0" smtClean="0"/>
              <a:t>It would be useful to know who &amp; how many are in attendance on this call</a:t>
            </a:r>
          </a:p>
          <a:p>
            <a:pPr lvl="1"/>
            <a:r>
              <a:rPr lang="en-AU" dirty="0" smtClean="0"/>
              <a:t>Please send an “</a:t>
            </a:r>
            <a:r>
              <a:rPr lang="en-AU" i="1" dirty="0" smtClean="0"/>
              <a:t>I am attending PDED ad hoc</a:t>
            </a:r>
            <a:r>
              <a:rPr lang="en-AU" dirty="0" smtClean="0"/>
              <a:t>” email to:</a:t>
            </a:r>
          </a:p>
          <a:p>
            <a:pPr lvl="2"/>
            <a:r>
              <a:rPr lang="en-AU" dirty="0" smtClean="0">
                <a:hlinkClick r:id="rId2"/>
              </a:rPr>
              <a:t>amyles@cisco.com</a:t>
            </a:r>
            <a:endParaRPr lang="en-AU" dirty="0" smtClean="0"/>
          </a:p>
          <a:p>
            <a:pPr lvl="2"/>
            <a:r>
              <a:rPr lang="en-AU" dirty="0" smtClean="0"/>
              <a:t>&lt;secretaries e-mail&gt;</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a:t>
            </a:fld>
            <a:endParaRPr lang="en-US"/>
          </a:p>
        </p:txBody>
      </p:sp>
    </p:spTree>
    <p:extLst>
      <p:ext uri="{BB962C8B-B14F-4D97-AF65-F5344CB8AC3E}">
        <p14:creationId xmlns:p14="http://schemas.microsoft.com/office/powerpoint/2010/main" val="2169703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smtClean="0"/>
              <a:t>PDED ad hoc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7</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PDED ad hoc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9</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3195</Words>
  <Application>Microsoft Office PowerPoint</Application>
  <PresentationFormat>On-screen Show (4:3)</PresentationFormat>
  <Paragraphs>326</Paragraphs>
  <Slides>33</Slides>
  <Notes>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802-11-Submission</vt:lpstr>
      <vt:lpstr>Agenda for PDED Ad Hoc teleconference on 27 September 2016</vt:lpstr>
      <vt:lpstr>Welcome to the first teleconference of the IEEE 802.11 PDED Ad Hoc</vt:lpstr>
      <vt:lpstr>There will be weekly teleconferences as necessary and two sessions at the plenary in San Antonio</vt:lpstr>
      <vt:lpstr>There will be no recording of any PDED ad hoc teleconference or meeting</vt:lpstr>
      <vt:lpstr>The first task for the PDED ad hoc today is to appoint a secretary</vt:lpstr>
      <vt:lpstr>For attendance recording purposes please send an e-mail to the Chair</vt:lpstr>
      <vt:lpstr>The PDED ad hoc will review the official IEEE-SA patent material for pre-PAR groups</vt:lpstr>
      <vt:lpstr>The PDED ad hoc will review the official IEEE-SA patent material for pre-PAR groups</vt:lpstr>
      <vt:lpstr>Links are available to a variety of other useful resources</vt:lpstr>
      <vt:lpstr>The PDED ad hoc will operate using accepted principles of meeting etiquette</vt:lpstr>
      <vt:lpstr>The PDED ad hoc will consider a proposed agenda</vt:lpstr>
      <vt:lpstr>PowerPoint Presentation</vt:lpstr>
      <vt:lpstr>3GPP RAN1 &amp; IEEE 802 are having an ongoing discussion related to LAA’s ED threshold</vt:lpstr>
      <vt:lpstr>3GPP RAN1 are now requesting that 802.11 also adopt a lowered ED threshold of -72dBm</vt:lpstr>
      <vt:lpstr>IEEE 802 have not yet responded to 3GPP RAN1’s request for 802.11 to use ED threshold of -72dBm</vt:lpstr>
      <vt:lpstr>There are many related issues that need to be addressed before responding to 3GPP RAN1 </vt:lpstr>
      <vt:lpstr>How should IEEE 802.11 WG consider the issues related to 3GPP RAN1’s request for a new 802.11 ED?</vt:lpstr>
      <vt:lpstr>EN 301 893 is another reason to consider the question of an ED of -72dBm now</vt:lpstr>
      <vt:lpstr>One anonymous stakeholder (not Cisco) has provided some potential answers already</vt:lpstr>
      <vt:lpstr>PowerPoint Presentation</vt:lpstr>
      <vt:lpstr>Questions need to be answered, possibly using simulation and testing</vt:lpstr>
      <vt:lpstr>A variety of questions must be resolved before 3GPP RAN1’s request can be accepted (or rejected)</vt:lpstr>
      <vt:lpstr>Investigation of the effect of ED of -72dBm could be undertaken using 802.11 devices</vt:lpstr>
      <vt:lpstr>At least three experiments are suggested to provide a basis to respond to the 3GPP RAN1 request</vt:lpstr>
      <vt:lpstr>Will ED of -72dBm make performance in a “new” 802.11 only scenario worse in the future?</vt:lpstr>
      <vt:lpstr>Will ED of -72dBm make performance in a mixed 802.11 scenario worse in the future?</vt:lpstr>
      <vt:lpstr>Will ED of -72dBm make performance in an “new” 802.11/“proxy” LAA scenario worse in the future?</vt:lpstr>
      <vt:lpstr>This investigation approach will require support from volunteers with good simulation or test setups</vt:lpstr>
      <vt:lpstr>PowerPoint Presentation</vt:lpstr>
      <vt:lpstr>Are they any other submissions today?</vt:lpstr>
      <vt:lpstr>PowerPoint Presentation</vt:lpstr>
      <vt:lpstr>Are participants planning to make future submissions?</vt:lpstr>
      <vt:lpstr>The PDED ad hoc teleconference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2016-09-27T20:36:47Z</dcterms:modified>
</cp:coreProperties>
</file>