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FF33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4414" autoAdjust="0"/>
    <p:restoredTop sz="94771" autoAdjust="0"/>
  </p:normalViewPr>
  <p:slideViewPr>
    <p:cSldViewPr>
      <p:cViewPr>
        <p:scale>
          <a:sx n="100" d="100"/>
          <a:sy n="100" d="100"/>
        </p:scale>
        <p:origin x="-1184" y="-5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doc.: IEEE 802.11-16/xxxxr0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doc.: IEEE 802.11-16/xxxxr0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doc.: IEEE 802.11-16/xxxxr0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2016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doc.: IEEE 802.11-16/xxxxr0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July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smtClean="0"/>
              <a:t>Marc Emmelmann (SELF)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doc.: IEEE 802.11-16/xxxxr0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July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smtClean="0"/>
              <a:t>Marc Emmelmann (SELF)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97009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doc.: IEEE 802.11-16/xxxxr0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July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smtClean="0"/>
              <a:t>Marc Emmelmann (SELF)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27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de-DE" dirty="0" err="1" smtClean="0"/>
              <a:t>October</a:t>
            </a:r>
            <a:r>
              <a:rPr lang="de-DE" dirty="0" smtClean="0"/>
              <a:t>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smtClean="0"/>
              <a:t>Marc Emmelmann (SELF)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</a:t>
            </a:r>
            <a:r>
              <a:rPr lang="en-US" sz="1800" b="1" dirty="0" smtClean="0"/>
              <a:t>1270r3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Word_97-_2004-Dok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hyperlink" Target="https://mentor.ieee.org/802.11/dcn/16/11-16-1271-01-00ai-sponsor-ballot-comments-on-tgai-draft-for-attachment-to-report-to-ec-to-forward-to-revcom.xlsx" TargetMode="External"/><Relationship Id="rId5" Type="http://schemas.openxmlformats.org/officeDocument/2006/relationships/package" Target="../embeddings/Microsoft_Excel-Tabelle1.xlsx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de-DE" smtClean="0"/>
              <a:t>Marc Emmelmann (SELF)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lang="en-US" sz="2000" kern="0" dirty="0" smtClean="0">
                <a:latin typeface="+mn-lt"/>
              </a:rPr>
              <a:t>10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-03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67095861"/>
              </p:ext>
            </p:extLst>
          </p:nvPr>
        </p:nvGraphicFramePr>
        <p:xfrm>
          <a:off x="690563" y="3541713"/>
          <a:ext cx="7888287" cy="1296987"/>
        </p:xfrm>
        <a:graphic>
          <a:graphicData uri="http://schemas.openxmlformats.org/presentationml/2006/ole">
            <p:oleObj spid="_x0000_s15399" name="Dokument" r:id="rId3" imgW="8229600" imgH="1358900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P802.11ai Report to EC on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Approval 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</a:t>
            </a:r>
            <a:r>
              <a:rPr lang="en-GB" dirty="0" smtClean="0">
                <a:ea typeface="ＭＳ Ｐゴシック" pitchFamily="34" charset="-128"/>
              </a:rPr>
              <a:t> approval </a:t>
            </a:r>
            <a:r>
              <a:rPr lang="en-GB" dirty="0" smtClean="0">
                <a:ea typeface="ＭＳ Ｐゴシック" pitchFamily="34" charset="-128"/>
              </a:rPr>
              <a:t>to send IEEE P802.11ai Draft 11.0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</a:t>
            </a:r>
            <a:r>
              <a:rPr lang="en-GB" altLang="ko-KR" dirty="0" smtClean="0">
                <a:ea typeface="ＭＳ Ｐゴシック" pitchFamily="34" charset="-128"/>
              </a:rPr>
              <a:t>plenary session </a:t>
            </a:r>
            <a:r>
              <a:rPr lang="en-GB" altLang="ko-KR" dirty="0">
                <a:ea typeface="ＭＳ Ｐゴシック" pitchFamily="34" charset="-128"/>
              </a:rPr>
              <a:t>of the 802.11 working group on</a:t>
            </a:r>
            <a:r>
              <a:rPr lang="en-GB" altLang="ko-KR" dirty="0" smtClean="0">
                <a:ea typeface="ＭＳ Ｐゴシック" pitchFamily="34" charset="-128"/>
              </a:rPr>
              <a:t> 16</a:t>
            </a:r>
            <a:r>
              <a:rPr lang="en-GB" altLang="ko-KR" baseline="30000" dirty="0" smtClean="0">
                <a:ea typeface="ＭＳ Ｐゴシック" pitchFamily="34" charset="-128"/>
              </a:rPr>
              <a:t>th</a:t>
            </a:r>
            <a:r>
              <a:rPr lang="en-GB" altLang="ko-KR" dirty="0" smtClean="0">
                <a:ea typeface="ＭＳ Ｐゴシック" pitchFamily="34" charset="-128"/>
              </a:rPr>
              <a:t> September 2016.</a:t>
            </a:r>
            <a:endParaRPr lang="en-GB" altLang="ko-KR" dirty="0" smtClean="0">
              <a:ea typeface="ＭＳ Ｐゴシック" pitchFamily="34" charset="-128"/>
            </a:endParaRPr>
          </a:p>
          <a:p>
            <a:r>
              <a:rPr lang="en-GB" altLang="ko-KR" dirty="0" smtClean="0">
                <a:ea typeface="ＭＳ Ｐゴシック" pitchFamily="34" charset="-128"/>
              </a:rPr>
              <a:t>This report has been updated by the </a:t>
            </a:r>
            <a:r>
              <a:rPr lang="en-GB" altLang="ko-KR" dirty="0" err="1" smtClean="0">
                <a:ea typeface="ＭＳ Ｐゴシック" pitchFamily="34" charset="-128"/>
              </a:rPr>
              <a:t>TGai</a:t>
            </a:r>
            <a:r>
              <a:rPr lang="en-GB" altLang="ko-KR" dirty="0" smtClean="0">
                <a:ea typeface="ＭＳ Ｐゴシック" pitchFamily="34" charset="-128"/>
              </a:rPr>
              <a:t> Vice Chair to request unconditional approval as no further comments were received on the last recirculation ballot.</a:t>
            </a:r>
            <a:endParaRPr lang="en-GB" altLang="ko-KR" dirty="0" smtClean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63679026"/>
              </p:ext>
            </p:extLst>
          </p:nvPr>
        </p:nvGraphicFramePr>
        <p:xfrm>
          <a:off x="1066800" y="1524000"/>
          <a:ext cx="7162800" cy="467430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/>
                <a:gridCol w="2441254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 14,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TGai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89%</a:t>
                      </a: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30,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TGai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88%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Jul 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81%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6, 2016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82%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95%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dirty="0" smtClean="0"/>
                        <a:t>Sep 9, 2016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dirty="0" smtClean="0"/>
                        <a:t>Sep 30, 2016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Firth Recirculation Sponsor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95%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P802.11ai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93137996"/>
              </p:ext>
            </p:extLst>
          </p:nvPr>
        </p:nvGraphicFramePr>
        <p:xfrm>
          <a:off x="1066800" y="1567598"/>
          <a:ext cx="6403109" cy="472652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/>
                <a:gridCol w="2438400"/>
                <a:gridCol w="3050309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 14,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TGai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760 (334 T , 426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30,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TGai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 (104 T, 72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Jul 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 (4 T, 2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6, 2016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35 (9 T, 26 E)</a:t>
                      </a:r>
                    </a:p>
                  </a:txBody>
                  <a:tcPr/>
                </a:tc>
              </a:tr>
              <a:tr h="328077">
                <a:tc>
                  <a:txBody>
                    <a:bodyPr/>
                    <a:lstStyle/>
                    <a:p>
                      <a:r>
                        <a:rPr lang="en-CA" dirty="0" smtClean="0"/>
                        <a:t>Sep 9, 2016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137 (4 T, 133 E)</a:t>
                      </a:r>
                    </a:p>
                  </a:txBody>
                  <a:tcPr/>
                </a:tc>
              </a:tr>
              <a:tr h="328077">
                <a:tc>
                  <a:txBody>
                    <a:bodyPr/>
                    <a:lstStyle/>
                    <a:p>
                      <a:r>
                        <a:rPr lang="en-CA" dirty="0" smtClean="0"/>
                        <a:t>Sep 30, 2016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err="1" smtClean="0">
                          <a:latin typeface="Arial" pitchFamily="34" charset="0"/>
                          <a:cs typeface="Arial" pitchFamily="34" charset="0"/>
                        </a:rPr>
                        <a:t>Fith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 Recirculation Sponsor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TGai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11.0</a:t>
                      </a:r>
                      <a:endParaRPr lang="en-CA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91947967"/>
              </p:ext>
            </p:extLst>
          </p:nvPr>
        </p:nvGraphicFramePr>
        <p:xfrm>
          <a:off x="685800" y="1524000"/>
          <a:ext cx="7907559" cy="318032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41137"/>
                <a:gridCol w="1141594"/>
                <a:gridCol w="1063724"/>
                <a:gridCol w="1063724"/>
                <a:gridCol w="1063724"/>
                <a:gridCol w="916828"/>
                <a:gridCol w="916828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 smtClean="0">
                          <a:latin typeface="Calibri" panose="020F0502020204030204" pitchFamily="34" charset="0"/>
                        </a:rPr>
                        <a:t>Russell </a:t>
                      </a:r>
                      <a:r>
                        <a:rPr lang="de-DE" altLang="ko-KR" sz="1400" dirty="0" err="1" smtClean="0">
                          <a:latin typeface="Calibri" panose="020F0502020204030204" pitchFamily="34" charset="0"/>
                        </a:rPr>
                        <a:t>Housley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 smtClean="0">
                          <a:latin typeface="Calibri" panose="020F0502020204030204" pitchFamily="34" charset="0"/>
                        </a:rPr>
                        <a:t>Paul Lambert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 smtClean="0">
                          <a:latin typeface="Calibri" panose="020F0502020204030204" pitchFamily="34" charset="0"/>
                        </a:rPr>
                        <a:t>Mark RISON</a:t>
                      </a:r>
                      <a:endParaRPr lang="en-US" altLang="ko-KR" sz="140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Benjamin Rolfe (*)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Yongho</a:t>
                      </a: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Seok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 smtClean="0"/>
              <a:t>Marc Emmelmann (SELF)</a:t>
            </a:r>
            <a:endParaRPr lang="en-CA" dirty="0"/>
          </a:p>
        </p:txBody>
      </p:sp>
      <p:sp>
        <p:nvSpPr>
          <p:cNvPr id="9" name="Textfeld 8"/>
          <p:cNvSpPr txBox="1"/>
          <p:nvPr/>
        </p:nvSpPr>
        <p:spPr>
          <a:xfrm>
            <a:off x="381000" y="4800600"/>
            <a:ext cx="8534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(*) Commenter provided no response when contacted  (2016-07-12, 2016-07-28 and 2016-09-13) </a:t>
            </a:r>
            <a:r>
              <a:rPr lang="en-US" altLang="ko-KR" sz="1400" dirty="0" smtClean="0"/>
              <a:t>to </a:t>
            </a:r>
            <a:r>
              <a:rPr lang="en-US" altLang="ko-KR" sz="1400" dirty="0"/>
              <a:t>ask which comments are satisfied or unsatisfied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1400" b="1" dirty="0"/>
              <a:t>Total number of unsatisfied comments based on feedback from commenter:</a:t>
            </a:r>
            <a:r>
              <a:rPr lang="en-US" altLang="ko-KR" sz="1400" b="1" dirty="0" smtClean="0"/>
              <a:t> 39</a:t>
            </a:r>
            <a:endParaRPr lang="en-US" altLang="ko-KR" sz="1400" dirty="0" smtClean="0"/>
          </a:p>
          <a:p>
            <a:r>
              <a:rPr lang="en-US" altLang="ko-KR" sz="1400" b="1" dirty="0"/>
              <a:t>Total number of unsatisfied comments from </a:t>
            </a:r>
            <a:r>
              <a:rPr lang="en-US" altLang="ko-KR" sz="1400" b="1" u="sng" dirty="0"/>
              <a:t>unresponsive </a:t>
            </a:r>
            <a:r>
              <a:rPr lang="en-US" altLang="ko-KR" sz="1400" b="1" dirty="0"/>
              <a:t>commenter: </a:t>
            </a:r>
            <a:r>
              <a:rPr lang="en-US" altLang="ko-KR" sz="1400" b="1" dirty="0" smtClean="0"/>
              <a:t> 25</a:t>
            </a:r>
          </a:p>
          <a:p>
            <a:endParaRPr lang="en-US" altLang="ko-KR" sz="1400" b="1" dirty="0" smtClean="0"/>
          </a:p>
          <a:p>
            <a:r>
              <a:rPr lang="en-US" altLang="ko-KR" sz="1600" b="1" dirty="0" smtClean="0"/>
              <a:t>Note: the following</a:t>
            </a:r>
            <a:r>
              <a:rPr lang="en-US" altLang="ko-KR" sz="1600" b="1" dirty="0" smtClean="0"/>
              <a:t> voters </a:t>
            </a:r>
            <a:r>
              <a:rPr lang="en-US" altLang="ko-KR" sz="1600" b="1" dirty="0" smtClean="0"/>
              <a:t>on </a:t>
            </a:r>
            <a:r>
              <a:rPr lang="en-US" altLang="ko-KR" sz="1600" b="1" dirty="0" smtClean="0"/>
              <a:t>D11.0 </a:t>
            </a:r>
            <a:r>
              <a:rPr lang="en-US" altLang="ko-KR" sz="1600" b="1" dirty="0" smtClean="0"/>
              <a:t>in the</a:t>
            </a:r>
            <a:r>
              <a:rPr lang="en-US" altLang="ko-KR" sz="1600" b="1" dirty="0" smtClean="0"/>
              <a:t> 5</a:t>
            </a:r>
            <a:r>
              <a:rPr lang="en-US" altLang="ko-KR" sz="1600" b="1" baseline="30000" dirty="0" smtClean="0"/>
              <a:t>th</a:t>
            </a:r>
            <a:r>
              <a:rPr lang="en-US" altLang="ko-KR" sz="1600" b="1" dirty="0" smtClean="0"/>
              <a:t> </a:t>
            </a:r>
            <a:r>
              <a:rPr lang="en-US" altLang="ko-KR" sz="1600" b="1" dirty="0" err="1" smtClean="0"/>
              <a:t>Recirc</a:t>
            </a:r>
            <a:r>
              <a:rPr lang="en-US" altLang="ko-KR" sz="1600" b="1" dirty="0" smtClean="0"/>
              <a:t> indicated that all of</a:t>
            </a:r>
            <a:r>
              <a:rPr lang="en-US" altLang="ko-KR" sz="1600" b="1" dirty="0" smtClean="0"/>
              <a:t> </a:t>
            </a:r>
            <a:r>
              <a:rPr lang="en-US" altLang="ko-KR" sz="1600" b="1" dirty="0" smtClean="0"/>
              <a:t>his </a:t>
            </a:r>
            <a:r>
              <a:rPr lang="en-US" altLang="ko-KR" sz="1600" b="1" dirty="0" smtClean="0"/>
              <a:t>comments </a:t>
            </a:r>
            <a:r>
              <a:rPr lang="en-US" altLang="ko-KR" sz="1600" b="1" dirty="0" smtClean="0"/>
              <a:t>were resolved to their </a:t>
            </a:r>
            <a:r>
              <a:rPr lang="en-US" altLang="ko-KR" sz="1600" b="1" dirty="0" smtClean="0"/>
              <a:t>satisfaction but did not update </a:t>
            </a:r>
            <a:r>
              <a:rPr lang="en-US" altLang="ko-KR" sz="1600" b="1" dirty="0" smtClean="0"/>
              <a:t>his vote during the ballot</a:t>
            </a:r>
            <a:r>
              <a:rPr lang="en-US" altLang="ko-KR" sz="1600" b="1" dirty="0" smtClean="0"/>
              <a:t>: </a:t>
            </a:r>
            <a:r>
              <a:rPr lang="en-US" altLang="ko-KR" sz="1600" b="1" dirty="0" smtClean="0"/>
              <a:t>Dan HARKINS </a:t>
            </a:r>
          </a:p>
          <a:p>
            <a:endParaRPr lang="en-US" altLang="ko-KR" dirty="0" smtClean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 smtClean="0"/>
              <a:t>Marc Emmelmann (SELF)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85800" y="1981200"/>
            <a:ext cx="7772400" cy="3124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Normative references</a:t>
            </a:r>
            <a:r>
              <a:rPr lang="en-US" kern="0" dirty="0" smtClean="0">
                <a:ea typeface="ＭＳ Ｐゴシック" pitchFamily="34" charset="-128"/>
              </a:rPr>
              <a:t> –  6</a:t>
            </a:r>
          </a:p>
          <a:p>
            <a:r>
              <a:rPr lang="en-US" dirty="0" smtClean="0"/>
              <a:t>Frame formats</a:t>
            </a:r>
            <a:r>
              <a:rPr lang="en-US" kern="0" dirty="0" smtClean="0">
                <a:ea typeface="ＭＳ Ｐゴシック" pitchFamily="34" charset="-128"/>
              </a:rPr>
              <a:t> – 2</a:t>
            </a:r>
          </a:p>
          <a:p>
            <a:r>
              <a:rPr lang="en-US" dirty="0" smtClean="0"/>
              <a:t>MAC </a:t>
            </a:r>
            <a:r>
              <a:rPr lang="en-US" dirty="0" err="1" smtClean="0"/>
              <a:t>sublayer</a:t>
            </a:r>
            <a:r>
              <a:rPr lang="en-US" dirty="0" smtClean="0"/>
              <a:t> functional description – 6  </a:t>
            </a:r>
          </a:p>
          <a:p>
            <a:r>
              <a:rPr lang="en-US" dirty="0" smtClean="0"/>
              <a:t>MLME – 9</a:t>
            </a:r>
          </a:p>
          <a:p>
            <a:r>
              <a:rPr lang="en-US" dirty="0" smtClean="0"/>
              <a:t>Security – 29 </a:t>
            </a:r>
          </a:p>
          <a:p>
            <a:r>
              <a:rPr lang="en-US" dirty="0" smtClean="0"/>
              <a:t>Other -- 12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685800" y="5410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Claus numbers are given per </a:t>
            </a:r>
            <a:r>
              <a:rPr lang="en-US" dirty="0" err="1" smtClean="0"/>
              <a:t>TGai</a:t>
            </a:r>
            <a:r>
              <a:rPr lang="en-US" dirty="0" smtClean="0"/>
              <a:t> D10 which is based on the latest </a:t>
            </a:r>
            <a:r>
              <a:rPr lang="en-US" dirty="0" err="1" smtClean="0"/>
              <a:t>REVmc</a:t>
            </a:r>
            <a:r>
              <a:rPr lang="en-US" dirty="0" smtClean="0"/>
              <a:t> D8.0.  </a:t>
            </a:r>
            <a:r>
              <a:rPr lang="en-US" dirty="0" err="1" smtClean="0"/>
              <a:t>REVmc</a:t>
            </a:r>
            <a:r>
              <a:rPr lang="en-US" dirty="0" smtClean="0"/>
              <a:t> changed the major clause numbers in the baseline, hence Clause numbers given in comments against previous versions of </a:t>
            </a:r>
            <a:r>
              <a:rPr lang="en-US" dirty="0" err="1" smtClean="0"/>
              <a:t>TGai</a:t>
            </a:r>
            <a:r>
              <a:rPr lang="en-US" dirty="0" smtClean="0"/>
              <a:t> draft  are to be matched against the balloted draft to identify the topic of the comment.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062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</a:t>
            </a:r>
            <a:r>
              <a:rPr lang="en-GB" altLang="ko-KR" sz="1800" dirty="0" smtClean="0">
                <a:ea typeface="ＭＳ Ｐゴシック" pitchFamily="34" charset="-128"/>
              </a:rPr>
              <a:t> sponsor ballot </a:t>
            </a:r>
            <a:r>
              <a:rPr lang="en-GB" altLang="ko-KR" sz="1800" dirty="0">
                <a:ea typeface="ＭＳ Ｐゴシック" pitchFamily="34" charset="-128"/>
              </a:rPr>
              <a:t>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</a:t>
            </a:r>
            <a:r>
              <a:rPr lang="en-GB" altLang="ko-KR" sz="1600" dirty="0" smtClean="0">
                <a:ea typeface="ＭＳ Ｐゴシック" pitchFamily="34" charset="-128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 smtClean="0">
                <a:ea typeface="ＭＳ Ｐゴシック" pitchFamily="34" charset="-128"/>
              </a:rPr>
              <a:t>The file is also available at: </a:t>
            </a:r>
            <a:r>
              <a:rPr lang="de-DE" altLang="ko-KR" sz="1600" dirty="0" smtClean="0">
                <a:ea typeface="ＭＳ Ｐゴシック" pitchFamily="34" charset="-128"/>
                <a:hlinkClick r:id="rId4"/>
              </a:rPr>
              <a:t>https://mentor.ieee.org/802.11/dcn/16/11-16-1271-01-00ai-sponsor-ballot-comments-on-tgai-draft-for-attachment-to-report-to-ec-to-forward-to-revcom.xlsx</a:t>
            </a:r>
            <a:r>
              <a:rPr lang="de-DE" altLang="ko-KR" sz="1600" dirty="0" smtClean="0">
                <a:ea typeface="ＭＳ Ｐゴシック" pitchFamily="34" charset="-128"/>
              </a:rPr>
              <a:t> </a:t>
            </a:r>
            <a:endParaRPr lang="en-GB" altLang="ko-KR" sz="1600" dirty="0" smtClean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 smtClean="0"/>
              <a:t>Marc Emmelmann (SELF)</a:t>
            </a:r>
            <a:endParaRPr lang="en-CA" dirty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6248400" y="2971800"/>
          <a:ext cx="736600" cy="558800"/>
        </p:xfrm>
        <a:graphic>
          <a:graphicData uri="http://schemas.openxmlformats.org/presentationml/2006/ole">
            <p:oleObj spid="_x0000_s24582" name="Arbeitsblatt" showAsIcon="1" r:id="rId5" imgW="12700" imgH="0" progId="Excel.Sheet.12">
              <p:embed/>
            </p:oleObj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00947966"/>
              </p:ext>
            </p:extLst>
          </p:nvPr>
        </p:nvGraphicFramePr>
        <p:xfrm>
          <a:off x="685800" y="15240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 &amp; D10.0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Feb 2015 &amp; Sep 2015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85800" y="6019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(*) Note:  IEEE Editor provided a comment as part of 4</a:t>
            </a:r>
            <a:r>
              <a:rPr lang="en-US" b="1" baseline="30000" dirty="0" smtClean="0"/>
              <a:t>th</a:t>
            </a:r>
            <a:r>
              <a:rPr lang="en-US" b="1" dirty="0" smtClean="0"/>
              <a:t> Recirculation Ballot (Sep 2016) indicating the “The draft meets all editorial requirements”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September </a:t>
            </a:r>
            <a:r>
              <a:rPr lang="de-DE" altLang="ko-KR" dirty="0" smtClean="0"/>
              <a:t>2016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 smtClean="0"/>
              <a:t>Marc Emmelmann (SELF)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19322776"/>
              </p:ext>
            </p:extLst>
          </p:nvPr>
        </p:nvGraphicFramePr>
        <p:xfrm>
          <a:off x="685800" y="1524000"/>
          <a:ext cx="8229600" cy="4373244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Sponsor Ballot on D6.0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2015-08-15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2015-09-15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 Recirculation Sponsor Ballot on D7.0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2016-03-15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2016-03-30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2016-06-28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2016-07-13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2016-07-27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2016-08-06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D10.0 (update to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REVmc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D8.0)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2016-09-09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Recirculation Sponsor Ballot on D11.0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-09-20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by deadline 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2016-10-17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1127</Words>
  <Application>Microsoft Macintosh PowerPoint</Application>
  <PresentationFormat>Bildschirmpräsentation (4:3)</PresentationFormat>
  <Paragraphs>254</Paragraphs>
  <Slides>9</Slides>
  <Notes>4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802-11-Submission</vt:lpstr>
      <vt:lpstr>Dokument</vt:lpstr>
      <vt:lpstr>Arbeitsblatt</vt:lpstr>
      <vt:lpstr>Folie 1</vt:lpstr>
      <vt:lpstr>Introduction</vt:lpstr>
      <vt:lpstr>Sponsor Ballot Results – P802.11ai</vt:lpstr>
      <vt:lpstr>Sponsor Ballot Comments – P802.11ai</vt:lpstr>
      <vt:lpstr>Unsatisfied comments by commenter</vt:lpstr>
      <vt:lpstr>Unsatisfied comments by topics</vt:lpstr>
      <vt:lpstr>Unsatisfied comments</vt:lpstr>
      <vt:lpstr>Mandatory Coordination</vt:lpstr>
      <vt:lpstr>TGai Timeline</vt:lpstr>
    </vt:vector>
  </TitlesOfParts>
  <Manager/>
  <Company>Self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Reprot to EC to forward draft to RevCom</dc:title>
  <dc:subject/>
  <dc:creator>Marc Emmelmann</dc:creator>
  <cp:keywords>September 2016</cp:keywords>
  <dc:description/>
  <cp:lastModifiedBy>Marc Emmelmann</cp:lastModifiedBy>
  <cp:revision>2808</cp:revision>
  <cp:lastPrinted>1998-02-10T13:28:06Z</cp:lastPrinted>
  <dcterms:created xsi:type="dcterms:W3CDTF">2016-10-03T19:11:22Z</dcterms:created>
  <dcterms:modified xsi:type="dcterms:W3CDTF">2016-10-03T19:22:38Z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