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61" r:id="rId3"/>
    <p:sldId id="262" r:id="rId4"/>
    <p:sldId id="263" r:id="rId5"/>
    <p:sldId id="264" r:id="rId6"/>
    <p:sldId id="265" r:id="rId7"/>
    <p:sldId id="258" r:id="rId8"/>
    <p:sldId id="260"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7" autoAdjust="0"/>
    <p:restoredTop sz="96709" autoAdjust="0"/>
  </p:normalViewPr>
  <p:slideViewPr>
    <p:cSldViewPr>
      <p:cViewPr varScale="1">
        <p:scale>
          <a:sx n="161" d="100"/>
          <a:sy n="161" d="100"/>
        </p:scale>
        <p:origin x="120" y="9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9/12/2016</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2016</a:t>
            </a:r>
            <a:endParaRPr lang="en-GB" dirty="0"/>
          </a:p>
        </p:txBody>
      </p:sp>
      <p:sp>
        <p:nvSpPr>
          <p:cNvPr id="5" name="Footer Placeholder 4"/>
          <p:cNvSpPr>
            <a:spLocks noGrp="1"/>
          </p:cNvSpPr>
          <p:nvPr>
            <p:ph type="ftr" idx="11"/>
          </p:nvPr>
        </p:nvSpPr>
        <p:spPr/>
        <p:txBody>
          <a:bodyPr/>
          <a:lstStyle>
            <a:lvl1pPr>
              <a:defRPr/>
            </a:lvl1pPr>
          </a:lstStyle>
          <a:p>
            <a:r>
              <a:rPr lang="nl-NL"/>
              <a:t>Woojin Ahn et al., WILUS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nl-NL"/>
              <a:t>Woojin Ahn et al., WILUS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2016</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September 2016</a:t>
            </a:r>
            <a:endParaRPr lang="en-GB" dirty="0"/>
          </a:p>
        </p:txBody>
      </p:sp>
      <p:sp>
        <p:nvSpPr>
          <p:cNvPr id="5" name="Footer Placeholder 4"/>
          <p:cNvSpPr>
            <a:spLocks noGrp="1"/>
          </p:cNvSpPr>
          <p:nvPr>
            <p:ph type="ftr" idx="11"/>
          </p:nvPr>
        </p:nvSpPr>
        <p:spPr/>
        <p:txBody>
          <a:bodyPr/>
          <a:lstStyle>
            <a:lvl1pPr>
              <a:defRPr/>
            </a:lvl1pPr>
          </a:lstStyle>
          <a:p>
            <a:r>
              <a:rPr lang="nl-NL"/>
              <a:t>Woojin Ahn et al., WILUS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2016</a:t>
            </a:r>
            <a:endParaRPr lang="en-GB" dirty="0"/>
          </a:p>
        </p:txBody>
      </p:sp>
      <p:sp>
        <p:nvSpPr>
          <p:cNvPr id="6" name="Footer Placeholder 5"/>
          <p:cNvSpPr>
            <a:spLocks noGrp="1"/>
          </p:cNvSpPr>
          <p:nvPr>
            <p:ph type="ftr" idx="11"/>
          </p:nvPr>
        </p:nvSpPr>
        <p:spPr/>
        <p:txBody>
          <a:bodyPr/>
          <a:lstStyle>
            <a:lvl1pPr>
              <a:defRPr/>
            </a:lvl1pPr>
          </a:lstStyle>
          <a:p>
            <a:r>
              <a:rPr lang="nl-NL"/>
              <a:t>Woojin Ahn et al., WILUS</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nl-NL"/>
              <a:t>Woojin Ahn et al., WILUS</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2016</a:t>
            </a:r>
            <a:endParaRPr lang="en-GB" dirty="0"/>
          </a:p>
        </p:txBody>
      </p:sp>
      <p:sp>
        <p:nvSpPr>
          <p:cNvPr id="4" name="Footer Placeholder 3"/>
          <p:cNvSpPr>
            <a:spLocks noGrp="1"/>
          </p:cNvSpPr>
          <p:nvPr>
            <p:ph type="ftr" idx="11"/>
          </p:nvPr>
        </p:nvSpPr>
        <p:spPr/>
        <p:txBody>
          <a:bodyPr/>
          <a:lstStyle>
            <a:lvl1pPr>
              <a:defRPr/>
            </a:lvl1pPr>
          </a:lstStyle>
          <a:p>
            <a:r>
              <a:rPr lang="nl-NL"/>
              <a:t>Woojin Ahn et al., WILUS</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2016</a:t>
            </a:r>
            <a:endParaRPr lang="en-GB" dirty="0"/>
          </a:p>
        </p:txBody>
      </p:sp>
      <p:sp>
        <p:nvSpPr>
          <p:cNvPr id="3" name="Footer Placeholder 2"/>
          <p:cNvSpPr>
            <a:spLocks noGrp="1"/>
          </p:cNvSpPr>
          <p:nvPr>
            <p:ph type="ftr" idx="11"/>
          </p:nvPr>
        </p:nvSpPr>
        <p:spPr/>
        <p:txBody>
          <a:bodyPr/>
          <a:lstStyle>
            <a:lvl1pPr>
              <a:defRPr/>
            </a:lvl1pPr>
          </a:lstStyle>
          <a:p>
            <a:r>
              <a:rPr lang="nl-NL"/>
              <a:t>Woojin Ahn et al., WILUS</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2016</a:t>
            </a:r>
            <a:endParaRPr lang="en-GB" dirty="0"/>
          </a:p>
        </p:txBody>
      </p:sp>
      <p:sp>
        <p:nvSpPr>
          <p:cNvPr id="5" name="Footer Placeholder 4"/>
          <p:cNvSpPr>
            <a:spLocks noGrp="1"/>
          </p:cNvSpPr>
          <p:nvPr>
            <p:ph type="ftr" idx="11"/>
          </p:nvPr>
        </p:nvSpPr>
        <p:spPr/>
        <p:txBody>
          <a:bodyPr/>
          <a:lstStyle>
            <a:lvl1pPr>
              <a:defRPr/>
            </a:lvl1pPr>
          </a:lstStyle>
          <a:p>
            <a:r>
              <a:rPr lang="nl-NL"/>
              <a:t>Woojin Ahn et al., WILUS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2016</a:t>
            </a:r>
            <a:endParaRPr lang="en-GB" dirty="0"/>
          </a:p>
        </p:txBody>
      </p:sp>
      <p:sp>
        <p:nvSpPr>
          <p:cNvPr id="5" name="Footer Placeholder 4"/>
          <p:cNvSpPr>
            <a:spLocks noGrp="1"/>
          </p:cNvSpPr>
          <p:nvPr>
            <p:ph type="ftr" idx="11"/>
          </p:nvPr>
        </p:nvSpPr>
        <p:spPr/>
        <p:txBody>
          <a:bodyPr/>
          <a:lstStyle>
            <a:lvl1pPr>
              <a:defRPr/>
            </a:lvl1pPr>
          </a:lstStyle>
          <a:p>
            <a:r>
              <a:rPr lang="nl-NL"/>
              <a:t>Woojin Ahn et al., WILUS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nl-NL"/>
              <a:t>Woojin Ahn et al., WILUS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802.11-16/1181r0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Arial" panose="020B0604020202020204" pitchFamily="34" charset="0"/>
        <a:buChar char="•"/>
        <a:defRPr sz="2400" b="1">
          <a:solidFill>
            <a:srgbClr val="000000"/>
          </a:solidFill>
          <a:latin typeface="+mn-lt"/>
          <a:ea typeface="+mn-ea"/>
          <a:cs typeface="+mn-cs"/>
        </a:defRPr>
      </a:lvl1pPr>
      <a:lvl2pPr marL="800100" indent="-342900" algn="l" defTabSz="449263" rtl="0" eaLnBrk="1" fontAlgn="base" hangingPunct="1">
        <a:spcBef>
          <a:spcPts val="500"/>
        </a:spcBef>
        <a:spcAft>
          <a:spcPct val="0"/>
        </a:spcAft>
        <a:buClr>
          <a:srgbClr val="000000"/>
        </a:buClr>
        <a:buSzPct val="100000"/>
        <a:buFont typeface="Times New Roman" panose="02020603050405020304" pitchFamily="18" charset="0"/>
        <a:buChar char="−"/>
        <a:defRPr sz="2000">
          <a:solidFill>
            <a:srgbClr val="000000"/>
          </a:solidFill>
          <a:latin typeface="+mn-lt"/>
          <a:ea typeface="+mn-ea"/>
        </a:defRPr>
      </a:lvl2pPr>
      <a:lvl3pPr marL="1200150" indent="-285750" algn="l" defTabSz="449263" rtl="0" eaLnBrk="1" fontAlgn="base" hangingPunct="1">
        <a:spcBef>
          <a:spcPts val="450"/>
        </a:spcBef>
        <a:spcAft>
          <a:spcPct val="0"/>
        </a:spcAft>
        <a:buClr>
          <a:srgbClr val="000000"/>
        </a:buClr>
        <a:buSzPct val="100000"/>
        <a:buFont typeface="Arial" panose="020B0604020202020204" pitchFamily="34" charset="0"/>
        <a:buChar char="•"/>
        <a:defRPr>
          <a:solidFill>
            <a:srgbClr val="000000"/>
          </a:solidFill>
          <a:latin typeface="+mn-lt"/>
          <a:ea typeface="+mn-ea"/>
        </a:defRPr>
      </a:lvl3pPr>
      <a:lvl4pPr marL="1657350" indent="-285750" algn="l" defTabSz="449263" rtl="0" eaLnBrk="1" fontAlgn="base" hangingPunct="1">
        <a:spcBef>
          <a:spcPts val="400"/>
        </a:spcBef>
        <a:spcAft>
          <a:spcPct val="0"/>
        </a:spcAft>
        <a:buClr>
          <a:srgbClr val="000000"/>
        </a:buClr>
        <a:buSzPct val="100000"/>
        <a:buFont typeface="Times New Roman" panose="02020603050405020304" pitchFamily="18" charset="0"/>
        <a:buChar char="−"/>
        <a:defRPr sz="1600">
          <a:solidFill>
            <a:srgbClr val="000000"/>
          </a:solidFill>
          <a:latin typeface="+mn-lt"/>
          <a:ea typeface="+mn-ea"/>
        </a:defRPr>
      </a:lvl4pPr>
      <a:lvl5pPr marL="21145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nl-NL"/>
              <a:t>Woojin Ahn et al., WILUS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CW value after UL MU procedure</a:t>
            </a:r>
          </a:p>
        </p:txBody>
      </p:sp>
      <p:sp>
        <p:nvSpPr>
          <p:cNvPr id="3074" name="Rectangle 2"/>
          <p:cNvSpPr>
            <a:spLocks noGrp="1" noChangeArrowheads="1"/>
          </p:cNvSpPr>
          <p:nvPr>
            <p:ph type="body" idx="1"/>
          </p:nvPr>
        </p:nvSpPr>
        <p:spPr>
          <a:xfrm>
            <a:off x="685800" y="1524000"/>
            <a:ext cx="7772400" cy="396875"/>
          </a:xfrm>
          <a:ln/>
        </p:spPr>
        <p:txBody>
          <a:bodyPr>
            <a:normAutofit lnSpcReduction="10000"/>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2016-MM-DD</a:t>
            </a:r>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557589053"/>
              </p:ext>
            </p:extLst>
          </p:nvPr>
        </p:nvGraphicFramePr>
        <p:xfrm>
          <a:off x="517525" y="2286000"/>
          <a:ext cx="8093075" cy="2840948"/>
        </p:xfrm>
        <a:graphic>
          <a:graphicData uri="http://schemas.openxmlformats.org/presentationml/2006/ole">
            <mc:AlternateContent xmlns:mc="http://schemas.openxmlformats.org/markup-compatibility/2006">
              <mc:Choice xmlns:v="urn:schemas-microsoft-com:vml" Requires="v">
                <p:oleObj spid="_x0000_s3093" name="Document" r:id="rId4" imgW="8250056" imgH="2905124" progId="Word.Document.8">
                  <p:embed/>
                </p:oleObj>
              </mc:Choice>
              <mc:Fallback>
                <p:oleObj name="Document" r:id="rId4" imgW="8250056" imgH="2905124" progId="Word.Document.8">
                  <p:embed/>
                  <p:pic>
                    <p:nvPicPr>
                      <p:cNvPr id="9" name="Object 3"/>
                      <p:cNvPicPr>
                        <a:picLocks noChangeAspect="1" noChangeArrowheads="1"/>
                      </p:cNvPicPr>
                      <p:nvPr/>
                    </p:nvPicPr>
                    <p:blipFill>
                      <a:blip r:embed="rId5"/>
                      <a:srcRect/>
                      <a:stretch>
                        <a:fillRect/>
                      </a:stretch>
                    </p:blipFill>
                    <p:spPr bwMode="auto">
                      <a:xfrm>
                        <a:off x="517525" y="2286000"/>
                        <a:ext cx="8093075" cy="2840948"/>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 UL MU EDCA backoff procedure</a:t>
            </a:r>
          </a:p>
        </p:txBody>
      </p:sp>
      <p:sp>
        <p:nvSpPr>
          <p:cNvPr id="3" name="Content Placeholder 2"/>
          <p:cNvSpPr>
            <a:spLocks noGrp="1"/>
          </p:cNvSpPr>
          <p:nvPr>
            <p:ph idx="1"/>
          </p:nvPr>
        </p:nvSpPr>
        <p:spPr/>
        <p:txBody>
          <a:bodyPr/>
          <a:lstStyle/>
          <a:p>
            <a:r>
              <a:rPr lang="en-US" dirty="0"/>
              <a:t>STA resumes it EDCAF after UL MU regardless of success or failure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dirty="0"/>
              <a:t>September 2016</a:t>
            </a:r>
            <a:endParaRPr lang="en-GB" dirty="0"/>
          </a:p>
        </p:txBody>
      </p:sp>
      <p:pic>
        <p:nvPicPr>
          <p:cNvPr id="7" name="Picture 6"/>
          <p:cNvPicPr>
            <a:picLocks noChangeAspect="1"/>
          </p:cNvPicPr>
          <p:nvPr/>
        </p:nvPicPr>
        <p:blipFill>
          <a:blip r:embed="rId2"/>
          <a:stretch>
            <a:fillRect/>
          </a:stretch>
        </p:blipFill>
        <p:spPr>
          <a:xfrm>
            <a:off x="1354800" y="3211260"/>
            <a:ext cx="7576716" cy="2427540"/>
          </a:xfrm>
          <a:prstGeom prst="rect">
            <a:avLst/>
          </a:prstGeom>
        </p:spPr>
      </p:pic>
      <p:pic>
        <p:nvPicPr>
          <p:cNvPr id="8" name="Picture 7"/>
          <p:cNvPicPr>
            <a:picLocks noChangeAspect="1"/>
          </p:cNvPicPr>
          <p:nvPr/>
        </p:nvPicPr>
        <p:blipFill>
          <a:blip r:embed="rId3"/>
          <a:stretch>
            <a:fillRect/>
          </a:stretch>
        </p:blipFill>
        <p:spPr>
          <a:xfrm>
            <a:off x="1583400" y="3056718"/>
            <a:ext cx="2369112" cy="215005"/>
          </a:xfrm>
          <a:prstGeom prst="rect">
            <a:avLst/>
          </a:prstGeom>
        </p:spPr>
      </p:pic>
    </p:spTree>
    <p:extLst>
      <p:ext uri="{BB962C8B-B14F-4D97-AF65-F5344CB8AC3E}">
        <p14:creationId xmlns:p14="http://schemas.microsoft.com/office/powerpoint/2010/main" val="1081506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Rectangle 119"/>
          <p:cNvSpPr/>
          <p:nvPr/>
        </p:nvSpPr>
        <p:spPr>
          <a:xfrm>
            <a:off x="6248400" y="6100872"/>
            <a:ext cx="990599" cy="304801"/>
          </a:xfrm>
          <a:prstGeom prst="rect">
            <a:avLst/>
          </a:prstGeom>
          <a:solidFill>
            <a:schemeClr val="bg1"/>
          </a:solidFill>
          <a:ln w="12700" cmpd="sng">
            <a:solidFill>
              <a:schemeClr val="tx1"/>
            </a:solidFill>
            <a:roun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solidFill>
                  <a:schemeClr val="tx1"/>
                </a:solidFill>
              </a:rPr>
              <a:t>SU</a:t>
            </a:r>
          </a:p>
        </p:txBody>
      </p:sp>
      <p:sp>
        <p:nvSpPr>
          <p:cNvPr id="2" name="Title 1"/>
          <p:cNvSpPr>
            <a:spLocks noGrp="1"/>
          </p:cNvSpPr>
          <p:nvPr>
            <p:ph type="title"/>
          </p:nvPr>
        </p:nvSpPr>
        <p:spPr/>
        <p:txBody>
          <a:bodyPr/>
          <a:lstStyle/>
          <a:p>
            <a:r>
              <a:rPr lang="en-US" dirty="0"/>
              <a:t>EDCA rules after UL MU</a:t>
            </a:r>
          </a:p>
        </p:txBody>
      </p:sp>
      <p:sp>
        <p:nvSpPr>
          <p:cNvPr id="3" name="Content Placeholder 2"/>
          <p:cNvSpPr>
            <a:spLocks noGrp="1"/>
          </p:cNvSpPr>
          <p:nvPr>
            <p:ph idx="1"/>
          </p:nvPr>
        </p:nvSpPr>
        <p:spPr>
          <a:xfrm>
            <a:off x="685800" y="1982787"/>
            <a:ext cx="7770813" cy="4113213"/>
          </a:xfrm>
        </p:spPr>
        <p:txBody>
          <a:bodyPr>
            <a:normAutofit/>
          </a:bodyPr>
          <a:lstStyle/>
          <a:p>
            <a:r>
              <a:rPr lang="en-US" dirty="0"/>
              <a:t>After UL MU, STA could use the remaining BO timer for SU transmission as usual</a:t>
            </a:r>
            <a:endParaRPr lang="en-US" altLang="ko-KR" dirty="0"/>
          </a:p>
          <a:p>
            <a:pPr lvl="1"/>
            <a:r>
              <a:rPr lang="en-US" altLang="ko-KR" dirty="0"/>
              <a:t>The BO timer will decrease as soon as the channel gets idle</a:t>
            </a:r>
          </a:p>
          <a:p>
            <a:pPr lvl="1"/>
            <a:r>
              <a:rPr lang="en-US" altLang="ko-KR" dirty="0"/>
              <a:t>The value of BO counter and CW of the corresponding AC will follow the general EDCA rules</a:t>
            </a:r>
          </a:p>
          <a:p>
            <a:pPr lvl="2"/>
            <a:r>
              <a:rPr lang="en-US" altLang="ko-KR" dirty="0"/>
              <a:t>When the BO counter reaches zero,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dirty="0"/>
              <a:t>September 2016</a:t>
            </a:r>
            <a:endParaRPr lang="en-GB" dirty="0"/>
          </a:p>
        </p:txBody>
      </p:sp>
      <p:sp>
        <p:nvSpPr>
          <p:cNvPr id="7" name="Rectangle: Rounded Corners 6"/>
          <p:cNvSpPr/>
          <p:nvPr/>
        </p:nvSpPr>
        <p:spPr>
          <a:xfrm>
            <a:off x="3887689" y="4755171"/>
            <a:ext cx="421161" cy="457198"/>
          </a:xfrm>
          <a:prstGeom prst="roundRect">
            <a:avLst/>
          </a:prstGeom>
          <a:solidFill>
            <a:schemeClr val="bg1">
              <a:lumMod val="65000"/>
            </a:schemeClr>
          </a:solidFill>
          <a:ln w="12700" cmpd="sng">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rmAutofit/>
          </a:bodyPr>
          <a:lstStyle/>
          <a:p>
            <a:pPr algn="ctr" latinLnBrk="0"/>
            <a:endParaRPr lang="en-US" sz="1000" dirty="0">
              <a:solidFill>
                <a:schemeClr val="tx1"/>
              </a:solidFill>
            </a:endParaRPr>
          </a:p>
        </p:txBody>
      </p:sp>
      <p:sp>
        <p:nvSpPr>
          <p:cNvPr id="8" name="Rectangle 7"/>
          <p:cNvSpPr/>
          <p:nvPr/>
        </p:nvSpPr>
        <p:spPr>
          <a:xfrm>
            <a:off x="3886201" y="6109156"/>
            <a:ext cx="304800" cy="304800"/>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rmAutofit/>
          </a:bodyPr>
          <a:lstStyle/>
          <a:p>
            <a:pPr algn="ctr" latinLnBrk="0"/>
            <a:r>
              <a:rPr lang="en-US" sz="1000" dirty="0">
                <a:solidFill>
                  <a:schemeClr val="tx1"/>
                </a:solidFill>
              </a:rPr>
              <a:t>TF</a:t>
            </a:r>
          </a:p>
        </p:txBody>
      </p:sp>
      <p:sp>
        <p:nvSpPr>
          <p:cNvPr id="9" name="Rectangle 8"/>
          <p:cNvSpPr/>
          <p:nvPr/>
        </p:nvSpPr>
        <p:spPr>
          <a:xfrm>
            <a:off x="4267201" y="6109156"/>
            <a:ext cx="457200" cy="304800"/>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rmAutofit/>
          </a:bodyPr>
          <a:lstStyle/>
          <a:p>
            <a:pPr algn="ctr" latinLnBrk="0"/>
            <a:r>
              <a:rPr lang="en-US" sz="1000" dirty="0">
                <a:solidFill>
                  <a:schemeClr val="tx1"/>
                </a:solidFill>
              </a:rPr>
              <a:t>   TID1</a:t>
            </a:r>
          </a:p>
        </p:txBody>
      </p:sp>
      <p:sp>
        <p:nvSpPr>
          <p:cNvPr id="10" name="Rectangle 9"/>
          <p:cNvSpPr/>
          <p:nvPr/>
        </p:nvSpPr>
        <p:spPr>
          <a:xfrm>
            <a:off x="4724401" y="6109156"/>
            <a:ext cx="457200" cy="304800"/>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rmAutofit/>
          </a:bodyPr>
          <a:lstStyle/>
          <a:p>
            <a:pPr algn="ctr" latinLnBrk="0"/>
            <a:r>
              <a:rPr lang="en-US" sz="1000" dirty="0">
                <a:solidFill>
                  <a:schemeClr val="tx1"/>
                </a:solidFill>
              </a:rPr>
              <a:t>   TID3</a:t>
            </a:r>
          </a:p>
        </p:txBody>
      </p:sp>
      <p:sp>
        <p:nvSpPr>
          <p:cNvPr id="11" name="Rectangle 10"/>
          <p:cNvSpPr/>
          <p:nvPr/>
        </p:nvSpPr>
        <p:spPr>
          <a:xfrm>
            <a:off x="4343401" y="6109156"/>
            <a:ext cx="76200" cy="304800"/>
          </a:xfrm>
          <a:prstGeom prst="rect">
            <a:avLst/>
          </a:prstGeom>
          <a:solidFill>
            <a:schemeClr val="bg1">
              <a:lumMod val="50000"/>
            </a:schemeClr>
          </a:solidFill>
          <a:ln w="127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rmAutofit/>
          </a:bodyPr>
          <a:lstStyle/>
          <a:p>
            <a:pPr algn="ctr" latinLnBrk="0"/>
            <a:endParaRPr lang="en-US" sz="1000" dirty="0">
              <a:solidFill>
                <a:schemeClr val="tx1"/>
              </a:solidFill>
            </a:endParaRPr>
          </a:p>
        </p:txBody>
      </p:sp>
      <p:sp>
        <p:nvSpPr>
          <p:cNvPr id="12" name="Rectangle 11"/>
          <p:cNvSpPr/>
          <p:nvPr/>
        </p:nvSpPr>
        <p:spPr>
          <a:xfrm>
            <a:off x="4800601" y="6109156"/>
            <a:ext cx="76200" cy="304800"/>
          </a:xfrm>
          <a:prstGeom prst="rect">
            <a:avLst/>
          </a:prstGeom>
          <a:solidFill>
            <a:schemeClr val="bg1">
              <a:lumMod val="50000"/>
            </a:schemeClr>
          </a:solidFill>
          <a:ln w="127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rmAutofit/>
          </a:bodyPr>
          <a:lstStyle/>
          <a:p>
            <a:pPr algn="ctr" latinLnBrk="0"/>
            <a:endParaRPr lang="en-US" sz="1000" dirty="0">
              <a:solidFill>
                <a:schemeClr val="tx1"/>
              </a:solidFill>
            </a:endParaRPr>
          </a:p>
        </p:txBody>
      </p:sp>
      <p:sp>
        <p:nvSpPr>
          <p:cNvPr id="13" name="Rectangle 12"/>
          <p:cNvSpPr/>
          <p:nvPr/>
        </p:nvSpPr>
        <p:spPr>
          <a:xfrm>
            <a:off x="5257800" y="6109156"/>
            <a:ext cx="381001" cy="304800"/>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rmAutofit/>
          </a:bodyPr>
          <a:lstStyle/>
          <a:p>
            <a:pPr algn="ctr" latinLnBrk="0"/>
            <a:r>
              <a:rPr lang="en-US" sz="1000" dirty="0">
                <a:solidFill>
                  <a:schemeClr val="tx1"/>
                </a:solidFill>
              </a:rPr>
              <a:t>M-BA</a:t>
            </a:r>
          </a:p>
        </p:txBody>
      </p:sp>
      <p:sp>
        <p:nvSpPr>
          <p:cNvPr id="14" name="Rectangle 13"/>
          <p:cNvSpPr/>
          <p:nvPr/>
        </p:nvSpPr>
        <p:spPr>
          <a:xfrm>
            <a:off x="5638801" y="6261556"/>
            <a:ext cx="228600" cy="215444"/>
          </a:xfrm>
          <a:prstGeom prst="rect">
            <a:avLst/>
          </a:prstGeom>
        </p:spPr>
        <p:txBody>
          <a:bodyPr wrap="square" lIns="0" rIns="0">
            <a:spAutoFit/>
          </a:bodyPr>
          <a:lstStyle/>
          <a:p>
            <a:pPr algn="ctr"/>
            <a:r>
              <a:rPr lang="en-US" sz="800" dirty="0">
                <a:solidFill>
                  <a:schemeClr val="tx1"/>
                </a:solidFill>
              </a:rPr>
              <a:t>AIFS</a:t>
            </a:r>
            <a:endParaRPr lang="en-US" sz="1400" dirty="0">
              <a:solidFill>
                <a:schemeClr val="tx1"/>
              </a:solidFill>
            </a:endParaRPr>
          </a:p>
        </p:txBody>
      </p:sp>
      <p:grpSp>
        <p:nvGrpSpPr>
          <p:cNvPr id="15" name="Group 14"/>
          <p:cNvGrpSpPr/>
          <p:nvPr/>
        </p:nvGrpSpPr>
        <p:grpSpPr>
          <a:xfrm>
            <a:off x="5867401" y="6261554"/>
            <a:ext cx="152400" cy="152402"/>
            <a:chOff x="4572000" y="4190998"/>
            <a:chExt cx="152400" cy="152402"/>
          </a:xfrm>
        </p:grpSpPr>
        <p:cxnSp>
          <p:nvCxnSpPr>
            <p:cNvPr id="16" name="Straight Connector 15"/>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20" name="Group 19"/>
          <p:cNvGrpSpPr/>
          <p:nvPr/>
        </p:nvGrpSpPr>
        <p:grpSpPr>
          <a:xfrm>
            <a:off x="5943601" y="6261554"/>
            <a:ext cx="152400" cy="152402"/>
            <a:chOff x="4572000" y="4190998"/>
            <a:chExt cx="152400" cy="152402"/>
          </a:xfrm>
        </p:grpSpPr>
        <p:cxnSp>
          <p:nvCxnSpPr>
            <p:cNvPr id="21" name="Straight Connector 20"/>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25" name="Group 24"/>
          <p:cNvGrpSpPr/>
          <p:nvPr/>
        </p:nvGrpSpPr>
        <p:grpSpPr>
          <a:xfrm>
            <a:off x="6019801" y="6261554"/>
            <a:ext cx="152400" cy="152402"/>
            <a:chOff x="4572000" y="4190998"/>
            <a:chExt cx="152400" cy="152402"/>
          </a:xfrm>
        </p:grpSpPr>
        <p:cxnSp>
          <p:nvCxnSpPr>
            <p:cNvPr id="26" name="Straight Connector 25"/>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30" name="Group 29"/>
          <p:cNvGrpSpPr/>
          <p:nvPr/>
        </p:nvGrpSpPr>
        <p:grpSpPr>
          <a:xfrm>
            <a:off x="6096001" y="6261554"/>
            <a:ext cx="152400" cy="152402"/>
            <a:chOff x="4572000" y="4190998"/>
            <a:chExt cx="152400" cy="152402"/>
          </a:xfrm>
        </p:grpSpPr>
        <p:cxnSp>
          <p:nvCxnSpPr>
            <p:cNvPr id="31" name="Straight Connector 30"/>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3886201" y="4348273"/>
            <a:ext cx="432048" cy="864096"/>
            <a:chOff x="827584" y="1628800"/>
            <a:chExt cx="432048" cy="864096"/>
          </a:xfrm>
        </p:grpSpPr>
        <p:cxnSp>
          <p:nvCxnSpPr>
            <p:cNvPr id="36" name="Straight Connector 35"/>
            <p:cNvCxnSpPr/>
            <p:nvPr/>
          </p:nvCxnSpPr>
          <p:spPr>
            <a:xfrm>
              <a:off x="827584" y="2492896"/>
              <a:ext cx="432048" cy="0"/>
            </a:xfrm>
            <a:prstGeom prst="line">
              <a:avLst/>
            </a:pr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flipV="1">
              <a:off x="827584" y="1628800"/>
              <a:ext cx="0" cy="864096"/>
            </a:xfrm>
            <a:prstGeom prst="line">
              <a:avLst/>
            </a:pr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V="1">
              <a:off x="1259632" y="1628800"/>
              <a:ext cx="0" cy="864096"/>
            </a:xfrm>
            <a:prstGeom prst="line">
              <a:avLst/>
            </a:pr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39" name="Rectangle 38"/>
          <p:cNvSpPr/>
          <p:nvPr/>
        </p:nvSpPr>
        <p:spPr>
          <a:xfrm>
            <a:off x="3886201" y="5288570"/>
            <a:ext cx="432048" cy="184667"/>
          </a:xfrm>
          <a:prstGeom prst="rect">
            <a:avLst/>
          </a:prstGeom>
          <a:noFill/>
          <a:ln w="12700" cmpd="sng">
            <a:solidFill>
              <a:srgbClr val="000000"/>
            </a:solidFill>
            <a:roun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tx1"/>
              </a:solidFill>
            </a:endParaRPr>
          </a:p>
        </p:txBody>
      </p:sp>
      <p:sp>
        <p:nvSpPr>
          <p:cNvPr id="40" name="TextBox 39"/>
          <p:cNvSpPr txBox="1"/>
          <p:nvPr/>
        </p:nvSpPr>
        <p:spPr>
          <a:xfrm>
            <a:off x="3886201" y="5288570"/>
            <a:ext cx="432048" cy="92333"/>
          </a:xfrm>
          <a:prstGeom prst="rect">
            <a:avLst/>
          </a:prstGeom>
          <a:noFill/>
        </p:spPr>
        <p:txBody>
          <a:bodyPr wrap="square" lIns="0" tIns="0" rIns="0" bIns="0" rtlCol="0">
            <a:spAutoFit/>
          </a:bodyPr>
          <a:lstStyle/>
          <a:p>
            <a:pPr algn="ctr"/>
            <a:r>
              <a:rPr lang="en-US" sz="600" dirty="0">
                <a:solidFill>
                  <a:schemeClr val="tx1"/>
                </a:solidFill>
              </a:rPr>
              <a:t>BO[VO]: 4</a:t>
            </a:r>
          </a:p>
        </p:txBody>
      </p:sp>
      <p:grpSp>
        <p:nvGrpSpPr>
          <p:cNvPr id="41" name="Group 40"/>
          <p:cNvGrpSpPr/>
          <p:nvPr/>
        </p:nvGrpSpPr>
        <p:grpSpPr>
          <a:xfrm>
            <a:off x="3505201" y="6261554"/>
            <a:ext cx="152400" cy="152402"/>
            <a:chOff x="4572000" y="4190998"/>
            <a:chExt cx="152400" cy="152402"/>
          </a:xfrm>
        </p:grpSpPr>
        <p:cxnSp>
          <p:nvCxnSpPr>
            <p:cNvPr id="42" name="Straight Connector 41"/>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46" name="Group 45"/>
          <p:cNvGrpSpPr/>
          <p:nvPr/>
        </p:nvGrpSpPr>
        <p:grpSpPr>
          <a:xfrm>
            <a:off x="3581401" y="6261554"/>
            <a:ext cx="152400" cy="152402"/>
            <a:chOff x="4572000" y="4190998"/>
            <a:chExt cx="152400" cy="152402"/>
          </a:xfrm>
        </p:grpSpPr>
        <p:cxnSp>
          <p:nvCxnSpPr>
            <p:cNvPr id="47" name="Straight Connector 46"/>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51" name="Group 50"/>
          <p:cNvGrpSpPr/>
          <p:nvPr/>
        </p:nvGrpSpPr>
        <p:grpSpPr>
          <a:xfrm>
            <a:off x="3657601" y="6261554"/>
            <a:ext cx="152400" cy="152402"/>
            <a:chOff x="4572000" y="4190998"/>
            <a:chExt cx="152400" cy="152402"/>
          </a:xfrm>
        </p:grpSpPr>
        <p:cxnSp>
          <p:nvCxnSpPr>
            <p:cNvPr id="52" name="Straight Connector 51"/>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55" name="Straight Connector 54"/>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56" name="Group 55"/>
          <p:cNvGrpSpPr/>
          <p:nvPr/>
        </p:nvGrpSpPr>
        <p:grpSpPr>
          <a:xfrm>
            <a:off x="3733801" y="6261554"/>
            <a:ext cx="152400" cy="152402"/>
            <a:chOff x="4572000" y="4190998"/>
            <a:chExt cx="152400" cy="152402"/>
          </a:xfrm>
        </p:grpSpPr>
        <p:cxnSp>
          <p:nvCxnSpPr>
            <p:cNvPr id="57" name="Straight Connector 56"/>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58" name="Straight Connector 57"/>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61" name="Group 60"/>
          <p:cNvGrpSpPr/>
          <p:nvPr/>
        </p:nvGrpSpPr>
        <p:grpSpPr>
          <a:xfrm>
            <a:off x="3505201" y="5728156"/>
            <a:ext cx="152400" cy="152402"/>
            <a:chOff x="4572000" y="4190998"/>
            <a:chExt cx="152400" cy="152402"/>
          </a:xfrm>
        </p:grpSpPr>
        <p:cxnSp>
          <p:nvCxnSpPr>
            <p:cNvPr id="62" name="Straight Connector 61"/>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63" name="Straight Connector 62"/>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65" name="Straight Connector 64"/>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66" name="Group 65"/>
          <p:cNvGrpSpPr/>
          <p:nvPr/>
        </p:nvGrpSpPr>
        <p:grpSpPr>
          <a:xfrm>
            <a:off x="3581401" y="5728156"/>
            <a:ext cx="152400" cy="152402"/>
            <a:chOff x="4572000" y="4190998"/>
            <a:chExt cx="152400" cy="152402"/>
          </a:xfrm>
        </p:grpSpPr>
        <p:cxnSp>
          <p:nvCxnSpPr>
            <p:cNvPr id="67" name="Straight Connector 66"/>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68" name="Straight Connector 67"/>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69" name="Straight Connector 68"/>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71" name="Group 70"/>
          <p:cNvGrpSpPr/>
          <p:nvPr/>
        </p:nvGrpSpPr>
        <p:grpSpPr>
          <a:xfrm>
            <a:off x="3657601" y="5728156"/>
            <a:ext cx="152400" cy="152402"/>
            <a:chOff x="4572000" y="4190998"/>
            <a:chExt cx="152400" cy="152402"/>
          </a:xfrm>
        </p:grpSpPr>
        <p:cxnSp>
          <p:nvCxnSpPr>
            <p:cNvPr id="72" name="Straight Connector 71"/>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76" name="Group 75"/>
          <p:cNvGrpSpPr/>
          <p:nvPr/>
        </p:nvGrpSpPr>
        <p:grpSpPr>
          <a:xfrm>
            <a:off x="3733801" y="5728156"/>
            <a:ext cx="152400" cy="152402"/>
            <a:chOff x="4572000" y="4190998"/>
            <a:chExt cx="152400" cy="152402"/>
          </a:xfrm>
        </p:grpSpPr>
        <p:cxnSp>
          <p:nvCxnSpPr>
            <p:cNvPr id="77" name="Straight Connector 76"/>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81" name="Group 80"/>
          <p:cNvGrpSpPr/>
          <p:nvPr/>
        </p:nvGrpSpPr>
        <p:grpSpPr>
          <a:xfrm>
            <a:off x="3810001" y="5728156"/>
            <a:ext cx="152400" cy="152402"/>
            <a:chOff x="4572000" y="4190998"/>
            <a:chExt cx="152400" cy="152402"/>
          </a:xfrm>
        </p:grpSpPr>
        <p:cxnSp>
          <p:nvCxnSpPr>
            <p:cNvPr id="82" name="Straight Connector 81"/>
            <p:cNvCxnSpPr/>
            <p:nvPr/>
          </p:nvCxnSpPr>
          <p:spPr>
            <a:xfrm>
              <a:off x="4572000" y="4343400"/>
              <a:ext cx="76200" cy="0"/>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a:off x="4648200" y="4190999"/>
              <a:ext cx="76200" cy="0"/>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84" name="Straight Connector 83"/>
            <p:cNvCxnSpPr/>
            <p:nvPr/>
          </p:nvCxnSpPr>
          <p:spPr>
            <a:xfrm flipH="1">
              <a:off x="4572000" y="4190999"/>
              <a:ext cx="76200" cy="152401"/>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85" name="Straight Connector 84"/>
            <p:cNvCxnSpPr/>
            <p:nvPr/>
          </p:nvCxnSpPr>
          <p:spPr>
            <a:xfrm flipH="1">
              <a:off x="4648200" y="4190998"/>
              <a:ext cx="76200" cy="152402"/>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grpSp>
      <p:grpSp>
        <p:nvGrpSpPr>
          <p:cNvPr id="86" name="Group 85"/>
          <p:cNvGrpSpPr/>
          <p:nvPr/>
        </p:nvGrpSpPr>
        <p:grpSpPr>
          <a:xfrm>
            <a:off x="3886201" y="5728156"/>
            <a:ext cx="152400" cy="152402"/>
            <a:chOff x="4572000" y="4190998"/>
            <a:chExt cx="152400" cy="152402"/>
          </a:xfrm>
        </p:grpSpPr>
        <p:cxnSp>
          <p:nvCxnSpPr>
            <p:cNvPr id="87" name="Straight Connector 86"/>
            <p:cNvCxnSpPr/>
            <p:nvPr/>
          </p:nvCxnSpPr>
          <p:spPr>
            <a:xfrm>
              <a:off x="4572000" y="4343400"/>
              <a:ext cx="76200" cy="0"/>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p:nvCxnSpPr>
          <p:spPr>
            <a:xfrm>
              <a:off x="4648200" y="4190999"/>
              <a:ext cx="76200" cy="0"/>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flipH="1">
              <a:off x="4572000" y="4190999"/>
              <a:ext cx="76200" cy="152401"/>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p:nvCxnSpPr>
          <p:spPr>
            <a:xfrm flipH="1">
              <a:off x="4648200" y="4190998"/>
              <a:ext cx="76200" cy="152402"/>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grpSp>
      <p:grpSp>
        <p:nvGrpSpPr>
          <p:cNvPr id="91" name="Group 90"/>
          <p:cNvGrpSpPr/>
          <p:nvPr/>
        </p:nvGrpSpPr>
        <p:grpSpPr>
          <a:xfrm>
            <a:off x="3962401" y="5728156"/>
            <a:ext cx="152400" cy="152402"/>
            <a:chOff x="4572000" y="4190998"/>
            <a:chExt cx="152400" cy="152402"/>
          </a:xfrm>
        </p:grpSpPr>
        <p:cxnSp>
          <p:nvCxnSpPr>
            <p:cNvPr id="92" name="Straight Connector 91"/>
            <p:cNvCxnSpPr/>
            <p:nvPr/>
          </p:nvCxnSpPr>
          <p:spPr>
            <a:xfrm>
              <a:off x="4572000" y="4343400"/>
              <a:ext cx="76200" cy="0"/>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93" name="Straight Connector 92"/>
            <p:cNvCxnSpPr/>
            <p:nvPr/>
          </p:nvCxnSpPr>
          <p:spPr>
            <a:xfrm>
              <a:off x="4648200" y="4190999"/>
              <a:ext cx="76200" cy="0"/>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94" name="Straight Connector 93"/>
            <p:cNvCxnSpPr/>
            <p:nvPr/>
          </p:nvCxnSpPr>
          <p:spPr>
            <a:xfrm flipH="1">
              <a:off x="4572000" y="4190999"/>
              <a:ext cx="76200" cy="152401"/>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95" name="Straight Connector 94"/>
            <p:cNvCxnSpPr/>
            <p:nvPr/>
          </p:nvCxnSpPr>
          <p:spPr>
            <a:xfrm flipH="1">
              <a:off x="4648200" y="4190998"/>
              <a:ext cx="76200" cy="152402"/>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grpSp>
      <p:grpSp>
        <p:nvGrpSpPr>
          <p:cNvPr id="96" name="Group 95"/>
          <p:cNvGrpSpPr/>
          <p:nvPr/>
        </p:nvGrpSpPr>
        <p:grpSpPr>
          <a:xfrm>
            <a:off x="4038601" y="5728156"/>
            <a:ext cx="152400" cy="152402"/>
            <a:chOff x="4572000" y="4190998"/>
            <a:chExt cx="152400" cy="152402"/>
          </a:xfrm>
        </p:grpSpPr>
        <p:cxnSp>
          <p:nvCxnSpPr>
            <p:cNvPr id="97" name="Straight Connector 96"/>
            <p:cNvCxnSpPr/>
            <p:nvPr/>
          </p:nvCxnSpPr>
          <p:spPr>
            <a:xfrm>
              <a:off x="4572000" y="4343400"/>
              <a:ext cx="76200" cy="0"/>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98" name="Straight Connector 97"/>
            <p:cNvCxnSpPr/>
            <p:nvPr/>
          </p:nvCxnSpPr>
          <p:spPr>
            <a:xfrm>
              <a:off x="4648200" y="4190999"/>
              <a:ext cx="76200" cy="0"/>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99" name="Straight Connector 98"/>
            <p:cNvCxnSpPr/>
            <p:nvPr/>
          </p:nvCxnSpPr>
          <p:spPr>
            <a:xfrm flipH="1">
              <a:off x="4572000" y="4190999"/>
              <a:ext cx="76200" cy="152401"/>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100" name="Straight Connector 99"/>
            <p:cNvCxnSpPr/>
            <p:nvPr/>
          </p:nvCxnSpPr>
          <p:spPr>
            <a:xfrm flipH="1">
              <a:off x="4648200" y="4190998"/>
              <a:ext cx="76200" cy="152402"/>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grpSp>
      <p:sp>
        <p:nvSpPr>
          <p:cNvPr id="101" name="Rectangle: Rounded Corners 100"/>
          <p:cNvSpPr/>
          <p:nvPr/>
        </p:nvSpPr>
        <p:spPr>
          <a:xfrm>
            <a:off x="3810001" y="5651956"/>
            <a:ext cx="381000" cy="304800"/>
          </a:xfrm>
          <a:prstGeom prst="round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rmAutofit/>
          </a:bodyPr>
          <a:lstStyle/>
          <a:p>
            <a:pPr algn="ctr" latinLnBrk="0"/>
            <a:endParaRPr lang="en-US" sz="1000" dirty="0">
              <a:solidFill>
                <a:schemeClr val="tx1"/>
              </a:solidFill>
            </a:endParaRPr>
          </a:p>
        </p:txBody>
      </p:sp>
      <p:cxnSp>
        <p:nvCxnSpPr>
          <p:cNvPr id="102" name="Connector: Elbow 101"/>
          <p:cNvCxnSpPr>
            <a:stCxn id="101" idx="3"/>
          </p:cNvCxnSpPr>
          <p:nvPr/>
        </p:nvCxnSpPr>
        <p:spPr>
          <a:xfrm>
            <a:off x="4191001" y="5804356"/>
            <a:ext cx="1878855" cy="457200"/>
          </a:xfrm>
          <a:prstGeom prst="bentConnector3">
            <a:avLst>
              <a:gd name="adj1" fmla="val 99903"/>
            </a:avLst>
          </a:prstGeom>
          <a:ln w="12700" cmpd="sng">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grpSp>
        <p:nvGrpSpPr>
          <p:cNvPr id="103" name="Group 102"/>
          <p:cNvGrpSpPr/>
          <p:nvPr/>
        </p:nvGrpSpPr>
        <p:grpSpPr>
          <a:xfrm>
            <a:off x="5638801" y="4348273"/>
            <a:ext cx="432048" cy="864096"/>
            <a:chOff x="827584" y="1628800"/>
            <a:chExt cx="432048" cy="864096"/>
          </a:xfrm>
        </p:grpSpPr>
        <p:cxnSp>
          <p:nvCxnSpPr>
            <p:cNvPr id="104" name="Straight Connector 103"/>
            <p:cNvCxnSpPr/>
            <p:nvPr/>
          </p:nvCxnSpPr>
          <p:spPr>
            <a:xfrm>
              <a:off x="827584" y="2492896"/>
              <a:ext cx="432048" cy="0"/>
            </a:xfrm>
            <a:prstGeom prst="line">
              <a:avLst/>
            </a:pr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05" name="Straight Connector 104"/>
            <p:cNvCxnSpPr/>
            <p:nvPr/>
          </p:nvCxnSpPr>
          <p:spPr>
            <a:xfrm flipV="1">
              <a:off x="827584" y="1628800"/>
              <a:ext cx="0" cy="864096"/>
            </a:xfrm>
            <a:prstGeom prst="line">
              <a:avLst/>
            </a:pr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06" name="Straight Connector 105"/>
            <p:cNvCxnSpPr/>
            <p:nvPr/>
          </p:nvCxnSpPr>
          <p:spPr>
            <a:xfrm flipV="1">
              <a:off x="1259632" y="1628800"/>
              <a:ext cx="0" cy="864096"/>
            </a:xfrm>
            <a:prstGeom prst="line">
              <a:avLst/>
            </a:pr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07" name="TextBox 106"/>
          <p:cNvSpPr txBox="1"/>
          <p:nvPr/>
        </p:nvSpPr>
        <p:spPr>
          <a:xfrm>
            <a:off x="5638801" y="4348273"/>
            <a:ext cx="432048" cy="153888"/>
          </a:xfrm>
          <a:prstGeom prst="rect">
            <a:avLst/>
          </a:prstGeom>
          <a:noFill/>
        </p:spPr>
        <p:txBody>
          <a:bodyPr wrap="square" lIns="0" tIns="0" rIns="0" bIns="0" rtlCol="0">
            <a:spAutoFit/>
          </a:bodyPr>
          <a:lstStyle/>
          <a:p>
            <a:pPr algn="ctr"/>
            <a:r>
              <a:rPr lang="en-US" sz="1000" dirty="0">
                <a:solidFill>
                  <a:schemeClr val="tx1"/>
                </a:solidFill>
              </a:rPr>
              <a:t>AC VO</a:t>
            </a:r>
          </a:p>
        </p:txBody>
      </p:sp>
      <p:sp>
        <p:nvSpPr>
          <p:cNvPr id="108" name="TextBox 107"/>
          <p:cNvSpPr txBox="1"/>
          <p:nvPr/>
        </p:nvSpPr>
        <p:spPr>
          <a:xfrm>
            <a:off x="5638801" y="5032585"/>
            <a:ext cx="432048" cy="153888"/>
          </a:xfrm>
          <a:prstGeom prst="rect">
            <a:avLst/>
          </a:prstGeom>
          <a:noFill/>
        </p:spPr>
        <p:txBody>
          <a:bodyPr wrap="square" lIns="0" tIns="0" rIns="0" bIns="0" rtlCol="0">
            <a:spAutoFit/>
          </a:bodyPr>
          <a:lstStyle/>
          <a:p>
            <a:pPr algn="ctr"/>
            <a:r>
              <a:rPr lang="en-US" sz="1000" dirty="0">
                <a:solidFill>
                  <a:schemeClr val="tx1"/>
                </a:solidFill>
              </a:rPr>
              <a:t>empty</a:t>
            </a:r>
          </a:p>
        </p:txBody>
      </p:sp>
      <p:sp>
        <p:nvSpPr>
          <p:cNvPr id="109" name="TextBox 108"/>
          <p:cNvSpPr txBox="1"/>
          <p:nvPr/>
        </p:nvSpPr>
        <p:spPr>
          <a:xfrm>
            <a:off x="4800601" y="5209393"/>
            <a:ext cx="838200" cy="307777"/>
          </a:xfrm>
          <a:prstGeom prst="rect">
            <a:avLst/>
          </a:prstGeom>
          <a:noFill/>
        </p:spPr>
        <p:txBody>
          <a:bodyPr wrap="square" lIns="0" tIns="0" rIns="0" bIns="0" rtlCol="0">
            <a:spAutoFit/>
          </a:bodyPr>
          <a:lstStyle/>
          <a:p>
            <a:pPr algn="ctr"/>
            <a:r>
              <a:rPr lang="en-US" sz="1000" dirty="0">
                <a:solidFill>
                  <a:schemeClr val="tx1"/>
                </a:solidFill>
              </a:rPr>
              <a:t>Resume EDCA after UL MU</a:t>
            </a:r>
          </a:p>
        </p:txBody>
      </p:sp>
      <p:cxnSp>
        <p:nvCxnSpPr>
          <p:cNvPr id="110" name="Straight Connector 109"/>
          <p:cNvCxnSpPr>
            <a:endCxn id="118" idx="1"/>
          </p:cNvCxnSpPr>
          <p:nvPr/>
        </p:nvCxnSpPr>
        <p:spPr>
          <a:xfrm flipV="1">
            <a:off x="3886201" y="4425217"/>
            <a:ext cx="0" cy="1986003"/>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111" name="Straight Connector 110"/>
          <p:cNvCxnSpPr/>
          <p:nvPr/>
        </p:nvCxnSpPr>
        <p:spPr>
          <a:xfrm>
            <a:off x="3429001" y="6411220"/>
            <a:ext cx="3886199" cy="2736"/>
          </a:xfrm>
          <a:prstGeom prst="line">
            <a:avLst/>
          </a:prstGeom>
          <a:ln w="12700" cmpd="sng">
            <a:solidFill>
              <a:schemeClr val="tx1"/>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112" name="Straight Connector 111"/>
          <p:cNvCxnSpPr>
            <a:stCxn id="14" idx="1"/>
            <a:endCxn id="107" idx="1"/>
          </p:cNvCxnSpPr>
          <p:nvPr/>
        </p:nvCxnSpPr>
        <p:spPr>
          <a:xfrm flipV="1">
            <a:off x="5638801" y="4425217"/>
            <a:ext cx="0" cy="1944061"/>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sp>
        <p:nvSpPr>
          <p:cNvPr id="113" name="Rectangle 112"/>
          <p:cNvSpPr/>
          <p:nvPr/>
        </p:nvSpPr>
        <p:spPr>
          <a:xfrm>
            <a:off x="5638801" y="5288570"/>
            <a:ext cx="432048" cy="184667"/>
          </a:xfrm>
          <a:prstGeom prst="rect">
            <a:avLst/>
          </a:prstGeom>
          <a:noFill/>
          <a:ln w="12700" cmpd="sng">
            <a:solidFill>
              <a:srgbClr val="000000"/>
            </a:solidFill>
            <a:roun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tx1"/>
              </a:solidFill>
            </a:endParaRPr>
          </a:p>
        </p:txBody>
      </p:sp>
      <p:sp>
        <p:nvSpPr>
          <p:cNvPr id="114" name="TextBox 113"/>
          <p:cNvSpPr txBox="1"/>
          <p:nvPr/>
        </p:nvSpPr>
        <p:spPr>
          <a:xfrm>
            <a:off x="5638801" y="5288571"/>
            <a:ext cx="432048" cy="92333"/>
          </a:xfrm>
          <a:prstGeom prst="rect">
            <a:avLst/>
          </a:prstGeom>
          <a:noFill/>
        </p:spPr>
        <p:txBody>
          <a:bodyPr wrap="square" lIns="0" tIns="0" rIns="0" bIns="0" rtlCol="0">
            <a:spAutoFit/>
          </a:bodyPr>
          <a:lstStyle/>
          <a:p>
            <a:pPr algn="ctr"/>
            <a:r>
              <a:rPr lang="en-US" sz="600" dirty="0">
                <a:solidFill>
                  <a:schemeClr val="tx1"/>
                </a:solidFill>
              </a:rPr>
              <a:t>BO[VO]: 4</a:t>
            </a:r>
          </a:p>
        </p:txBody>
      </p:sp>
      <p:cxnSp>
        <p:nvCxnSpPr>
          <p:cNvPr id="115" name="Straight Connector 114"/>
          <p:cNvCxnSpPr/>
          <p:nvPr/>
        </p:nvCxnSpPr>
        <p:spPr>
          <a:xfrm flipV="1">
            <a:off x="6248400" y="5042356"/>
            <a:ext cx="1" cy="1368864"/>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sp>
        <p:nvSpPr>
          <p:cNvPr id="116" name="Rectangle 115"/>
          <p:cNvSpPr/>
          <p:nvPr/>
        </p:nvSpPr>
        <p:spPr>
          <a:xfrm>
            <a:off x="6248401" y="5288570"/>
            <a:ext cx="432048" cy="184667"/>
          </a:xfrm>
          <a:prstGeom prst="rect">
            <a:avLst/>
          </a:prstGeom>
          <a:noFill/>
          <a:ln w="12700" cmpd="sng">
            <a:solidFill>
              <a:srgbClr val="000000"/>
            </a:solidFill>
            <a:roun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tx1"/>
              </a:solidFill>
            </a:endParaRPr>
          </a:p>
        </p:txBody>
      </p:sp>
      <p:sp>
        <p:nvSpPr>
          <p:cNvPr id="117" name="TextBox 116"/>
          <p:cNvSpPr txBox="1"/>
          <p:nvPr/>
        </p:nvSpPr>
        <p:spPr>
          <a:xfrm>
            <a:off x="6248401" y="5288571"/>
            <a:ext cx="432048" cy="92333"/>
          </a:xfrm>
          <a:prstGeom prst="rect">
            <a:avLst/>
          </a:prstGeom>
          <a:noFill/>
        </p:spPr>
        <p:txBody>
          <a:bodyPr wrap="square" lIns="0" tIns="0" rIns="0" bIns="0" rtlCol="0">
            <a:spAutoFit/>
          </a:bodyPr>
          <a:lstStyle/>
          <a:p>
            <a:pPr algn="ctr"/>
            <a:r>
              <a:rPr lang="en-US" sz="600" dirty="0">
                <a:solidFill>
                  <a:schemeClr val="tx1"/>
                </a:solidFill>
              </a:rPr>
              <a:t>BO[VO]: 0</a:t>
            </a:r>
          </a:p>
        </p:txBody>
      </p:sp>
      <p:sp>
        <p:nvSpPr>
          <p:cNvPr id="118" name="TextBox 117"/>
          <p:cNvSpPr txBox="1"/>
          <p:nvPr/>
        </p:nvSpPr>
        <p:spPr>
          <a:xfrm>
            <a:off x="3886201" y="4348273"/>
            <a:ext cx="432048" cy="153888"/>
          </a:xfrm>
          <a:prstGeom prst="rect">
            <a:avLst/>
          </a:prstGeom>
          <a:noFill/>
        </p:spPr>
        <p:txBody>
          <a:bodyPr wrap="square" lIns="0" tIns="0" rIns="0" bIns="0" rtlCol="0">
            <a:spAutoFit/>
          </a:bodyPr>
          <a:lstStyle/>
          <a:p>
            <a:pPr algn="ctr"/>
            <a:r>
              <a:rPr lang="en-US" sz="1000" dirty="0">
                <a:solidFill>
                  <a:schemeClr val="tx1"/>
                </a:solidFill>
              </a:rPr>
              <a:t>AC VO</a:t>
            </a:r>
          </a:p>
        </p:txBody>
      </p:sp>
      <p:sp>
        <p:nvSpPr>
          <p:cNvPr id="122" name="Rectangle: Rounded Corners 121"/>
          <p:cNvSpPr/>
          <p:nvPr/>
        </p:nvSpPr>
        <p:spPr>
          <a:xfrm>
            <a:off x="5644244" y="5058383"/>
            <a:ext cx="421161" cy="151010"/>
          </a:xfrm>
          <a:prstGeom prst="roundRect">
            <a:avLst/>
          </a:prstGeom>
          <a:solidFill>
            <a:schemeClr val="bg1">
              <a:lumMod val="65000"/>
            </a:schemeClr>
          </a:solidFill>
          <a:ln w="12700" cmpd="sng">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rmAutofit fontScale="92500" lnSpcReduction="10000"/>
          </a:bodyPr>
          <a:lstStyle/>
          <a:p>
            <a:pPr algn="ctr" latinLnBrk="0"/>
            <a:endParaRPr lang="en-US" sz="1000" dirty="0">
              <a:solidFill>
                <a:schemeClr val="tx1"/>
              </a:solidFill>
            </a:endParaRPr>
          </a:p>
        </p:txBody>
      </p:sp>
    </p:spTree>
    <p:extLst>
      <p:ext uri="{BB962C8B-B14F-4D97-AF65-F5344CB8AC3E}">
        <p14:creationId xmlns:p14="http://schemas.microsoft.com/office/powerpoint/2010/main" val="2278531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CW value after UL MU</a:t>
            </a:r>
          </a:p>
        </p:txBody>
      </p:sp>
      <p:sp>
        <p:nvSpPr>
          <p:cNvPr id="3" name="Content Placeholder 2"/>
          <p:cNvSpPr>
            <a:spLocks noGrp="1"/>
          </p:cNvSpPr>
          <p:nvPr>
            <p:ph idx="1"/>
          </p:nvPr>
        </p:nvSpPr>
        <p:spPr>
          <a:xfrm>
            <a:off x="457200" y="1780196"/>
            <a:ext cx="8382000" cy="4314217"/>
          </a:xfrm>
        </p:spPr>
        <p:txBody>
          <a:bodyPr>
            <a:normAutofit/>
          </a:bodyPr>
          <a:lstStyle/>
          <a:p>
            <a:r>
              <a:rPr lang="en-US" dirty="0"/>
              <a:t>If every MSDUs of an AC are successfully transmitted in UL MU, EDCAF will run for empty queue</a:t>
            </a:r>
          </a:p>
          <a:p>
            <a:pPr lvl="1"/>
            <a:r>
              <a:rPr lang="en-US" altLang="ko-KR" dirty="0"/>
              <a:t>The BO timer will decrease as soon as the channel gets idle</a:t>
            </a:r>
          </a:p>
          <a:p>
            <a:pPr lvl="1"/>
            <a:r>
              <a:rPr lang="en-US" altLang="ko-KR" dirty="0"/>
              <a:t>The EDCAF will turn into idle state</a:t>
            </a:r>
          </a:p>
          <a:p>
            <a:pPr lvl="2"/>
            <a:r>
              <a:rPr lang="en-US" dirty="0"/>
              <a:t>When the BO timer reaches to zero</a:t>
            </a:r>
          </a:p>
          <a:p>
            <a:r>
              <a:rPr lang="en-US" dirty="0"/>
              <a:t>The CW value may not be initialized appropriately after UL MU</a:t>
            </a:r>
          </a:p>
          <a:p>
            <a:pPr lvl="1"/>
            <a:endParaRPr lang="en-US" dirty="0"/>
          </a:p>
        </p:txBody>
      </p:sp>
      <p:sp>
        <p:nvSpPr>
          <p:cNvPr id="4" name="Slide Number Placeholder 3"/>
          <p:cNvSpPr>
            <a:spLocks noGrp="1"/>
          </p:cNvSpPr>
          <p:nvPr>
            <p:ph type="sldNum" idx="12"/>
          </p:nvPr>
        </p:nvSpPr>
        <p:spPr/>
        <p:txBody>
          <a:bodyPr/>
          <a:lstStyle/>
          <a:p>
            <a:r>
              <a:rPr lang="en-GB" dirty="0">
                <a:solidFill>
                  <a:schemeClr val="tx1"/>
                </a:solidFill>
              </a:rPr>
              <a:t>Slide </a:t>
            </a:r>
            <a:fld id="{440F5867-744E-4AA6-B0ED-4C44D2DFBB7B}" type="slidenum">
              <a:rPr lang="en-GB" smtClean="0">
                <a:solidFill>
                  <a:schemeClr val="tx1"/>
                </a:solidFill>
              </a:rPr>
              <a:pPr/>
              <a:t>4</a:t>
            </a:fld>
            <a:endParaRPr lang="en-GB" dirty="0">
              <a:solidFill>
                <a:schemeClr val="tx1"/>
              </a:solidFill>
            </a:endParaRPr>
          </a:p>
        </p:txBody>
      </p:sp>
      <p:sp>
        <p:nvSpPr>
          <p:cNvPr id="5" name="Footer Placeholder 4"/>
          <p:cNvSpPr>
            <a:spLocks noGrp="1"/>
          </p:cNvSpPr>
          <p:nvPr>
            <p:ph type="ftr" idx="14"/>
          </p:nvPr>
        </p:nvSpPr>
        <p:spPr>
          <a:xfrm>
            <a:off x="5959480" y="6475413"/>
            <a:ext cx="3184520" cy="180975"/>
          </a:xfrm>
        </p:spPr>
        <p:txBody>
          <a:bodyPr/>
          <a:lstStyle/>
          <a:p>
            <a:r>
              <a:rPr lang="nl-NL">
                <a:solidFill>
                  <a:schemeClr val="tx1"/>
                </a:solidFill>
              </a:rPr>
              <a:t>Woojin Ahn et al., WILUS</a:t>
            </a:r>
            <a:endParaRPr lang="en-GB" dirty="0">
              <a:solidFill>
                <a:schemeClr val="tx1"/>
              </a:solidFill>
            </a:endParaRPr>
          </a:p>
        </p:txBody>
      </p:sp>
      <p:sp>
        <p:nvSpPr>
          <p:cNvPr id="6" name="Date Placeholder 5"/>
          <p:cNvSpPr>
            <a:spLocks noGrp="1"/>
          </p:cNvSpPr>
          <p:nvPr>
            <p:ph type="dt" idx="15"/>
          </p:nvPr>
        </p:nvSpPr>
        <p:spPr/>
        <p:txBody>
          <a:bodyPr/>
          <a:lstStyle/>
          <a:p>
            <a:r>
              <a:rPr lang="en-US" dirty="0"/>
              <a:t>September 2016</a:t>
            </a:r>
            <a:endParaRPr lang="en-GB" dirty="0"/>
          </a:p>
        </p:txBody>
      </p:sp>
      <p:sp>
        <p:nvSpPr>
          <p:cNvPr id="131" name="Rectangle: Rounded Corners 130"/>
          <p:cNvSpPr/>
          <p:nvPr/>
        </p:nvSpPr>
        <p:spPr>
          <a:xfrm>
            <a:off x="2965351" y="4850191"/>
            <a:ext cx="421161" cy="331407"/>
          </a:xfrm>
          <a:prstGeom prst="roundRect">
            <a:avLst/>
          </a:prstGeom>
          <a:solidFill>
            <a:schemeClr val="bg1">
              <a:lumMod val="65000"/>
            </a:schemeClr>
          </a:solidFill>
          <a:ln w="12700" cmpd="sng">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rmAutofit/>
          </a:bodyPr>
          <a:lstStyle/>
          <a:p>
            <a:pPr algn="ctr" latinLnBrk="0"/>
            <a:endParaRPr lang="en-US" sz="1000" dirty="0">
              <a:solidFill>
                <a:schemeClr val="tx1"/>
              </a:solidFill>
            </a:endParaRPr>
          </a:p>
        </p:txBody>
      </p:sp>
      <p:sp>
        <p:nvSpPr>
          <p:cNvPr id="132" name="Rectangle 131"/>
          <p:cNvSpPr/>
          <p:nvPr/>
        </p:nvSpPr>
        <p:spPr>
          <a:xfrm>
            <a:off x="2963863" y="6078386"/>
            <a:ext cx="304800" cy="304800"/>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rmAutofit/>
          </a:bodyPr>
          <a:lstStyle/>
          <a:p>
            <a:pPr algn="ctr" latinLnBrk="0"/>
            <a:r>
              <a:rPr lang="en-US" sz="1000" dirty="0">
                <a:solidFill>
                  <a:schemeClr val="tx1"/>
                </a:solidFill>
              </a:rPr>
              <a:t>TF</a:t>
            </a:r>
          </a:p>
        </p:txBody>
      </p:sp>
      <p:sp>
        <p:nvSpPr>
          <p:cNvPr id="133" name="Rectangle 132"/>
          <p:cNvSpPr/>
          <p:nvPr/>
        </p:nvSpPr>
        <p:spPr>
          <a:xfrm>
            <a:off x="3344863" y="6078386"/>
            <a:ext cx="457200" cy="304800"/>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rmAutofit/>
          </a:bodyPr>
          <a:lstStyle/>
          <a:p>
            <a:pPr algn="ctr" latinLnBrk="0"/>
            <a:r>
              <a:rPr lang="en-US" sz="1000" dirty="0">
                <a:solidFill>
                  <a:schemeClr val="tx1"/>
                </a:solidFill>
              </a:rPr>
              <a:t>   TID1</a:t>
            </a:r>
          </a:p>
        </p:txBody>
      </p:sp>
      <p:sp>
        <p:nvSpPr>
          <p:cNvPr id="134" name="Rectangle 133"/>
          <p:cNvSpPr/>
          <p:nvPr/>
        </p:nvSpPr>
        <p:spPr>
          <a:xfrm>
            <a:off x="3802063" y="6078386"/>
            <a:ext cx="457200" cy="304800"/>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rmAutofit/>
          </a:bodyPr>
          <a:lstStyle/>
          <a:p>
            <a:pPr algn="ctr" latinLnBrk="0"/>
            <a:r>
              <a:rPr lang="en-US" sz="1000" dirty="0">
                <a:solidFill>
                  <a:schemeClr val="tx1"/>
                </a:solidFill>
              </a:rPr>
              <a:t>   TID3</a:t>
            </a:r>
          </a:p>
        </p:txBody>
      </p:sp>
      <p:sp>
        <p:nvSpPr>
          <p:cNvPr id="135" name="Rectangle 134"/>
          <p:cNvSpPr/>
          <p:nvPr/>
        </p:nvSpPr>
        <p:spPr>
          <a:xfrm>
            <a:off x="3421063" y="6078386"/>
            <a:ext cx="76200" cy="304800"/>
          </a:xfrm>
          <a:prstGeom prst="rect">
            <a:avLst/>
          </a:prstGeom>
          <a:solidFill>
            <a:schemeClr val="bg1">
              <a:lumMod val="50000"/>
            </a:schemeClr>
          </a:solidFill>
          <a:ln w="127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rmAutofit/>
          </a:bodyPr>
          <a:lstStyle/>
          <a:p>
            <a:pPr algn="ctr" latinLnBrk="0"/>
            <a:endParaRPr lang="en-US" sz="1000" dirty="0">
              <a:solidFill>
                <a:schemeClr val="tx1"/>
              </a:solidFill>
            </a:endParaRPr>
          </a:p>
        </p:txBody>
      </p:sp>
      <p:sp>
        <p:nvSpPr>
          <p:cNvPr id="136" name="Rectangle 135"/>
          <p:cNvSpPr/>
          <p:nvPr/>
        </p:nvSpPr>
        <p:spPr>
          <a:xfrm>
            <a:off x="3878263" y="6078386"/>
            <a:ext cx="76200" cy="304800"/>
          </a:xfrm>
          <a:prstGeom prst="rect">
            <a:avLst/>
          </a:prstGeom>
          <a:solidFill>
            <a:schemeClr val="bg1">
              <a:lumMod val="50000"/>
            </a:schemeClr>
          </a:solidFill>
          <a:ln w="127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rmAutofit/>
          </a:bodyPr>
          <a:lstStyle/>
          <a:p>
            <a:pPr algn="ctr" latinLnBrk="0"/>
            <a:endParaRPr lang="en-US" sz="1000" dirty="0">
              <a:solidFill>
                <a:schemeClr val="tx1"/>
              </a:solidFill>
            </a:endParaRPr>
          </a:p>
        </p:txBody>
      </p:sp>
      <p:sp>
        <p:nvSpPr>
          <p:cNvPr id="137" name="Rectangle 136"/>
          <p:cNvSpPr/>
          <p:nvPr/>
        </p:nvSpPr>
        <p:spPr>
          <a:xfrm>
            <a:off x="4335462" y="6078386"/>
            <a:ext cx="381001" cy="304800"/>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rmAutofit/>
          </a:bodyPr>
          <a:lstStyle/>
          <a:p>
            <a:pPr algn="ctr" latinLnBrk="0"/>
            <a:r>
              <a:rPr lang="en-US" sz="1000" dirty="0">
                <a:solidFill>
                  <a:schemeClr val="tx1"/>
                </a:solidFill>
              </a:rPr>
              <a:t>M-BA</a:t>
            </a:r>
          </a:p>
        </p:txBody>
      </p:sp>
      <p:sp>
        <p:nvSpPr>
          <p:cNvPr id="138" name="Rectangle 137"/>
          <p:cNvSpPr/>
          <p:nvPr/>
        </p:nvSpPr>
        <p:spPr>
          <a:xfrm>
            <a:off x="4716463" y="6230786"/>
            <a:ext cx="228600" cy="215444"/>
          </a:xfrm>
          <a:prstGeom prst="rect">
            <a:avLst/>
          </a:prstGeom>
        </p:spPr>
        <p:txBody>
          <a:bodyPr wrap="square" lIns="0" rIns="0">
            <a:spAutoFit/>
          </a:bodyPr>
          <a:lstStyle/>
          <a:p>
            <a:pPr algn="ctr"/>
            <a:r>
              <a:rPr lang="en-US" sz="800" dirty="0">
                <a:solidFill>
                  <a:schemeClr val="tx1"/>
                </a:solidFill>
              </a:rPr>
              <a:t>AIFS</a:t>
            </a:r>
            <a:endParaRPr lang="en-US" sz="1400" dirty="0">
              <a:solidFill>
                <a:schemeClr val="tx1"/>
              </a:solidFill>
            </a:endParaRPr>
          </a:p>
        </p:txBody>
      </p:sp>
      <p:grpSp>
        <p:nvGrpSpPr>
          <p:cNvPr id="139" name="Group 138"/>
          <p:cNvGrpSpPr/>
          <p:nvPr/>
        </p:nvGrpSpPr>
        <p:grpSpPr>
          <a:xfrm>
            <a:off x="4945063" y="6230784"/>
            <a:ext cx="152400" cy="152402"/>
            <a:chOff x="4572000" y="4190998"/>
            <a:chExt cx="152400" cy="152402"/>
          </a:xfrm>
        </p:grpSpPr>
        <p:cxnSp>
          <p:nvCxnSpPr>
            <p:cNvPr id="140" name="Straight Connector 139"/>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41" name="Straight Connector 140"/>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42" name="Straight Connector 141"/>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43" name="Straight Connector 142"/>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144" name="Group 143"/>
          <p:cNvGrpSpPr/>
          <p:nvPr/>
        </p:nvGrpSpPr>
        <p:grpSpPr>
          <a:xfrm>
            <a:off x="5021263" y="6230784"/>
            <a:ext cx="152400" cy="152402"/>
            <a:chOff x="4572000" y="4190998"/>
            <a:chExt cx="152400" cy="152402"/>
          </a:xfrm>
        </p:grpSpPr>
        <p:cxnSp>
          <p:nvCxnSpPr>
            <p:cNvPr id="145" name="Straight Connector 144"/>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46" name="Straight Connector 145"/>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47" name="Straight Connector 146"/>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48" name="Straight Connector 147"/>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149" name="Group 148"/>
          <p:cNvGrpSpPr/>
          <p:nvPr/>
        </p:nvGrpSpPr>
        <p:grpSpPr>
          <a:xfrm>
            <a:off x="5097463" y="6230784"/>
            <a:ext cx="152400" cy="152402"/>
            <a:chOff x="4572000" y="4190998"/>
            <a:chExt cx="152400" cy="152402"/>
          </a:xfrm>
        </p:grpSpPr>
        <p:cxnSp>
          <p:nvCxnSpPr>
            <p:cNvPr id="150" name="Straight Connector 149"/>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51" name="Straight Connector 150"/>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52" name="Straight Connector 151"/>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53" name="Straight Connector 152"/>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154" name="Group 153"/>
          <p:cNvGrpSpPr/>
          <p:nvPr/>
        </p:nvGrpSpPr>
        <p:grpSpPr>
          <a:xfrm>
            <a:off x="5173663" y="6230784"/>
            <a:ext cx="152400" cy="152402"/>
            <a:chOff x="4572000" y="4190998"/>
            <a:chExt cx="152400" cy="152402"/>
          </a:xfrm>
        </p:grpSpPr>
        <p:cxnSp>
          <p:nvCxnSpPr>
            <p:cNvPr id="155" name="Straight Connector 154"/>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56" name="Straight Connector 155"/>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57" name="Straight Connector 156"/>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58" name="Straight Connector 157"/>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159" name="Group 158"/>
          <p:cNvGrpSpPr/>
          <p:nvPr/>
        </p:nvGrpSpPr>
        <p:grpSpPr>
          <a:xfrm>
            <a:off x="2963863" y="4317503"/>
            <a:ext cx="432048" cy="864096"/>
            <a:chOff x="827584" y="1628800"/>
            <a:chExt cx="432048" cy="864096"/>
          </a:xfrm>
        </p:grpSpPr>
        <p:cxnSp>
          <p:nvCxnSpPr>
            <p:cNvPr id="160" name="Straight Connector 159"/>
            <p:cNvCxnSpPr/>
            <p:nvPr/>
          </p:nvCxnSpPr>
          <p:spPr>
            <a:xfrm>
              <a:off x="827584" y="2492896"/>
              <a:ext cx="432048" cy="0"/>
            </a:xfrm>
            <a:prstGeom prst="line">
              <a:avLst/>
            </a:pr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1" name="Straight Connector 160"/>
            <p:cNvCxnSpPr/>
            <p:nvPr/>
          </p:nvCxnSpPr>
          <p:spPr>
            <a:xfrm flipV="1">
              <a:off x="827584" y="1628800"/>
              <a:ext cx="0" cy="864096"/>
            </a:xfrm>
            <a:prstGeom prst="line">
              <a:avLst/>
            </a:pr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2" name="Straight Connector 161"/>
            <p:cNvCxnSpPr/>
            <p:nvPr/>
          </p:nvCxnSpPr>
          <p:spPr>
            <a:xfrm flipV="1">
              <a:off x="1259632" y="1628800"/>
              <a:ext cx="0" cy="864096"/>
            </a:xfrm>
            <a:prstGeom prst="line">
              <a:avLst/>
            </a:pr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63" name="Rectangle 162"/>
          <p:cNvSpPr/>
          <p:nvPr/>
        </p:nvSpPr>
        <p:spPr>
          <a:xfrm>
            <a:off x="2963863" y="5257800"/>
            <a:ext cx="432048" cy="184667"/>
          </a:xfrm>
          <a:prstGeom prst="rect">
            <a:avLst/>
          </a:prstGeom>
          <a:noFill/>
          <a:ln w="12700" cmpd="sng">
            <a:solidFill>
              <a:srgbClr val="000000"/>
            </a:solidFill>
            <a:roun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tx1"/>
              </a:solidFill>
            </a:endParaRPr>
          </a:p>
        </p:txBody>
      </p:sp>
      <p:sp>
        <p:nvSpPr>
          <p:cNvPr id="165" name="TextBox 164"/>
          <p:cNvSpPr txBox="1"/>
          <p:nvPr/>
        </p:nvSpPr>
        <p:spPr>
          <a:xfrm>
            <a:off x="2963863" y="5257801"/>
            <a:ext cx="432048" cy="184666"/>
          </a:xfrm>
          <a:prstGeom prst="rect">
            <a:avLst/>
          </a:prstGeom>
          <a:noFill/>
        </p:spPr>
        <p:txBody>
          <a:bodyPr wrap="square" lIns="0" tIns="0" rIns="0" bIns="0" rtlCol="0">
            <a:spAutoFit/>
          </a:bodyPr>
          <a:lstStyle/>
          <a:p>
            <a:pPr algn="ctr"/>
            <a:r>
              <a:rPr lang="en-US" sz="600" dirty="0">
                <a:solidFill>
                  <a:schemeClr val="tx1"/>
                </a:solidFill>
              </a:rPr>
              <a:t>BO[VO]: 4</a:t>
            </a:r>
          </a:p>
          <a:p>
            <a:pPr algn="ctr"/>
            <a:r>
              <a:rPr lang="en-US" sz="600" dirty="0">
                <a:solidFill>
                  <a:schemeClr val="tx1"/>
                </a:solidFill>
              </a:rPr>
              <a:t>CW[VO]:127</a:t>
            </a:r>
          </a:p>
        </p:txBody>
      </p:sp>
      <p:grpSp>
        <p:nvGrpSpPr>
          <p:cNvPr id="166" name="Group 165"/>
          <p:cNvGrpSpPr/>
          <p:nvPr/>
        </p:nvGrpSpPr>
        <p:grpSpPr>
          <a:xfrm>
            <a:off x="2582863" y="6230784"/>
            <a:ext cx="152400" cy="152402"/>
            <a:chOff x="4572000" y="4190998"/>
            <a:chExt cx="152400" cy="152402"/>
          </a:xfrm>
        </p:grpSpPr>
        <p:cxnSp>
          <p:nvCxnSpPr>
            <p:cNvPr id="167" name="Straight Connector 166"/>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68" name="Straight Connector 167"/>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69" name="Straight Connector 168"/>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70" name="Straight Connector 169"/>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171" name="Group 170"/>
          <p:cNvGrpSpPr/>
          <p:nvPr/>
        </p:nvGrpSpPr>
        <p:grpSpPr>
          <a:xfrm>
            <a:off x="2659063" y="6230784"/>
            <a:ext cx="152400" cy="152402"/>
            <a:chOff x="4572000" y="4190998"/>
            <a:chExt cx="152400" cy="152402"/>
          </a:xfrm>
        </p:grpSpPr>
        <p:cxnSp>
          <p:nvCxnSpPr>
            <p:cNvPr id="172" name="Straight Connector 171"/>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73" name="Straight Connector 172"/>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74" name="Straight Connector 173"/>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75" name="Straight Connector 174"/>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176" name="Group 175"/>
          <p:cNvGrpSpPr/>
          <p:nvPr/>
        </p:nvGrpSpPr>
        <p:grpSpPr>
          <a:xfrm>
            <a:off x="2735263" y="6230784"/>
            <a:ext cx="152400" cy="152402"/>
            <a:chOff x="4572000" y="4190998"/>
            <a:chExt cx="152400" cy="152402"/>
          </a:xfrm>
        </p:grpSpPr>
        <p:cxnSp>
          <p:nvCxnSpPr>
            <p:cNvPr id="177" name="Straight Connector 176"/>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78" name="Straight Connector 177"/>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79" name="Straight Connector 178"/>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80" name="Straight Connector 179"/>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181" name="Group 180"/>
          <p:cNvGrpSpPr/>
          <p:nvPr/>
        </p:nvGrpSpPr>
        <p:grpSpPr>
          <a:xfrm>
            <a:off x="2811463" y="6230784"/>
            <a:ext cx="152400" cy="152402"/>
            <a:chOff x="4572000" y="4190998"/>
            <a:chExt cx="152400" cy="152402"/>
          </a:xfrm>
        </p:grpSpPr>
        <p:cxnSp>
          <p:nvCxnSpPr>
            <p:cNvPr id="182" name="Straight Connector 181"/>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83" name="Straight Connector 182"/>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84" name="Straight Connector 183"/>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85" name="Straight Connector 184"/>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186" name="Group 185"/>
          <p:cNvGrpSpPr/>
          <p:nvPr/>
        </p:nvGrpSpPr>
        <p:grpSpPr>
          <a:xfrm>
            <a:off x="2582863" y="5697386"/>
            <a:ext cx="152400" cy="152402"/>
            <a:chOff x="4572000" y="4190998"/>
            <a:chExt cx="152400" cy="152402"/>
          </a:xfrm>
        </p:grpSpPr>
        <p:cxnSp>
          <p:nvCxnSpPr>
            <p:cNvPr id="187" name="Straight Connector 186"/>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88" name="Straight Connector 187"/>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89" name="Straight Connector 188"/>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90" name="Straight Connector 189"/>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191" name="Group 190"/>
          <p:cNvGrpSpPr/>
          <p:nvPr/>
        </p:nvGrpSpPr>
        <p:grpSpPr>
          <a:xfrm>
            <a:off x="2659063" y="5697386"/>
            <a:ext cx="152400" cy="152402"/>
            <a:chOff x="4572000" y="4190998"/>
            <a:chExt cx="152400" cy="152402"/>
          </a:xfrm>
        </p:grpSpPr>
        <p:cxnSp>
          <p:nvCxnSpPr>
            <p:cNvPr id="192" name="Straight Connector 191"/>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93" name="Straight Connector 192"/>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94" name="Straight Connector 193"/>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95" name="Straight Connector 194"/>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196" name="Group 195"/>
          <p:cNvGrpSpPr/>
          <p:nvPr/>
        </p:nvGrpSpPr>
        <p:grpSpPr>
          <a:xfrm>
            <a:off x="2735263" y="5697386"/>
            <a:ext cx="152400" cy="152402"/>
            <a:chOff x="4572000" y="4190998"/>
            <a:chExt cx="152400" cy="152402"/>
          </a:xfrm>
        </p:grpSpPr>
        <p:cxnSp>
          <p:nvCxnSpPr>
            <p:cNvPr id="197" name="Straight Connector 196"/>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98" name="Straight Connector 197"/>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99" name="Straight Connector 198"/>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200" name="Straight Connector 199"/>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201" name="Group 200"/>
          <p:cNvGrpSpPr/>
          <p:nvPr/>
        </p:nvGrpSpPr>
        <p:grpSpPr>
          <a:xfrm>
            <a:off x="2811463" y="5697386"/>
            <a:ext cx="152400" cy="152402"/>
            <a:chOff x="4572000" y="4190998"/>
            <a:chExt cx="152400" cy="152402"/>
          </a:xfrm>
        </p:grpSpPr>
        <p:cxnSp>
          <p:nvCxnSpPr>
            <p:cNvPr id="202" name="Straight Connector 201"/>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203" name="Straight Connector 202"/>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204" name="Straight Connector 203"/>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205" name="Straight Connector 204"/>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206" name="Group 205"/>
          <p:cNvGrpSpPr/>
          <p:nvPr/>
        </p:nvGrpSpPr>
        <p:grpSpPr>
          <a:xfrm>
            <a:off x="2887663" y="5697386"/>
            <a:ext cx="152400" cy="152402"/>
            <a:chOff x="4572000" y="4190998"/>
            <a:chExt cx="152400" cy="152402"/>
          </a:xfrm>
        </p:grpSpPr>
        <p:cxnSp>
          <p:nvCxnSpPr>
            <p:cNvPr id="207" name="Straight Connector 206"/>
            <p:cNvCxnSpPr/>
            <p:nvPr/>
          </p:nvCxnSpPr>
          <p:spPr>
            <a:xfrm>
              <a:off x="4572000" y="4343400"/>
              <a:ext cx="76200" cy="0"/>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208" name="Straight Connector 207"/>
            <p:cNvCxnSpPr/>
            <p:nvPr/>
          </p:nvCxnSpPr>
          <p:spPr>
            <a:xfrm>
              <a:off x="4648200" y="4190999"/>
              <a:ext cx="76200" cy="0"/>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209" name="Straight Connector 208"/>
            <p:cNvCxnSpPr/>
            <p:nvPr/>
          </p:nvCxnSpPr>
          <p:spPr>
            <a:xfrm flipH="1">
              <a:off x="4572000" y="4190999"/>
              <a:ext cx="76200" cy="152401"/>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210" name="Straight Connector 209"/>
            <p:cNvCxnSpPr/>
            <p:nvPr/>
          </p:nvCxnSpPr>
          <p:spPr>
            <a:xfrm flipH="1">
              <a:off x="4648200" y="4190998"/>
              <a:ext cx="76200" cy="152402"/>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grpSp>
      <p:grpSp>
        <p:nvGrpSpPr>
          <p:cNvPr id="211" name="Group 210"/>
          <p:cNvGrpSpPr/>
          <p:nvPr/>
        </p:nvGrpSpPr>
        <p:grpSpPr>
          <a:xfrm>
            <a:off x="2963863" y="5697386"/>
            <a:ext cx="152400" cy="152402"/>
            <a:chOff x="4572000" y="4190998"/>
            <a:chExt cx="152400" cy="152402"/>
          </a:xfrm>
        </p:grpSpPr>
        <p:cxnSp>
          <p:nvCxnSpPr>
            <p:cNvPr id="212" name="Straight Connector 211"/>
            <p:cNvCxnSpPr/>
            <p:nvPr/>
          </p:nvCxnSpPr>
          <p:spPr>
            <a:xfrm>
              <a:off x="4572000" y="4343400"/>
              <a:ext cx="76200" cy="0"/>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213" name="Straight Connector 212"/>
            <p:cNvCxnSpPr/>
            <p:nvPr/>
          </p:nvCxnSpPr>
          <p:spPr>
            <a:xfrm>
              <a:off x="4648200" y="4190999"/>
              <a:ext cx="76200" cy="0"/>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214" name="Straight Connector 213"/>
            <p:cNvCxnSpPr/>
            <p:nvPr/>
          </p:nvCxnSpPr>
          <p:spPr>
            <a:xfrm flipH="1">
              <a:off x="4572000" y="4190999"/>
              <a:ext cx="76200" cy="152401"/>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215" name="Straight Connector 214"/>
            <p:cNvCxnSpPr/>
            <p:nvPr/>
          </p:nvCxnSpPr>
          <p:spPr>
            <a:xfrm flipH="1">
              <a:off x="4648200" y="4190998"/>
              <a:ext cx="76200" cy="152402"/>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grpSp>
      <p:grpSp>
        <p:nvGrpSpPr>
          <p:cNvPr id="216" name="Group 215"/>
          <p:cNvGrpSpPr/>
          <p:nvPr/>
        </p:nvGrpSpPr>
        <p:grpSpPr>
          <a:xfrm>
            <a:off x="3040063" y="5697386"/>
            <a:ext cx="152400" cy="152402"/>
            <a:chOff x="4572000" y="4190998"/>
            <a:chExt cx="152400" cy="152402"/>
          </a:xfrm>
        </p:grpSpPr>
        <p:cxnSp>
          <p:nvCxnSpPr>
            <p:cNvPr id="217" name="Straight Connector 216"/>
            <p:cNvCxnSpPr/>
            <p:nvPr/>
          </p:nvCxnSpPr>
          <p:spPr>
            <a:xfrm>
              <a:off x="4572000" y="4343400"/>
              <a:ext cx="76200" cy="0"/>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218" name="Straight Connector 217"/>
            <p:cNvCxnSpPr/>
            <p:nvPr/>
          </p:nvCxnSpPr>
          <p:spPr>
            <a:xfrm>
              <a:off x="4648200" y="4190999"/>
              <a:ext cx="76200" cy="0"/>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219" name="Straight Connector 218"/>
            <p:cNvCxnSpPr/>
            <p:nvPr/>
          </p:nvCxnSpPr>
          <p:spPr>
            <a:xfrm flipH="1">
              <a:off x="4572000" y="4190999"/>
              <a:ext cx="76200" cy="152401"/>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220" name="Straight Connector 219"/>
            <p:cNvCxnSpPr/>
            <p:nvPr/>
          </p:nvCxnSpPr>
          <p:spPr>
            <a:xfrm flipH="1">
              <a:off x="4648200" y="4190998"/>
              <a:ext cx="76200" cy="152402"/>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grpSp>
      <p:grpSp>
        <p:nvGrpSpPr>
          <p:cNvPr id="221" name="Group 220"/>
          <p:cNvGrpSpPr/>
          <p:nvPr/>
        </p:nvGrpSpPr>
        <p:grpSpPr>
          <a:xfrm>
            <a:off x="3116263" y="5697386"/>
            <a:ext cx="152400" cy="152402"/>
            <a:chOff x="4572000" y="4190998"/>
            <a:chExt cx="152400" cy="152402"/>
          </a:xfrm>
        </p:grpSpPr>
        <p:cxnSp>
          <p:nvCxnSpPr>
            <p:cNvPr id="222" name="Straight Connector 221"/>
            <p:cNvCxnSpPr/>
            <p:nvPr/>
          </p:nvCxnSpPr>
          <p:spPr>
            <a:xfrm>
              <a:off x="4572000" y="4343400"/>
              <a:ext cx="76200" cy="0"/>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223" name="Straight Connector 222"/>
            <p:cNvCxnSpPr/>
            <p:nvPr/>
          </p:nvCxnSpPr>
          <p:spPr>
            <a:xfrm>
              <a:off x="4648200" y="4190999"/>
              <a:ext cx="76200" cy="0"/>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224" name="Straight Connector 223"/>
            <p:cNvCxnSpPr/>
            <p:nvPr/>
          </p:nvCxnSpPr>
          <p:spPr>
            <a:xfrm flipH="1">
              <a:off x="4572000" y="4190999"/>
              <a:ext cx="76200" cy="152401"/>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225" name="Straight Connector 224"/>
            <p:cNvCxnSpPr/>
            <p:nvPr/>
          </p:nvCxnSpPr>
          <p:spPr>
            <a:xfrm flipH="1">
              <a:off x="4648200" y="4190998"/>
              <a:ext cx="76200" cy="152402"/>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grpSp>
      <p:sp>
        <p:nvSpPr>
          <p:cNvPr id="226" name="Rectangle: Rounded Corners 225"/>
          <p:cNvSpPr/>
          <p:nvPr/>
        </p:nvSpPr>
        <p:spPr>
          <a:xfrm>
            <a:off x="2887663" y="5621186"/>
            <a:ext cx="381000" cy="304800"/>
          </a:xfrm>
          <a:prstGeom prst="round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rmAutofit/>
          </a:bodyPr>
          <a:lstStyle/>
          <a:p>
            <a:pPr algn="ctr" latinLnBrk="0"/>
            <a:endParaRPr lang="en-US" sz="1000" dirty="0">
              <a:solidFill>
                <a:schemeClr val="tx1"/>
              </a:solidFill>
            </a:endParaRPr>
          </a:p>
        </p:txBody>
      </p:sp>
      <p:cxnSp>
        <p:nvCxnSpPr>
          <p:cNvPr id="227" name="Connector: Elbow 226"/>
          <p:cNvCxnSpPr>
            <a:stCxn id="226" idx="3"/>
          </p:cNvCxnSpPr>
          <p:nvPr/>
        </p:nvCxnSpPr>
        <p:spPr>
          <a:xfrm>
            <a:off x="3268663" y="5773586"/>
            <a:ext cx="1878855" cy="457200"/>
          </a:xfrm>
          <a:prstGeom prst="bentConnector3">
            <a:avLst>
              <a:gd name="adj1" fmla="val 99903"/>
            </a:avLst>
          </a:prstGeom>
          <a:ln w="12700" cmpd="sng">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228" name="Rectangle 227"/>
          <p:cNvSpPr/>
          <p:nvPr/>
        </p:nvSpPr>
        <p:spPr>
          <a:xfrm>
            <a:off x="5326062" y="6078385"/>
            <a:ext cx="990599" cy="304801"/>
          </a:xfrm>
          <a:prstGeom prst="rect">
            <a:avLst/>
          </a:prstGeom>
          <a:solidFill>
            <a:schemeClr val="bg1">
              <a:lumMod val="85000"/>
            </a:schemeClr>
          </a:solidFill>
          <a:ln w="12700" cmpd="sng">
            <a:noFill/>
            <a:roun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solidFill>
                  <a:schemeClr val="tx1"/>
                </a:solidFill>
              </a:rPr>
              <a:t>Idle</a:t>
            </a:r>
          </a:p>
        </p:txBody>
      </p:sp>
      <p:grpSp>
        <p:nvGrpSpPr>
          <p:cNvPr id="229" name="Group 228"/>
          <p:cNvGrpSpPr/>
          <p:nvPr/>
        </p:nvGrpSpPr>
        <p:grpSpPr>
          <a:xfrm>
            <a:off x="4716463" y="4317503"/>
            <a:ext cx="432048" cy="864096"/>
            <a:chOff x="827584" y="1628800"/>
            <a:chExt cx="432048" cy="864096"/>
          </a:xfrm>
        </p:grpSpPr>
        <p:cxnSp>
          <p:nvCxnSpPr>
            <p:cNvPr id="230" name="Straight Connector 229"/>
            <p:cNvCxnSpPr/>
            <p:nvPr/>
          </p:nvCxnSpPr>
          <p:spPr>
            <a:xfrm>
              <a:off x="827584" y="2492896"/>
              <a:ext cx="432048" cy="0"/>
            </a:xfrm>
            <a:prstGeom prst="line">
              <a:avLst/>
            </a:pr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31" name="Straight Connector 230"/>
            <p:cNvCxnSpPr/>
            <p:nvPr/>
          </p:nvCxnSpPr>
          <p:spPr>
            <a:xfrm flipV="1">
              <a:off x="827584" y="1628800"/>
              <a:ext cx="0" cy="864096"/>
            </a:xfrm>
            <a:prstGeom prst="line">
              <a:avLst/>
            </a:pr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32" name="Straight Connector 231"/>
            <p:cNvCxnSpPr/>
            <p:nvPr/>
          </p:nvCxnSpPr>
          <p:spPr>
            <a:xfrm flipV="1">
              <a:off x="1259632" y="1628800"/>
              <a:ext cx="0" cy="864096"/>
            </a:xfrm>
            <a:prstGeom prst="line">
              <a:avLst/>
            </a:pr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233" name="TextBox 232"/>
          <p:cNvSpPr txBox="1"/>
          <p:nvPr/>
        </p:nvSpPr>
        <p:spPr>
          <a:xfrm>
            <a:off x="4716463" y="4317503"/>
            <a:ext cx="432048" cy="153888"/>
          </a:xfrm>
          <a:prstGeom prst="rect">
            <a:avLst/>
          </a:prstGeom>
          <a:noFill/>
        </p:spPr>
        <p:txBody>
          <a:bodyPr wrap="square" lIns="0" tIns="0" rIns="0" bIns="0" rtlCol="0">
            <a:spAutoFit/>
          </a:bodyPr>
          <a:lstStyle/>
          <a:p>
            <a:pPr algn="ctr"/>
            <a:r>
              <a:rPr lang="en-US" sz="1000" dirty="0">
                <a:solidFill>
                  <a:schemeClr val="tx1"/>
                </a:solidFill>
              </a:rPr>
              <a:t>AC VO</a:t>
            </a:r>
          </a:p>
        </p:txBody>
      </p:sp>
      <p:sp>
        <p:nvSpPr>
          <p:cNvPr id="234" name="TextBox 233"/>
          <p:cNvSpPr txBox="1"/>
          <p:nvPr/>
        </p:nvSpPr>
        <p:spPr>
          <a:xfrm>
            <a:off x="4716463" y="5001815"/>
            <a:ext cx="432048" cy="153888"/>
          </a:xfrm>
          <a:prstGeom prst="rect">
            <a:avLst/>
          </a:prstGeom>
          <a:noFill/>
        </p:spPr>
        <p:txBody>
          <a:bodyPr wrap="square" lIns="0" tIns="0" rIns="0" bIns="0" rtlCol="0">
            <a:spAutoFit/>
          </a:bodyPr>
          <a:lstStyle/>
          <a:p>
            <a:pPr algn="ctr"/>
            <a:r>
              <a:rPr lang="en-US" sz="1000" dirty="0">
                <a:solidFill>
                  <a:schemeClr val="tx1"/>
                </a:solidFill>
              </a:rPr>
              <a:t>empty</a:t>
            </a:r>
          </a:p>
        </p:txBody>
      </p:sp>
      <p:sp>
        <p:nvSpPr>
          <p:cNvPr id="235" name="TextBox 234"/>
          <p:cNvSpPr txBox="1"/>
          <p:nvPr/>
        </p:nvSpPr>
        <p:spPr>
          <a:xfrm>
            <a:off x="3878263" y="5178623"/>
            <a:ext cx="838200" cy="307777"/>
          </a:xfrm>
          <a:prstGeom prst="rect">
            <a:avLst/>
          </a:prstGeom>
          <a:noFill/>
        </p:spPr>
        <p:txBody>
          <a:bodyPr wrap="square" lIns="0" tIns="0" rIns="0" bIns="0" rtlCol="0">
            <a:spAutoFit/>
          </a:bodyPr>
          <a:lstStyle/>
          <a:p>
            <a:pPr algn="ctr"/>
            <a:r>
              <a:rPr lang="en-US" sz="1000" dirty="0">
                <a:solidFill>
                  <a:schemeClr val="tx1"/>
                </a:solidFill>
              </a:rPr>
              <a:t>Resume EDCA after UL MU</a:t>
            </a:r>
          </a:p>
        </p:txBody>
      </p:sp>
      <p:cxnSp>
        <p:nvCxnSpPr>
          <p:cNvPr id="243" name="Straight Connector 242"/>
          <p:cNvCxnSpPr>
            <a:endCxn id="164" idx="1"/>
          </p:cNvCxnSpPr>
          <p:nvPr/>
        </p:nvCxnSpPr>
        <p:spPr>
          <a:xfrm flipV="1">
            <a:off x="2963863" y="4394447"/>
            <a:ext cx="0" cy="1986003"/>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245" name="Straight Connector 244"/>
          <p:cNvCxnSpPr/>
          <p:nvPr/>
        </p:nvCxnSpPr>
        <p:spPr>
          <a:xfrm flipV="1">
            <a:off x="2506663" y="6375238"/>
            <a:ext cx="3894137" cy="5212"/>
          </a:xfrm>
          <a:prstGeom prst="line">
            <a:avLst/>
          </a:prstGeom>
          <a:ln w="12700" cmpd="sng">
            <a:solidFill>
              <a:schemeClr val="tx1"/>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246" name="Straight Connector 245"/>
          <p:cNvCxnSpPr>
            <a:stCxn id="138" idx="1"/>
            <a:endCxn id="233" idx="1"/>
          </p:cNvCxnSpPr>
          <p:nvPr/>
        </p:nvCxnSpPr>
        <p:spPr>
          <a:xfrm flipV="1">
            <a:off x="4716463" y="4394447"/>
            <a:ext cx="0" cy="1944061"/>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sp>
        <p:nvSpPr>
          <p:cNvPr id="248" name="Rectangle 247"/>
          <p:cNvSpPr/>
          <p:nvPr/>
        </p:nvSpPr>
        <p:spPr>
          <a:xfrm>
            <a:off x="4716463" y="5257801"/>
            <a:ext cx="457200" cy="183940"/>
          </a:xfrm>
          <a:prstGeom prst="rect">
            <a:avLst/>
          </a:prstGeom>
          <a:noFill/>
          <a:ln w="12700" cmpd="sng">
            <a:solidFill>
              <a:srgbClr val="000000"/>
            </a:solidFill>
            <a:roun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tx1"/>
              </a:solidFill>
            </a:endParaRPr>
          </a:p>
        </p:txBody>
      </p:sp>
      <p:sp>
        <p:nvSpPr>
          <p:cNvPr id="249" name="TextBox 248"/>
          <p:cNvSpPr txBox="1"/>
          <p:nvPr/>
        </p:nvSpPr>
        <p:spPr>
          <a:xfrm>
            <a:off x="4716462" y="5257801"/>
            <a:ext cx="482351" cy="184666"/>
          </a:xfrm>
          <a:prstGeom prst="rect">
            <a:avLst/>
          </a:prstGeom>
          <a:noFill/>
        </p:spPr>
        <p:txBody>
          <a:bodyPr wrap="square" lIns="0" tIns="0" rIns="0" bIns="0" rtlCol="0">
            <a:spAutoFit/>
          </a:bodyPr>
          <a:lstStyle/>
          <a:p>
            <a:pPr algn="ctr"/>
            <a:r>
              <a:rPr lang="en-US" sz="600" dirty="0">
                <a:solidFill>
                  <a:schemeClr val="tx1"/>
                </a:solidFill>
              </a:rPr>
              <a:t>BO[VO]: 4</a:t>
            </a:r>
          </a:p>
          <a:p>
            <a:pPr algn="ctr"/>
            <a:r>
              <a:rPr lang="en-US" sz="600" b="1" dirty="0">
                <a:solidFill>
                  <a:schemeClr val="tx1"/>
                </a:solidFill>
              </a:rPr>
              <a:t>CW[VO]:127</a:t>
            </a:r>
          </a:p>
        </p:txBody>
      </p:sp>
      <p:cxnSp>
        <p:nvCxnSpPr>
          <p:cNvPr id="250" name="Straight Connector 249"/>
          <p:cNvCxnSpPr/>
          <p:nvPr/>
        </p:nvCxnSpPr>
        <p:spPr>
          <a:xfrm flipV="1">
            <a:off x="5326062" y="5011586"/>
            <a:ext cx="1" cy="1368864"/>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sp>
        <p:nvSpPr>
          <p:cNvPr id="164" name="TextBox 163"/>
          <p:cNvSpPr txBox="1"/>
          <p:nvPr/>
        </p:nvSpPr>
        <p:spPr>
          <a:xfrm>
            <a:off x="2963863" y="4317503"/>
            <a:ext cx="432048" cy="153888"/>
          </a:xfrm>
          <a:prstGeom prst="rect">
            <a:avLst/>
          </a:prstGeom>
          <a:noFill/>
        </p:spPr>
        <p:txBody>
          <a:bodyPr wrap="square" lIns="0" tIns="0" rIns="0" bIns="0" rtlCol="0">
            <a:spAutoFit/>
          </a:bodyPr>
          <a:lstStyle/>
          <a:p>
            <a:pPr algn="ctr"/>
            <a:r>
              <a:rPr lang="en-US" sz="1000" dirty="0">
                <a:solidFill>
                  <a:schemeClr val="tx1"/>
                </a:solidFill>
              </a:rPr>
              <a:t>AC VO</a:t>
            </a:r>
          </a:p>
        </p:txBody>
      </p:sp>
      <p:sp>
        <p:nvSpPr>
          <p:cNvPr id="258" name="Rectangle 257"/>
          <p:cNvSpPr/>
          <p:nvPr/>
        </p:nvSpPr>
        <p:spPr>
          <a:xfrm>
            <a:off x="5334001" y="5257800"/>
            <a:ext cx="457200" cy="183940"/>
          </a:xfrm>
          <a:prstGeom prst="rect">
            <a:avLst/>
          </a:prstGeom>
          <a:noFill/>
          <a:ln w="12700" cmpd="sng">
            <a:solidFill>
              <a:srgbClr val="000000"/>
            </a:solidFill>
            <a:roun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tx1"/>
              </a:solidFill>
            </a:endParaRPr>
          </a:p>
        </p:txBody>
      </p:sp>
      <p:sp>
        <p:nvSpPr>
          <p:cNvPr id="259" name="TextBox 258"/>
          <p:cNvSpPr txBox="1"/>
          <p:nvPr/>
        </p:nvSpPr>
        <p:spPr>
          <a:xfrm>
            <a:off x="5334000" y="5257800"/>
            <a:ext cx="482351" cy="184666"/>
          </a:xfrm>
          <a:prstGeom prst="rect">
            <a:avLst/>
          </a:prstGeom>
          <a:noFill/>
        </p:spPr>
        <p:txBody>
          <a:bodyPr wrap="square" lIns="0" tIns="0" rIns="0" bIns="0" rtlCol="0">
            <a:spAutoFit/>
          </a:bodyPr>
          <a:lstStyle/>
          <a:p>
            <a:pPr algn="ctr"/>
            <a:r>
              <a:rPr lang="en-US" sz="600" dirty="0">
                <a:solidFill>
                  <a:schemeClr val="tx1"/>
                </a:solidFill>
              </a:rPr>
              <a:t>BO[VO]: 0</a:t>
            </a:r>
          </a:p>
          <a:p>
            <a:pPr algn="ctr"/>
            <a:r>
              <a:rPr lang="en-US" sz="600" b="1" dirty="0">
                <a:solidFill>
                  <a:schemeClr val="tx1"/>
                </a:solidFill>
              </a:rPr>
              <a:t>CW[VO]:127</a:t>
            </a:r>
          </a:p>
        </p:txBody>
      </p:sp>
    </p:spTree>
    <p:extLst>
      <p:ext uri="{BB962C8B-B14F-4D97-AF65-F5344CB8AC3E}">
        <p14:creationId xmlns:p14="http://schemas.microsoft.com/office/powerpoint/2010/main" val="3657002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CW value after UL MU</a:t>
            </a:r>
          </a:p>
        </p:txBody>
      </p:sp>
      <p:sp>
        <p:nvSpPr>
          <p:cNvPr id="3" name="Content Placeholder 2"/>
          <p:cNvSpPr>
            <a:spLocks noGrp="1"/>
          </p:cNvSpPr>
          <p:nvPr>
            <p:ph idx="1"/>
          </p:nvPr>
        </p:nvSpPr>
        <p:spPr/>
        <p:txBody>
          <a:bodyPr/>
          <a:lstStyle/>
          <a:p>
            <a:r>
              <a:rPr lang="en-US" dirty="0"/>
              <a:t>It is necessary to define rules and conditions for CW initialization after UL MU procedure</a:t>
            </a:r>
          </a:p>
          <a:p>
            <a:pPr lvl="1"/>
            <a:r>
              <a:rPr lang="en-US" dirty="0"/>
              <a:t>It is better to initialize CW[AC] value when the EDCAF enters into the idle state</a:t>
            </a:r>
          </a:p>
          <a:p>
            <a:pPr lvl="1"/>
            <a:r>
              <a:rPr lang="en-US" dirty="0"/>
              <a:t>Unless, the STA may draw longer BO counter when the EDCA backoff procedure is invoked by new MSDUs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dirty="0"/>
              <a:t>September 2016</a:t>
            </a:r>
            <a:endParaRPr lang="en-GB" dirty="0"/>
          </a:p>
        </p:txBody>
      </p:sp>
      <p:sp>
        <p:nvSpPr>
          <p:cNvPr id="7" name="Rectangle: Rounded Corners 6"/>
          <p:cNvSpPr/>
          <p:nvPr/>
        </p:nvSpPr>
        <p:spPr>
          <a:xfrm>
            <a:off x="2439888" y="4799888"/>
            <a:ext cx="421161" cy="331407"/>
          </a:xfrm>
          <a:prstGeom prst="roundRect">
            <a:avLst/>
          </a:prstGeom>
          <a:solidFill>
            <a:schemeClr val="bg1">
              <a:lumMod val="65000"/>
            </a:schemeClr>
          </a:solidFill>
          <a:ln w="12700" cmpd="sng">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rmAutofit/>
          </a:bodyPr>
          <a:lstStyle/>
          <a:p>
            <a:pPr algn="ctr" latinLnBrk="0"/>
            <a:endParaRPr lang="en-US" sz="1000" dirty="0">
              <a:solidFill>
                <a:schemeClr val="tx1"/>
              </a:solidFill>
            </a:endParaRPr>
          </a:p>
        </p:txBody>
      </p:sp>
      <p:sp>
        <p:nvSpPr>
          <p:cNvPr id="8" name="Rectangle 7"/>
          <p:cNvSpPr/>
          <p:nvPr/>
        </p:nvSpPr>
        <p:spPr>
          <a:xfrm>
            <a:off x="2438400" y="6028083"/>
            <a:ext cx="304800" cy="304800"/>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rmAutofit/>
          </a:bodyPr>
          <a:lstStyle/>
          <a:p>
            <a:pPr algn="ctr" latinLnBrk="0"/>
            <a:r>
              <a:rPr lang="en-US" sz="1000" dirty="0">
                <a:solidFill>
                  <a:schemeClr val="tx1"/>
                </a:solidFill>
              </a:rPr>
              <a:t>TF</a:t>
            </a:r>
          </a:p>
        </p:txBody>
      </p:sp>
      <p:sp>
        <p:nvSpPr>
          <p:cNvPr id="9" name="Rectangle 8"/>
          <p:cNvSpPr/>
          <p:nvPr/>
        </p:nvSpPr>
        <p:spPr>
          <a:xfrm>
            <a:off x="2819400" y="6028083"/>
            <a:ext cx="457200" cy="304800"/>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rmAutofit/>
          </a:bodyPr>
          <a:lstStyle/>
          <a:p>
            <a:pPr algn="ctr" latinLnBrk="0"/>
            <a:r>
              <a:rPr lang="en-US" sz="1000" dirty="0">
                <a:solidFill>
                  <a:schemeClr val="tx1"/>
                </a:solidFill>
              </a:rPr>
              <a:t>   TID1</a:t>
            </a:r>
          </a:p>
        </p:txBody>
      </p:sp>
      <p:sp>
        <p:nvSpPr>
          <p:cNvPr id="10" name="Rectangle 9"/>
          <p:cNvSpPr/>
          <p:nvPr/>
        </p:nvSpPr>
        <p:spPr>
          <a:xfrm>
            <a:off x="3276600" y="6028083"/>
            <a:ext cx="457200" cy="304800"/>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rmAutofit/>
          </a:bodyPr>
          <a:lstStyle/>
          <a:p>
            <a:pPr algn="ctr" latinLnBrk="0"/>
            <a:r>
              <a:rPr lang="en-US" sz="1000" dirty="0">
                <a:solidFill>
                  <a:schemeClr val="tx1"/>
                </a:solidFill>
              </a:rPr>
              <a:t>   TID3</a:t>
            </a:r>
          </a:p>
        </p:txBody>
      </p:sp>
      <p:sp>
        <p:nvSpPr>
          <p:cNvPr id="11" name="Rectangle 10"/>
          <p:cNvSpPr/>
          <p:nvPr/>
        </p:nvSpPr>
        <p:spPr>
          <a:xfrm>
            <a:off x="2895600" y="6028083"/>
            <a:ext cx="76200" cy="304800"/>
          </a:xfrm>
          <a:prstGeom prst="rect">
            <a:avLst/>
          </a:prstGeom>
          <a:solidFill>
            <a:schemeClr val="bg1">
              <a:lumMod val="50000"/>
            </a:schemeClr>
          </a:solidFill>
          <a:ln w="127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rmAutofit/>
          </a:bodyPr>
          <a:lstStyle/>
          <a:p>
            <a:pPr algn="ctr" latinLnBrk="0"/>
            <a:endParaRPr lang="en-US" sz="1000" dirty="0">
              <a:solidFill>
                <a:schemeClr val="tx1"/>
              </a:solidFill>
            </a:endParaRPr>
          </a:p>
        </p:txBody>
      </p:sp>
      <p:sp>
        <p:nvSpPr>
          <p:cNvPr id="12" name="Rectangle 11"/>
          <p:cNvSpPr/>
          <p:nvPr/>
        </p:nvSpPr>
        <p:spPr>
          <a:xfrm>
            <a:off x="3352800" y="6028083"/>
            <a:ext cx="76200" cy="304800"/>
          </a:xfrm>
          <a:prstGeom prst="rect">
            <a:avLst/>
          </a:prstGeom>
          <a:solidFill>
            <a:schemeClr val="bg1">
              <a:lumMod val="50000"/>
            </a:schemeClr>
          </a:solidFill>
          <a:ln w="127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rmAutofit/>
          </a:bodyPr>
          <a:lstStyle/>
          <a:p>
            <a:pPr algn="ctr" latinLnBrk="0"/>
            <a:endParaRPr lang="en-US" sz="1000" dirty="0">
              <a:solidFill>
                <a:schemeClr val="tx1"/>
              </a:solidFill>
            </a:endParaRPr>
          </a:p>
        </p:txBody>
      </p:sp>
      <p:sp>
        <p:nvSpPr>
          <p:cNvPr id="13" name="Rectangle 12"/>
          <p:cNvSpPr/>
          <p:nvPr/>
        </p:nvSpPr>
        <p:spPr>
          <a:xfrm>
            <a:off x="3809999" y="6028083"/>
            <a:ext cx="381001" cy="304800"/>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rmAutofit/>
          </a:bodyPr>
          <a:lstStyle/>
          <a:p>
            <a:pPr algn="ctr" latinLnBrk="0"/>
            <a:r>
              <a:rPr lang="en-US" sz="1000" dirty="0">
                <a:solidFill>
                  <a:schemeClr val="tx1"/>
                </a:solidFill>
              </a:rPr>
              <a:t>M-BA</a:t>
            </a:r>
          </a:p>
        </p:txBody>
      </p:sp>
      <p:sp>
        <p:nvSpPr>
          <p:cNvPr id="14" name="Rectangle 13"/>
          <p:cNvSpPr/>
          <p:nvPr/>
        </p:nvSpPr>
        <p:spPr>
          <a:xfrm>
            <a:off x="4191000" y="6172200"/>
            <a:ext cx="228600" cy="215444"/>
          </a:xfrm>
          <a:prstGeom prst="rect">
            <a:avLst/>
          </a:prstGeom>
        </p:spPr>
        <p:txBody>
          <a:bodyPr wrap="square" lIns="0" rIns="0">
            <a:spAutoFit/>
          </a:bodyPr>
          <a:lstStyle/>
          <a:p>
            <a:pPr algn="ctr"/>
            <a:r>
              <a:rPr lang="en-US" sz="800" dirty="0">
                <a:solidFill>
                  <a:schemeClr val="tx1"/>
                </a:solidFill>
              </a:rPr>
              <a:t>AIFS</a:t>
            </a:r>
            <a:endParaRPr lang="en-US" sz="1400" dirty="0">
              <a:solidFill>
                <a:schemeClr val="tx1"/>
              </a:solidFill>
            </a:endParaRPr>
          </a:p>
        </p:txBody>
      </p:sp>
      <p:grpSp>
        <p:nvGrpSpPr>
          <p:cNvPr id="15" name="Group 14"/>
          <p:cNvGrpSpPr/>
          <p:nvPr/>
        </p:nvGrpSpPr>
        <p:grpSpPr>
          <a:xfrm>
            <a:off x="4419600" y="6180481"/>
            <a:ext cx="152400" cy="152402"/>
            <a:chOff x="4572000" y="4190998"/>
            <a:chExt cx="152400" cy="152402"/>
          </a:xfrm>
        </p:grpSpPr>
        <p:cxnSp>
          <p:nvCxnSpPr>
            <p:cNvPr id="16" name="Straight Connector 15"/>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20" name="Group 19"/>
          <p:cNvGrpSpPr/>
          <p:nvPr/>
        </p:nvGrpSpPr>
        <p:grpSpPr>
          <a:xfrm>
            <a:off x="4495800" y="6180481"/>
            <a:ext cx="152400" cy="152402"/>
            <a:chOff x="4572000" y="4190998"/>
            <a:chExt cx="152400" cy="152402"/>
          </a:xfrm>
        </p:grpSpPr>
        <p:cxnSp>
          <p:nvCxnSpPr>
            <p:cNvPr id="21" name="Straight Connector 20"/>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25" name="Group 24"/>
          <p:cNvGrpSpPr/>
          <p:nvPr/>
        </p:nvGrpSpPr>
        <p:grpSpPr>
          <a:xfrm>
            <a:off x="4572000" y="6180481"/>
            <a:ext cx="152400" cy="152402"/>
            <a:chOff x="4572000" y="4190998"/>
            <a:chExt cx="152400" cy="152402"/>
          </a:xfrm>
        </p:grpSpPr>
        <p:cxnSp>
          <p:nvCxnSpPr>
            <p:cNvPr id="26" name="Straight Connector 25"/>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30" name="Group 29"/>
          <p:cNvGrpSpPr/>
          <p:nvPr/>
        </p:nvGrpSpPr>
        <p:grpSpPr>
          <a:xfrm>
            <a:off x="4648200" y="6180481"/>
            <a:ext cx="152400" cy="152402"/>
            <a:chOff x="4572000" y="4190998"/>
            <a:chExt cx="152400" cy="152402"/>
          </a:xfrm>
        </p:grpSpPr>
        <p:cxnSp>
          <p:nvCxnSpPr>
            <p:cNvPr id="31" name="Straight Connector 30"/>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2438400" y="4267200"/>
            <a:ext cx="432048" cy="864096"/>
            <a:chOff x="827584" y="1628800"/>
            <a:chExt cx="432048" cy="864096"/>
          </a:xfrm>
        </p:grpSpPr>
        <p:cxnSp>
          <p:nvCxnSpPr>
            <p:cNvPr id="36" name="Straight Connector 35"/>
            <p:cNvCxnSpPr/>
            <p:nvPr/>
          </p:nvCxnSpPr>
          <p:spPr>
            <a:xfrm>
              <a:off x="827584" y="2492896"/>
              <a:ext cx="432048" cy="0"/>
            </a:xfrm>
            <a:prstGeom prst="line">
              <a:avLst/>
            </a:pr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flipV="1">
              <a:off x="827584" y="1628800"/>
              <a:ext cx="0" cy="864096"/>
            </a:xfrm>
            <a:prstGeom prst="line">
              <a:avLst/>
            </a:pr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V="1">
              <a:off x="1259632" y="1628800"/>
              <a:ext cx="0" cy="864096"/>
            </a:xfrm>
            <a:prstGeom prst="line">
              <a:avLst/>
            </a:pr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39" name="Rectangle 38"/>
          <p:cNvSpPr/>
          <p:nvPr/>
        </p:nvSpPr>
        <p:spPr>
          <a:xfrm>
            <a:off x="2438400" y="5207497"/>
            <a:ext cx="432048" cy="184667"/>
          </a:xfrm>
          <a:prstGeom prst="rect">
            <a:avLst/>
          </a:prstGeom>
          <a:noFill/>
          <a:ln w="12700" cmpd="sng">
            <a:solidFill>
              <a:srgbClr val="000000"/>
            </a:solidFill>
            <a:roun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tx1"/>
              </a:solidFill>
            </a:endParaRPr>
          </a:p>
        </p:txBody>
      </p:sp>
      <p:sp>
        <p:nvSpPr>
          <p:cNvPr id="40" name="TextBox 39"/>
          <p:cNvSpPr txBox="1"/>
          <p:nvPr/>
        </p:nvSpPr>
        <p:spPr>
          <a:xfrm>
            <a:off x="2438400" y="5207498"/>
            <a:ext cx="432048" cy="184666"/>
          </a:xfrm>
          <a:prstGeom prst="rect">
            <a:avLst/>
          </a:prstGeom>
          <a:noFill/>
        </p:spPr>
        <p:txBody>
          <a:bodyPr wrap="square" lIns="0" tIns="0" rIns="0" bIns="0" rtlCol="0">
            <a:spAutoFit/>
          </a:bodyPr>
          <a:lstStyle/>
          <a:p>
            <a:pPr algn="ctr"/>
            <a:r>
              <a:rPr lang="en-US" sz="600" dirty="0">
                <a:solidFill>
                  <a:schemeClr val="tx1"/>
                </a:solidFill>
              </a:rPr>
              <a:t>BO[VO]: 4</a:t>
            </a:r>
          </a:p>
          <a:p>
            <a:pPr algn="ctr"/>
            <a:r>
              <a:rPr lang="en-US" sz="600" dirty="0">
                <a:solidFill>
                  <a:schemeClr val="tx1"/>
                </a:solidFill>
              </a:rPr>
              <a:t>CW[VO]:127</a:t>
            </a:r>
          </a:p>
        </p:txBody>
      </p:sp>
      <p:grpSp>
        <p:nvGrpSpPr>
          <p:cNvPr id="41" name="Group 40"/>
          <p:cNvGrpSpPr/>
          <p:nvPr/>
        </p:nvGrpSpPr>
        <p:grpSpPr>
          <a:xfrm>
            <a:off x="2057400" y="6180481"/>
            <a:ext cx="152400" cy="152402"/>
            <a:chOff x="4572000" y="4190998"/>
            <a:chExt cx="152400" cy="152402"/>
          </a:xfrm>
        </p:grpSpPr>
        <p:cxnSp>
          <p:nvCxnSpPr>
            <p:cNvPr id="42" name="Straight Connector 41"/>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46" name="Group 45"/>
          <p:cNvGrpSpPr/>
          <p:nvPr/>
        </p:nvGrpSpPr>
        <p:grpSpPr>
          <a:xfrm>
            <a:off x="2133600" y="6180481"/>
            <a:ext cx="152400" cy="152402"/>
            <a:chOff x="4572000" y="4190998"/>
            <a:chExt cx="152400" cy="152402"/>
          </a:xfrm>
        </p:grpSpPr>
        <p:cxnSp>
          <p:nvCxnSpPr>
            <p:cNvPr id="47" name="Straight Connector 46"/>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51" name="Group 50"/>
          <p:cNvGrpSpPr/>
          <p:nvPr/>
        </p:nvGrpSpPr>
        <p:grpSpPr>
          <a:xfrm>
            <a:off x="2209800" y="6180481"/>
            <a:ext cx="152400" cy="152402"/>
            <a:chOff x="4572000" y="4190998"/>
            <a:chExt cx="152400" cy="152402"/>
          </a:xfrm>
        </p:grpSpPr>
        <p:cxnSp>
          <p:nvCxnSpPr>
            <p:cNvPr id="52" name="Straight Connector 51"/>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55" name="Straight Connector 54"/>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56" name="Group 55"/>
          <p:cNvGrpSpPr/>
          <p:nvPr/>
        </p:nvGrpSpPr>
        <p:grpSpPr>
          <a:xfrm>
            <a:off x="2286000" y="6180481"/>
            <a:ext cx="152400" cy="152402"/>
            <a:chOff x="4572000" y="4190998"/>
            <a:chExt cx="152400" cy="152402"/>
          </a:xfrm>
        </p:grpSpPr>
        <p:cxnSp>
          <p:nvCxnSpPr>
            <p:cNvPr id="57" name="Straight Connector 56"/>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58" name="Straight Connector 57"/>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61" name="Group 60"/>
          <p:cNvGrpSpPr/>
          <p:nvPr/>
        </p:nvGrpSpPr>
        <p:grpSpPr>
          <a:xfrm>
            <a:off x="2057400" y="5647083"/>
            <a:ext cx="152400" cy="152402"/>
            <a:chOff x="4572000" y="4190998"/>
            <a:chExt cx="152400" cy="152402"/>
          </a:xfrm>
        </p:grpSpPr>
        <p:cxnSp>
          <p:nvCxnSpPr>
            <p:cNvPr id="62" name="Straight Connector 61"/>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63" name="Straight Connector 62"/>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65" name="Straight Connector 64"/>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66" name="Group 65"/>
          <p:cNvGrpSpPr/>
          <p:nvPr/>
        </p:nvGrpSpPr>
        <p:grpSpPr>
          <a:xfrm>
            <a:off x="2133600" y="5647083"/>
            <a:ext cx="152400" cy="152402"/>
            <a:chOff x="4572000" y="4190998"/>
            <a:chExt cx="152400" cy="152402"/>
          </a:xfrm>
        </p:grpSpPr>
        <p:cxnSp>
          <p:nvCxnSpPr>
            <p:cNvPr id="67" name="Straight Connector 66"/>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68" name="Straight Connector 67"/>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69" name="Straight Connector 68"/>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71" name="Group 70"/>
          <p:cNvGrpSpPr/>
          <p:nvPr/>
        </p:nvGrpSpPr>
        <p:grpSpPr>
          <a:xfrm>
            <a:off x="2209800" y="5647083"/>
            <a:ext cx="152400" cy="152402"/>
            <a:chOff x="4572000" y="4190998"/>
            <a:chExt cx="152400" cy="152402"/>
          </a:xfrm>
        </p:grpSpPr>
        <p:cxnSp>
          <p:nvCxnSpPr>
            <p:cNvPr id="72" name="Straight Connector 71"/>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76" name="Group 75"/>
          <p:cNvGrpSpPr/>
          <p:nvPr/>
        </p:nvGrpSpPr>
        <p:grpSpPr>
          <a:xfrm>
            <a:off x="2286000" y="5647083"/>
            <a:ext cx="152400" cy="152402"/>
            <a:chOff x="4572000" y="4190998"/>
            <a:chExt cx="152400" cy="152402"/>
          </a:xfrm>
        </p:grpSpPr>
        <p:cxnSp>
          <p:nvCxnSpPr>
            <p:cNvPr id="77" name="Straight Connector 76"/>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81" name="Group 80"/>
          <p:cNvGrpSpPr/>
          <p:nvPr/>
        </p:nvGrpSpPr>
        <p:grpSpPr>
          <a:xfrm>
            <a:off x="2362200" y="5647083"/>
            <a:ext cx="152400" cy="152402"/>
            <a:chOff x="4572000" y="4190998"/>
            <a:chExt cx="152400" cy="152402"/>
          </a:xfrm>
        </p:grpSpPr>
        <p:cxnSp>
          <p:nvCxnSpPr>
            <p:cNvPr id="82" name="Straight Connector 81"/>
            <p:cNvCxnSpPr/>
            <p:nvPr/>
          </p:nvCxnSpPr>
          <p:spPr>
            <a:xfrm>
              <a:off x="4572000" y="4343400"/>
              <a:ext cx="76200" cy="0"/>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a:off x="4648200" y="4190999"/>
              <a:ext cx="76200" cy="0"/>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84" name="Straight Connector 83"/>
            <p:cNvCxnSpPr/>
            <p:nvPr/>
          </p:nvCxnSpPr>
          <p:spPr>
            <a:xfrm flipH="1">
              <a:off x="4572000" y="4190999"/>
              <a:ext cx="76200" cy="152401"/>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85" name="Straight Connector 84"/>
            <p:cNvCxnSpPr/>
            <p:nvPr/>
          </p:nvCxnSpPr>
          <p:spPr>
            <a:xfrm flipH="1">
              <a:off x="4648200" y="4190998"/>
              <a:ext cx="76200" cy="152402"/>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grpSp>
      <p:grpSp>
        <p:nvGrpSpPr>
          <p:cNvPr id="86" name="Group 85"/>
          <p:cNvGrpSpPr/>
          <p:nvPr/>
        </p:nvGrpSpPr>
        <p:grpSpPr>
          <a:xfrm>
            <a:off x="2438400" y="5647083"/>
            <a:ext cx="152400" cy="152402"/>
            <a:chOff x="4572000" y="4190998"/>
            <a:chExt cx="152400" cy="152402"/>
          </a:xfrm>
        </p:grpSpPr>
        <p:cxnSp>
          <p:nvCxnSpPr>
            <p:cNvPr id="87" name="Straight Connector 86"/>
            <p:cNvCxnSpPr/>
            <p:nvPr/>
          </p:nvCxnSpPr>
          <p:spPr>
            <a:xfrm>
              <a:off x="4572000" y="4343400"/>
              <a:ext cx="76200" cy="0"/>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p:nvCxnSpPr>
          <p:spPr>
            <a:xfrm>
              <a:off x="4648200" y="4190999"/>
              <a:ext cx="76200" cy="0"/>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flipH="1">
              <a:off x="4572000" y="4190999"/>
              <a:ext cx="76200" cy="152401"/>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p:nvCxnSpPr>
          <p:spPr>
            <a:xfrm flipH="1">
              <a:off x="4648200" y="4190998"/>
              <a:ext cx="76200" cy="152402"/>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grpSp>
      <p:grpSp>
        <p:nvGrpSpPr>
          <p:cNvPr id="91" name="Group 90"/>
          <p:cNvGrpSpPr/>
          <p:nvPr/>
        </p:nvGrpSpPr>
        <p:grpSpPr>
          <a:xfrm>
            <a:off x="2514600" y="5647083"/>
            <a:ext cx="152400" cy="152402"/>
            <a:chOff x="4572000" y="4190998"/>
            <a:chExt cx="152400" cy="152402"/>
          </a:xfrm>
        </p:grpSpPr>
        <p:cxnSp>
          <p:nvCxnSpPr>
            <p:cNvPr id="92" name="Straight Connector 91"/>
            <p:cNvCxnSpPr/>
            <p:nvPr/>
          </p:nvCxnSpPr>
          <p:spPr>
            <a:xfrm>
              <a:off x="4572000" y="4343400"/>
              <a:ext cx="76200" cy="0"/>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93" name="Straight Connector 92"/>
            <p:cNvCxnSpPr/>
            <p:nvPr/>
          </p:nvCxnSpPr>
          <p:spPr>
            <a:xfrm>
              <a:off x="4648200" y="4190999"/>
              <a:ext cx="76200" cy="0"/>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94" name="Straight Connector 93"/>
            <p:cNvCxnSpPr/>
            <p:nvPr/>
          </p:nvCxnSpPr>
          <p:spPr>
            <a:xfrm flipH="1">
              <a:off x="4572000" y="4190999"/>
              <a:ext cx="76200" cy="152401"/>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95" name="Straight Connector 94"/>
            <p:cNvCxnSpPr/>
            <p:nvPr/>
          </p:nvCxnSpPr>
          <p:spPr>
            <a:xfrm flipH="1">
              <a:off x="4648200" y="4190998"/>
              <a:ext cx="76200" cy="152402"/>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grpSp>
      <p:grpSp>
        <p:nvGrpSpPr>
          <p:cNvPr id="96" name="Group 95"/>
          <p:cNvGrpSpPr/>
          <p:nvPr/>
        </p:nvGrpSpPr>
        <p:grpSpPr>
          <a:xfrm>
            <a:off x="2590800" y="5647083"/>
            <a:ext cx="152400" cy="152402"/>
            <a:chOff x="4572000" y="4190998"/>
            <a:chExt cx="152400" cy="152402"/>
          </a:xfrm>
        </p:grpSpPr>
        <p:cxnSp>
          <p:nvCxnSpPr>
            <p:cNvPr id="97" name="Straight Connector 96"/>
            <p:cNvCxnSpPr/>
            <p:nvPr/>
          </p:nvCxnSpPr>
          <p:spPr>
            <a:xfrm>
              <a:off x="4572000" y="4343400"/>
              <a:ext cx="76200" cy="0"/>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98" name="Straight Connector 97"/>
            <p:cNvCxnSpPr/>
            <p:nvPr/>
          </p:nvCxnSpPr>
          <p:spPr>
            <a:xfrm>
              <a:off x="4648200" y="4190999"/>
              <a:ext cx="76200" cy="0"/>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99" name="Straight Connector 98"/>
            <p:cNvCxnSpPr/>
            <p:nvPr/>
          </p:nvCxnSpPr>
          <p:spPr>
            <a:xfrm flipH="1">
              <a:off x="4572000" y="4190999"/>
              <a:ext cx="76200" cy="152401"/>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100" name="Straight Connector 99"/>
            <p:cNvCxnSpPr/>
            <p:nvPr/>
          </p:nvCxnSpPr>
          <p:spPr>
            <a:xfrm flipH="1">
              <a:off x="4648200" y="4190998"/>
              <a:ext cx="76200" cy="152402"/>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grpSp>
      <p:sp>
        <p:nvSpPr>
          <p:cNvPr id="101" name="Rectangle: Rounded Corners 100"/>
          <p:cNvSpPr/>
          <p:nvPr/>
        </p:nvSpPr>
        <p:spPr>
          <a:xfrm>
            <a:off x="2362200" y="5570883"/>
            <a:ext cx="381000" cy="304800"/>
          </a:xfrm>
          <a:prstGeom prst="round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rmAutofit/>
          </a:bodyPr>
          <a:lstStyle/>
          <a:p>
            <a:pPr algn="ctr" latinLnBrk="0"/>
            <a:endParaRPr lang="en-US" sz="1000" dirty="0">
              <a:solidFill>
                <a:schemeClr val="tx1"/>
              </a:solidFill>
            </a:endParaRPr>
          </a:p>
        </p:txBody>
      </p:sp>
      <p:cxnSp>
        <p:nvCxnSpPr>
          <p:cNvPr id="102" name="Connector: Elbow 101"/>
          <p:cNvCxnSpPr>
            <a:stCxn id="101" idx="3"/>
          </p:cNvCxnSpPr>
          <p:nvPr/>
        </p:nvCxnSpPr>
        <p:spPr>
          <a:xfrm>
            <a:off x="2743200" y="5723283"/>
            <a:ext cx="1878855" cy="457200"/>
          </a:xfrm>
          <a:prstGeom prst="bentConnector3">
            <a:avLst>
              <a:gd name="adj1" fmla="val 99903"/>
            </a:avLst>
          </a:prstGeom>
          <a:ln w="12700" cmpd="sng">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103" name="Rectangle 102"/>
          <p:cNvSpPr/>
          <p:nvPr/>
        </p:nvSpPr>
        <p:spPr>
          <a:xfrm>
            <a:off x="4800599" y="6028082"/>
            <a:ext cx="990599" cy="304801"/>
          </a:xfrm>
          <a:prstGeom prst="rect">
            <a:avLst/>
          </a:prstGeom>
          <a:solidFill>
            <a:schemeClr val="bg1">
              <a:lumMod val="85000"/>
            </a:schemeClr>
          </a:solidFill>
          <a:ln w="12700" cmpd="sng">
            <a:noFill/>
            <a:roun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solidFill>
                  <a:schemeClr val="tx1"/>
                </a:solidFill>
              </a:rPr>
              <a:t>Idle</a:t>
            </a:r>
          </a:p>
        </p:txBody>
      </p:sp>
      <p:grpSp>
        <p:nvGrpSpPr>
          <p:cNvPr id="104" name="Group 103"/>
          <p:cNvGrpSpPr/>
          <p:nvPr/>
        </p:nvGrpSpPr>
        <p:grpSpPr>
          <a:xfrm>
            <a:off x="4191000" y="4267200"/>
            <a:ext cx="432048" cy="864096"/>
            <a:chOff x="827584" y="1628800"/>
            <a:chExt cx="432048" cy="864096"/>
          </a:xfrm>
        </p:grpSpPr>
        <p:cxnSp>
          <p:nvCxnSpPr>
            <p:cNvPr id="105" name="Straight Connector 104"/>
            <p:cNvCxnSpPr/>
            <p:nvPr/>
          </p:nvCxnSpPr>
          <p:spPr>
            <a:xfrm>
              <a:off x="827584" y="2492896"/>
              <a:ext cx="432048" cy="0"/>
            </a:xfrm>
            <a:prstGeom prst="line">
              <a:avLst/>
            </a:pr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06" name="Straight Connector 105"/>
            <p:cNvCxnSpPr/>
            <p:nvPr/>
          </p:nvCxnSpPr>
          <p:spPr>
            <a:xfrm flipV="1">
              <a:off x="827584" y="1628800"/>
              <a:ext cx="0" cy="864096"/>
            </a:xfrm>
            <a:prstGeom prst="line">
              <a:avLst/>
            </a:pr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07" name="Straight Connector 106"/>
            <p:cNvCxnSpPr/>
            <p:nvPr/>
          </p:nvCxnSpPr>
          <p:spPr>
            <a:xfrm flipV="1">
              <a:off x="1259632" y="1628800"/>
              <a:ext cx="0" cy="864096"/>
            </a:xfrm>
            <a:prstGeom prst="line">
              <a:avLst/>
            </a:pr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08" name="TextBox 107"/>
          <p:cNvSpPr txBox="1"/>
          <p:nvPr/>
        </p:nvSpPr>
        <p:spPr>
          <a:xfrm>
            <a:off x="4191000" y="4267200"/>
            <a:ext cx="432048" cy="153888"/>
          </a:xfrm>
          <a:prstGeom prst="rect">
            <a:avLst/>
          </a:prstGeom>
          <a:noFill/>
        </p:spPr>
        <p:txBody>
          <a:bodyPr wrap="square" lIns="0" tIns="0" rIns="0" bIns="0" rtlCol="0">
            <a:spAutoFit/>
          </a:bodyPr>
          <a:lstStyle/>
          <a:p>
            <a:pPr algn="ctr"/>
            <a:r>
              <a:rPr lang="en-US" sz="1000" dirty="0">
                <a:solidFill>
                  <a:schemeClr val="tx1"/>
                </a:solidFill>
              </a:rPr>
              <a:t>AC VO</a:t>
            </a:r>
          </a:p>
        </p:txBody>
      </p:sp>
      <p:sp>
        <p:nvSpPr>
          <p:cNvPr id="109" name="TextBox 108"/>
          <p:cNvSpPr txBox="1"/>
          <p:nvPr/>
        </p:nvSpPr>
        <p:spPr>
          <a:xfrm>
            <a:off x="4191000" y="4951512"/>
            <a:ext cx="432048" cy="153888"/>
          </a:xfrm>
          <a:prstGeom prst="rect">
            <a:avLst/>
          </a:prstGeom>
          <a:noFill/>
        </p:spPr>
        <p:txBody>
          <a:bodyPr wrap="square" lIns="0" tIns="0" rIns="0" bIns="0" rtlCol="0">
            <a:spAutoFit/>
          </a:bodyPr>
          <a:lstStyle/>
          <a:p>
            <a:pPr algn="ctr"/>
            <a:r>
              <a:rPr lang="en-US" sz="1000" dirty="0">
                <a:solidFill>
                  <a:schemeClr val="tx1"/>
                </a:solidFill>
              </a:rPr>
              <a:t>empty</a:t>
            </a:r>
          </a:p>
        </p:txBody>
      </p:sp>
      <p:sp>
        <p:nvSpPr>
          <p:cNvPr id="110" name="TextBox 109"/>
          <p:cNvSpPr txBox="1"/>
          <p:nvPr/>
        </p:nvSpPr>
        <p:spPr>
          <a:xfrm>
            <a:off x="3352800" y="5128320"/>
            <a:ext cx="838200" cy="307777"/>
          </a:xfrm>
          <a:prstGeom prst="rect">
            <a:avLst/>
          </a:prstGeom>
          <a:noFill/>
        </p:spPr>
        <p:txBody>
          <a:bodyPr wrap="square" lIns="0" tIns="0" rIns="0" bIns="0" rtlCol="0">
            <a:spAutoFit/>
          </a:bodyPr>
          <a:lstStyle/>
          <a:p>
            <a:pPr algn="ctr"/>
            <a:r>
              <a:rPr lang="en-US" sz="1000" dirty="0">
                <a:solidFill>
                  <a:schemeClr val="tx1"/>
                </a:solidFill>
              </a:rPr>
              <a:t>Resume EDCA after UL MU</a:t>
            </a:r>
          </a:p>
        </p:txBody>
      </p:sp>
      <p:sp>
        <p:nvSpPr>
          <p:cNvPr id="111" name="Rectangle 110"/>
          <p:cNvSpPr/>
          <p:nvPr/>
        </p:nvSpPr>
        <p:spPr>
          <a:xfrm>
            <a:off x="5791200" y="6028083"/>
            <a:ext cx="1600200" cy="304801"/>
          </a:xfrm>
          <a:prstGeom prst="rect">
            <a:avLst/>
          </a:prstGeom>
          <a:solidFill>
            <a:schemeClr val="bg1">
              <a:lumMod val="50000"/>
            </a:schemeClr>
          </a:solidFill>
          <a:ln w="12700" cmpd="sng">
            <a:noFill/>
            <a:roun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solidFill>
                  <a:schemeClr val="tx1"/>
                </a:solidFill>
              </a:rPr>
              <a:t>Busy</a:t>
            </a:r>
          </a:p>
        </p:txBody>
      </p:sp>
      <p:grpSp>
        <p:nvGrpSpPr>
          <p:cNvPr id="112" name="Group 111"/>
          <p:cNvGrpSpPr/>
          <p:nvPr/>
        </p:nvGrpSpPr>
        <p:grpSpPr>
          <a:xfrm>
            <a:off x="6121152" y="4267200"/>
            <a:ext cx="432048" cy="864096"/>
            <a:chOff x="827584" y="1628800"/>
            <a:chExt cx="432048" cy="864096"/>
          </a:xfrm>
        </p:grpSpPr>
        <p:cxnSp>
          <p:nvCxnSpPr>
            <p:cNvPr id="113" name="Straight Connector 112"/>
            <p:cNvCxnSpPr/>
            <p:nvPr/>
          </p:nvCxnSpPr>
          <p:spPr>
            <a:xfrm>
              <a:off x="827584" y="2492896"/>
              <a:ext cx="432048" cy="0"/>
            </a:xfrm>
            <a:prstGeom prst="line">
              <a:avLst/>
            </a:pr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flipV="1">
              <a:off x="827584" y="1628800"/>
              <a:ext cx="0" cy="864096"/>
            </a:xfrm>
            <a:prstGeom prst="line">
              <a:avLst/>
            </a:pr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flipV="1">
              <a:off x="1259632" y="1628800"/>
              <a:ext cx="0" cy="864096"/>
            </a:xfrm>
            <a:prstGeom prst="line">
              <a:avLst/>
            </a:pr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16" name="TextBox 115"/>
          <p:cNvSpPr txBox="1"/>
          <p:nvPr/>
        </p:nvSpPr>
        <p:spPr>
          <a:xfrm>
            <a:off x="6121152" y="4267200"/>
            <a:ext cx="432048" cy="153888"/>
          </a:xfrm>
          <a:prstGeom prst="rect">
            <a:avLst/>
          </a:prstGeom>
          <a:noFill/>
        </p:spPr>
        <p:txBody>
          <a:bodyPr wrap="square" lIns="0" tIns="0" rIns="0" bIns="0" rtlCol="0">
            <a:spAutoFit/>
          </a:bodyPr>
          <a:lstStyle/>
          <a:p>
            <a:pPr algn="ctr"/>
            <a:r>
              <a:rPr lang="en-US" sz="1000" dirty="0">
                <a:solidFill>
                  <a:schemeClr val="tx1"/>
                </a:solidFill>
              </a:rPr>
              <a:t>AC VO</a:t>
            </a:r>
          </a:p>
        </p:txBody>
      </p:sp>
      <p:sp>
        <p:nvSpPr>
          <p:cNvPr id="117" name="TextBox 116"/>
          <p:cNvSpPr txBox="1"/>
          <p:nvPr/>
        </p:nvSpPr>
        <p:spPr>
          <a:xfrm>
            <a:off x="6121152" y="4951512"/>
            <a:ext cx="432048" cy="153888"/>
          </a:xfrm>
          <a:prstGeom prst="rect">
            <a:avLst/>
          </a:prstGeom>
          <a:noFill/>
        </p:spPr>
        <p:txBody>
          <a:bodyPr wrap="square" lIns="0" tIns="0" rIns="0" bIns="0" rtlCol="0">
            <a:spAutoFit/>
          </a:bodyPr>
          <a:lstStyle/>
          <a:p>
            <a:pPr algn="ctr"/>
            <a:r>
              <a:rPr lang="en-US" sz="1000" dirty="0">
                <a:solidFill>
                  <a:schemeClr val="tx1"/>
                </a:solidFill>
              </a:rPr>
              <a:t>empty</a:t>
            </a:r>
          </a:p>
        </p:txBody>
      </p:sp>
      <p:cxnSp>
        <p:nvCxnSpPr>
          <p:cNvPr id="118" name="Straight Connector 117"/>
          <p:cNvCxnSpPr>
            <a:endCxn id="128" idx="1"/>
          </p:cNvCxnSpPr>
          <p:nvPr/>
        </p:nvCxnSpPr>
        <p:spPr>
          <a:xfrm flipV="1">
            <a:off x="2438400" y="4344144"/>
            <a:ext cx="0" cy="1986003"/>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119" name="Straight Connector 118"/>
          <p:cNvCxnSpPr>
            <a:endCxn id="116" idx="1"/>
          </p:cNvCxnSpPr>
          <p:nvPr/>
        </p:nvCxnSpPr>
        <p:spPr>
          <a:xfrm flipV="1">
            <a:off x="6121152" y="4344144"/>
            <a:ext cx="0" cy="1986003"/>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120" name="Straight Connector 119"/>
          <p:cNvCxnSpPr/>
          <p:nvPr/>
        </p:nvCxnSpPr>
        <p:spPr>
          <a:xfrm>
            <a:off x="1981200" y="6330147"/>
            <a:ext cx="5486400" cy="2736"/>
          </a:xfrm>
          <a:prstGeom prst="line">
            <a:avLst/>
          </a:prstGeom>
          <a:ln w="12700" cmpd="sng">
            <a:solidFill>
              <a:schemeClr val="tx1"/>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121" name="Straight Connector 120"/>
          <p:cNvCxnSpPr>
            <a:endCxn id="108" idx="1"/>
          </p:cNvCxnSpPr>
          <p:nvPr/>
        </p:nvCxnSpPr>
        <p:spPr>
          <a:xfrm flipV="1">
            <a:off x="4191000" y="4344144"/>
            <a:ext cx="0" cy="1944061"/>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sp>
        <p:nvSpPr>
          <p:cNvPr id="122" name="Rectangle: Rounded Corners 121"/>
          <p:cNvSpPr/>
          <p:nvPr/>
        </p:nvSpPr>
        <p:spPr>
          <a:xfrm>
            <a:off x="6121152" y="4674097"/>
            <a:ext cx="432048" cy="457200"/>
          </a:xfrm>
          <a:prstGeom prst="roundRect">
            <a:avLst/>
          </a:prstGeom>
          <a:solidFill>
            <a:schemeClr val="bg1">
              <a:lumMod val="65000"/>
            </a:schemeClr>
          </a:solidFill>
          <a:ln w="12700" cmpd="sng">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rmAutofit/>
          </a:bodyPr>
          <a:lstStyle/>
          <a:p>
            <a:pPr algn="ctr" latinLnBrk="0"/>
            <a:endParaRPr lang="en-US" sz="1000" dirty="0">
              <a:solidFill>
                <a:schemeClr val="tx1"/>
              </a:solidFill>
            </a:endParaRPr>
          </a:p>
        </p:txBody>
      </p:sp>
      <p:sp>
        <p:nvSpPr>
          <p:cNvPr id="123" name="Rectangle 122"/>
          <p:cNvSpPr/>
          <p:nvPr/>
        </p:nvSpPr>
        <p:spPr>
          <a:xfrm>
            <a:off x="4191000" y="5207498"/>
            <a:ext cx="457200" cy="183940"/>
          </a:xfrm>
          <a:prstGeom prst="rect">
            <a:avLst/>
          </a:prstGeom>
          <a:noFill/>
          <a:ln w="12700" cmpd="sng">
            <a:solidFill>
              <a:srgbClr val="000000"/>
            </a:solidFill>
            <a:roun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tx1"/>
              </a:solidFill>
            </a:endParaRPr>
          </a:p>
        </p:txBody>
      </p:sp>
      <p:sp>
        <p:nvSpPr>
          <p:cNvPr id="124" name="TextBox 123"/>
          <p:cNvSpPr txBox="1"/>
          <p:nvPr/>
        </p:nvSpPr>
        <p:spPr>
          <a:xfrm>
            <a:off x="4190999" y="5207498"/>
            <a:ext cx="482351" cy="184666"/>
          </a:xfrm>
          <a:prstGeom prst="rect">
            <a:avLst/>
          </a:prstGeom>
          <a:noFill/>
        </p:spPr>
        <p:txBody>
          <a:bodyPr wrap="square" lIns="0" tIns="0" rIns="0" bIns="0" rtlCol="0">
            <a:spAutoFit/>
          </a:bodyPr>
          <a:lstStyle/>
          <a:p>
            <a:pPr algn="ctr"/>
            <a:r>
              <a:rPr lang="en-US" sz="600" dirty="0">
                <a:solidFill>
                  <a:schemeClr val="tx1"/>
                </a:solidFill>
              </a:rPr>
              <a:t>BO[VO]: 4</a:t>
            </a:r>
          </a:p>
          <a:p>
            <a:pPr algn="ctr"/>
            <a:r>
              <a:rPr lang="en-US" sz="600" b="1" dirty="0">
                <a:solidFill>
                  <a:schemeClr val="tx1"/>
                </a:solidFill>
              </a:rPr>
              <a:t>CW[VO]:127</a:t>
            </a:r>
          </a:p>
        </p:txBody>
      </p:sp>
      <p:cxnSp>
        <p:nvCxnSpPr>
          <p:cNvPr id="125" name="Straight Connector 124"/>
          <p:cNvCxnSpPr/>
          <p:nvPr/>
        </p:nvCxnSpPr>
        <p:spPr>
          <a:xfrm flipV="1">
            <a:off x="4800599" y="4961283"/>
            <a:ext cx="1" cy="1368864"/>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sp>
        <p:nvSpPr>
          <p:cNvPr id="128" name="TextBox 127"/>
          <p:cNvSpPr txBox="1"/>
          <p:nvPr/>
        </p:nvSpPr>
        <p:spPr>
          <a:xfrm>
            <a:off x="2438400" y="4267200"/>
            <a:ext cx="432048" cy="153888"/>
          </a:xfrm>
          <a:prstGeom prst="rect">
            <a:avLst/>
          </a:prstGeom>
          <a:noFill/>
        </p:spPr>
        <p:txBody>
          <a:bodyPr wrap="square" lIns="0" tIns="0" rIns="0" bIns="0" rtlCol="0">
            <a:spAutoFit/>
          </a:bodyPr>
          <a:lstStyle/>
          <a:p>
            <a:pPr algn="ctr"/>
            <a:r>
              <a:rPr lang="en-US" sz="1000" dirty="0">
                <a:solidFill>
                  <a:schemeClr val="tx1"/>
                </a:solidFill>
              </a:rPr>
              <a:t>AC VO</a:t>
            </a:r>
          </a:p>
        </p:txBody>
      </p:sp>
      <p:sp>
        <p:nvSpPr>
          <p:cNvPr id="129" name="Rectangle 128"/>
          <p:cNvSpPr/>
          <p:nvPr/>
        </p:nvSpPr>
        <p:spPr>
          <a:xfrm>
            <a:off x="6154987" y="5207497"/>
            <a:ext cx="457200" cy="183940"/>
          </a:xfrm>
          <a:prstGeom prst="rect">
            <a:avLst/>
          </a:prstGeom>
          <a:noFill/>
          <a:ln w="12700" cmpd="sng">
            <a:solidFill>
              <a:srgbClr val="000000"/>
            </a:solidFill>
            <a:roun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b="1" dirty="0">
              <a:solidFill>
                <a:schemeClr val="tx1"/>
              </a:solidFill>
            </a:endParaRPr>
          </a:p>
        </p:txBody>
      </p:sp>
      <p:sp>
        <p:nvSpPr>
          <p:cNvPr id="130" name="TextBox 129"/>
          <p:cNvSpPr txBox="1"/>
          <p:nvPr/>
        </p:nvSpPr>
        <p:spPr>
          <a:xfrm>
            <a:off x="6154986" y="5207497"/>
            <a:ext cx="482351" cy="184666"/>
          </a:xfrm>
          <a:prstGeom prst="rect">
            <a:avLst/>
          </a:prstGeom>
          <a:noFill/>
        </p:spPr>
        <p:txBody>
          <a:bodyPr wrap="square" lIns="0" tIns="0" rIns="0" bIns="0" rtlCol="0">
            <a:spAutoFit/>
          </a:bodyPr>
          <a:lstStyle/>
          <a:p>
            <a:pPr algn="ctr"/>
            <a:r>
              <a:rPr lang="en-US" sz="600" b="1" dirty="0">
                <a:solidFill>
                  <a:schemeClr val="tx1"/>
                </a:solidFill>
              </a:rPr>
              <a:t>BO[VO]: 67</a:t>
            </a:r>
          </a:p>
          <a:p>
            <a:pPr algn="ctr"/>
            <a:r>
              <a:rPr lang="en-US" sz="600" b="1" dirty="0">
                <a:solidFill>
                  <a:schemeClr val="tx1"/>
                </a:solidFill>
              </a:rPr>
              <a:t>CW[VO]:127</a:t>
            </a:r>
          </a:p>
        </p:txBody>
      </p:sp>
    </p:spTree>
    <p:extLst>
      <p:ext uri="{BB962C8B-B14F-4D97-AF65-F5344CB8AC3E}">
        <p14:creationId xmlns:p14="http://schemas.microsoft.com/office/powerpoint/2010/main" val="3364520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Proposal </a:t>
            </a:r>
          </a:p>
        </p:txBody>
      </p:sp>
      <p:sp>
        <p:nvSpPr>
          <p:cNvPr id="3" name="Content Placeholder 2"/>
          <p:cNvSpPr>
            <a:spLocks noGrp="1"/>
          </p:cNvSpPr>
          <p:nvPr>
            <p:ph idx="1"/>
          </p:nvPr>
        </p:nvSpPr>
        <p:spPr>
          <a:xfrm>
            <a:off x="685800" y="1752600"/>
            <a:ext cx="7770813" cy="4191000"/>
          </a:xfrm>
        </p:spPr>
        <p:txBody>
          <a:bodyPr>
            <a:normAutofit/>
          </a:bodyPr>
          <a:lstStyle/>
          <a:p>
            <a:r>
              <a:rPr lang="en-US" altLang="ko-KR" dirty="0"/>
              <a:t>We</a:t>
            </a:r>
            <a:r>
              <a:rPr lang="ko-KR" altLang="en-US" dirty="0"/>
              <a:t> </a:t>
            </a:r>
            <a:r>
              <a:rPr lang="en-US" altLang="ko-KR" dirty="0"/>
              <a:t>propose to initialize CW[AC] when the remaining BO counter reaches zero and the channel gets idle and the EDCA queue[AC] is empty after UL MU procedure</a:t>
            </a:r>
          </a:p>
          <a:p>
            <a:pPr lvl="1"/>
            <a:r>
              <a:rPr lang="en-US" altLang="ko-KR" dirty="0"/>
              <a:t>If any leftover or new MSDUs are enqueued, then EDCAF follows the baseline backoff procedure</a:t>
            </a:r>
          </a:p>
          <a:p>
            <a:pPr lvl="1"/>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dirty="0"/>
              <a:t>September 2016</a:t>
            </a:r>
            <a:endParaRPr lang="en-GB" dirty="0"/>
          </a:p>
        </p:txBody>
      </p:sp>
      <p:sp>
        <p:nvSpPr>
          <p:cNvPr id="8" name="Rectangle: Rounded Corners 7"/>
          <p:cNvSpPr/>
          <p:nvPr/>
        </p:nvSpPr>
        <p:spPr>
          <a:xfrm>
            <a:off x="2135089" y="4558547"/>
            <a:ext cx="421161" cy="331407"/>
          </a:xfrm>
          <a:prstGeom prst="roundRect">
            <a:avLst/>
          </a:prstGeom>
          <a:solidFill>
            <a:schemeClr val="bg1">
              <a:lumMod val="65000"/>
            </a:schemeClr>
          </a:solidFill>
          <a:ln w="12700" cmpd="sng">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rmAutofit/>
          </a:bodyPr>
          <a:lstStyle/>
          <a:p>
            <a:pPr algn="ctr" latinLnBrk="0"/>
            <a:endParaRPr lang="en-US" sz="1000" dirty="0">
              <a:solidFill>
                <a:schemeClr val="tx1"/>
              </a:solidFill>
            </a:endParaRPr>
          </a:p>
        </p:txBody>
      </p:sp>
      <p:sp>
        <p:nvSpPr>
          <p:cNvPr id="9" name="Rectangle 8"/>
          <p:cNvSpPr/>
          <p:nvPr/>
        </p:nvSpPr>
        <p:spPr>
          <a:xfrm>
            <a:off x="2133601" y="6109156"/>
            <a:ext cx="304800" cy="304800"/>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rmAutofit/>
          </a:bodyPr>
          <a:lstStyle/>
          <a:p>
            <a:pPr algn="ctr" latinLnBrk="0"/>
            <a:r>
              <a:rPr lang="en-US" sz="1000" dirty="0">
                <a:solidFill>
                  <a:schemeClr val="tx1"/>
                </a:solidFill>
              </a:rPr>
              <a:t>TF</a:t>
            </a:r>
          </a:p>
        </p:txBody>
      </p:sp>
      <p:sp>
        <p:nvSpPr>
          <p:cNvPr id="10" name="Rectangle 9"/>
          <p:cNvSpPr/>
          <p:nvPr/>
        </p:nvSpPr>
        <p:spPr>
          <a:xfrm>
            <a:off x="2514601" y="6109156"/>
            <a:ext cx="457200" cy="304800"/>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rmAutofit/>
          </a:bodyPr>
          <a:lstStyle/>
          <a:p>
            <a:pPr algn="ctr" latinLnBrk="0"/>
            <a:r>
              <a:rPr lang="en-US" sz="1000" dirty="0">
                <a:solidFill>
                  <a:schemeClr val="tx1"/>
                </a:solidFill>
              </a:rPr>
              <a:t>   TID1</a:t>
            </a:r>
          </a:p>
        </p:txBody>
      </p:sp>
      <p:sp>
        <p:nvSpPr>
          <p:cNvPr id="11" name="Rectangle 10"/>
          <p:cNvSpPr/>
          <p:nvPr/>
        </p:nvSpPr>
        <p:spPr>
          <a:xfrm>
            <a:off x="2971801" y="6109156"/>
            <a:ext cx="457200" cy="304800"/>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rmAutofit/>
          </a:bodyPr>
          <a:lstStyle/>
          <a:p>
            <a:pPr algn="ctr" latinLnBrk="0"/>
            <a:r>
              <a:rPr lang="en-US" sz="1000" dirty="0">
                <a:solidFill>
                  <a:schemeClr val="tx1"/>
                </a:solidFill>
              </a:rPr>
              <a:t>   TID3</a:t>
            </a:r>
          </a:p>
        </p:txBody>
      </p:sp>
      <p:sp>
        <p:nvSpPr>
          <p:cNvPr id="12" name="Rectangle 11"/>
          <p:cNvSpPr/>
          <p:nvPr/>
        </p:nvSpPr>
        <p:spPr>
          <a:xfrm>
            <a:off x="2590801" y="6109156"/>
            <a:ext cx="76200" cy="304800"/>
          </a:xfrm>
          <a:prstGeom prst="rect">
            <a:avLst/>
          </a:prstGeom>
          <a:solidFill>
            <a:schemeClr val="bg1">
              <a:lumMod val="50000"/>
            </a:schemeClr>
          </a:solidFill>
          <a:ln w="127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rmAutofit/>
          </a:bodyPr>
          <a:lstStyle/>
          <a:p>
            <a:pPr algn="ctr" latinLnBrk="0"/>
            <a:endParaRPr lang="en-US" sz="1000" dirty="0">
              <a:solidFill>
                <a:schemeClr val="tx1"/>
              </a:solidFill>
            </a:endParaRPr>
          </a:p>
        </p:txBody>
      </p:sp>
      <p:sp>
        <p:nvSpPr>
          <p:cNvPr id="13" name="Rectangle 12"/>
          <p:cNvSpPr/>
          <p:nvPr/>
        </p:nvSpPr>
        <p:spPr>
          <a:xfrm>
            <a:off x="3048001" y="6109156"/>
            <a:ext cx="76200" cy="304800"/>
          </a:xfrm>
          <a:prstGeom prst="rect">
            <a:avLst/>
          </a:prstGeom>
          <a:solidFill>
            <a:schemeClr val="bg1">
              <a:lumMod val="50000"/>
            </a:schemeClr>
          </a:solidFill>
          <a:ln w="127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rmAutofit/>
          </a:bodyPr>
          <a:lstStyle/>
          <a:p>
            <a:pPr algn="ctr" latinLnBrk="0"/>
            <a:endParaRPr lang="en-US" sz="1000" dirty="0">
              <a:solidFill>
                <a:schemeClr val="tx1"/>
              </a:solidFill>
            </a:endParaRPr>
          </a:p>
        </p:txBody>
      </p:sp>
      <p:sp>
        <p:nvSpPr>
          <p:cNvPr id="14" name="Rectangle 13"/>
          <p:cNvSpPr/>
          <p:nvPr/>
        </p:nvSpPr>
        <p:spPr>
          <a:xfrm>
            <a:off x="3505200" y="6109156"/>
            <a:ext cx="381001" cy="304800"/>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rmAutofit/>
          </a:bodyPr>
          <a:lstStyle/>
          <a:p>
            <a:pPr algn="ctr" latinLnBrk="0"/>
            <a:r>
              <a:rPr lang="en-US" sz="1000" dirty="0">
                <a:solidFill>
                  <a:schemeClr val="tx1"/>
                </a:solidFill>
              </a:rPr>
              <a:t>M-BA</a:t>
            </a:r>
          </a:p>
        </p:txBody>
      </p:sp>
      <p:sp>
        <p:nvSpPr>
          <p:cNvPr id="15" name="Rectangle 14"/>
          <p:cNvSpPr/>
          <p:nvPr/>
        </p:nvSpPr>
        <p:spPr>
          <a:xfrm>
            <a:off x="3886201" y="6261556"/>
            <a:ext cx="228600" cy="215444"/>
          </a:xfrm>
          <a:prstGeom prst="rect">
            <a:avLst/>
          </a:prstGeom>
        </p:spPr>
        <p:txBody>
          <a:bodyPr wrap="square" lIns="0" rIns="0">
            <a:spAutoFit/>
          </a:bodyPr>
          <a:lstStyle/>
          <a:p>
            <a:pPr algn="ctr"/>
            <a:r>
              <a:rPr lang="en-US" sz="800" dirty="0">
                <a:solidFill>
                  <a:schemeClr val="tx1"/>
                </a:solidFill>
              </a:rPr>
              <a:t>AIFS</a:t>
            </a:r>
            <a:endParaRPr lang="en-US" sz="1400" dirty="0">
              <a:solidFill>
                <a:schemeClr val="tx1"/>
              </a:solidFill>
            </a:endParaRPr>
          </a:p>
        </p:txBody>
      </p:sp>
      <p:grpSp>
        <p:nvGrpSpPr>
          <p:cNvPr id="16" name="Group 15"/>
          <p:cNvGrpSpPr/>
          <p:nvPr/>
        </p:nvGrpSpPr>
        <p:grpSpPr>
          <a:xfrm>
            <a:off x="4114801" y="6261554"/>
            <a:ext cx="152400" cy="152402"/>
            <a:chOff x="4572000" y="4190998"/>
            <a:chExt cx="152400" cy="152402"/>
          </a:xfrm>
        </p:grpSpPr>
        <p:cxnSp>
          <p:nvCxnSpPr>
            <p:cNvPr id="17" name="Straight Connector 16"/>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21" name="Group 20"/>
          <p:cNvGrpSpPr/>
          <p:nvPr/>
        </p:nvGrpSpPr>
        <p:grpSpPr>
          <a:xfrm>
            <a:off x="4191001" y="6261554"/>
            <a:ext cx="152400" cy="152402"/>
            <a:chOff x="4572000" y="4190998"/>
            <a:chExt cx="152400" cy="152402"/>
          </a:xfrm>
        </p:grpSpPr>
        <p:cxnSp>
          <p:nvCxnSpPr>
            <p:cNvPr id="22" name="Straight Connector 21"/>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26" name="Group 25"/>
          <p:cNvGrpSpPr/>
          <p:nvPr/>
        </p:nvGrpSpPr>
        <p:grpSpPr>
          <a:xfrm>
            <a:off x="4267201" y="6261554"/>
            <a:ext cx="152400" cy="152402"/>
            <a:chOff x="4572000" y="4190998"/>
            <a:chExt cx="152400" cy="152402"/>
          </a:xfrm>
        </p:grpSpPr>
        <p:cxnSp>
          <p:nvCxnSpPr>
            <p:cNvPr id="27" name="Straight Connector 26"/>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31" name="Group 30"/>
          <p:cNvGrpSpPr/>
          <p:nvPr/>
        </p:nvGrpSpPr>
        <p:grpSpPr>
          <a:xfrm>
            <a:off x="4343401" y="6261554"/>
            <a:ext cx="152400" cy="152402"/>
            <a:chOff x="4572000" y="4190998"/>
            <a:chExt cx="152400" cy="152402"/>
          </a:xfrm>
        </p:grpSpPr>
        <p:cxnSp>
          <p:nvCxnSpPr>
            <p:cNvPr id="32" name="Straight Connector 31"/>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36" name="Group 35"/>
          <p:cNvGrpSpPr/>
          <p:nvPr/>
        </p:nvGrpSpPr>
        <p:grpSpPr>
          <a:xfrm>
            <a:off x="2133601" y="4025859"/>
            <a:ext cx="432048" cy="864096"/>
            <a:chOff x="827584" y="1628800"/>
            <a:chExt cx="432048" cy="864096"/>
          </a:xfrm>
        </p:grpSpPr>
        <p:cxnSp>
          <p:nvCxnSpPr>
            <p:cNvPr id="37" name="Straight Connector 36"/>
            <p:cNvCxnSpPr/>
            <p:nvPr/>
          </p:nvCxnSpPr>
          <p:spPr>
            <a:xfrm>
              <a:off x="827584" y="2492896"/>
              <a:ext cx="432048" cy="0"/>
            </a:xfrm>
            <a:prstGeom prst="line">
              <a:avLst/>
            </a:pr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V="1">
              <a:off x="827584" y="1628800"/>
              <a:ext cx="0" cy="864096"/>
            </a:xfrm>
            <a:prstGeom prst="line">
              <a:avLst/>
            </a:pr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V="1">
              <a:off x="1259632" y="1628800"/>
              <a:ext cx="0" cy="864096"/>
            </a:xfrm>
            <a:prstGeom prst="line">
              <a:avLst/>
            </a:pr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40" name="Rectangle 39"/>
          <p:cNvSpPr/>
          <p:nvPr/>
        </p:nvSpPr>
        <p:spPr>
          <a:xfrm>
            <a:off x="2133601" y="4966156"/>
            <a:ext cx="432048" cy="184667"/>
          </a:xfrm>
          <a:prstGeom prst="rect">
            <a:avLst/>
          </a:prstGeom>
          <a:noFill/>
          <a:ln w="12700" cmpd="sng">
            <a:solidFill>
              <a:srgbClr val="000000"/>
            </a:solidFill>
            <a:roun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tx1"/>
              </a:solidFill>
            </a:endParaRPr>
          </a:p>
        </p:txBody>
      </p:sp>
      <p:sp>
        <p:nvSpPr>
          <p:cNvPr id="41" name="TextBox 40"/>
          <p:cNvSpPr txBox="1"/>
          <p:nvPr/>
        </p:nvSpPr>
        <p:spPr>
          <a:xfrm>
            <a:off x="2133601" y="4025859"/>
            <a:ext cx="432048" cy="153888"/>
          </a:xfrm>
          <a:prstGeom prst="rect">
            <a:avLst/>
          </a:prstGeom>
          <a:noFill/>
        </p:spPr>
        <p:txBody>
          <a:bodyPr wrap="square" lIns="0" tIns="0" rIns="0" bIns="0" rtlCol="0">
            <a:spAutoFit/>
          </a:bodyPr>
          <a:lstStyle/>
          <a:p>
            <a:pPr algn="ctr"/>
            <a:r>
              <a:rPr lang="en-US" sz="1000" dirty="0">
                <a:solidFill>
                  <a:schemeClr val="tx1"/>
                </a:solidFill>
              </a:rPr>
              <a:t>AC VO</a:t>
            </a:r>
          </a:p>
        </p:txBody>
      </p:sp>
      <p:sp>
        <p:nvSpPr>
          <p:cNvPr id="42" name="TextBox 41"/>
          <p:cNvSpPr txBox="1"/>
          <p:nvPr/>
        </p:nvSpPr>
        <p:spPr>
          <a:xfrm>
            <a:off x="2133601" y="4966157"/>
            <a:ext cx="432048" cy="184666"/>
          </a:xfrm>
          <a:prstGeom prst="rect">
            <a:avLst/>
          </a:prstGeom>
          <a:noFill/>
        </p:spPr>
        <p:txBody>
          <a:bodyPr wrap="square" lIns="0" tIns="0" rIns="0" bIns="0" rtlCol="0">
            <a:spAutoFit/>
          </a:bodyPr>
          <a:lstStyle/>
          <a:p>
            <a:pPr algn="ctr"/>
            <a:r>
              <a:rPr lang="en-US" sz="600" dirty="0">
                <a:solidFill>
                  <a:schemeClr val="tx1"/>
                </a:solidFill>
              </a:rPr>
              <a:t>BO[VO]: 4</a:t>
            </a:r>
          </a:p>
          <a:p>
            <a:pPr algn="ctr"/>
            <a:r>
              <a:rPr lang="en-US" sz="600" dirty="0">
                <a:solidFill>
                  <a:schemeClr val="tx1"/>
                </a:solidFill>
              </a:rPr>
              <a:t>CW[VO]:127</a:t>
            </a:r>
          </a:p>
        </p:txBody>
      </p:sp>
      <p:grpSp>
        <p:nvGrpSpPr>
          <p:cNvPr id="43" name="Group 42"/>
          <p:cNvGrpSpPr/>
          <p:nvPr/>
        </p:nvGrpSpPr>
        <p:grpSpPr>
          <a:xfrm>
            <a:off x="1752601" y="6261554"/>
            <a:ext cx="152400" cy="152402"/>
            <a:chOff x="4572000" y="4190998"/>
            <a:chExt cx="152400" cy="152402"/>
          </a:xfrm>
        </p:grpSpPr>
        <p:cxnSp>
          <p:nvCxnSpPr>
            <p:cNvPr id="44" name="Straight Connector 43"/>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48" name="Group 47"/>
          <p:cNvGrpSpPr/>
          <p:nvPr/>
        </p:nvGrpSpPr>
        <p:grpSpPr>
          <a:xfrm>
            <a:off x="1828801" y="6261554"/>
            <a:ext cx="152400" cy="152402"/>
            <a:chOff x="4572000" y="4190998"/>
            <a:chExt cx="152400" cy="152402"/>
          </a:xfrm>
        </p:grpSpPr>
        <p:cxnSp>
          <p:nvCxnSpPr>
            <p:cNvPr id="49" name="Straight Connector 48"/>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53" name="Group 52"/>
          <p:cNvGrpSpPr/>
          <p:nvPr/>
        </p:nvGrpSpPr>
        <p:grpSpPr>
          <a:xfrm>
            <a:off x="1905001" y="6261554"/>
            <a:ext cx="152400" cy="152402"/>
            <a:chOff x="4572000" y="4190998"/>
            <a:chExt cx="152400" cy="152402"/>
          </a:xfrm>
        </p:grpSpPr>
        <p:cxnSp>
          <p:nvCxnSpPr>
            <p:cNvPr id="54" name="Straight Connector 53"/>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55" name="Straight Connector 54"/>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57" name="Straight Connector 56"/>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58" name="Group 57"/>
          <p:cNvGrpSpPr/>
          <p:nvPr/>
        </p:nvGrpSpPr>
        <p:grpSpPr>
          <a:xfrm>
            <a:off x="1981201" y="6261554"/>
            <a:ext cx="152400" cy="152402"/>
            <a:chOff x="4572000" y="4190998"/>
            <a:chExt cx="152400" cy="152402"/>
          </a:xfrm>
        </p:grpSpPr>
        <p:cxnSp>
          <p:nvCxnSpPr>
            <p:cNvPr id="59" name="Straight Connector 58"/>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61" name="Straight Connector 60"/>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63" name="Group 62"/>
          <p:cNvGrpSpPr/>
          <p:nvPr/>
        </p:nvGrpSpPr>
        <p:grpSpPr>
          <a:xfrm>
            <a:off x="1752601" y="5728156"/>
            <a:ext cx="152400" cy="152402"/>
            <a:chOff x="4572000" y="4190998"/>
            <a:chExt cx="152400" cy="152402"/>
          </a:xfrm>
        </p:grpSpPr>
        <p:cxnSp>
          <p:nvCxnSpPr>
            <p:cNvPr id="64" name="Straight Connector 63"/>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65" name="Straight Connector 64"/>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66" name="Straight Connector 65"/>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67" name="Straight Connector 66"/>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68" name="Group 67"/>
          <p:cNvGrpSpPr/>
          <p:nvPr/>
        </p:nvGrpSpPr>
        <p:grpSpPr>
          <a:xfrm>
            <a:off x="1828801" y="5728156"/>
            <a:ext cx="152400" cy="152402"/>
            <a:chOff x="4572000" y="4190998"/>
            <a:chExt cx="152400" cy="152402"/>
          </a:xfrm>
        </p:grpSpPr>
        <p:cxnSp>
          <p:nvCxnSpPr>
            <p:cNvPr id="69" name="Straight Connector 68"/>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73" name="Group 72"/>
          <p:cNvGrpSpPr/>
          <p:nvPr/>
        </p:nvGrpSpPr>
        <p:grpSpPr>
          <a:xfrm>
            <a:off x="1905001" y="5728156"/>
            <a:ext cx="152400" cy="152402"/>
            <a:chOff x="4572000" y="4190998"/>
            <a:chExt cx="152400" cy="152402"/>
          </a:xfrm>
        </p:grpSpPr>
        <p:cxnSp>
          <p:nvCxnSpPr>
            <p:cNvPr id="74" name="Straight Connector 73"/>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77" name="Straight Connector 76"/>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78" name="Group 77"/>
          <p:cNvGrpSpPr/>
          <p:nvPr/>
        </p:nvGrpSpPr>
        <p:grpSpPr>
          <a:xfrm>
            <a:off x="1981201" y="5728156"/>
            <a:ext cx="152400" cy="152402"/>
            <a:chOff x="4572000" y="4190998"/>
            <a:chExt cx="152400" cy="152402"/>
          </a:xfrm>
        </p:grpSpPr>
        <p:cxnSp>
          <p:nvCxnSpPr>
            <p:cNvPr id="79" name="Straight Connector 78"/>
            <p:cNvCxnSpPr/>
            <p:nvPr/>
          </p:nvCxnSpPr>
          <p:spPr>
            <a:xfrm>
              <a:off x="4572000" y="4343400"/>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p:nvCxnSpPr>
          <p:spPr>
            <a:xfrm>
              <a:off x="4648200" y="4190999"/>
              <a:ext cx="76200" cy="0"/>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nvCxnSpPr>
          <p:spPr>
            <a:xfrm flipH="1">
              <a:off x="4572000" y="4190999"/>
              <a:ext cx="76200" cy="152401"/>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nvCxnSpPr>
          <p:spPr>
            <a:xfrm flipH="1">
              <a:off x="4648200" y="4190998"/>
              <a:ext cx="76200" cy="152402"/>
            </a:xfrm>
            <a:prstGeom prst="line">
              <a:avLst/>
            </a:prstGeom>
            <a:ln w="127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83" name="Group 82"/>
          <p:cNvGrpSpPr/>
          <p:nvPr/>
        </p:nvGrpSpPr>
        <p:grpSpPr>
          <a:xfrm>
            <a:off x="2057401" y="5728156"/>
            <a:ext cx="152400" cy="152402"/>
            <a:chOff x="4572000" y="4190998"/>
            <a:chExt cx="152400" cy="152402"/>
          </a:xfrm>
        </p:grpSpPr>
        <p:cxnSp>
          <p:nvCxnSpPr>
            <p:cNvPr id="84" name="Straight Connector 83"/>
            <p:cNvCxnSpPr/>
            <p:nvPr/>
          </p:nvCxnSpPr>
          <p:spPr>
            <a:xfrm>
              <a:off x="4572000" y="4343400"/>
              <a:ext cx="76200" cy="0"/>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85" name="Straight Connector 84"/>
            <p:cNvCxnSpPr/>
            <p:nvPr/>
          </p:nvCxnSpPr>
          <p:spPr>
            <a:xfrm>
              <a:off x="4648200" y="4190999"/>
              <a:ext cx="76200" cy="0"/>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86" name="Straight Connector 85"/>
            <p:cNvCxnSpPr/>
            <p:nvPr/>
          </p:nvCxnSpPr>
          <p:spPr>
            <a:xfrm flipH="1">
              <a:off x="4572000" y="4190999"/>
              <a:ext cx="76200" cy="152401"/>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p:nvCxnSpPr>
          <p:spPr>
            <a:xfrm flipH="1">
              <a:off x="4648200" y="4190998"/>
              <a:ext cx="76200" cy="152402"/>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grpSp>
      <p:grpSp>
        <p:nvGrpSpPr>
          <p:cNvPr id="88" name="Group 87"/>
          <p:cNvGrpSpPr/>
          <p:nvPr/>
        </p:nvGrpSpPr>
        <p:grpSpPr>
          <a:xfrm>
            <a:off x="2133601" y="5728156"/>
            <a:ext cx="152400" cy="152402"/>
            <a:chOff x="4572000" y="4190998"/>
            <a:chExt cx="152400" cy="152402"/>
          </a:xfrm>
        </p:grpSpPr>
        <p:cxnSp>
          <p:nvCxnSpPr>
            <p:cNvPr id="89" name="Straight Connector 88"/>
            <p:cNvCxnSpPr/>
            <p:nvPr/>
          </p:nvCxnSpPr>
          <p:spPr>
            <a:xfrm>
              <a:off x="4572000" y="4343400"/>
              <a:ext cx="76200" cy="0"/>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p:nvCxnSpPr>
          <p:spPr>
            <a:xfrm>
              <a:off x="4648200" y="4190999"/>
              <a:ext cx="76200" cy="0"/>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91" name="Straight Connector 90"/>
            <p:cNvCxnSpPr/>
            <p:nvPr/>
          </p:nvCxnSpPr>
          <p:spPr>
            <a:xfrm flipH="1">
              <a:off x="4572000" y="4190999"/>
              <a:ext cx="76200" cy="152401"/>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92" name="Straight Connector 91"/>
            <p:cNvCxnSpPr/>
            <p:nvPr/>
          </p:nvCxnSpPr>
          <p:spPr>
            <a:xfrm flipH="1">
              <a:off x="4648200" y="4190998"/>
              <a:ext cx="76200" cy="152402"/>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grpSp>
      <p:grpSp>
        <p:nvGrpSpPr>
          <p:cNvPr id="93" name="Group 92"/>
          <p:cNvGrpSpPr/>
          <p:nvPr/>
        </p:nvGrpSpPr>
        <p:grpSpPr>
          <a:xfrm>
            <a:off x="2209801" y="5728156"/>
            <a:ext cx="152400" cy="152402"/>
            <a:chOff x="4572000" y="4190998"/>
            <a:chExt cx="152400" cy="152402"/>
          </a:xfrm>
        </p:grpSpPr>
        <p:cxnSp>
          <p:nvCxnSpPr>
            <p:cNvPr id="94" name="Straight Connector 93"/>
            <p:cNvCxnSpPr/>
            <p:nvPr/>
          </p:nvCxnSpPr>
          <p:spPr>
            <a:xfrm>
              <a:off x="4572000" y="4343400"/>
              <a:ext cx="76200" cy="0"/>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95" name="Straight Connector 94"/>
            <p:cNvCxnSpPr/>
            <p:nvPr/>
          </p:nvCxnSpPr>
          <p:spPr>
            <a:xfrm>
              <a:off x="4648200" y="4190999"/>
              <a:ext cx="76200" cy="0"/>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96" name="Straight Connector 95"/>
            <p:cNvCxnSpPr/>
            <p:nvPr/>
          </p:nvCxnSpPr>
          <p:spPr>
            <a:xfrm flipH="1">
              <a:off x="4572000" y="4190999"/>
              <a:ext cx="76200" cy="152401"/>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p:nvCxnSpPr>
          <p:spPr>
            <a:xfrm flipH="1">
              <a:off x="4648200" y="4190998"/>
              <a:ext cx="76200" cy="152402"/>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grpSp>
      <p:grpSp>
        <p:nvGrpSpPr>
          <p:cNvPr id="98" name="Group 97"/>
          <p:cNvGrpSpPr/>
          <p:nvPr/>
        </p:nvGrpSpPr>
        <p:grpSpPr>
          <a:xfrm>
            <a:off x="2286001" y="5728156"/>
            <a:ext cx="152400" cy="152402"/>
            <a:chOff x="4572000" y="4190998"/>
            <a:chExt cx="152400" cy="152402"/>
          </a:xfrm>
        </p:grpSpPr>
        <p:cxnSp>
          <p:nvCxnSpPr>
            <p:cNvPr id="99" name="Straight Connector 98"/>
            <p:cNvCxnSpPr/>
            <p:nvPr/>
          </p:nvCxnSpPr>
          <p:spPr>
            <a:xfrm>
              <a:off x="4572000" y="4343400"/>
              <a:ext cx="76200" cy="0"/>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100" name="Straight Connector 99"/>
            <p:cNvCxnSpPr/>
            <p:nvPr/>
          </p:nvCxnSpPr>
          <p:spPr>
            <a:xfrm>
              <a:off x="4648200" y="4190999"/>
              <a:ext cx="76200" cy="0"/>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101" name="Straight Connector 100"/>
            <p:cNvCxnSpPr/>
            <p:nvPr/>
          </p:nvCxnSpPr>
          <p:spPr>
            <a:xfrm flipH="1">
              <a:off x="4572000" y="4190999"/>
              <a:ext cx="76200" cy="152401"/>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102" name="Straight Connector 101"/>
            <p:cNvCxnSpPr/>
            <p:nvPr/>
          </p:nvCxnSpPr>
          <p:spPr>
            <a:xfrm flipH="1">
              <a:off x="4648200" y="4190998"/>
              <a:ext cx="76200" cy="152402"/>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grpSp>
      <p:sp>
        <p:nvSpPr>
          <p:cNvPr id="103" name="Rectangle: Rounded Corners 102"/>
          <p:cNvSpPr/>
          <p:nvPr/>
        </p:nvSpPr>
        <p:spPr>
          <a:xfrm>
            <a:off x="2057401" y="5651956"/>
            <a:ext cx="381000" cy="304800"/>
          </a:xfrm>
          <a:prstGeom prst="round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rmAutofit/>
          </a:bodyPr>
          <a:lstStyle/>
          <a:p>
            <a:pPr algn="ctr" latinLnBrk="0"/>
            <a:endParaRPr lang="en-US" sz="1000" dirty="0">
              <a:solidFill>
                <a:schemeClr val="tx1"/>
              </a:solidFill>
            </a:endParaRPr>
          </a:p>
        </p:txBody>
      </p:sp>
      <p:cxnSp>
        <p:nvCxnSpPr>
          <p:cNvPr id="104" name="Connector: Elbow 103"/>
          <p:cNvCxnSpPr>
            <a:stCxn id="103" idx="3"/>
          </p:cNvCxnSpPr>
          <p:nvPr/>
        </p:nvCxnSpPr>
        <p:spPr>
          <a:xfrm>
            <a:off x="2438401" y="5804356"/>
            <a:ext cx="1878855" cy="457200"/>
          </a:xfrm>
          <a:prstGeom prst="bentConnector3">
            <a:avLst>
              <a:gd name="adj1" fmla="val 99903"/>
            </a:avLst>
          </a:prstGeom>
          <a:ln w="12700" cmpd="sng">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105" name="Rectangle 104"/>
          <p:cNvSpPr/>
          <p:nvPr/>
        </p:nvSpPr>
        <p:spPr>
          <a:xfrm>
            <a:off x="4495800" y="6109155"/>
            <a:ext cx="990599" cy="304801"/>
          </a:xfrm>
          <a:prstGeom prst="rect">
            <a:avLst/>
          </a:prstGeom>
          <a:solidFill>
            <a:schemeClr val="bg1">
              <a:lumMod val="85000"/>
            </a:schemeClr>
          </a:solidFill>
          <a:ln w="12700" cmpd="sng">
            <a:noFill/>
            <a:roun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solidFill>
                  <a:schemeClr val="tx1"/>
                </a:solidFill>
              </a:rPr>
              <a:t>Idle</a:t>
            </a:r>
          </a:p>
        </p:txBody>
      </p:sp>
      <p:grpSp>
        <p:nvGrpSpPr>
          <p:cNvPr id="106" name="Group 105"/>
          <p:cNvGrpSpPr/>
          <p:nvPr/>
        </p:nvGrpSpPr>
        <p:grpSpPr>
          <a:xfrm>
            <a:off x="3886201" y="4025859"/>
            <a:ext cx="432048" cy="864096"/>
            <a:chOff x="827584" y="1628800"/>
            <a:chExt cx="432048" cy="864096"/>
          </a:xfrm>
        </p:grpSpPr>
        <p:cxnSp>
          <p:nvCxnSpPr>
            <p:cNvPr id="107" name="Straight Connector 106"/>
            <p:cNvCxnSpPr/>
            <p:nvPr/>
          </p:nvCxnSpPr>
          <p:spPr>
            <a:xfrm>
              <a:off x="827584" y="2492896"/>
              <a:ext cx="432048" cy="0"/>
            </a:xfrm>
            <a:prstGeom prst="line">
              <a:avLst/>
            </a:pr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08" name="Straight Connector 107"/>
            <p:cNvCxnSpPr/>
            <p:nvPr/>
          </p:nvCxnSpPr>
          <p:spPr>
            <a:xfrm flipV="1">
              <a:off x="827584" y="1628800"/>
              <a:ext cx="0" cy="864096"/>
            </a:xfrm>
            <a:prstGeom prst="line">
              <a:avLst/>
            </a:pr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09" name="Straight Connector 108"/>
            <p:cNvCxnSpPr/>
            <p:nvPr/>
          </p:nvCxnSpPr>
          <p:spPr>
            <a:xfrm flipV="1">
              <a:off x="1259632" y="1628800"/>
              <a:ext cx="0" cy="864096"/>
            </a:xfrm>
            <a:prstGeom prst="line">
              <a:avLst/>
            </a:pr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10" name="TextBox 109"/>
          <p:cNvSpPr txBox="1"/>
          <p:nvPr/>
        </p:nvSpPr>
        <p:spPr>
          <a:xfrm>
            <a:off x="3886201" y="4025859"/>
            <a:ext cx="432048" cy="153888"/>
          </a:xfrm>
          <a:prstGeom prst="rect">
            <a:avLst/>
          </a:prstGeom>
          <a:noFill/>
        </p:spPr>
        <p:txBody>
          <a:bodyPr wrap="square" lIns="0" tIns="0" rIns="0" bIns="0" rtlCol="0">
            <a:spAutoFit/>
          </a:bodyPr>
          <a:lstStyle/>
          <a:p>
            <a:pPr algn="ctr"/>
            <a:r>
              <a:rPr lang="en-US" sz="1000" dirty="0">
                <a:solidFill>
                  <a:schemeClr val="tx1"/>
                </a:solidFill>
              </a:rPr>
              <a:t>AC VO</a:t>
            </a:r>
          </a:p>
        </p:txBody>
      </p:sp>
      <p:sp>
        <p:nvSpPr>
          <p:cNvPr id="111" name="TextBox 110"/>
          <p:cNvSpPr txBox="1"/>
          <p:nvPr/>
        </p:nvSpPr>
        <p:spPr>
          <a:xfrm>
            <a:off x="3886201" y="4710171"/>
            <a:ext cx="432048" cy="153888"/>
          </a:xfrm>
          <a:prstGeom prst="rect">
            <a:avLst/>
          </a:prstGeom>
          <a:noFill/>
        </p:spPr>
        <p:txBody>
          <a:bodyPr wrap="square" lIns="0" tIns="0" rIns="0" bIns="0" rtlCol="0">
            <a:spAutoFit/>
          </a:bodyPr>
          <a:lstStyle/>
          <a:p>
            <a:pPr algn="ctr"/>
            <a:r>
              <a:rPr lang="en-US" sz="1000" dirty="0">
                <a:solidFill>
                  <a:schemeClr val="tx1"/>
                </a:solidFill>
              </a:rPr>
              <a:t>empty</a:t>
            </a:r>
          </a:p>
        </p:txBody>
      </p:sp>
      <p:sp>
        <p:nvSpPr>
          <p:cNvPr id="112" name="TextBox 111"/>
          <p:cNvSpPr txBox="1"/>
          <p:nvPr/>
        </p:nvSpPr>
        <p:spPr>
          <a:xfrm>
            <a:off x="4495801" y="5270956"/>
            <a:ext cx="609600" cy="307777"/>
          </a:xfrm>
          <a:prstGeom prst="rect">
            <a:avLst/>
          </a:prstGeom>
          <a:noFill/>
        </p:spPr>
        <p:txBody>
          <a:bodyPr wrap="square" lIns="0" tIns="0" rIns="0" bIns="0" rtlCol="0">
            <a:spAutoFit/>
          </a:bodyPr>
          <a:lstStyle/>
          <a:p>
            <a:pPr algn="ctr"/>
            <a:r>
              <a:rPr lang="en-US" sz="1000" dirty="0">
                <a:solidFill>
                  <a:schemeClr val="tx1"/>
                </a:solidFill>
              </a:rPr>
              <a:t>Reset CW </a:t>
            </a:r>
            <a:br>
              <a:rPr lang="en-US" sz="1000" dirty="0">
                <a:solidFill>
                  <a:schemeClr val="tx1"/>
                </a:solidFill>
              </a:rPr>
            </a:br>
            <a:r>
              <a:rPr lang="en-US" sz="1000" dirty="0">
                <a:solidFill>
                  <a:schemeClr val="tx1"/>
                </a:solidFill>
              </a:rPr>
              <a:t>to CW</a:t>
            </a:r>
            <a:r>
              <a:rPr lang="en-US" sz="1000" baseline="-25000" dirty="0">
                <a:solidFill>
                  <a:schemeClr val="tx1"/>
                </a:solidFill>
              </a:rPr>
              <a:t>min</a:t>
            </a:r>
          </a:p>
        </p:txBody>
      </p:sp>
      <p:sp>
        <p:nvSpPr>
          <p:cNvPr id="113" name="Rectangle 112"/>
          <p:cNvSpPr/>
          <p:nvPr/>
        </p:nvSpPr>
        <p:spPr>
          <a:xfrm>
            <a:off x="5486401" y="6109156"/>
            <a:ext cx="1600200" cy="304801"/>
          </a:xfrm>
          <a:prstGeom prst="rect">
            <a:avLst/>
          </a:prstGeom>
          <a:solidFill>
            <a:schemeClr val="bg1">
              <a:lumMod val="50000"/>
            </a:schemeClr>
          </a:solidFill>
          <a:ln w="12700" cmpd="sng">
            <a:noFill/>
            <a:roun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solidFill>
                  <a:schemeClr val="tx1"/>
                </a:solidFill>
              </a:rPr>
              <a:t>Busy</a:t>
            </a:r>
          </a:p>
        </p:txBody>
      </p:sp>
      <p:grpSp>
        <p:nvGrpSpPr>
          <p:cNvPr id="114" name="Group 113"/>
          <p:cNvGrpSpPr/>
          <p:nvPr/>
        </p:nvGrpSpPr>
        <p:grpSpPr>
          <a:xfrm>
            <a:off x="5816353" y="4025859"/>
            <a:ext cx="432048" cy="864096"/>
            <a:chOff x="827584" y="1628800"/>
            <a:chExt cx="432048" cy="864096"/>
          </a:xfrm>
        </p:grpSpPr>
        <p:cxnSp>
          <p:nvCxnSpPr>
            <p:cNvPr id="115" name="Straight Connector 114"/>
            <p:cNvCxnSpPr/>
            <p:nvPr/>
          </p:nvCxnSpPr>
          <p:spPr>
            <a:xfrm>
              <a:off x="827584" y="2492896"/>
              <a:ext cx="432048" cy="0"/>
            </a:xfrm>
            <a:prstGeom prst="line">
              <a:avLst/>
            </a:pr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16" name="Straight Connector 115"/>
            <p:cNvCxnSpPr/>
            <p:nvPr/>
          </p:nvCxnSpPr>
          <p:spPr>
            <a:xfrm flipV="1">
              <a:off x="827584" y="1628800"/>
              <a:ext cx="0" cy="864096"/>
            </a:xfrm>
            <a:prstGeom prst="line">
              <a:avLst/>
            </a:pr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17" name="Straight Connector 116"/>
            <p:cNvCxnSpPr/>
            <p:nvPr/>
          </p:nvCxnSpPr>
          <p:spPr>
            <a:xfrm flipV="1">
              <a:off x="1259632" y="1628800"/>
              <a:ext cx="0" cy="864096"/>
            </a:xfrm>
            <a:prstGeom prst="line">
              <a:avLst/>
            </a:pr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18" name="TextBox 117"/>
          <p:cNvSpPr txBox="1"/>
          <p:nvPr/>
        </p:nvSpPr>
        <p:spPr>
          <a:xfrm>
            <a:off x="5816353" y="4025859"/>
            <a:ext cx="432048" cy="153888"/>
          </a:xfrm>
          <a:prstGeom prst="rect">
            <a:avLst/>
          </a:prstGeom>
          <a:noFill/>
        </p:spPr>
        <p:txBody>
          <a:bodyPr wrap="square" lIns="0" tIns="0" rIns="0" bIns="0" rtlCol="0">
            <a:spAutoFit/>
          </a:bodyPr>
          <a:lstStyle/>
          <a:p>
            <a:pPr algn="ctr"/>
            <a:r>
              <a:rPr lang="en-US" sz="1000" dirty="0">
                <a:solidFill>
                  <a:schemeClr val="tx1"/>
                </a:solidFill>
              </a:rPr>
              <a:t>AC VO</a:t>
            </a:r>
          </a:p>
        </p:txBody>
      </p:sp>
      <p:sp>
        <p:nvSpPr>
          <p:cNvPr id="119" name="TextBox 118"/>
          <p:cNvSpPr txBox="1"/>
          <p:nvPr/>
        </p:nvSpPr>
        <p:spPr>
          <a:xfrm>
            <a:off x="5816353" y="4710171"/>
            <a:ext cx="432048" cy="153888"/>
          </a:xfrm>
          <a:prstGeom prst="rect">
            <a:avLst/>
          </a:prstGeom>
          <a:noFill/>
        </p:spPr>
        <p:txBody>
          <a:bodyPr wrap="square" lIns="0" tIns="0" rIns="0" bIns="0" rtlCol="0">
            <a:spAutoFit/>
          </a:bodyPr>
          <a:lstStyle/>
          <a:p>
            <a:pPr algn="ctr"/>
            <a:r>
              <a:rPr lang="en-US" sz="1000" dirty="0">
                <a:solidFill>
                  <a:schemeClr val="tx1"/>
                </a:solidFill>
              </a:rPr>
              <a:t>empty</a:t>
            </a:r>
          </a:p>
        </p:txBody>
      </p:sp>
      <p:cxnSp>
        <p:nvCxnSpPr>
          <p:cNvPr id="120" name="Straight Connector 119"/>
          <p:cNvCxnSpPr>
            <a:endCxn id="41" idx="1"/>
          </p:cNvCxnSpPr>
          <p:nvPr/>
        </p:nvCxnSpPr>
        <p:spPr>
          <a:xfrm flipV="1">
            <a:off x="2133601" y="4102803"/>
            <a:ext cx="0" cy="2311153"/>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121" name="Straight Connector 120"/>
          <p:cNvCxnSpPr>
            <a:endCxn id="118" idx="1"/>
          </p:cNvCxnSpPr>
          <p:nvPr/>
        </p:nvCxnSpPr>
        <p:spPr>
          <a:xfrm flipV="1">
            <a:off x="5816353" y="4102803"/>
            <a:ext cx="0" cy="2311153"/>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cxnSp>
        <p:nvCxnSpPr>
          <p:cNvPr id="122" name="Straight Connector 121"/>
          <p:cNvCxnSpPr/>
          <p:nvPr/>
        </p:nvCxnSpPr>
        <p:spPr>
          <a:xfrm>
            <a:off x="1828801" y="6413956"/>
            <a:ext cx="5334000" cy="0"/>
          </a:xfrm>
          <a:prstGeom prst="line">
            <a:avLst/>
          </a:prstGeom>
          <a:ln w="12700" cmpd="sng">
            <a:solidFill>
              <a:schemeClr val="tx1"/>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123" name="Straight Connector 122"/>
          <p:cNvCxnSpPr>
            <a:endCxn id="110" idx="1"/>
          </p:cNvCxnSpPr>
          <p:nvPr/>
        </p:nvCxnSpPr>
        <p:spPr>
          <a:xfrm flipV="1">
            <a:off x="3886201" y="4102803"/>
            <a:ext cx="0" cy="2308417"/>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sp>
        <p:nvSpPr>
          <p:cNvPr id="124" name="Rectangle: Rounded Corners 123"/>
          <p:cNvSpPr/>
          <p:nvPr/>
        </p:nvSpPr>
        <p:spPr>
          <a:xfrm>
            <a:off x="5816353" y="4432756"/>
            <a:ext cx="432048" cy="457200"/>
          </a:xfrm>
          <a:prstGeom prst="roundRect">
            <a:avLst/>
          </a:prstGeom>
          <a:solidFill>
            <a:schemeClr val="bg1">
              <a:lumMod val="65000"/>
            </a:schemeClr>
          </a:solidFill>
          <a:ln w="12700" cmpd="sng">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rmAutofit/>
          </a:bodyPr>
          <a:lstStyle/>
          <a:p>
            <a:pPr algn="ctr" latinLnBrk="0"/>
            <a:endParaRPr lang="en-US" sz="1000" dirty="0">
              <a:solidFill>
                <a:schemeClr val="tx1"/>
              </a:solidFill>
            </a:endParaRPr>
          </a:p>
        </p:txBody>
      </p:sp>
      <p:sp>
        <p:nvSpPr>
          <p:cNvPr id="125" name="Rectangle 124"/>
          <p:cNvSpPr/>
          <p:nvPr/>
        </p:nvSpPr>
        <p:spPr>
          <a:xfrm>
            <a:off x="3886201" y="4966156"/>
            <a:ext cx="432048" cy="184667"/>
          </a:xfrm>
          <a:prstGeom prst="rect">
            <a:avLst/>
          </a:prstGeom>
          <a:noFill/>
          <a:ln w="12700" cmpd="sng">
            <a:solidFill>
              <a:srgbClr val="000000"/>
            </a:solidFill>
            <a:roun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tx1"/>
              </a:solidFill>
            </a:endParaRPr>
          </a:p>
        </p:txBody>
      </p:sp>
      <p:sp>
        <p:nvSpPr>
          <p:cNvPr id="126" name="TextBox 125"/>
          <p:cNvSpPr txBox="1"/>
          <p:nvPr/>
        </p:nvSpPr>
        <p:spPr>
          <a:xfrm>
            <a:off x="3886201" y="4966157"/>
            <a:ext cx="432048" cy="184666"/>
          </a:xfrm>
          <a:prstGeom prst="rect">
            <a:avLst/>
          </a:prstGeom>
          <a:noFill/>
        </p:spPr>
        <p:txBody>
          <a:bodyPr wrap="square" lIns="0" tIns="0" rIns="0" bIns="0" rtlCol="0">
            <a:spAutoFit/>
          </a:bodyPr>
          <a:lstStyle/>
          <a:p>
            <a:pPr algn="ctr"/>
            <a:r>
              <a:rPr lang="en-US" sz="600" dirty="0">
                <a:solidFill>
                  <a:schemeClr val="tx1"/>
                </a:solidFill>
              </a:rPr>
              <a:t>BO[VO]: 4</a:t>
            </a:r>
          </a:p>
          <a:p>
            <a:pPr algn="ctr"/>
            <a:r>
              <a:rPr lang="en-US" sz="600" dirty="0">
                <a:solidFill>
                  <a:schemeClr val="tx1"/>
                </a:solidFill>
              </a:rPr>
              <a:t>CW[VO]:127</a:t>
            </a:r>
          </a:p>
        </p:txBody>
      </p:sp>
      <p:cxnSp>
        <p:nvCxnSpPr>
          <p:cNvPr id="127" name="Straight Connector 126"/>
          <p:cNvCxnSpPr/>
          <p:nvPr/>
        </p:nvCxnSpPr>
        <p:spPr>
          <a:xfrm flipV="1">
            <a:off x="4495801" y="5042356"/>
            <a:ext cx="0" cy="1394018"/>
          </a:xfrm>
          <a:prstGeom prst="line">
            <a:avLst/>
          </a:prstGeom>
          <a:ln w="12700" cmpd="sng">
            <a:solidFill>
              <a:schemeClr val="tx1"/>
            </a:solidFill>
            <a:prstDash val="sysDot"/>
            <a:tailEnd type="none"/>
          </a:ln>
          <a:effectLst/>
        </p:spPr>
        <p:style>
          <a:lnRef idx="2">
            <a:schemeClr val="accent1"/>
          </a:lnRef>
          <a:fillRef idx="0">
            <a:schemeClr val="accent1"/>
          </a:fillRef>
          <a:effectRef idx="1">
            <a:schemeClr val="accent1"/>
          </a:effectRef>
          <a:fontRef idx="minor">
            <a:schemeClr val="tx1"/>
          </a:fontRef>
        </p:style>
      </p:cxnSp>
      <p:sp>
        <p:nvSpPr>
          <p:cNvPr id="128" name="Rectangle 127"/>
          <p:cNvSpPr/>
          <p:nvPr/>
        </p:nvSpPr>
        <p:spPr>
          <a:xfrm>
            <a:off x="4495801" y="4966156"/>
            <a:ext cx="432048" cy="277000"/>
          </a:xfrm>
          <a:prstGeom prst="rect">
            <a:avLst/>
          </a:prstGeom>
          <a:noFill/>
          <a:ln w="12700" cmpd="sng">
            <a:solidFill>
              <a:srgbClr val="000000"/>
            </a:solidFill>
            <a:roun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tx1"/>
              </a:solidFill>
            </a:endParaRPr>
          </a:p>
        </p:txBody>
      </p:sp>
      <p:sp>
        <p:nvSpPr>
          <p:cNvPr id="129" name="TextBox 128"/>
          <p:cNvSpPr txBox="1"/>
          <p:nvPr/>
        </p:nvSpPr>
        <p:spPr>
          <a:xfrm>
            <a:off x="4495801" y="4966157"/>
            <a:ext cx="432048" cy="276999"/>
          </a:xfrm>
          <a:prstGeom prst="rect">
            <a:avLst/>
          </a:prstGeom>
          <a:noFill/>
        </p:spPr>
        <p:txBody>
          <a:bodyPr wrap="square" lIns="0" tIns="0" rIns="0" bIns="0" rtlCol="0">
            <a:spAutoFit/>
          </a:bodyPr>
          <a:lstStyle/>
          <a:p>
            <a:pPr algn="ctr"/>
            <a:r>
              <a:rPr lang="en-US" sz="600" dirty="0">
                <a:solidFill>
                  <a:schemeClr val="tx1"/>
                </a:solidFill>
              </a:rPr>
              <a:t>BO[VO]: 0</a:t>
            </a:r>
          </a:p>
          <a:p>
            <a:pPr algn="ctr"/>
            <a:r>
              <a:rPr lang="en-US" sz="600" b="1" dirty="0">
                <a:solidFill>
                  <a:schemeClr val="tx1"/>
                </a:solidFill>
              </a:rPr>
              <a:t>CW[VO]:</a:t>
            </a:r>
            <a:br>
              <a:rPr lang="en-US" sz="600" b="1" dirty="0">
                <a:solidFill>
                  <a:schemeClr val="tx1"/>
                </a:solidFill>
              </a:rPr>
            </a:br>
            <a:r>
              <a:rPr lang="en-US" sz="600" b="1" dirty="0">
                <a:solidFill>
                  <a:schemeClr val="tx1"/>
                </a:solidFill>
              </a:rPr>
              <a:t>CW</a:t>
            </a:r>
            <a:r>
              <a:rPr lang="en-US" sz="600" b="1" baseline="-25000" dirty="0">
                <a:solidFill>
                  <a:schemeClr val="tx1"/>
                </a:solidFill>
              </a:rPr>
              <a:t>min</a:t>
            </a:r>
            <a:r>
              <a:rPr lang="en-US" sz="600" b="1" dirty="0">
                <a:solidFill>
                  <a:schemeClr val="tx1"/>
                </a:solidFill>
              </a:rPr>
              <a:t>[VO]</a:t>
            </a:r>
          </a:p>
        </p:txBody>
      </p:sp>
      <p:sp>
        <p:nvSpPr>
          <p:cNvPr id="130" name="Rectangle 129"/>
          <p:cNvSpPr/>
          <p:nvPr/>
        </p:nvSpPr>
        <p:spPr>
          <a:xfrm>
            <a:off x="5816353" y="4966156"/>
            <a:ext cx="432048" cy="277000"/>
          </a:xfrm>
          <a:prstGeom prst="rect">
            <a:avLst/>
          </a:prstGeom>
          <a:noFill/>
          <a:ln w="12700" cmpd="sng">
            <a:solidFill>
              <a:srgbClr val="000000"/>
            </a:solidFill>
            <a:roun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tx1"/>
              </a:solidFill>
            </a:endParaRPr>
          </a:p>
        </p:txBody>
      </p:sp>
      <p:sp>
        <p:nvSpPr>
          <p:cNvPr id="131" name="TextBox 130"/>
          <p:cNvSpPr txBox="1"/>
          <p:nvPr/>
        </p:nvSpPr>
        <p:spPr>
          <a:xfrm>
            <a:off x="5816353" y="4966157"/>
            <a:ext cx="432048" cy="276999"/>
          </a:xfrm>
          <a:prstGeom prst="rect">
            <a:avLst/>
          </a:prstGeom>
          <a:noFill/>
        </p:spPr>
        <p:txBody>
          <a:bodyPr wrap="square" lIns="0" tIns="0" rIns="0" bIns="0" rtlCol="0">
            <a:spAutoFit/>
          </a:bodyPr>
          <a:lstStyle/>
          <a:p>
            <a:pPr algn="ctr"/>
            <a:r>
              <a:rPr lang="en-US" sz="600" b="1" dirty="0">
                <a:solidFill>
                  <a:schemeClr val="tx1"/>
                </a:solidFill>
              </a:rPr>
              <a:t>BO[VO]: 9</a:t>
            </a:r>
          </a:p>
          <a:p>
            <a:pPr algn="ctr"/>
            <a:r>
              <a:rPr lang="en-US" sz="600" b="1" dirty="0">
                <a:solidFill>
                  <a:schemeClr val="tx1"/>
                </a:solidFill>
              </a:rPr>
              <a:t>CW[VO]:</a:t>
            </a:r>
            <a:br>
              <a:rPr lang="en-US" sz="600" b="1" dirty="0">
                <a:solidFill>
                  <a:schemeClr val="tx1"/>
                </a:solidFill>
              </a:rPr>
            </a:br>
            <a:r>
              <a:rPr lang="en-US" sz="600" b="1" dirty="0">
                <a:solidFill>
                  <a:schemeClr val="tx1"/>
                </a:solidFill>
              </a:rPr>
              <a:t>CW</a:t>
            </a:r>
            <a:r>
              <a:rPr lang="en-US" sz="600" b="1" baseline="-25000" dirty="0">
                <a:solidFill>
                  <a:schemeClr val="tx1"/>
                </a:solidFill>
              </a:rPr>
              <a:t>min</a:t>
            </a:r>
            <a:r>
              <a:rPr lang="en-US" sz="600" b="1" dirty="0">
                <a:solidFill>
                  <a:schemeClr val="tx1"/>
                </a:solidFill>
              </a:rPr>
              <a:t>[VO]</a:t>
            </a:r>
          </a:p>
        </p:txBody>
      </p:sp>
    </p:spTree>
    <p:extLst>
      <p:ext uri="{BB962C8B-B14F-4D97-AF65-F5344CB8AC3E}">
        <p14:creationId xmlns:p14="http://schemas.microsoft.com/office/powerpoint/2010/main" val="3544372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dirty="0"/>
              <a:t>In this contribution, we have addressed an issue on CW values of non-AP STAs after UL MU procedure</a:t>
            </a:r>
          </a:p>
          <a:p>
            <a:r>
              <a:rPr lang="en-US" dirty="0"/>
              <a:t>we proposed to define a rule for initializing CW values after UL MU procedure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dirty="0"/>
              <a:t>September 2016</a:t>
            </a:r>
            <a:endParaRPr lang="en-GB" dirty="0"/>
          </a:p>
        </p:txBody>
      </p:sp>
    </p:spTree>
    <p:extLst>
      <p:ext uri="{BB962C8B-B14F-4D97-AF65-F5344CB8AC3E}">
        <p14:creationId xmlns:p14="http://schemas.microsoft.com/office/powerpoint/2010/main" val="2322684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a:t>
            </a:r>
          </a:p>
        </p:txBody>
      </p:sp>
      <p:sp>
        <p:nvSpPr>
          <p:cNvPr id="3" name="Content Placeholder 2"/>
          <p:cNvSpPr>
            <a:spLocks noGrp="1"/>
          </p:cNvSpPr>
          <p:nvPr>
            <p:ph idx="1"/>
          </p:nvPr>
        </p:nvSpPr>
        <p:spPr/>
        <p:txBody>
          <a:bodyPr/>
          <a:lstStyle/>
          <a:p>
            <a:r>
              <a:rPr lang="en-US" dirty="0"/>
              <a:t>Do you agree to adopt the spec text change as below:</a:t>
            </a:r>
          </a:p>
          <a:p>
            <a:endParaRPr lang="en-US" dirty="0"/>
          </a:p>
          <a:p>
            <a:r>
              <a:rPr lang="en-US" i="1" dirty="0"/>
              <a:t>10.22.2.2 EDCA backoff procedure</a:t>
            </a:r>
          </a:p>
          <a:p>
            <a:pPr lvl="1"/>
            <a:r>
              <a:rPr lang="en-US" sz="1800" i="1" dirty="0"/>
              <a:t>When an HE STA successfully receives the corresponding acknowledgement frame in response to the MPDU sent in HE trigger based PPDU, the backoff for the associated EDCAF resumes the backoff counter countdown.</a:t>
            </a:r>
            <a:br>
              <a:rPr lang="en-US" sz="1800" i="1" dirty="0"/>
            </a:br>
            <a:r>
              <a:rPr lang="en-US" sz="1800" i="1" u="sng" dirty="0"/>
              <a:t>If the remaining backoff counter reaches to zero and no data exists for that AC, the CW[AC] value shall be set to CW</a:t>
            </a:r>
            <a:r>
              <a:rPr lang="en-US" sz="1800" i="1" u="sng" baseline="-25000" dirty="0"/>
              <a:t>min</a:t>
            </a:r>
            <a:r>
              <a:rPr lang="en-US" sz="1800" i="1" u="sng" dirty="0"/>
              <a:t>[AC] </a:t>
            </a:r>
          </a:p>
          <a:p>
            <a:pPr lvl="1"/>
            <a:endParaRPr lang="en-US" sz="1800" i="1" u="sng" dirty="0"/>
          </a:p>
          <a:p>
            <a:pPr lvl="1"/>
            <a:r>
              <a:rPr lang="en-US" sz="1800" dirty="0"/>
              <a:t>Y/N/A</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dirty="0"/>
              <a:t>September 2016</a:t>
            </a:r>
            <a:endParaRPr lang="en-GB" dirty="0"/>
          </a:p>
        </p:txBody>
      </p:sp>
    </p:spTree>
    <p:extLst>
      <p:ext uri="{BB962C8B-B14F-4D97-AF65-F5344CB8AC3E}">
        <p14:creationId xmlns:p14="http://schemas.microsoft.com/office/powerpoint/2010/main" val="74923099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6B4C68F8-D3E4-458A-9CD9-4FD251EA3E48}" vid="{587CAD15-50AF-4D58-A94C-5BCB38ECB81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658</TotalTime>
  <Words>571</Words>
  <Application>Microsoft Office PowerPoint</Application>
  <PresentationFormat>On-screen Show (4:3)</PresentationFormat>
  <Paragraphs>130</Paragraphs>
  <Slides>8</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Arial Unicode MS</vt:lpstr>
      <vt:lpstr>MS Gothic</vt:lpstr>
      <vt:lpstr>Arial</vt:lpstr>
      <vt:lpstr>Times New Roman</vt:lpstr>
      <vt:lpstr>Office Theme</vt:lpstr>
      <vt:lpstr>Document</vt:lpstr>
      <vt:lpstr>CW value after UL MU procedure</vt:lpstr>
      <vt:lpstr>Recap: UL MU EDCA backoff procedure</vt:lpstr>
      <vt:lpstr>EDCA rules after UL MU</vt:lpstr>
      <vt:lpstr>CW value after UL MU</vt:lpstr>
      <vt:lpstr>CW value after UL MU</vt:lpstr>
      <vt:lpstr>Proposal </vt:lpstr>
      <vt:lpstr>Conclusion</vt:lpstr>
      <vt:lpstr>Strawpoll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Woojin Ahn</dc:creator>
  <cp:lastModifiedBy>Woojin Ahn</cp:lastModifiedBy>
  <cp:revision>23</cp:revision>
  <cp:lastPrinted>1601-01-01T00:00:00Z</cp:lastPrinted>
  <dcterms:created xsi:type="dcterms:W3CDTF">2016-09-08T02:28:12Z</dcterms:created>
  <dcterms:modified xsi:type="dcterms:W3CDTF">2016-09-12T08:03:27Z</dcterms:modified>
</cp:coreProperties>
</file>