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96"/>
  </p:notesMasterIdLst>
  <p:handoutMasterIdLst>
    <p:handoutMasterId r:id="rId97"/>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689" r:id="rId28"/>
    <p:sldId id="1690" r:id="rId29"/>
    <p:sldId id="1691" r:id="rId30"/>
    <p:sldId id="1692" r:id="rId31"/>
    <p:sldId id="1694" r:id="rId32"/>
    <p:sldId id="1695" r:id="rId33"/>
    <p:sldId id="1696" r:id="rId34"/>
    <p:sldId id="1697" r:id="rId35"/>
    <p:sldId id="1716" r:id="rId36"/>
    <p:sldId id="1717" r:id="rId37"/>
    <p:sldId id="1718" r:id="rId38"/>
    <p:sldId id="1688" r:id="rId39"/>
    <p:sldId id="1702" r:id="rId40"/>
    <p:sldId id="1703" r:id="rId41"/>
    <p:sldId id="1704" r:id="rId42"/>
    <p:sldId id="1705" r:id="rId43"/>
    <p:sldId id="1706" r:id="rId44"/>
    <p:sldId id="1707" r:id="rId45"/>
    <p:sldId id="1708" r:id="rId46"/>
    <p:sldId id="1709" r:id="rId47"/>
    <p:sldId id="1710" r:id="rId48"/>
    <p:sldId id="1698" r:id="rId49"/>
    <p:sldId id="1699" r:id="rId50"/>
    <p:sldId id="1700" r:id="rId51"/>
    <p:sldId id="1701" r:id="rId52"/>
    <p:sldId id="1711" r:id="rId53"/>
    <p:sldId id="1712" r:id="rId54"/>
    <p:sldId id="1713" r:id="rId55"/>
    <p:sldId id="1679" r:id="rId56"/>
    <p:sldId id="1583" r:id="rId57"/>
    <p:sldId id="1629" r:id="rId58"/>
    <p:sldId id="1742" r:id="rId59"/>
    <p:sldId id="1743" r:id="rId60"/>
    <p:sldId id="1744" r:id="rId61"/>
    <p:sldId id="1572" r:id="rId62"/>
    <p:sldId id="1640" r:id="rId63"/>
    <p:sldId id="1634" r:id="rId64"/>
    <p:sldId id="1635" r:id="rId65"/>
    <p:sldId id="1641" r:id="rId66"/>
    <p:sldId id="1730" r:id="rId67"/>
    <p:sldId id="1375" r:id="rId68"/>
    <p:sldId id="1376" r:id="rId69"/>
    <p:sldId id="1400" r:id="rId70"/>
    <p:sldId id="619" r:id="rId71"/>
    <p:sldId id="621" r:id="rId72"/>
    <p:sldId id="1561" r:id="rId73"/>
    <p:sldId id="1555" r:id="rId74"/>
    <p:sldId id="1601" r:id="rId75"/>
    <p:sldId id="1585" r:id="rId76"/>
    <p:sldId id="1586" r:id="rId77"/>
    <p:sldId id="1587" r:id="rId78"/>
    <p:sldId id="1588" r:id="rId79"/>
    <p:sldId id="1589" r:id="rId80"/>
    <p:sldId id="1590" r:id="rId81"/>
    <p:sldId id="1591" r:id="rId82"/>
    <p:sldId id="1592" r:id="rId83"/>
    <p:sldId id="1593" r:id="rId84"/>
    <p:sldId id="1594" r:id="rId85"/>
    <p:sldId id="1595" r:id="rId86"/>
    <p:sldId id="1596" r:id="rId87"/>
    <p:sldId id="1597" r:id="rId88"/>
    <p:sldId id="1598" r:id="rId89"/>
    <p:sldId id="1599" r:id="rId90"/>
    <p:sldId id="1600" r:id="rId91"/>
    <p:sldId id="1628" r:id="rId92"/>
    <p:sldId id="1638" r:id="rId93"/>
    <p:sldId id="1725" r:id="rId94"/>
    <p:sldId id="1726" r:id="rId9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60" autoAdjust="0"/>
  </p:normalViewPr>
  <p:slideViewPr>
    <p:cSldViewPr>
      <p:cViewPr varScale="1">
        <p:scale>
          <a:sx n="62" d="100"/>
          <a:sy n="62" d="100"/>
        </p:scale>
        <p:origin x="-78" y="-21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802.11-16/1091r1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092-00-0jtc-ieee-802-jtc1-sc-minutes-for-jul-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8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8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30 August </a:t>
            </a:r>
            <a:r>
              <a:rPr lang="en-US" b="0" dirty="0" smtClean="0">
                <a:solidFill>
                  <a:schemeClr val="accent2">
                    <a:lumMod val="50000"/>
                  </a:schemeClr>
                </a:solidFill>
              </a:rPr>
              <a:t>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2016, as documented </a:t>
            </a:r>
            <a:r>
              <a:rPr lang="en-AU" i="1" smtClean="0"/>
              <a:t>in </a:t>
            </a:r>
            <a:r>
              <a:rPr lang="en-AU" i="1" smtClean="0">
                <a:hlinkClick r:id="rId3"/>
              </a:rPr>
              <a:t>11-16-1092-00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4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a:t>
            </a:r>
            <a:r>
              <a:rPr lang="en-AU" dirty="0" smtClean="0"/>
              <a:t>liaison will be sent after the </a:t>
            </a:r>
            <a:r>
              <a:rPr lang="en-AU" dirty="0" smtClean="0"/>
              <a:t>Nov 2016 </a:t>
            </a:r>
            <a:r>
              <a:rPr lang="en-AU" dirty="0" smtClean="0"/>
              <a:t>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(updated in July 2016)</a:t>
            </a:r>
          </a:p>
          <a:p>
            <a:pPr lvl="1"/>
            <a:r>
              <a:rPr lang="en-AU" dirty="0" smtClean="0"/>
              <a:t>WG </a:t>
            </a:r>
            <a:r>
              <a:rPr lang="en-AU" dirty="0" smtClean="0"/>
              <a:t>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1339167"/>
              </p:ext>
            </p:extLst>
          </p:nvPr>
        </p:nvGraphicFramePr>
        <p:xfrm>
          <a:off x="762000" y="1600200"/>
          <a:ext cx="7620000" cy="4937760"/>
        </p:xfrm>
        <a:graphic>
          <a:graphicData uri="http://schemas.openxmlformats.org/drawingml/2006/table">
            <a:tbl>
              <a:tblPr firstRow="1" bandRow="1">
                <a:tableStyleId>{21E4AEA4-8DFA-4A89-87EB-49C32662AFE0}</a:tableStyleId>
              </a:tblPr>
              <a:tblGrid>
                <a:gridCol w="1371600"/>
                <a:gridCol w="2030186"/>
                <a:gridCol w="2109107"/>
                <a:gridCol w="2109107"/>
              </a:tblGrid>
              <a:tr h="4943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286215">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286215">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dirty="0" smtClean="0"/>
                        <a:t>802.1BA</a:t>
                      </a:r>
                      <a:endParaRPr lang="en-AU" sz="1600" dirty="0"/>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dirty="0" smtClean="0"/>
                        <a:t>802.1BR</a:t>
                      </a:r>
                      <a:endParaRPr lang="en-AU" sz="1600" dirty="0"/>
                    </a:p>
                  </a:txBody>
                  <a:tcPr marL="115147" marR="115147">
                    <a:lnL w="381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
        <p:nvSpPr>
          <p:cNvPr id="8" name="Rectangle 7"/>
          <p:cNvSpPr/>
          <p:nvPr/>
        </p:nvSpPr>
        <p:spPr bwMode="auto">
          <a:xfrm rot="16200000">
            <a:off x="-304799" y="57150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0904637"/>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a:t>
            </a:r>
            <a:r>
              <a:rPr lang="en-AU" smtClean="0">
                <a:solidFill>
                  <a:schemeClr val="accent6"/>
                </a:solidFill>
              </a:rPr>
              <a:t>has nine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56071718"/>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0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8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Warsaw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(see </a:t>
            </a:r>
            <a:r>
              <a:rPr lang="en-AU" dirty="0" err="1" smtClean="0">
                <a:solidFill>
                  <a:srgbClr val="FF0000"/>
                </a:solidFill>
              </a:rPr>
              <a:t>Nxx</a:t>
            </a:r>
            <a:r>
              <a:rPr lang="en-AU" dirty="0" smtClean="0"/>
              <a:t>)</a:t>
            </a:r>
          </a:p>
          <a:p>
            <a:pPr lvl="2"/>
            <a:r>
              <a:rPr lang="en-AU" dirty="0">
                <a:solidFill>
                  <a:srgbClr val="FF0000"/>
                </a:solidFill>
              </a:rPr>
              <a:t>Andrew reminded Glen in </a:t>
            </a:r>
            <a:r>
              <a:rPr lang="en-AU" dirty="0" smtClean="0">
                <a:solidFill>
                  <a:srgbClr val="FF0000"/>
                </a:solidFill>
              </a:rPr>
              <a:t>August</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and response 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(see </a:t>
            </a:r>
            <a:r>
              <a:rPr lang="en-AU" dirty="0" err="1">
                <a:solidFill>
                  <a:srgbClr val="FF0000"/>
                </a:solidFill>
              </a:rPr>
              <a:t>Nxx</a:t>
            </a:r>
            <a:r>
              <a:rPr lang="en-AU" dirty="0" smtClean="0"/>
              <a:t>)</a:t>
            </a:r>
          </a:p>
          <a:p>
            <a:pPr lvl="2"/>
            <a:r>
              <a:rPr lang="en-AU" dirty="0" smtClean="0">
                <a:solidFill>
                  <a:srgbClr val="FF0000"/>
                </a:solidFill>
              </a:rPr>
              <a:t>Jodi reminded Glen to send in </a:t>
            </a:r>
            <a:r>
              <a:rPr lang="en-AU" dirty="0" smtClean="0">
                <a:solidFill>
                  <a:srgbClr val="FF0000"/>
                </a:solidFill>
              </a:rPr>
              <a:t>August</a:t>
            </a:r>
          </a:p>
          <a:p>
            <a:pPr lvl="2"/>
            <a:r>
              <a:rPr lang="en-AU" dirty="0">
                <a:solidFill>
                  <a:srgbClr val="FF0000"/>
                </a:solidFill>
              </a:rPr>
              <a:t>Andrew reminded Glen in </a:t>
            </a:r>
            <a:r>
              <a:rPr lang="en-AU" dirty="0" smtClean="0">
                <a:solidFill>
                  <a:srgbClr val="FF0000"/>
                </a:solidFill>
              </a:rPr>
              <a:t>August</a:t>
            </a:r>
            <a:endParaRPr lang="en-AU" dirty="0">
              <a:solidFill>
                <a:srgbClr val="FF0000"/>
              </a:solidFill>
            </a:endParaRPr>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(see </a:t>
            </a:r>
            <a:r>
              <a:rPr lang="en-AU" dirty="0" err="1">
                <a:solidFill>
                  <a:srgbClr val="FF0000"/>
                </a:solidFill>
              </a:rPr>
              <a:t>Nxx</a:t>
            </a:r>
            <a:r>
              <a:rPr lang="en-AU" dirty="0"/>
              <a:t>)</a:t>
            </a:r>
          </a:p>
          <a:p>
            <a:pPr lvl="2"/>
            <a:r>
              <a:rPr lang="en-AU" dirty="0" smtClean="0">
                <a:solidFill>
                  <a:srgbClr val="FF0000"/>
                </a:solidFill>
              </a:rPr>
              <a:t>Jodi </a:t>
            </a:r>
            <a:r>
              <a:rPr lang="en-AU" dirty="0">
                <a:solidFill>
                  <a:srgbClr val="FF0000"/>
                </a:solidFill>
              </a:rPr>
              <a:t>reminded Glen to send in </a:t>
            </a:r>
            <a:r>
              <a:rPr lang="en-AU" dirty="0" smtClean="0">
                <a:solidFill>
                  <a:srgbClr val="FF0000"/>
                </a:solidFill>
              </a:rPr>
              <a:t>August</a:t>
            </a:r>
          </a:p>
          <a:p>
            <a:pPr lvl="2"/>
            <a:r>
              <a:rPr lang="en-AU" dirty="0" smtClean="0">
                <a:solidFill>
                  <a:srgbClr val="FF0000"/>
                </a:solidFill>
              </a:rPr>
              <a:t>Andrew reminded Glen in August</a:t>
            </a:r>
            <a:endParaRPr lang="en-AU" dirty="0">
              <a:solidFill>
                <a:srgbClr val="FF0000"/>
              </a:solidFill>
            </a:endParaRP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endParaRPr lang="en-AU" dirty="0"/>
          </a:p>
          <a:p>
            <a:pPr lvl="2"/>
            <a:r>
              <a:rPr lang="en-GB" dirty="0"/>
              <a:t>There’s an </a:t>
            </a:r>
            <a:r>
              <a:rPr lang="en-GB" dirty="0" err="1"/>
              <a:t>Ethertype</a:t>
            </a:r>
            <a:r>
              <a:rPr lang="en-GB" dirty="0"/>
              <a:t> allocation problem that is part of that holdup</a:t>
            </a:r>
            <a:endParaRPr lang="en-AU" dirty="0"/>
          </a:p>
          <a:p>
            <a:pPr lvl="2"/>
            <a:r>
              <a:rPr lang="en-GB" dirty="0"/>
              <a:t>John Messenger has sent information to the IEEE 802 RAC to clear that up, but it’s not clear how fast the problem will be </a:t>
            </a:r>
            <a:r>
              <a:rPr lang="en-GB" dirty="0" smtClean="0"/>
              <a:t>resolved</a:t>
            </a:r>
            <a:endParaRPr lang="en-AU" dirty="0" smtClean="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submitted for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chemeClr val="accent6"/>
                </a:solidFill>
              </a:rPr>
              <a:t>closes 23 Oct 2016</a:t>
            </a:r>
          </a:p>
          <a:p>
            <a:pPr lvl="1"/>
            <a:r>
              <a:rPr lang="en-AU" dirty="0" smtClean="0"/>
              <a:t>The submission of </a:t>
            </a:r>
            <a:r>
              <a:rPr lang="en-AU" dirty="0" smtClean="0">
                <a:solidFill>
                  <a:schemeClr val="tx2"/>
                </a:solidFill>
              </a:rPr>
              <a:t>802.1Qcd-2015 was approved in July 2016</a:t>
            </a:r>
          </a:p>
          <a:p>
            <a:pPr lvl="2"/>
            <a:r>
              <a:rPr lang="en-AU" dirty="0" smtClean="0"/>
              <a:t>It was submitted by IEEE staff in August 2016</a:t>
            </a:r>
          </a:p>
          <a:p>
            <a:pPr lvl="1"/>
            <a:r>
              <a:rPr lang="en-AU" dirty="0" smtClean="0"/>
              <a:t>Ballot closes on 23 Oct 2016</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190118"/>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r>
              <a:rPr lang="en-AU" dirty="0" smtClean="0"/>
              <a:t>)</a:t>
            </a:r>
          </a:p>
          <a:p>
            <a:pPr lvl="2"/>
            <a:r>
              <a:rPr lang="en-AU" dirty="0" smtClean="0">
                <a:solidFill>
                  <a:srgbClr val="FF0000"/>
                </a:solidFill>
              </a:rPr>
              <a:t>Checked with Jodi in August</a:t>
            </a:r>
            <a:endParaRPr lang="en-AU" dirty="0" smtClean="0">
              <a:solidFill>
                <a:srgbClr val="FF0000"/>
              </a:solidFill>
            </a:endParaRP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8809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D8.0</a:t>
                      </a: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solidFill>
                  <a:srgbClr val="FF0000"/>
                </a:solidFill>
              </a:rPr>
              <a:t>D6.0 in Jul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solidFill>
                  <a:srgbClr val="FF0000"/>
                </a:solidFill>
              </a:rPr>
              <a:t>D8.0 </a:t>
            </a:r>
            <a:r>
              <a:rPr lang="en-GB" dirty="0">
                <a:solidFill>
                  <a:srgbClr val="FF0000"/>
                </a:solidFill>
              </a:rPr>
              <a:t>in </a:t>
            </a:r>
            <a:r>
              <a:rPr lang="en-GB" dirty="0" smtClean="0">
                <a:solidFill>
                  <a:srgbClr val="FF0000"/>
                </a:solidFill>
              </a:rPr>
              <a:t>Jul 2016</a:t>
            </a:r>
            <a:endParaRPr lang="en-GB" dirty="0">
              <a:solidFill>
                <a:srgbClr val="FF0000"/>
              </a:solidFill>
            </a:endParaRP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p>
          <a:p>
            <a:pPr lvl="2"/>
            <a:r>
              <a:rPr lang="en-GB" dirty="0" smtClean="0"/>
              <a:t>D6.0 </a:t>
            </a:r>
            <a:r>
              <a:rPr lang="en-GB" dirty="0"/>
              <a:t>in Oct 2015</a:t>
            </a:r>
          </a:p>
          <a:p>
            <a:pPr lvl="2"/>
            <a:r>
              <a:rPr lang="en-GB" dirty="0">
                <a:solidFill>
                  <a:srgbClr val="FF0000"/>
                </a:solidFill>
              </a:rPr>
              <a:t>D8.0 in Jul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004913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60 </a:t>
            </a:r>
            <a:r>
              <a:rPr lang="en-AU" dirty="0"/>
              <a:t>day </a:t>
            </a:r>
            <a:r>
              <a:rPr lang="en-AU" dirty="0" smtClean="0"/>
              <a:t>pre-ballot closes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smtClean="0">
                <a:solidFill>
                  <a:schemeClr val="accent6"/>
                </a:solidFill>
              </a:rPr>
              <a:t>closes 23 Oct 2016</a:t>
            </a:r>
          </a:p>
          <a:p>
            <a:pPr lvl="1"/>
            <a:r>
              <a:rPr lang="en-GB" dirty="0" smtClean="0"/>
              <a:t>The submission </a:t>
            </a:r>
            <a:r>
              <a:rPr lang="en-GB" dirty="0"/>
              <a:t>of 802.15.3-revA was formally approved in Macau in March </a:t>
            </a:r>
            <a:r>
              <a:rPr lang="en-GB" dirty="0" smtClean="0"/>
              <a:t>2016</a:t>
            </a:r>
          </a:p>
          <a:p>
            <a:pPr lvl="2"/>
            <a:r>
              <a:rPr lang="en-GB" dirty="0" smtClean="0"/>
              <a:t>It was submitted by IEEE staff in August 2016</a:t>
            </a:r>
          </a:p>
          <a:p>
            <a:pPr lvl="1"/>
            <a:r>
              <a:rPr lang="en-GB" dirty="0" smtClean="0"/>
              <a:t>Ballot closes on 23 Oct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will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plans are in place to actually liaise it in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pPr lvl="1"/>
            <a:r>
              <a:rPr lang="en-GB" dirty="0" smtClean="0"/>
              <a:t>The plan to submit it to PSDO in July 2016 will need to be delayed until Nov 2016</a:t>
            </a:r>
          </a:p>
          <a:p>
            <a:pPr lvl="2"/>
            <a:r>
              <a:rPr lang="en-GB" dirty="0" smtClean="0"/>
              <a:t>Submission was approved in EC teleconference in Feb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802.21-rev will be 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a:t>
            </a:r>
            <a:r>
              <a:rPr lang="en-AU" dirty="0" smtClean="0">
                <a:solidFill>
                  <a:srgbClr val="FF0000"/>
                </a:solidFill>
              </a:rPr>
              <a:t>802.21.1 </a:t>
            </a:r>
            <a:r>
              <a:rPr lang="en-AU" dirty="0">
                <a:solidFill>
                  <a:srgbClr val="FF0000"/>
                </a:solidFill>
              </a:rPr>
              <a:t>will be 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will be approved by LB after July </a:t>
            </a:r>
            <a:r>
              <a:rPr lang="en-AU" dirty="0" smtClean="0">
                <a:solidFill>
                  <a:srgbClr val="FF0000"/>
                </a:solidFill>
              </a:rPr>
              <a:t>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a:t>
            </a:r>
            <a:r>
              <a:rPr lang="en-AU" dirty="0" smtClean="0">
                <a:solidFill>
                  <a:srgbClr val="FF0000"/>
                </a:solidFill>
              </a:rPr>
              <a:t>response will be approved by LB after July 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numbering in Nov 2016</a:t>
            </a:r>
            <a:endParaRPr lang="en-AU" dirty="0"/>
          </a:p>
        </p:txBody>
      </p:sp>
      <p:sp>
        <p:nvSpPr>
          <p:cNvPr id="3" name="Content Placeholder 2"/>
          <p:cNvSpPr>
            <a:spLocks noGrp="1"/>
          </p:cNvSpPr>
          <p:nvPr>
            <p:ph idx="1"/>
          </p:nvPr>
        </p:nvSpPr>
        <p:spPr/>
        <p:txBody>
          <a:bodyPr/>
          <a:lstStyle/>
          <a:p>
            <a:pPr lvl="1"/>
            <a:r>
              <a:rPr lang="en-GB" dirty="0"/>
              <a:t>Jodi </a:t>
            </a:r>
            <a:r>
              <a:rPr lang="en-GB" dirty="0" err="1"/>
              <a:t>Haasz</a:t>
            </a:r>
            <a:r>
              <a:rPr lang="en-GB" dirty="0"/>
              <a:t> </a:t>
            </a:r>
            <a:r>
              <a:rPr lang="en-GB" dirty="0" smtClean="0"/>
              <a:t>agreed in July 2016 </a:t>
            </a:r>
            <a:r>
              <a:rPr lang="en-GB" dirty="0" err="1" smtClean="0"/>
              <a:t>ro</a:t>
            </a:r>
            <a:r>
              <a:rPr lang="en-GB" dirty="0" smtClean="0"/>
              <a:t> work </a:t>
            </a:r>
            <a:r>
              <a:rPr lang="en-GB" dirty="0"/>
              <a:t>with Karen Randall and John Messenger in IEEE 802.1 to make sure that IEEE 802.1 revisions are numbered to match JTC1/SC6’s amendment numbering scheme.</a:t>
            </a:r>
            <a:endParaRPr lang="en-AU" dirty="0"/>
          </a:p>
          <a:p>
            <a:pPr lvl="1"/>
            <a:r>
              <a:rPr lang="en-AU" dirty="0"/>
              <a:t>Jodi </a:t>
            </a:r>
            <a:r>
              <a:rPr lang="en-AU" dirty="0" err="1"/>
              <a:t>Haasz</a:t>
            </a:r>
            <a:r>
              <a:rPr lang="en-AU" dirty="0"/>
              <a:t>  reports that as ISO begins numbering amendments with each new base standard, ISO cannot match the IEEE 802.1 numbering </a:t>
            </a:r>
            <a:r>
              <a:rPr lang="en-AU" dirty="0" smtClean="0"/>
              <a:t>schema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124344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64142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20916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will confer with her ISO colleagues to optimize the transfer of IEEE </a:t>
            </a:r>
            <a:r>
              <a:rPr lang="en-GB" dirty="0" smtClean="0"/>
              <a:t>corrigenda</a:t>
            </a:r>
          </a:p>
          <a:p>
            <a:pPr lvl="1"/>
            <a:r>
              <a:rPr lang="en-AU" dirty="0"/>
              <a:t>This action is still </a:t>
            </a:r>
            <a:r>
              <a:rPr lang="en-AU" dirty="0" smtClean="0"/>
              <a:t>open; Jodi  </a:t>
            </a:r>
            <a:r>
              <a:rPr lang="en-AU" dirty="0"/>
              <a:t>will be meeting with ISO staff prior to the November plenary and will discuss this with </a:t>
            </a:r>
            <a:r>
              <a:rPr lang="en-AU" dirty="0" smtClean="0"/>
              <a:t>them</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161495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was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27453324"/>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80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00928235"/>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80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62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4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agreed in July 2016 to send a liaison to SC6 in reponse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possible. </a:t>
            </a:r>
            <a:endParaRPr lang="en-AU" sz="2600" i="1" dirty="0"/>
          </a:p>
          <a:p>
            <a:pPr lvl="1"/>
            <a:endParaRPr lang="en-US" dirty="0" smtClean="0">
              <a:solidFill>
                <a:srgbClr val="00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171319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285021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931243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59414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Sept interim meeting in Warsaw</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Sept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Warsaw in Sept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323317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285234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a:t>
            </a:r>
            <a:r>
              <a:rPr lang="en-AU" dirty="0" smtClean="0"/>
              <a:t>July 2016 </a:t>
            </a:r>
            <a:r>
              <a:rPr lang="en-AU" dirty="0" smtClean="0"/>
              <a:t>in </a:t>
            </a:r>
            <a:r>
              <a:rPr lang="en-AU" dirty="0" smtClean="0"/>
              <a:t>San Diego</a:t>
            </a:r>
            <a:endParaRPr lang="en-AU" dirty="0" smtClean="0"/>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7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76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2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4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6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9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Warsaw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Warsaw in Sept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92</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82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82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7927</Words>
  <Application>Microsoft Office PowerPoint</Application>
  <PresentationFormat>On-screen Show (4:3)</PresentationFormat>
  <Paragraphs>1364</Paragraphs>
  <Slides>94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802-11-Submission</vt:lpstr>
      <vt:lpstr>Acrobat Document</vt:lpstr>
      <vt:lpstr>Packager Shell Object</vt:lpstr>
      <vt:lpstr>IEEE 802 JTC1 Standing Committee Sept 2016 agenda</vt:lpstr>
      <vt:lpstr>This document will be used to run the IEEE 802 JTC1 SC meetings in Warsaw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Sept interim meeting in Warsaw</vt:lpstr>
      <vt:lpstr>The IEEE 802 JTC1 SC regular meeting has a high level list of agenda items to be considered</vt:lpstr>
      <vt:lpstr>The IEEE 802 JTC1 SC will consider approving its agenda for the Warsaw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nine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been submitted for 60 day pre-ballot</vt:lpstr>
      <vt:lpstr>IEEE 802.3 has ten standards in the pipeline for ratification under the PSDO</vt:lpstr>
      <vt:lpstr>IEEE 802.3-2015 is waiting for FDIS start</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July 2016</vt:lpstr>
      <vt:lpstr>IEEE 802.11ah was liaised for information in July 2016</vt:lpstr>
      <vt:lpstr>IEEE 802.11ai was liaised for information in July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60 day pre-ballot closes on 23 Oct 2016</vt:lpstr>
      <vt:lpstr>IEEE 802.15.4 will be liaised for information in July 2016</vt:lpstr>
      <vt:lpstr>IEEE 802.15.6 was liaised for information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is waiting for FDIS ballot to start</vt:lpstr>
      <vt:lpstr>IEEE 802.22b is waiting for FDIS ballot to start</vt:lpstr>
      <vt:lpstr>The SC will discuss numbering in Nov 2016</vt:lpstr>
      <vt:lpstr>The SC will discuss the general issue of security comments from China NB in Nov 2016</vt:lpstr>
      <vt:lpstr>The SC will discuss the question of sending corrigenda to SC6</vt:lpstr>
      <vt:lpstr>The last SC6 meeting was held in late February 2016  in Xi'an, China </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The SC agreed in July 2016 to send a liaison to SC6 in reponse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2016-08-30T05:33:02Z</dcterms:modified>
</cp:coreProperties>
</file>