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7" r:id="rId4"/>
    <p:sldId id="265" r:id="rId5"/>
    <p:sldId id="266" r:id="rId6"/>
    <p:sldId id="274" r:id="rId7"/>
    <p:sldId id="268" r:id="rId8"/>
    <p:sldId id="269" r:id="rId9"/>
    <p:sldId id="273" r:id="rId10"/>
    <p:sldId id="270" r:id="rId11"/>
    <p:sldId id="271" r:id="rId12"/>
    <p:sldId id="272" r:id="rId13"/>
    <p:sldId id="264" r:id="rId14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87" autoAdjust="0"/>
    <p:restoredTop sz="94301" autoAdjust="0"/>
  </p:normalViewPr>
  <p:slideViewPr>
    <p:cSldViewPr>
      <p:cViewPr varScale="1">
        <p:scale>
          <a:sx n="65" d="100"/>
          <a:sy n="65" d="100"/>
        </p:scale>
        <p:origin x="678" y="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754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doc.: IEEE 802.11-16/0651r0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 smtClean="0"/>
              <a:t>May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Joseph Levy (InterDigital)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doc.: IEEE 802.11-16/0651r0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May 2016</a:t>
            </a:r>
            <a:endParaRPr lang="en-US" dirty="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Joseph Levy (InterDigital)</a:t>
            </a:r>
            <a:endParaRPr lang="en-US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802.11-16/0651r0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 smtClean="0"/>
              <a:t>May 2016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 smtClean="0"/>
              <a:t>Joseph Levy (InterDigital)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802.11-16/0651r0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 smtClean="0"/>
              <a:t>May 2016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 smtClean="0"/>
              <a:t>Joseph Levy (InterDigital)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CA5AFF69-4AEE-4693-9CD6-98E2EBC076EC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802.11-16/0651r0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 smtClean="0"/>
              <a:t>May 2016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 smtClean="0"/>
              <a:t>Joseph Levy (InterDigital)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E6AF579C-E269-44CC-A9F4-B7D1E2EA383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2016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endParaRPr lang="en-US" dirty="0" smtClean="0"/>
          </a:p>
          <a:p>
            <a:r>
              <a:rPr lang="en-US" dirty="0" smtClean="0"/>
              <a:t>July 2016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802.11-16/1057r1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0651-01-0000-802-11-discussion-of-inputs-to-802-ec-5g-sc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July 2016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396875" y="625475"/>
            <a:ext cx="82296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802.11 </a:t>
            </a:r>
            <a:r>
              <a:rPr lang="en-GB" dirty="0"/>
              <a:t>IMT-2020/5G SC </a:t>
            </a:r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2016-07-28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2729849"/>
              </p:ext>
            </p:extLst>
          </p:nvPr>
        </p:nvGraphicFramePr>
        <p:xfrm>
          <a:off x="504825" y="2501900"/>
          <a:ext cx="8121650" cy="2490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Document" r:id="rId4" imgW="8253286" imgH="2534496" progId="Word.Document.8">
                  <p:embed/>
                </p:oleObj>
              </mc:Choice>
              <mc:Fallback>
                <p:oleObj name="Document" r:id="rId4" imgW="8253286" imgH="253449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25" y="2501900"/>
                        <a:ext cx="8121650" cy="2490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1"/>
            <a:ext cx="8763000" cy="685800"/>
          </a:xfrm>
        </p:spPr>
        <p:txBody>
          <a:bodyPr/>
          <a:lstStyle/>
          <a:p>
            <a:r>
              <a:rPr lang="en-US" dirty="0" smtClean="0"/>
              <a:t>Motion to Create an 802.11 Standing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/>
              <a:t>Move to </a:t>
            </a:r>
            <a:r>
              <a:rPr lang="en-GB" sz="3200" dirty="0" smtClean="0"/>
              <a:t>instruct the 802.11 Chair to create an 802.11 Standing Committee, as described on slide 5, supporting both Option B3 and Option A activities.</a:t>
            </a:r>
            <a:endParaRPr lang="en-AU" sz="3200" dirty="0"/>
          </a:p>
          <a:p>
            <a:pPr lvl="1"/>
            <a:endParaRPr lang="en-US" dirty="0"/>
          </a:p>
          <a:p>
            <a:pPr lvl="0"/>
            <a:r>
              <a:rPr lang="en-GB" dirty="0"/>
              <a:t>Moved: </a:t>
            </a:r>
            <a:r>
              <a:rPr lang="en-GB" dirty="0" smtClean="0"/>
              <a:t>Joseph Levy</a:t>
            </a:r>
            <a:endParaRPr lang="en-US" dirty="0"/>
          </a:p>
          <a:p>
            <a:pPr lvl="0"/>
            <a:r>
              <a:rPr lang="en-GB" dirty="0"/>
              <a:t>Seconded: </a:t>
            </a:r>
            <a:r>
              <a:rPr lang="en-GB" dirty="0" smtClean="0"/>
              <a:t>Marc </a:t>
            </a:r>
            <a:r>
              <a:rPr lang="en-GB" dirty="0" err="1" smtClean="0"/>
              <a:t>Emmelmann</a:t>
            </a:r>
            <a:endParaRPr lang="en-GB" dirty="0" smtClean="0"/>
          </a:p>
          <a:p>
            <a:pPr lvl="0"/>
            <a:r>
              <a:rPr lang="en-GB" dirty="0" smtClean="0"/>
              <a:t>Result</a:t>
            </a:r>
            <a:r>
              <a:rPr lang="en-GB" dirty="0"/>
              <a:t>: </a:t>
            </a:r>
            <a:r>
              <a:rPr lang="en-GB" dirty="0" smtClean="0"/>
              <a:t>28/4/11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July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13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1"/>
            <a:ext cx="8763000" cy="685800"/>
          </a:xfrm>
        </p:spPr>
        <p:txBody>
          <a:bodyPr/>
          <a:lstStyle/>
          <a:p>
            <a:r>
              <a:rPr lang="en-US" dirty="0" smtClean="0"/>
              <a:t>Motion to Create an 802.11 Standing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/>
              <a:t>Move to </a:t>
            </a:r>
            <a:r>
              <a:rPr lang="en-GB" sz="3200" dirty="0" smtClean="0"/>
              <a:t>instruct the 802.11 Chair to create an 802.11 Standing Committee, as described on slide 5, supporting only Option B3 a activities.</a:t>
            </a:r>
            <a:endParaRPr lang="en-AU" sz="3200" dirty="0"/>
          </a:p>
          <a:p>
            <a:pPr lvl="1"/>
            <a:endParaRPr lang="en-US" dirty="0"/>
          </a:p>
          <a:p>
            <a:pPr lvl="0"/>
            <a:r>
              <a:rPr lang="en-GB" dirty="0"/>
              <a:t>Moved: </a:t>
            </a:r>
            <a:r>
              <a:rPr lang="en-GB" dirty="0" smtClean="0"/>
              <a:t>Joseph Levy</a:t>
            </a:r>
            <a:endParaRPr lang="en-US" dirty="0"/>
          </a:p>
          <a:p>
            <a:pPr lvl="0"/>
            <a:r>
              <a:rPr lang="en-GB" dirty="0"/>
              <a:t>Seconded: </a:t>
            </a:r>
            <a:endParaRPr lang="en-GB" dirty="0" smtClean="0"/>
          </a:p>
          <a:p>
            <a:pPr lvl="0"/>
            <a:r>
              <a:rPr lang="en-GB" dirty="0" smtClean="0"/>
              <a:t>Result</a:t>
            </a:r>
            <a:r>
              <a:rPr lang="en-GB" dirty="0"/>
              <a:t>: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July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279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1"/>
            <a:ext cx="8763000" cy="685800"/>
          </a:xfrm>
        </p:spPr>
        <p:txBody>
          <a:bodyPr/>
          <a:lstStyle/>
          <a:p>
            <a:r>
              <a:rPr lang="en-US" dirty="0" smtClean="0"/>
              <a:t>Motion to Create an 802.11 Standing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/>
              <a:t>Move to </a:t>
            </a:r>
            <a:r>
              <a:rPr lang="en-GB" sz="3200" dirty="0" smtClean="0"/>
              <a:t>instruct the 802.11 Chair to create an 802.11 Standing Committee, as described on slide 5, supporting only Option A activities.</a:t>
            </a:r>
            <a:endParaRPr lang="en-AU" sz="3200" dirty="0"/>
          </a:p>
          <a:p>
            <a:pPr lvl="1"/>
            <a:endParaRPr lang="en-US" dirty="0"/>
          </a:p>
          <a:p>
            <a:pPr lvl="0"/>
            <a:r>
              <a:rPr lang="en-GB" dirty="0"/>
              <a:t>Moved: </a:t>
            </a:r>
            <a:r>
              <a:rPr lang="en-GB" dirty="0" smtClean="0"/>
              <a:t>Joseph Levy</a:t>
            </a:r>
            <a:endParaRPr lang="en-US" dirty="0"/>
          </a:p>
          <a:p>
            <a:pPr lvl="0"/>
            <a:r>
              <a:rPr lang="en-GB" dirty="0"/>
              <a:t>Seconded: </a:t>
            </a:r>
            <a:endParaRPr lang="en-GB" dirty="0" smtClean="0"/>
          </a:p>
          <a:p>
            <a:pPr lvl="0"/>
            <a:r>
              <a:rPr lang="en-GB" dirty="0" smtClean="0"/>
              <a:t>Result</a:t>
            </a:r>
            <a:r>
              <a:rPr lang="en-GB" dirty="0"/>
              <a:t>: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July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69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dirty="0" smtClean="0"/>
              <a:t>July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531D307C-65C7-4BB3-B44A-1501D36803F7}" type="slidenum">
              <a:rPr lang="en-GB"/>
              <a:pPr/>
              <a:t>13</a:t>
            </a:fld>
            <a:endParaRPr lang="en-GB" dirty="0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4572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5138" y="1188033"/>
            <a:ext cx="8077200" cy="5126017"/>
          </a:xfrm>
          <a:ln/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mentor.ieee.org/802-ec/dcn/16/ec-16-0119-01-5GSG-report-ieee-802-ec-5g-imt-2020-sc.pptx</a:t>
            </a:r>
            <a:endParaRPr lang="en-US" dirty="0">
              <a:solidFill>
                <a:schemeClr val="tx1"/>
              </a:solidFill>
              <a:hlinkClick r:id="rId3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dirty="0" smtClean="0"/>
              <a:t>July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724400"/>
          </a:xfrm>
          <a:ln/>
        </p:spPr>
        <p:txBody>
          <a:bodyPr/>
          <a:lstStyle/>
          <a:p>
            <a:pPr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/>
              <a:t>This document provides a proposal to create an 802.11 SC to support 802.11 activity in support of IMT-2020 as a RIT or RITs in the 3GPP IMT-2020 proposal and support the IEEE “5G” specification activities. These activities are in line with the Way Forward endorsed by the 802 EC 5G/IMT-2020 SC.   </a:t>
            </a:r>
            <a:endParaRPr lang="en-GB" sz="1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06" y="762000"/>
            <a:ext cx="8610600" cy="533400"/>
          </a:xfrm>
        </p:spPr>
        <p:txBody>
          <a:bodyPr/>
          <a:lstStyle/>
          <a:p>
            <a:r>
              <a:rPr lang="en-US" dirty="0" smtClean="0"/>
              <a:t>Actions from </a:t>
            </a:r>
            <a:r>
              <a:rPr lang="en-US" dirty="0"/>
              <a:t>the 802 EC 5G/IMT2020 SC [1]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July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06B781AF-4CCF-49B0-A572-DE54FBE5D942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45959" y="1281827"/>
            <a:ext cx="86106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590"/>
            <a:r>
              <a:rPr lang="en-US" b="1" dirty="0">
                <a:solidFill>
                  <a:srgbClr val="424456"/>
                </a:solidFill>
                <a:latin typeface="Trebuchet MS" panose="020B0603020202020204" pitchFamily="34" charset="0"/>
              </a:rPr>
              <a:t>Action B3: external partner </a:t>
            </a:r>
            <a:r>
              <a:rPr lang="en-US" b="1" dirty="0" smtClean="0">
                <a:solidFill>
                  <a:srgbClr val="424456"/>
                </a:solidFill>
                <a:latin typeface="Trebuchet MS" panose="020B0603020202020204" pitchFamily="34" charset="0"/>
              </a:rPr>
              <a:t>proposal</a:t>
            </a:r>
            <a:endParaRPr lang="en-US" b="1" dirty="0">
              <a:solidFill>
                <a:srgbClr val="424456"/>
              </a:solidFill>
              <a:latin typeface="Trebuchet MS" panose="020B0603020202020204" pitchFamily="34" charset="0"/>
            </a:endParaRPr>
          </a:p>
          <a:p>
            <a:pPr marL="182880" indent="-182880"/>
            <a:r>
              <a:rPr lang="en-US" sz="2000" dirty="0">
                <a:solidFill>
                  <a:srgbClr val="438086"/>
                </a:solidFill>
                <a:latin typeface="Arial" panose="020B0604020202020204" pitchFamily="34" charset="0"/>
              </a:rPr>
              <a:t>▫ </a:t>
            </a:r>
            <a:r>
              <a:rPr lang="en-US" sz="2000" dirty="0" smtClean="0">
                <a:solidFill>
                  <a:srgbClr val="438086"/>
                </a:solidFill>
                <a:latin typeface="Arial" panose="020B0604020202020204" pitchFamily="34" charset="0"/>
              </a:rPr>
              <a:t>Support development of a 3GPP proposal incorporating reference to the       use of IEEE 802.11, or an IEEE 802 Access Network.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2000" dirty="0">
                <a:solidFill>
                  <a:srgbClr val="438086"/>
                </a:solidFill>
                <a:latin typeface="Arial" panose="020B0604020202020204" pitchFamily="34" charset="0"/>
              </a:rPr>
              <a:t>▫ </a:t>
            </a:r>
            <a:r>
              <a:rPr lang="en-US" sz="2000" dirty="0" smtClean="0">
                <a:solidFill>
                  <a:srgbClr val="438086"/>
                </a:solidFill>
                <a:latin typeface="Arial" panose="020B0604020202020204" pitchFamily="34" charset="0"/>
              </a:rPr>
              <a:t>Reference </a:t>
            </a:r>
            <a:r>
              <a:rPr lang="en-US" sz="2000" dirty="0">
                <a:solidFill>
                  <a:srgbClr val="438086"/>
                </a:solidFill>
                <a:latin typeface="Arial" panose="020B0604020202020204" pitchFamily="34" charset="0"/>
              </a:rPr>
              <a:t>802 network presumed to operate in non-IMT bands</a:t>
            </a:r>
          </a:p>
          <a:p>
            <a:pPr lvl="1"/>
            <a:r>
              <a:rPr lang="en-US" sz="1800" dirty="0">
                <a:solidFill>
                  <a:srgbClr val="438086"/>
                </a:solidFill>
                <a:latin typeface="Georgia" panose="02040502050405020303" pitchFamily="18" charset="0"/>
              </a:rPr>
              <a:t>▫  for example, 802.11ax in 5 GHz bands, 802.11ay in 60 GHz, etc.</a:t>
            </a:r>
            <a:endParaRPr lang="en-US" sz="1800" dirty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pPr lvl="2"/>
            <a:r>
              <a:rPr lang="en-US" sz="1600" dirty="0">
                <a:solidFill>
                  <a:srgbClr val="438086"/>
                </a:solidFill>
                <a:latin typeface="Georgia" panose="02040502050405020303" pitchFamily="18" charset="0"/>
              </a:rPr>
              <a:t>▫  for example, evolution of LWA, eLWA, LWIP</a:t>
            </a:r>
            <a:endParaRPr lang="en-US" sz="1600" dirty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pPr lvl="1"/>
            <a:r>
              <a:rPr lang="en-US" sz="1800" dirty="0">
                <a:solidFill>
                  <a:srgbClr val="438086"/>
                </a:solidFill>
                <a:latin typeface="Georgia" panose="02040502050405020303" pitchFamily="18" charset="0"/>
              </a:rPr>
              <a:t>▫  would not be proposed as IMT-2020 RIT</a:t>
            </a:r>
            <a:endParaRPr lang="en-US" sz="1800" dirty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5959" y="3571730"/>
            <a:ext cx="86106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424456"/>
                </a:solidFill>
                <a:latin typeface="Trebuchet MS" panose="020B0603020202020204" pitchFamily="34" charset="0"/>
              </a:rPr>
              <a:t>Action </a:t>
            </a:r>
            <a:r>
              <a:rPr lang="en-US" b="1" dirty="0">
                <a:solidFill>
                  <a:srgbClr val="424456"/>
                </a:solidFill>
                <a:latin typeface="Trebuchet MS" panose="020B0603020202020204" pitchFamily="34" charset="0"/>
              </a:rPr>
              <a:t>A: IEEE “5G” </a:t>
            </a:r>
            <a:r>
              <a:rPr lang="en-US" b="1" dirty="0" smtClean="0">
                <a:solidFill>
                  <a:srgbClr val="424456"/>
                </a:solidFill>
                <a:latin typeface="Trebuchet MS" panose="020B0603020202020204" pitchFamily="34" charset="0"/>
              </a:rPr>
              <a:t>specification</a:t>
            </a:r>
            <a:br>
              <a:rPr lang="en-US" b="1" dirty="0" smtClean="0">
                <a:solidFill>
                  <a:srgbClr val="424456"/>
                </a:solidFill>
                <a:latin typeface="Trebuchet MS" panose="020B0603020202020204" pitchFamily="34" charset="0"/>
              </a:rPr>
            </a:b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specify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an 802 access network</a:t>
            </a:r>
          </a:p>
          <a:p>
            <a:r>
              <a:rPr lang="en-US" sz="2000" dirty="0" smtClean="0">
                <a:solidFill>
                  <a:srgbClr val="438086"/>
                </a:solidFill>
                <a:latin typeface="Arial" panose="020B0604020202020204" pitchFamily="34" charset="0"/>
              </a:rPr>
              <a:t>▫ Could be </a:t>
            </a:r>
            <a:r>
              <a:rPr lang="en-US" sz="2000" dirty="0">
                <a:solidFill>
                  <a:srgbClr val="438086"/>
                </a:solidFill>
                <a:latin typeface="Arial" panose="020B0604020202020204" pitchFamily="34" charset="0"/>
              </a:rPr>
              <a:t>based on </a:t>
            </a:r>
            <a:r>
              <a:rPr lang="en-US" sz="2000" dirty="0" smtClean="0">
                <a:solidFill>
                  <a:srgbClr val="438086"/>
                </a:solidFill>
                <a:latin typeface="Arial" panose="020B0604020202020204" pitchFamily="34" charset="0"/>
              </a:rPr>
              <a:t>P802.1CF (OmniRAN)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2000" dirty="0" smtClean="0">
                <a:solidFill>
                  <a:srgbClr val="438086"/>
                </a:solidFill>
                <a:latin typeface="Arial" panose="020B0604020202020204" pitchFamily="34" charset="0"/>
              </a:rPr>
              <a:t>▫ Provides </a:t>
            </a:r>
            <a:r>
              <a:rPr lang="en-US" sz="2000" dirty="0">
                <a:solidFill>
                  <a:srgbClr val="438086"/>
                </a:solidFill>
                <a:latin typeface="Arial" panose="020B0604020202020204" pitchFamily="34" charset="0"/>
              </a:rPr>
              <a:t>an external view into general 802 access network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2000" dirty="0">
                <a:solidFill>
                  <a:srgbClr val="438086"/>
                </a:solidFill>
                <a:latin typeface="Arial" panose="020B0604020202020204" pitchFamily="34" charset="0"/>
              </a:rPr>
              <a:t>▫ </a:t>
            </a:r>
            <a:r>
              <a:rPr lang="en-US" sz="2000" dirty="0" smtClean="0">
                <a:solidFill>
                  <a:srgbClr val="438086"/>
                </a:solidFill>
                <a:latin typeface="Arial" panose="020B0604020202020204" pitchFamily="34" charset="0"/>
              </a:rPr>
              <a:t>Could </a:t>
            </a:r>
            <a:r>
              <a:rPr lang="en-US" sz="2000" dirty="0">
                <a:solidFill>
                  <a:srgbClr val="438086"/>
                </a:solidFill>
                <a:latin typeface="Arial" panose="020B0604020202020204" pitchFamily="34" charset="0"/>
              </a:rPr>
              <a:t>support many 802 MACs and PHYs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2000" dirty="0">
                <a:solidFill>
                  <a:srgbClr val="438086"/>
                </a:solidFill>
                <a:latin typeface="Arial" panose="020B0604020202020204" pitchFamily="34" charset="0"/>
              </a:rPr>
              <a:t>▫ </a:t>
            </a:r>
            <a:r>
              <a:rPr lang="en-US" sz="2000" dirty="0" smtClean="0">
                <a:solidFill>
                  <a:srgbClr val="438086"/>
                </a:solidFill>
                <a:latin typeface="Arial" panose="020B0604020202020204" pitchFamily="34" charset="0"/>
              </a:rPr>
              <a:t>Could </a:t>
            </a:r>
            <a:r>
              <a:rPr lang="en-US" sz="2000" dirty="0">
                <a:solidFill>
                  <a:srgbClr val="438086"/>
                </a:solidFill>
                <a:latin typeface="Arial" panose="020B0604020202020204" pitchFamily="34" charset="0"/>
              </a:rPr>
              <a:t>plug into incumbent mobile operator </a:t>
            </a:r>
            <a:r>
              <a:rPr lang="en-US" sz="2000" dirty="0" smtClean="0">
                <a:solidFill>
                  <a:srgbClr val="438086"/>
                </a:solidFill>
                <a:latin typeface="Arial" panose="020B0604020202020204" pitchFamily="34" charset="0"/>
              </a:rPr>
              <a:t>networks (e.g. 3GPP LWA)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2000" dirty="0" smtClean="0">
                <a:solidFill>
                  <a:srgbClr val="438086"/>
                </a:solidFill>
                <a:latin typeface="Arial" panose="020B0604020202020204" pitchFamily="34" charset="0"/>
              </a:rPr>
              <a:t>▫ Could integrate </a:t>
            </a:r>
            <a:r>
              <a:rPr lang="en-US" sz="2000" dirty="0">
                <a:solidFill>
                  <a:srgbClr val="438086"/>
                </a:solidFill>
                <a:latin typeface="Arial" panose="020B0604020202020204" pitchFamily="34" charset="0"/>
              </a:rPr>
              <a:t>into other </a:t>
            </a:r>
            <a:r>
              <a:rPr lang="en-US" sz="2000" dirty="0" smtClean="0">
                <a:solidFill>
                  <a:srgbClr val="438086"/>
                </a:solidFill>
                <a:latin typeface="Arial" panose="020B0604020202020204" pitchFamily="34" charset="0"/>
              </a:rPr>
              <a:t>“operator” </a:t>
            </a:r>
            <a:r>
              <a:rPr lang="en-US" sz="2000" dirty="0">
                <a:solidFill>
                  <a:srgbClr val="438086"/>
                </a:solidFill>
                <a:latin typeface="Arial" panose="020B0604020202020204" pitchFamily="34" charset="0"/>
              </a:rPr>
              <a:t>networks </a:t>
            </a:r>
            <a:r>
              <a:rPr lang="en-US" sz="2000" dirty="0" smtClean="0">
                <a:solidFill>
                  <a:srgbClr val="438086"/>
                </a:solidFill>
                <a:latin typeface="Arial" panose="020B0604020202020204" pitchFamily="34" charset="0"/>
              </a:rPr>
              <a:t>(e.g</a:t>
            </a:r>
            <a:r>
              <a:rPr lang="en-US" sz="2000" dirty="0">
                <a:solidFill>
                  <a:srgbClr val="438086"/>
                </a:solidFill>
                <a:latin typeface="Arial" panose="020B0604020202020204" pitchFamily="34" charset="0"/>
              </a:rPr>
              <a:t>. cable </a:t>
            </a:r>
            <a:r>
              <a:rPr lang="en-US" sz="2000" dirty="0" smtClean="0">
                <a:solidFill>
                  <a:srgbClr val="438086"/>
                </a:solidFill>
                <a:latin typeface="Arial" panose="020B0604020202020204" pitchFamily="34" charset="0"/>
              </a:rPr>
              <a:t>TV or telecom)</a:t>
            </a:r>
            <a:endParaRPr lang="en-US" sz="2000" dirty="0">
              <a:solidFill>
                <a:srgbClr val="438086"/>
              </a:solidFill>
              <a:latin typeface="Arial" panose="020B0604020202020204" pitchFamily="34" charset="0"/>
            </a:endParaRPr>
          </a:p>
          <a:p>
            <a:pPr lvl="1"/>
            <a:r>
              <a:rPr lang="en-US" sz="1600" dirty="0" smtClean="0">
                <a:solidFill>
                  <a:srgbClr val="438086"/>
                </a:solidFill>
                <a:latin typeface="Arial" panose="020B0604020202020204" pitchFamily="34" charset="0"/>
              </a:rPr>
              <a:t>▫ </a:t>
            </a:r>
            <a:r>
              <a:rPr lang="en-US" sz="1600" dirty="0">
                <a:solidFill>
                  <a:srgbClr val="438086"/>
                </a:solidFill>
                <a:latin typeface="Arial" panose="020B0604020202020204" pitchFamily="34" charset="0"/>
              </a:rPr>
              <a:t>gives 802 a central role in non-cellular 5G networks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2000" dirty="0" smtClean="0">
                <a:solidFill>
                  <a:srgbClr val="438086"/>
                </a:solidFill>
                <a:latin typeface="Arial" panose="020B0604020202020204" pitchFamily="34" charset="0"/>
              </a:rPr>
              <a:t>▫ </a:t>
            </a:r>
            <a:r>
              <a:rPr lang="en-US" sz="2000" dirty="0">
                <a:solidFill>
                  <a:srgbClr val="438086"/>
                </a:solidFill>
                <a:latin typeface="Arial" panose="020B0604020202020204" pitchFamily="34" charset="0"/>
              </a:rPr>
              <a:t>Need</a:t>
            </a:r>
            <a:r>
              <a:rPr lang="en-US" sz="2000" dirty="0" smtClean="0">
                <a:solidFill>
                  <a:srgbClr val="438086"/>
                </a:solidFill>
                <a:latin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438086"/>
                </a:solidFill>
                <a:latin typeface="Arial" panose="020B0604020202020204" pitchFamily="34" charset="0"/>
              </a:rPr>
              <a:t>not promote it as an “IEEE 5G” network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68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1"/>
            <a:ext cx="8610600" cy="914400"/>
          </a:xfrm>
        </p:spPr>
        <p:txBody>
          <a:bodyPr/>
          <a:lstStyle/>
          <a:p>
            <a:r>
              <a:rPr lang="en-US" dirty="0" smtClean="0"/>
              <a:t>Next Steps from the 802 EC 5G/IMT2020 SC [1]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July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06B781AF-4CCF-49B0-A572-DE54FBE5D942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334" y="1371600"/>
            <a:ext cx="7649308" cy="492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11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457200"/>
          </a:xfrm>
        </p:spPr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803" y="1222377"/>
            <a:ext cx="7770813" cy="5102223"/>
          </a:xfrm>
        </p:spPr>
        <p:txBody>
          <a:bodyPr/>
          <a:lstStyle/>
          <a:p>
            <a:pPr marL="0" indent="0"/>
            <a:r>
              <a:rPr lang="en-US" sz="2000" dirty="0" smtClean="0"/>
              <a:t>To enable 802.11 to support the way forward agreed in the 802 EC 5G/IMT-2020 SC it is proposed that 802.11 establish a Standing Committee (SC).</a:t>
            </a:r>
          </a:p>
          <a:p>
            <a:r>
              <a:rPr lang="en-US" sz="2000" dirty="0" smtClean="0"/>
              <a:t>The Function of this Standing Committee is to: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Coordinate and support an </a:t>
            </a:r>
            <a:r>
              <a:rPr lang="en-US" sz="2000" dirty="0"/>
              <a:t>IMT-2020 proposal, external proposal (option B3)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To </a:t>
            </a:r>
            <a:r>
              <a:rPr lang="en-US" sz="1600" dirty="0"/>
              <a:t>generate 802.11 Liaisons to 3GPP RAN and/or SA </a:t>
            </a:r>
            <a:r>
              <a:rPr lang="en-US" sz="1600" dirty="0" smtClean="0"/>
              <a:t>to allow for one ore more 802.11 </a:t>
            </a:r>
            <a:r>
              <a:rPr lang="en-US" sz="1600" dirty="0"/>
              <a:t>RAT(s) to be included in the 3GPP IMT-2020 proposal,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Coordinate 802.11 activity to enable and support </a:t>
            </a:r>
            <a:r>
              <a:rPr lang="en-US" sz="1600" dirty="0" smtClean="0"/>
              <a:t>a 3GPP </a:t>
            </a:r>
            <a:r>
              <a:rPr lang="en-US" sz="1600" dirty="0" smtClean="0"/>
              <a:t>IMT-2020 proposal and specification.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Coordinate with and support 802.1 (lead) in meeting </a:t>
            </a:r>
            <a:r>
              <a:rPr lang="en-US" sz="2000" dirty="0"/>
              <a:t>the actions towards “IEEE “5G” </a:t>
            </a:r>
            <a:r>
              <a:rPr lang="en-US" sz="2000" dirty="0" smtClean="0"/>
              <a:t>specification” (option 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Organized </a:t>
            </a:r>
            <a:r>
              <a:rPr lang="en-US" sz="1600" dirty="0"/>
              <a:t>by 802.1 WG (Industry Connections project</a:t>
            </a:r>
            <a:r>
              <a:rPr lang="en-US" sz="1600" dirty="0" smtClean="0"/>
              <a:t>) to establish requirements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Encourage review and technical analysis within the WGs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Consider a common interface with Action B3 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The standing </a:t>
            </a:r>
            <a:r>
              <a:rPr lang="en-US" sz="2000" dirty="0"/>
              <a:t>committee will </a:t>
            </a:r>
            <a:r>
              <a:rPr lang="en-US" sz="2000" dirty="0" smtClean="0"/>
              <a:t>regularly report </a:t>
            </a:r>
            <a:r>
              <a:rPr lang="en-US" sz="2000" dirty="0"/>
              <a:t>status to 802.11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July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888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457200"/>
          </a:xfrm>
        </p:spPr>
        <p:txBody>
          <a:bodyPr/>
          <a:lstStyle/>
          <a:p>
            <a:r>
              <a:rPr lang="en-US" dirty="0" smtClean="0"/>
              <a:t>SC Proposal Additional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803" y="1222377"/>
            <a:ext cx="7770813" cy="5102223"/>
          </a:xfrm>
        </p:spPr>
        <p:txBody>
          <a:bodyPr/>
          <a:lstStyle/>
          <a:p>
            <a:pPr marL="0" indent="0"/>
            <a:r>
              <a:rPr lang="en-US" sz="2000" dirty="0" smtClean="0"/>
              <a:t>Membership: </a:t>
            </a:r>
            <a:r>
              <a:rPr lang="en-US" sz="2000" b="0" dirty="0" smtClean="0"/>
              <a:t>any participants of the 802.11 WG may participate and be members of the SC.</a:t>
            </a:r>
          </a:p>
          <a:p>
            <a:pPr marL="0" indent="0"/>
            <a:r>
              <a:rPr lang="en-US" sz="2000" dirty="0" smtClean="0"/>
              <a:t>Formation: </a:t>
            </a:r>
            <a:r>
              <a:rPr lang="en-US" sz="2000" b="0" dirty="0" smtClean="0"/>
              <a:t>it is anticipated that the SC will be formed at this meeting and begin Teleconferences during the week of August 8</a:t>
            </a:r>
            <a:r>
              <a:rPr lang="en-US" sz="2000" b="0" baseline="30000" dirty="0" smtClean="0"/>
              <a:t>th</a:t>
            </a:r>
            <a:r>
              <a:rPr lang="en-US" sz="2000" b="0" dirty="0"/>
              <a:t> </a:t>
            </a:r>
            <a:r>
              <a:rPr lang="en-US" sz="2000" b="0" dirty="0" smtClean="0"/>
              <a:t>and meet F2F at the September 802.11 meeting.</a:t>
            </a:r>
          </a:p>
          <a:p>
            <a:pPr marL="0" indent="0"/>
            <a:r>
              <a:rPr lang="en-US" sz="2000" dirty="0" smtClean="0"/>
              <a:t>Duration: </a:t>
            </a:r>
            <a:r>
              <a:rPr lang="en-US" sz="2000" b="0" dirty="0" smtClean="0"/>
              <a:t>it is anticipated that the SC will exist until the competition f  IMT-2020 activities, estimated to be December 2020.</a:t>
            </a:r>
            <a:endParaRPr lang="en-US" sz="2000" b="0" dirty="0"/>
          </a:p>
          <a:p>
            <a:pPr marL="0" indent="0"/>
            <a:r>
              <a:rPr lang="en-US" sz="2000" dirty="0" smtClean="0"/>
              <a:t>Voting </a:t>
            </a:r>
            <a:r>
              <a:rPr lang="en-US" sz="2000" dirty="0"/>
              <a:t>at </a:t>
            </a:r>
            <a:r>
              <a:rPr lang="en-US" sz="2000" dirty="0" smtClean="0"/>
              <a:t>SC Meetings: </a:t>
            </a:r>
            <a:r>
              <a:rPr lang="en-US" sz="2000" b="0" dirty="0" smtClean="0"/>
              <a:t>Any </a:t>
            </a:r>
            <a:r>
              <a:rPr lang="en-US" sz="2000" b="0" dirty="0"/>
              <a:t>person attending a SC meeting may participate in SC discussions, make motions and vote on all motions. A vote is carried by 75% of those present voting “Approve” or “Disapprove.”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July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45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288" y="687388"/>
            <a:ext cx="8153400" cy="531812"/>
          </a:xfrm>
        </p:spPr>
        <p:txBody>
          <a:bodyPr/>
          <a:lstStyle/>
          <a:p>
            <a:r>
              <a:rPr lang="en-US" dirty="0" smtClean="0"/>
              <a:t>Straw Polls for Support of the Way Forward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53400" cy="5178424"/>
          </a:xfrm>
        </p:spPr>
        <p:txBody>
          <a:bodyPr/>
          <a:lstStyle/>
          <a:p>
            <a:pPr marL="0" indent="0"/>
            <a:r>
              <a:rPr lang="en-US" dirty="0" smtClean="0"/>
              <a:t>The 802.11 IMT-2020/5G Standing Committee should: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Coordinate with </a:t>
            </a:r>
            <a:r>
              <a:rPr lang="en-US" dirty="0"/>
              <a:t>and </a:t>
            </a:r>
            <a:r>
              <a:rPr lang="en-US" dirty="0" smtClean="0"/>
              <a:t>Support 3GPP to generate an IMT-2020 proposal with 802.11 technologies. (option </a:t>
            </a:r>
            <a:r>
              <a:rPr lang="en-US" dirty="0"/>
              <a:t>B3)</a:t>
            </a:r>
            <a:r>
              <a:rPr lang="en-US" dirty="0" smtClean="0"/>
              <a:t>. </a:t>
            </a:r>
          </a:p>
          <a:p>
            <a:pPr marL="0" indent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Yes/No/No Opinion:  </a:t>
            </a:r>
            <a:r>
              <a:rPr lang="en-US" dirty="0" smtClean="0"/>
              <a:t>35/4/-</a:t>
            </a:r>
            <a:endParaRPr lang="en-US" dirty="0" smtClean="0"/>
          </a:p>
          <a:p>
            <a:pPr marL="0" indent="0"/>
            <a:endParaRPr lang="en-US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dirty="0"/>
              <a:t>Actively Coordinate with and </a:t>
            </a:r>
            <a:r>
              <a:rPr lang="en-US" dirty="0" smtClean="0"/>
              <a:t>Support </a:t>
            </a:r>
            <a:r>
              <a:rPr lang="en-US" dirty="0"/>
              <a:t>802.1 (lead) </a:t>
            </a:r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dirty="0" smtClean="0"/>
              <a:t>effort of </a:t>
            </a:r>
            <a:r>
              <a:rPr lang="en-US" dirty="0" smtClean="0"/>
              <a:t>pursue Option A</a:t>
            </a:r>
            <a:endParaRPr lang="en-US" dirty="0"/>
          </a:p>
          <a:p>
            <a:pPr marL="0" indent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Yes/No/No </a:t>
            </a:r>
            <a:r>
              <a:rPr lang="en-US" dirty="0"/>
              <a:t>Opinion:  </a:t>
            </a:r>
            <a:r>
              <a:rPr lang="en-US" dirty="0" smtClean="0"/>
              <a:t>19/8/-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July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256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299" y="646906"/>
            <a:ext cx="8228013" cy="531812"/>
          </a:xfrm>
        </p:spPr>
        <p:txBody>
          <a:bodyPr/>
          <a:lstStyle/>
          <a:p>
            <a:r>
              <a:rPr lang="en-US" dirty="0" smtClean="0"/>
              <a:t>Straw Polls for Commitment of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53400" cy="5178424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dirty="0" smtClean="0"/>
              <a:t>I am committed to participating in Coordinating </a:t>
            </a:r>
            <a:r>
              <a:rPr lang="en-US" dirty="0"/>
              <a:t>with and Support 3GPP to generate an IMT-2020 proposal with 802.11 technologies. (option B3). </a:t>
            </a:r>
            <a:endParaRPr lang="en-US" dirty="0" smtClean="0"/>
          </a:p>
          <a:p>
            <a:pPr marL="457200" indent="-457200">
              <a:buFont typeface="+mj-lt"/>
              <a:buAutoNum type="arabicPeriod" startAt="3"/>
            </a:pPr>
            <a:endParaRPr lang="en-US" dirty="0"/>
          </a:p>
          <a:p>
            <a:pPr marL="0" indent="0"/>
            <a:r>
              <a:rPr lang="en-US" dirty="0" smtClean="0"/>
              <a:t>Yes:  8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I am committed to participate in coordinating with and Supporting  802.1 (lead) in creating a “IEEE “5G” specification” (option A)</a:t>
            </a:r>
          </a:p>
          <a:p>
            <a:pPr marL="457200" indent="-457200">
              <a:buFont typeface="+mj-lt"/>
              <a:buAutoNum type="arabicPeriod" startAt="4"/>
            </a:pPr>
            <a:endParaRPr lang="en-US" dirty="0"/>
          </a:p>
          <a:p>
            <a:pPr marL="0" indent="0"/>
            <a:r>
              <a:rPr lang="en-US" dirty="0" smtClean="0"/>
              <a:t>Yes: 9 </a:t>
            </a:r>
            <a:endParaRPr lang="en-US" dirty="0"/>
          </a:p>
          <a:p>
            <a:pPr marL="0" indent="0"/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July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08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Motions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July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06B781AF-4CCF-49B0-A572-DE54FBE5D942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540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4612</TotalTime>
  <Words>825</Words>
  <Application>Microsoft Office PowerPoint</Application>
  <PresentationFormat>On-screen Show (4:3)</PresentationFormat>
  <Paragraphs>125</Paragraphs>
  <Slides>13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 Unicode MS</vt:lpstr>
      <vt:lpstr>MS Gothic</vt:lpstr>
      <vt:lpstr>Arial</vt:lpstr>
      <vt:lpstr>Georgia</vt:lpstr>
      <vt:lpstr>Times New Roman</vt:lpstr>
      <vt:lpstr>Trebuchet MS</vt:lpstr>
      <vt:lpstr>Office Theme</vt:lpstr>
      <vt:lpstr>Document</vt:lpstr>
      <vt:lpstr>802.11 IMT-2020/5G SC Proposal</vt:lpstr>
      <vt:lpstr>Abstract</vt:lpstr>
      <vt:lpstr>Actions from the 802 EC 5G/IMT2020 SC [1]</vt:lpstr>
      <vt:lpstr>Next Steps from the 802 EC 5G/IMT2020 SC [1]</vt:lpstr>
      <vt:lpstr>Proposal</vt:lpstr>
      <vt:lpstr>SC Proposal Additional Details</vt:lpstr>
      <vt:lpstr>Straw Polls for Support of the Way Forward </vt:lpstr>
      <vt:lpstr>Straw Polls for Commitment of Participation</vt:lpstr>
      <vt:lpstr>Draft Motions</vt:lpstr>
      <vt:lpstr>Motion to Create an 802.11 Standing Committee</vt:lpstr>
      <vt:lpstr>Motion to Create an 802.11 Standing Committee</vt:lpstr>
      <vt:lpstr>Motion to Create an 802.11 Standing Committee</vt:lpstr>
      <vt:lpstr>References</vt:lpstr>
    </vt:vector>
  </TitlesOfParts>
  <Company>InterDigital Communications,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Inputs to the 802 EC 5G SC</dc:title>
  <dc:creator>Joseph Levy (InterDigital)</dc:creator>
  <cp:lastModifiedBy>Levy, Joseph S</cp:lastModifiedBy>
  <cp:revision>90</cp:revision>
  <cp:lastPrinted>1601-01-01T00:00:00Z</cp:lastPrinted>
  <dcterms:created xsi:type="dcterms:W3CDTF">2016-05-15T22:59:06Z</dcterms:created>
  <dcterms:modified xsi:type="dcterms:W3CDTF">2016-07-29T18:09:15Z</dcterms:modified>
</cp:coreProperties>
</file>