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14" r:id="rId4"/>
    <p:sldId id="315" r:id="rId5"/>
    <p:sldId id="316" r:id="rId6"/>
    <p:sldId id="317" r:id="rId7"/>
    <p:sldId id="318" r:id="rId8"/>
    <p:sldId id="319" r:id="rId9"/>
    <p:sldId id="320" r:id="rId10"/>
    <p:sldId id="322" r:id="rId11"/>
    <p:sldId id="277" r:id="rId12"/>
    <p:sldId id="278" r:id="rId13"/>
    <p:sldId id="279" r:id="rId14"/>
    <p:sldId id="280" r:id="rId15"/>
    <p:sldId id="286" r:id="rId16"/>
    <p:sldId id="281" r:id="rId17"/>
    <p:sldId id="291" r:id="rId18"/>
    <p:sldId id="265" r:id="rId19"/>
    <p:sldId id="276" r:id="rId20"/>
    <p:sldId id="269" r:id="rId21"/>
    <p:sldId id="334" r:id="rId22"/>
    <p:sldId id="306" r:id="rId23"/>
    <p:sldId id="323" r:id="rId24"/>
    <p:sldId id="324" r:id="rId25"/>
    <p:sldId id="333" r:id="rId26"/>
    <p:sldId id="303" r:id="rId27"/>
    <p:sldId id="263" r:id="rId28"/>
    <p:sldId id="268" r:id="rId29"/>
    <p:sldId id="264"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97" autoAdjust="0"/>
    <p:restoredTop sz="94638" autoAdjust="0"/>
  </p:normalViewPr>
  <p:slideViewPr>
    <p:cSldViewPr>
      <p:cViewPr varScale="1">
        <p:scale>
          <a:sx n="103" d="100"/>
          <a:sy n="103" d="100"/>
        </p:scale>
        <p:origin x="-386"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59"/>
    </p:cViewPr>
  </p:sorterViewPr>
  <p:notesViewPr>
    <p:cSldViewPr>
      <p:cViewPr varScale="1">
        <p:scale>
          <a:sx n="81" d="100"/>
          <a:sy n="81" d="100"/>
        </p:scale>
        <p:origin x="-2464"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802.11-15/1403r6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802.11-16/1016r0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March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a:t>
            </a:r>
            <a:r>
              <a:rPr lang="en-US" dirty="0" smtClean="0"/>
              <a:t>802.11-16/1016r0</a:t>
            </a:r>
            <a:endParaRPr lang="en-US" dirty="0"/>
          </a:p>
        </p:txBody>
      </p:sp>
      <p:sp>
        <p:nvSpPr>
          <p:cNvPr id="5" name="Rectangle 3"/>
          <p:cNvSpPr>
            <a:spLocks noGrp="1" noChangeArrowheads="1"/>
          </p:cNvSpPr>
          <p:nvPr>
            <p:ph type="dt"/>
          </p:nvPr>
        </p:nvSpPr>
        <p:spPr>
          <a:ln/>
        </p:spPr>
        <p:txBody>
          <a:bodyPr/>
          <a:lstStyle/>
          <a:p>
            <a:r>
              <a:rPr lang="en-US" dirty="0" smtClean="0"/>
              <a:t>July</a:t>
            </a:r>
            <a:r>
              <a:rPr lang="en-US" dirty="0" smtClean="0"/>
              <a:t> 2016</a:t>
            </a:r>
            <a:endParaRPr lang="en-US" dirty="0"/>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1814047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579000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2886075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927418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342621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4231350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1994198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42804856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802.11-15/1403r6</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idx="12"/>
          </p:nvPr>
        </p:nvSpPr>
        <p:spPr/>
        <p:txBody>
          <a:bodyPr/>
          <a:lstStyle/>
          <a:p>
            <a:r>
              <a:rPr lang="en-US" smtClean="0"/>
              <a:t>Guido R. Hiertz, Ericsson et al.</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755186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IEEE 802.11-15/1403r6</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24</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3841070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2372312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975533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571054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1451436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2815749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smtClean="0"/>
              <a:t>doc.: IEEE 802.11-16/0422r0</a:t>
            </a:r>
            <a:endParaRPr lang="en-US" dirty="0"/>
          </a:p>
        </p:txBody>
      </p:sp>
      <p:sp>
        <p:nvSpPr>
          <p:cNvPr id="5" name="날짜 개체 틀 4"/>
          <p:cNvSpPr>
            <a:spLocks noGrp="1"/>
          </p:cNvSpPr>
          <p:nvPr>
            <p:ph type="dt" idx="11"/>
          </p:nvPr>
        </p:nvSpPr>
        <p:spPr/>
        <p:txBody>
          <a:bodyPr/>
          <a:lstStyle/>
          <a:p>
            <a:r>
              <a:rPr lang="en-US" smtClean="0"/>
              <a:t>March 2016</a:t>
            </a:r>
            <a:endParaRPr lang="en-US" dirty="0"/>
          </a:p>
        </p:txBody>
      </p:sp>
      <p:sp>
        <p:nvSpPr>
          <p:cNvPr id="6" name="바닥글 개체 틀 5"/>
          <p:cNvSpPr>
            <a:spLocks noGrp="1"/>
          </p:cNvSpPr>
          <p:nvPr>
            <p:ph type="ftr" idx="12"/>
          </p:nvPr>
        </p:nvSpPr>
        <p:spPr/>
        <p:txBody>
          <a:bodyPr/>
          <a:lstStyle/>
          <a:p>
            <a:r>
              <a:rPr lang="en-US" smtClean="0"/>
              <a:t>Guido R. Hiertz, Ericsson et al.</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6142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2016</a:t>
            </a:r>
            <a:endParaRPr lang="en-GB" dirty="0"/>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2016</a:t>
            </a:r>
            <a:endParaRPr lang="en-GB" dirty="0"/>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2016</a:t>
            </a:r>
            <a:endParaRPr lang="en-GB" dirty="0"/>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802.11-16/1016r0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11.doc"/></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a:t>
            </a:r>
            <a:r>
              <a:rPr lang="en-US" dirty="0" smtClean="0"/>
              <a:t>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Guido R. </a:t>
            </a:r>
            <a:r>
              <a:rPr lang="en-GB" dirty="0" err="1" smtClean="0"/>
              <a:t>Hiertz</a:t>
            </a:r>
            <a:r>
              <a:rPr lang="en-GB" dirty="0" smtClean="0"/>
              <a:t>,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 Agenda</a:t>
            </a:r>
            <a:endParaRPr lang="en-GB" dirty="0"/>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2016-07-26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4521954"/>
              </p:ext>
            </p:extLst>
          </p:nvPr>
        </p:nvGraphicFramePr>
        <p:xfrm>
          <a:off x="523875" y="2743200"/>
          <a:ext cx="7913688" cy="3097213"/>
        </p:xfrm>
        <a:graphic>
          <a:graphicData uri="http://schemas.openxmlformats.org/presentationml/2006/ole">
            <mc:AlternateContent xmlns:mc="http://schemas.openxmlformats.org/markup-compatibility/2006">
              <mc:Choice xmlns:v="urn:schemas-microsoft-com:vml" Requires="v">
                <p:oleObj spid="_x0000_s3251" name="Document" r:id="rId4" imgW="8246962" imgH="3237657" progId="Word.Document.8">
                  <p:embed/>
                </p:oleObj>
              </mc:Choice>
              <mc:Fallback>
                <p:oleObj name="Document" r:id="rId4" imgW="8246962" imgH="3237657" progId="Word.Document.8">
                  <p:embed/>
                  <p:pic>
                    <p:nvPicPr>
                      <p:cNvPr id="0" name="Picture 3"/>
                      <p:cNvPicPr>
                        <a:picLocks noChangeAspect="1" noChangeArrowheads="1"/>
                      </p:cNvPicPr>
                      <p:nvPr/>
                    </p:nvPicPr>
                    <p:blipFill>
                      <a:blip r:embed="rId5"/>
                      <a:srcRect/>
                      <a:stretch>
                        <a:fillRect/>
                      </a:stretch>
                    </p:blipFill>
                    <p:spPr bwMode="auto">
                      <a:xfrm>
                        <a:off x="523875" y="2743200"/>
                        <a:ext cx="7913688" cy="30972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dirty="0"/>
              <a:t>July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9795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5"/>
              </a:rPr>
              <a:t>http</a:t>
            </a:r>
            <a:r>
              <a:rPr lang="en-US" dirty="0">
                <a:hlinkClick r:id="rId5"/>
              </a:rPr>
              <a:t>://</a:t>
            </a:r>
            <a:r>
              <a:rPr lang="en-US" dirty="0" smtClean="0">
                <a:hlinkClick r:id="rId5"/>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extLst>
      <p:ext uri="{BB962C8B-B14F-4D97-AF65-F5344CB8AC3E}">
        <p14:creationId xmlns:p14="http://schemas.microsoft.com/office/powerpoint/2010/main" val="3675236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extLst>
      <p:ext uri="{BB962C8B-B14F-4D97-AF65-F5344CB8AC3E}">
        <p14:creationId xmlns:p14="http://schemas.microsoft.com/office/powerpoint/2010/main" val="2607525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altLang="ko-KR" dirty="0"/>
              <a:t>July 2016</a:t>
            </a:r>
            <a:endParaRPr lang="en-GB" altLang="ko-KR"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San Diego</a:t>
            </a:r>
            <a:endParaRPr lang="en-US" dirty="0" smtClean="0"/>
          </a:p>
          <a:p>
            <a:r>
              <a:rPr lang="en-US" dirty="0" smtClean="0"/>
              <a:t>2016-07-26</a:t>
            </a:r>
            <a:endParaRPr lang="en-US" dirty="0" smtClean="0"/>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(Intel), Guido R. Hiertz (Ericsson)</a:t>
            </a:r>
            <a:endParaRPr lang="en-US" dirty="0"/>
          </a:p>
        </p:txBody>
      </p:sp>
      <p:sp>
        <p:nvSpPr>
          <p:cNvPr id="6" name="Date Placeholder 5"/>
          <p:cNvSpPr>
            <a:spLocks noGrp="1"/>
          </p:cNvSpPr>
          <p:nvPr>
            <p:ph type="dt" idx="10"/>
          </p:nvPr>
        </p:nvSpPr>
        <p:spPr/>
        <p:txBody>
          <a:bodyPr/>
          <a:lstStyle/>
          <a:p>
            <a:r>
              <a:rPr lang="en-US" altLang="ko-KR" dirty="0"/>
              <a:t>July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ko-KR" dirty="0" smtClean="0"/>
              <a:t>July </a:t>
            </a:r>
            <a:r>
              <a:rPr lang="en-US" altLang="ko-KR" dirty="0"/>
              <a:t>2016</a:t>
            </a:r>
            <a:endParaRPr lang="en-GB" altLang="ko-KR"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700808"/>
            <a:ext cx="7770813" cy="4113213"/>
          </a:xfrm>
        </p:spPr>
        <p:txBody>
          <a:bodyPr/>
          <a:lstStyle/>
          <a:p>
            <a:pPr>
              <a:buFont typeface="Arial" panose="020B0604020202020204" pitchFamily="34" charset="0"/>
              <a:buChar char="•"/>
            </a:pPr>
            <a:r>
              <a:rPr lang="en-US" dirty="0" smtClean="0">
                <a:solidFill>
                  <a:schemeClr val="tx1"/>
                </a:solidFill>
              </a:rPr>
              <a:t>2014-11: Task Group 802.11ax decided to establish four ad hoc groups</a:t>
            </a:r>
          </a:p>
          <a:p>
            <a:pPr>
              <a:buFont typeface="Arial" panose="020B0604020202020204" pitchFamily="34" charset="0"/>
              <a:buChar char="•"/>
            </a:pPr>
            <a:r>
              <a:rPr lang="en-US" dirty="0" smtClean="0">
                <a:solidFill>
                  <a:schemeClr val="tx1"/>
                </a:solidFill>
              </a:rPr>
              <a:t>2015-01-13: Task Group 802.11ax elected twelve ad hoc chairmen</a:t>
            </a:r>
          </a:p>
          <a:p>
            <a:pPr>
              <a:buFont typeface="Arial" panose="020B0604020202020204" pitchFamily="34" charset="0"/>
              <a:buChar char="•"/>
            </a:pPr>
            <a:r>
              <a:rPr lang="en-US" dirty="0" smtClean="0">
                <a:solidFill>
                  <a:schemeClr val="tx1"/>
                </a:solidFill>
              </a:rPr>
              <a:t>2015-03-11: 1</a:t>
            </a:r>
            <a:r>
              <a:rPr lang="en-US" baseline="30000" dirty="0" smtClean="0">
                <a:solidFill>
                  <a:schemeClr val="tx1"/>
                </a:solidFill>
              </a:rPr>
              <a:t>st</a:t>
            </a:r>
            <a:r>
              <a:rPr lang="en-US" dirty="0" smtClean="0">
                <a:solidFill>
                  <a:schemeClr val="tx1"/>
                </a:solidFill>
              </a:rPr>
              <a:t> meeting </a:t>
            </a:r>
            <a:r>
              <a:rPr lang="en-US" dirty="0">
                <a:solidFill>
                  <a:schemeClr val="tx1"/>
                </a:solidFill>
              </a:rPr>
              <a:t>of 802.11ax SR ad hoc </a:t>
            </a:r>
            <a:r>
              <a:rPr lang="en-US" dirty="0" smtClean="0">
                <a:solidFill>
                  <a:schemeClr val="tx1"/>
                </a:solidFill>
              </a:rPr>
              <a:t>group</a:t>
            </a:r>
          </a:p>
          <a:p>
            <a:pPr>
              <a:buFont typeface="Arial" panose="020B0604020202020204" pitchFamily="34" charset="0"/>
              <a:buChar char="•"/>
            </a:pPr>
            <a:r>
              <a:rPr lang="en-US" altLang="ko-KR" dirty="0" smtClean="0">
                <a:solidFill>
                  <a:schemeClr val="tx1"/>
                </a:solidFill>
              </a:rPr>
              <a:t>2015-05-12: 2</a:t>
            </a:r>
            <a:r>
              <a:rPr lang="en-US" altLang="ko-KR" baseline="30000" dirty="0" smtClean="0">
                <a:solidFill>
                  <a:schemeClr val="tx1"/>
                </a:solidFill>
              </a:rPr>
              <a:t>nd</a:t>
            </a:r>
            <a:r>
              <a:rPr lang="en-US" altLang="ko-KR" dirty="0" smtClean="0">
                <a:solidFill>
                  <a:schemeClr val="tx1"/>
                </a:solidFill>
              </a:rPr>
              <a:t> meeting </a:t>
            </a:r>
            <a:r>
              <a:rPr lang="en-US" altLang="ko-KR" dirty="0">
                <a:solidFill>
                  <a:schemeClr val="tx1"/>
                </a:solidFill>
              </a:rPr>
              <a:t>of 802.11ax SR ad hoc </a:t>
            </a:r>
            <a:r>
              <a:rPr lang="en-US" altLang="ko-KR" dirty="0" smtClean="0">
                <a:solidFill>
                  <a:schemeClr val="tx1"/>
                </a:solidFill>
              </a:rPr>
              <a:t>group</a:t>
            </a:r>
          </a:p>
          <a:p>
            <a:pPr>
              <a:buFont typeface="Arial" panose="020B0604020202020204" pitchFamily="34" charset="0"/>
              <a:buChar char="•"/>
            </a:pPr>
            <a:r>
              <a:rPr lang="en-US" altLang="ko-KR" dirty="0" smtClean="0">
                <a:solidFill>
                  <a:schemeClr val="tx1"/>
                </a:solidFill>
              </a:rPr>
              <a:t>2015-07-14: 3</a:t>
            </a:r>
            <a:r>
              <a:rPr lang="en-US" altLang="ko-KR" baseline="30000" dirty="0" smtClean="0">
                <a:solidFill>
                  <a:schemeClr val="tx1"/>
                </a:solidFill>
              </a:rPr>
              <a:t>rd</a:t>
            </a:r>
            <a:r>
              <a:rPr lang="en-US" altLang="ko-KR" dirty="0" smtClean="0">
                <a:solidFill>
                  <a:schemeClr val="tx1"/>
                </a:solidFill>
              </a:rPr>
              <a:t> meeting of 802.11ax SR ad hoc group</a:t>
            </a:r>
          </a:p>
          <a:p>
            <a:pPr>
              <a:buFont typeface="Arial" panose="020B0604020202020204" pitchFamily="34" charset="0"/>
              <a:buChar char="•"/>
            </a:pPr>
            <a:r>
              <a:rPr lang="en-US" altLang="ko-KR" dirty="0" smtClean="0">
                <a:solidFill>
                  <a:schemeClr val="tx1"/>
                </a:solidFill>
              </a:rPr>
              <a:t>2015-09-15: 4</a:t>
            </a:r>
            <a:r>
              <a:rPr lang="en-US" altLang="ko-KR" baseline="30000" dirty="0" smtClean="0">
                <a:solidFill>
                  <a:schemeClr val="tx1"/>
                </a:solidFill>
              </a:rPr>
              <a:t>th</a:t>
            </a:r>
            <a:r>
              <a:rPr lang="en-US" altLang="ko-KR" dirty="0" smtClean="0">
                <a:solidFill>
                  <a:schemeClr val="tx1"/>
                </a:solidFill>
              </a:rPr>
              <a:t> meeting of 802.11ax SR ad hoc group</a:t>
            </a:r>
          </a:p>
          <a:p>
            <a:pPr>
              <a:buFont typeface="Arial" panose="020B0604020202020204" pitchFamily="34" charset="0"/>
              <a:buChar char="•"/>
            </a:pPr>
            <a:r>
              <a:rPr lang="en-US" altLang="ko-KR" dirty="0" smtClean="0">
                <a:solidFill>
                  <a:schemeClr val="tx1"/>
                </a:solidFill>
              </a:rPr>
              <a:t>2015-11-10: 5</a:t>
            </a:r>
            <a:r>
              <a:rPr lang="en-US" altLang="ko-KR" baseline="30000" dirty="0" smtClean="0">
                <a:solidFill>
                  <a:schemeClr val="tx1"/>
                </a:solidFill>
              </a:rPr>
              <a:t>th</a:t>
            </a:r>
            <a:r>
              <a:rPr lang="en-US" altLang="ko-KR" dirty="0" smtClean="0">
                <a:solidFill>
                  <a:schemeClr val="tx1"/>
                </a:solidFill>
              </a:rPr>
              <a:t> </a:t>
            </a:r>
            <a:r>
              <a:rPr lang="en-US" altLang="ko-KR" dirty="0">
                <a:solidFill>
                  <a:schemeClr val="tx1"/>
                </a:solidFill>
              </a:rPr>
              <a:t>meeting of 802.11ax SR ad hoc </a:t>
            </a:r>
            <a:r>
              <a:rPr lang="en-US" altLang="ko-KR" dirty="0" smtClean="0">
                <a:solidFill>
                  <a:schemeClr val="tx1"/>
                </a:solidFill>
              </a:rPr>
              <a:t>group</a:t>
            </a:r>
          </a:p>
          <a:p>
            <a:pPr marL="0" indent="0"/>
            <a:endParaRPr lang="en-US" altLang="ko-KR" dirty="0" smtClean="0">
              <a:solidFill>
                <a:schemeClr val="tx1"/>
              </a:solidFill>
            </a:endParaRPr>
          </a:p>
          <a:p>
            <a:pPr>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endParaRPr lang="en-US" altLang="ko-KR"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2016</a:t>
            </a:r>
            <a:endParaRPr lang="en-GB" altLang="ko-KR"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556792"/>
            <a:ext cx="7770813" cy="4113213"/>
          </a:xfrm>
        </p:spPr>
        <p:txBody>
          <a:bodyPr/>
          <a:lstStyle/>
          <a:p>
            <a:pPr>
              <a:buFont typeface="Arial" panose="020B0604020202020204" pitchFamily="34" charset="0"/>
              <a:buChar char="•"/>
            </a:pPr>
            <a:r>
              <a:rPr lang="en-US" altLang="ko-KR" dirty="0" smtClean="0">
                <a:solidFill>
                  <a:schemeClr val="tx1"/>
                </a:solidFill>
              </a:rPr>
              <a:t>2016-01-19: 6</a:t>
            </a:r>
            <a:r>
              <a:rPr lang="en-US" altLang="ko-KR" baseline="30000" dirty="0" smtClean="0">
                <a:solidFill>
                  <a:schemeClr val="tx1"/>
                </a:solidFill>
              </a:rPr>
              <a:t>th</a:t>
            </a:r>
            <a:r>
              <a:rPr lang="en-US" altLang="ko-KR" dirty="0" smtClean="0">
                <a:solidFill>
                  <a:schemeClr val="tx1"/>
                </a:solidFill>
              </a:rPr>
              <a:t> </a:t>
            </a:r>
            <a:r>
              <a:rPr lang="en-US" altLang="ko-KR" dirty="0">
                <a:solidFill>
                  <a:schemeClr val="tx1"/>
                </a:solidFill>
              </a:rPr>
              <a:t>meeting of 802.11ax SR ad hoc </a:t>
            </a:r>
            <a:r>
              <a:rPr lang="en-US" altLang="ko-KR" dirty="0" smtClean="0">
                <a:solidFill>
                  <a:schemeClr val="tx1"/>
                </a:solidFill>
              </a:rPr>
              <a:t>group (Joint meeting with MAC ad hoc)</a:t>
            </a:r>
          </a:p>
          <a:p>
            <a:pPr>
              <a:buFont typeface="Arial" panose="020B0604020202020204" pitchFamily="34" charset="0"/>
              <a:buChar char="•"/>
            </a:pPr>
            <a:r>
              <a:rPr lang="en-US" altLang="ko-KR" dirty="0" smtClean="0">
                <a:solidFill>
                  <a:schemeClr val="tx1"/>
                </a:solidFill>
              </a:rPr>
              <a:t>2016-03-14: 7</a:t>
            </a:r>
            <a:r>
              <a:rPr lang="en-US" altLang="ko-KR" baseline="30000" dirty="0" smtClean="0">
                <a:solidFill>
                  <a:schemeClr val="tx1"/>
                </a:solidFill>
              </a:rPr>
              <a:t>th</a:t>
            </a:r>
            <a:r>
              <a:rPr lang="en-US" altLang="ko-KR" dirty="0" smtClean="0">
                <a:solidFill>
                  <a:schemeClr val="tx1"/>
                </a:solidFill>
              </a:rPr>
              <a:t> </a:t>
            </a:r>
            <a:r>
              <a:rPr lang="en-US" altLang="ko-KR" dirty="0">
                <a:solidFill>
                  <a:schemeClr val="tx1"/>
                </a:solidFill>
              </a:rPr>
              <a:t>meeting of 802.11ax SR ad hoc </a:t>
            </a:r>
            <a:r>
              <a:rPr lang="en-US" altLang="ko-KR" dirty="0" smtClean="0">
                <a:solidFill>
                  <a:schemeClr val="tx1"/>
                </a:solidFill>
              </a:rPr>
              <a:t>group</a:t>
            </a:r>
            <a:endParaRPr lang="en-US" altLang="ko-KR" dirty="0">
              <a:solidFill>
                <a:schemeClr val="tx1"/>
              </a:solidFill>
            </a:endParaRPr>
          </a:p>
          <a:p>
            <a:pPr>
              <a:buFont typeface="Arial" panose="020B0604020202020204" pitchFamily="34" charset="0"/>
              <a:buChar char="•"/>
            </a:pPr>
            <a:r>
              <a:rPr lang="en-US" altLang="ko-KR" dirty="0" smtClean="0">
                <a:solidFill>
                  <a:schemeClr val="tx1"/>
                </a:solidFill>
              </a:rPr>
              <a:t>2016-05-16: 8</a:t>
            </a:r>
            <a:r>
              <a:rPr lang="en-US" altLang="ko-KR" baseline="30000" dirty="0" smtClean="0">
                <a:solidFill>
                  <a:schemeClr val="tx1"/>
                </a:solidFill>
              </a:rPr>
              <a:t>th</a:t>
            </a:r>
            <a:r>
              <a:rPr lang="en-US" altLang="ko-KR" dirty="0" smtClean="0">
                <a:solidFill>
                  <a:schemeClr val="tx1"/>
                </a:solidFill>
              </a:rPr>
              <a:t> </a:t>
            </a:r>
            <a:r>
              <a:rPr lang="en-US" altLang="ko-KR" dirty="0">
                <a:solidFill>
                  <a:schemeClr val="tx1"/>
                </a:solidFill>
              </a:rPr>
              <a:t>meeting of 802.11ax SR ad hoc group (Joint meeting with MAC ad hoc</a:t>
            </a:r>
            <a:r>
              <a:rPr lang="en-US" altLang="ko-KR" dirty="0" smtClean="0">
                <a:solidFill>
                  <a:schemeClr val="tx1"/>
                </a:solidFill>
              </a:rPr>
              <a:t>)</a:t>
            </a:r>
            <a:endParaRPr lang="en-US" altLang="ko-KR" dirty="0">
              <a:solidFill>
                <a:schemeClr val="tx1"/>
              </a:solidFill>
            </a:endParaRPr>
          </a:p>
          <a:p>
            <a:pPr>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endParaRPr lang="en-US" altLang="ko-KR"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2016</a:t>
            </a:r>
            <a:endParaRPr lang="en-GB" altLang="ko-KR" dirty="0"/>
          </a:p>
        </p:txBody>
      </p:sp>
    </p:spTree>
    <p:extLst>
      <p:ext uri="{BB962C8B-B14F-4D97-AF65-F5344CB8AC3E}">
        <p14:creationId xmlns:p14="http://schemas.microsoft.com/office/powerpoint/2010/main" val="23810155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a:t>
            </a:r>
            <a:r>
              <a:rPr lang="en-US" dirty="0" smtClean="0">
                <a:solidFill>
                  <a:schemeClr val="tx1"/>
                </a:solidFill>
              </a:rPr>
              <a:t>etc.</a:t>
            </a:r>
          </a:p>
          <a:p>
            <a:pPr>
              <a:buFont typeface="Arial" panose="020B0604020202020204" pitchFamily="34" charset="0"/>
              <a:buChar char="•"/>
            </a:pPr>
            <a:r>
              <a:rPr lang="en-US" dirty="0" smtClean="0">
                <a:solidFill>
                  <a:schemeClr val="tx1"/>
                </a:solidFill>
              </a:rPr>
              <a:t>Approve agenda</a:t>
            </a:r>
            <a:endParaRPr lang="en-US" dirty="0">
              <a:solidFill>
                <a:schemeClr val="tx1"/>
              </a:solidFill>
            </a:endParaRPr>
          </a:p>
          <a:p>
            <a:pPr>
              <a:buFont typeface="Arial" panose="020B0604020202020204" pitchFamily="34" charset="0"/>
              <a:buChar char="•"/>
            </a:pPr>
            <a:r>
              <a:rPr lang="en-US" dirty="0">
                <a:solidFill>
                  <a:schemeClr val="tx1"/>
                </a:solidFill>
              </a:rPr>
              <a:t>Review ad hoc rules </a:t>
            </a:r>
            <a:endParaRPr lang="en-US" dirty="0" smtClean="0">
              <a:solidFill>
                <a:schemeClr val="tx1"/>
              </a:solidFill>
            </a:endParaRPr>
          </a:p>
          <a:p>
            <a:pPr>
              <a:buFont typeface="Arial" panose="020B0604020202020204" pitchFamily="34" charset="0"/>
              <a:buChar char="•"/>
            </a:pP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a:t>
            </a:r>
            <a:r>
              <a:rPr lang="en-US" dirty="0">
                <a:solidFill>
                  <a:schemeClr val="tx1"/>
                </a:solidFill>
              </a:rPr>
              <a:t>other technical </a:t>
            </a: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other business</a:t>
            </a:r>
          </a:p>
          <a:p>
            <a:pPr>
              <a:buFont typeface="Arial" panose="020B0604020202020204" pitchFamily="34" charset="0"/>
              <a:buChar char="•"/>
            </a:pPr>
            <a:r>
              <a:rPr lang="en-US" dirty="0" smtClean="0">
                <a:solidFill>
                  <a:schemeClr val="tx1"/>
                </a:solidFill>
              </a:rPr>
              <a:t>Adjourn</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2016</a:t>
            </a:r>
            <a:endParaRPr lang="en-GB" altLang="ko-KR"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2016</a:t>
            </a:r>
            <a:endParaRPr lang="en-GB" altLang="ko-KR"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7878758"/>
              </p:ext>
            </p:extLst>
          </p:nvPr>
        </p:nvGraphicFramePr>
        <p:xfrm>
          <a:off x="720688" y="1700808"/>
          <a:ext cx="7667735" cy="3797664"/>
        </p:xfrm>
        <a:graphic>
          <a:graphicData uri="http://schemas.openxmlformats.org/drawingml/2006/table">
            <a:tbl>
              <a:tblPr/>
              <a:tblGrid>
                <a:gridCol w="1431415"/>
                <a:gridCol w="3497085"/>
                <a:gridCol w="1701897"/>
                <a:gridCol w="1037338"/>
              </a:tblGrid>
              <a:tr h="228600">
                <a:tc>
                  <a:txBody>
                    <a:bodyPr/>
                    <a:lstStyle/>
                    <a:p>
                      <a:pPr algn="ctr" fontAlgn="b"/>
                      <a:r>
                        <a:rPr lang="en-CA" sz="1700" b="1" i="0" u="none" strike="noStrike" dirty="0">
                          <a:solidFill>
                            <a:srgbClr val="FFFFFF"/>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a:solidFill>
                            <a:srgbClr val="FFFFFF"/>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smtClean="0">
                          <a:solidFill>
                            <a:srgbClr val="FFFFFF"/>
                          </a:solidFill>
                          <a:latin typeface="Calibri"/>
                        </a:rPr>
                        <a:t>Author</a:t>
                      </a:r>
                      <a:endParaRPr lang="en-CA" sz="17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smtClean="0">
                          <a:solidFill>
                            <a:srgbClr val="FFFFFF"/>
                          </a:solidFill>
                          <a:latin typeface="Calibri"/>
                        </a:rPr>
                        <a:t>Order</a:t>
                      </a:r>
                      <a:endParaRPr lang="en-CA" sz="17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228600">
                <a:tc>
                  <a:txBody>
                    <a:bodyPr/>
                    <a:lstStyle/>
                    <a:p>
                      <a:pPr algn="l" fontAlgn="t"/>
                      <a:r>
                        <a:rPr lang="en-US" altLang="zh-CN" sz="1400" u="none" strike="noStrike" dirty="0">
                          <a:effectLst/>
                        </a:rPr>
                        <a:t>11-16/0879</a:t>
                      </a:r>
                      <a:endParaRPr lang="en-US" altLang="zh-CN" sz="14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Comment resolution on SR for VHT PPDUs</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Jeongki Kim </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t>1</a:t>
                      </a:r>
                      <a:endParaRPr lang="ko-KR" altLang="en-US" sz="1400"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t"/>
                      <a:r>
                        <a:rPr lang="en-US" altLang="zh-CN" sz="1400" u="none" strike="noStrike">
                          <a:effectLst/>
                        </a:rPr>
                        <a:t>11-16/0889</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comment-resolution-SR-Intra-BSS-detection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Young Hpoon Kown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t>2</a:t>
                      </a:r>
                      <a:endParaRPr lang="ko-KR" altLang="en-US" sz="1400"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t"/>
                      <a:r>
                        <a:rPr lang="en-US" altLang="zh-CN" sz="1400" u="none" strike="noStrike">
                          <a:effectLst/>
                        </a:rPr>
                        <a:t>11-16/0901</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Clarification of SR Fields in HE Trigger Based PPDU</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Daewon Lee </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t>3</a:t>
                      </a:r>
                      <a:endParaRPr lang="ko-KR" altLang="en-US" sz="1400"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t"/>
                      <a:r>
                        <a:rPr lang="en-US" altLang="zh-CN" sz="1400" u="none" strike="noStrike">
                          <a:effectLst/>
                        </a:rPr>
                        <a:t>11-16/0902</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Proposed Text Changes for SR Fields in HE Trigger-Based PPDU</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Daewon Lee</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t>4</a:t>
                      </a:r>
                      <a:endParaRPr lang="ko-KR" altLang="en-US" sz="1400"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t"/>
                      <a:r>
                        <a:rPr lang="en-US" altLang="zh-CN" sz="1400" u="none" strike="noStrike">
                          <a:effectLst/>
                        </a:rPr>
                        <a:t>11-16/0905</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SR Fields Clarification</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Ron Porat</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t>5</a:t>
                      </a:r>
                      <a:endParaRPr lang="ko-KR" altLang="en-US" sz="1400"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t"/>
                      <a:r>
                        <a:rPr lang="en-US" altLang="zh-CN" sz="1400" u="none" strike="noStrike">
                          <a:effectLst/>
                        </a:rPr>
                        <a:t>11-16/0919</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Discussions on SR Fields in HE Trigger-based PPDU</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Geonjung Ko</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t>6</a:t>
                      </a:r>
                      <a:endParaRPr lang="ko-KR" altLang="en-US" sz="1400"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t"/>
                      <a:r>
                        <a:rPr lang="en-US" altLang="zh-CN" sz="1400" u="none" strike="noStrike">
                          <a:effectLst/>
                        </a:rPr>
                        <a:t>11-16/0310</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DSC Proposal Text</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Graham Smith</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t>7</a:t>
                      </a:r>
                      <a:endParaRPr lang="ko-KR" altLang="en-US" sz="1400"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t"/>
                      <a:r>
                        <a:rPr lang="en-US" altLang="zh-CN" sz="1400" u="none" strike="noStrike">
                          <a:effectLst/>
                        </a:rPr>
                        <a:t>11-16/0945</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Clarifications for OBSS_PD-based SR parameters</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Laurent Cariou</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t>8</a:t>
                      </a:r>
                      <a:endParaRPr lang="ko-KR" altLang="en-US" sz="1400"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t"/>
                      <a:r>
                        <a:rPr lang="en-US" altLang="zh-CN" sz="1400" u="none" strike="noStrike">
                          <a:effectLst/>
                        </a:rPr>
                        <a:t>11-16/0946</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Proposed text changes for OBSS_PD-based SR parameters</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Laurent Cariou</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t>9</a:t>
                      </a:r>
                      <a:endParaRPr lang="ko-KR" altLang="en-US" sz="1400"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t"/>
                      <a:r>
                        <a:rPr lang="en-US" altLang="zh-CN" sz="1400" u="none" strike="noStrike">
                          <a:effectLst/>
                        </a:rPr>
                        <a:t>11-16/0957</a:t>
                      </a:r>
                      <a:endParaRPr lang="en-US" altLang="zh-CN"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a:effectLst/>
                        </a:rPr>
                        <a:t>Comment Resolutions on OBSS_PD Conditions in 25.9.3</a:t>
                      </a:r>
                      <a:endParaRPr lang="en-CA" sz="14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CA" sz="1400" u="none" strike="noStrike" dirty="0">
                          <a:effectLst/>
                        </a:rPr>
                        <a:t>James Wang</a:t>
                      </a:r>
                      <a:endParaRPr lang="en-CA" sz="14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sz="1400" dirty="0" smtClean="0"/>
                        <a:t>10</a:t>
                      </a:r>
                      <a:endParaRPr lang="ko-KR" altLang="en-US" sz="1400"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Tree>
    <p:extLst>
      <p:ext uri="{BB962C8B-B14F-4D97-AF65-F5344CB8AC3E}">
        <p14:creationId xmlns:p14="http://schemas.microsoft.com/office/powerpoint/2010/main" val="21655275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smtClean="0"/>
              <a:t>R20160726001</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smtClean="0"/>
              <a:t>XXX</a:t>
            </a:r>
            <a:endParaRPr lang="zh-CN" altLang="zh-CN" sz="1200" b="0" dirty="0" smtClean="0"/>
          </a:p>
          <a:p>
            <a:pPr marL="800100" lvl="1" indent="-342900">
              <a:buFont typeface="Times New Roman" pitchFamily="18" charset="0"/>
              <a:buChar char="−"/>
            </a:pPr>
            <a:r>
              <a:rPr lang="en-US" altLang="zh-CN" dirty="0" smtClean="0"/>
              <a:t>Y: </a:t>
            </a:r>
          </a:p>
          <a:p>
            <a:pPr marL="800100" lvl="1" indent="-342900">
              <a:buFont typeface="Times New Roman" pitchFamily="18" charset="0"/>
              <a:buChar char="−"/>
            </a:pPr>
            <a:r>
              <a:rPr lang="en-US" altLang="zh-CN" dirty="0" smtClean="0"/>
              <a:t>N: </a:t>
            </a:r>
          </a:p>
          <a:p>
            <a:pPr marL="800100" lvl="1" indent="-342900">
              <a:buFont typeface="Times New Roman" pitchFamily="18" charset="0"/>
              <a:buChar char="−"/>
            </a:pPr>
            <a:r>
              <a:rPr lang="en-US" altLang="zh-CN" dirty="0" smtClean="0"/>
              <a:t>A: </a:t>
            </a:r>
            <a:endParaRPr lang="en-US" sz="2400" dirty="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24</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GB" dirty="0"/>
              <a:t>Guido R. </a:t>
            </a:r>
            <a:r>
              <a:rPr lang="en-GB" dirty="0" err="1"/>
              <a:t>Hiertz</a:t>
            </a:r>
            <a:r>
              <a:rPr lang="en-GB" dirty="0"/>
              <a:t>, Ericsson et al</a:t>
            </a:r>
            <a:r>
              <a:rPr lang="en-GB" dirty="0" smtClean="0"/>
              <a:t>.</a:t>
            </a:r>
            <a:endParaRPr lang="en-GB" dirty="0"/>
          </a:p>
        </p:txBody>
      </p:sp>
      <p:sp>
        <p:nvSpPr>
          <p:cNvPr id="7" name="Rectangle 4"/>
          <p:cNvSpPr>
            <a:spLocks noGrp="1" noChangeArrowheads="1"/>
          </p:cNvSpPr>
          <p:nvPr>
            <p:ph type="dt" sz="half" idx="4294967295"/>
          </p:nvPr>
        </p:nvSpPr>
        <p:spPr bwMode="auto">
          <a:xfrm>
            <a:off x="696913" y="334189"/>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r>
              <a:rPr lang="en-US" altLang="ko-KR" dirty="0"/>
              <a:t>July 2016</a:t>
            </a:r>
            <a:endParaRPr lang="en-GB" altLang="ko-KR" dirty="0"/>
          </a:p>
        </p:txBody>
      </p:sp>
      <p:sp>
        <p:nvSpPr>
          <p:cNvPr id="5" name="TextBox 4"/>
          <p:cNvSpPr txBox="1"/>
          <p:nvPr/>
        </p:nvSpPr>
        <p:spPr>
          <a:xfrm>
            <a:off x="6236580" y="5949279"/>
            <a:ext cx="230024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11-16/xxx</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7631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A</a:t>
            </a:r>
            <a:r>
              <a:rPr lang="en-US" altLang="ko-KR" dirty="0" smtClean="0"/>
              <a:t>20160726001</a:t>
            </a:r>
            <a:endParaRPr lang="en-US" dirty="0"/>
          </a:p>
        </p:txBody>
      </p:sp>
      <p:sp>
        <p:nvSpPr>
          <p:cNvPr id="3" name="Content Placeholder 2"/>
          <p:cNvSpPr>
            <a:spLocks noGrp="1"/>
          </p:cNvSpPr>
          <p:nvPr>
            <p:ph idx="1"/>
          </p:nvPr>
        </p:nvSpPr>
        <p:spPr>
          <a:xfrm>
            <a:off x="473595" y="1548035"/>
            <a:ext cx="7770813" cy="4113213"/>
          </a:xfrm>
        </p:spPr>
        <p:txBody>
          <a:bodyPr/>
          <a:lstStyle/>
          <a:p>
            <a:r>
              <a:rPr lang="en-US" dirty="0"/>
              <a:t>Do you agree </a:t>
            </a:r>
            <a:r>
              <a:rPr lang="en-US" dirty="0" smtClean="0"/>
              <a:t>that XXX</a:t>
            </a:r>
          </a:p>
          <a:p>
            <a:endParaRPr lang="en-US" dirty="0"/>
          </a:p>
          <a:p>
            <a:pPr marL="800100" lvl="1" indent="-342900">
              <a:buFont typeface="Times New Roman" pitchFamily="18" charset="0"/>
              <a:buChar char="−"/>
            </a:pPr>
            <a:r>
              <a:rPr lang="en-US" altLang="zh-CN" dirty="0"/>
              <a:t>Y: </a:t>
            </a:r>
          </a:p>
          <a:p>
            <a:pPr marL="800100" lvl="1" indent="-342900">
              <a:buFont typeface="Times New Roman" pitchFamily="18" charset="0"/>
              <a:buChar char="−"/>
            </a:pPr>
            <a:r>
              <a:rPr lang="en-US" altLang="zh-CN" dirty="0"/>
              <a:t>N: </a:t>
            </a:r>
          </a:p>
          <a:p>
            <a:pPr marL="800100" lvl="1" indent="-342900">
              <a:buFont typeface="Times New Roman" pitchFamily="18" charset="0"/>
              <a:buChar char="−"/>
            </a:pPr>
            <a:r>
              <a:rPr lang="en-US" altLang="zh-CN" dirty="0"/>
              <a:t>A: </a:t>
            </a:r>
            <a:endParaRPr lang="en-US" altLang="ko-KR"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6" name="Date Placeholder 5"/>
          <p:cNvSpPr>
            <a:spLocks noGrp="1"/>
          </p:cNvSpPr>
          <p:nvPr>
            <p:ph type="dt" idx="15"/>
          </p:nvPr>
        </p:nvSpPr>
        <p:spPr/>
        <p:txBody>
          <a:bodyPr/>
          <a:lstStyle/>
          <a:p>
            <a:r>
              <a:rPr lang="en-US" altLang="ko-KR" dirty="0"/>
              <a:t>July 2016</a:t>
            </a:r>
            <a:endParaRPr lang="en-GB" altLang="ko-KR" dirty="0"/>
          </a:p>
        </p:txBody>
      </p:sp>
      <p:sp>
        <p:nvSpPr>
          <p:cNvPr id="8" name="TextBox 7"/>
          <p:cNvSpPr txBox="1"/>
          <p:nvPr/>
        </p:nvSpPr>
        <p:spPr>
          <a:xfrm>
            <a:off x="6236580" y="5949279"/>
            <a:ext cx="230024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11-16/xxx</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62373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a:t>
            </a:r>
            <a:endParaRPr lang="fr-FR" dirty="0"/>
          </a:p>
        </p:txBody>
      </p:sp>
      <p:sp>
        <p:nvSpPr>
          <p:cNvPr id="7" name="Date Placeholder 3"/>
          <p:cNvSpPr>
            <a:spLocks noGrp="1"/>
          </p:cNvSpPr>
          <p:nvPr>
            <p:ph type="dt" idx="10"/>
          </p:nvPr>
        </p:nvSpPr>
        <p:spPr/>
        <p:txBody>
          <a:bodyPr/>
          <a:lstStyle/>
          <a:p>
            <a:r>
              <a:rPr lang="en-US" altLang="ko-KR" dirty="0"/>
              <a:t>July 2016</a:t>
            </a:r>
            <a:endParaRPr lang="en-GB" altLang="ko-KR" dirty="0"/>
          </a:p>
        </p:txBody>
      </p:sp>
      <p:sp>
        <p:nvSpPr>
          <p:cNvPr id="5" name="Espace réservé du pied de page 4"/>
          <p:cNvSpPr>
            <a:spLocks noGrp="1"/>
          </p:cNvSpPr>
          <p:nvPr>
            <p:ph type="ftr" idx="11"/>
          </p:nvPr>
        </p:nvSpPr>
        <p:spPr/>
        <p:txBody>
          <a:bodyPr/>
          <a:lstStyle/>
          <a:p>
            <a:r>
              <a:rPr lang="en-GB" smtClean="0"/>
              <a:t>Guido R. Hiertz, Ericsson et al.</a:t>
            </a:r>
            <a:endParaRPr lang="en-GB"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1010754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9"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altLang="ko-KR" dirty="0"/>
              <a:t>July 2016</a:t>
            </a:r>
            <a:endParaRPr lang="en-GB" altLang="ko-K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altLang="ko-KR" dirty="0"/>
              <a:t>July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altLang="ko-KR" dirty="0"/>
              <a:t>July 2016</a:t>
            </a:r>
            <a:endParaRPr lang="en-GB" altLang="ko-KR" dirty="0"/>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altLang="ko-KR" dirty="0"/>
              <a:t>July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altLang="ko-KR" dirty="0"/>
              <a:t>July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2016</a:t>
            </a:r>
            <a:endParaRPr lang="en-GB" altLang="ko-KR" dirty="0"/>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a:t>
            </a:r>
            <a:r>
              <a:rPr lang="en-US" altLang="ko-KR" sz="2000" dirty="0" smtClean="0">
                <a:ea typeface="굴림" pitchFamily="34" charset="-127"/>
                <a:hlinkClick r:id="rId3"/>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2016</a:t>
            </a:r>
            <a:endParaRPr lang="en-GB" altLang="ko-KR" dirty="0"/>
          </a:p>
        </p:txBody>
      </p:sp>
    </p:spTree>
    <p:extLst>
      <p:ext uri="{BB962C8B-B14F-4D97-AF65-F5344CB8AC3E}">
        <p14:creationId xmlns:p14="http://schemas.microsoft.com/office/powerpoint/2010/main" val="1626583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a:t>
            </a:r>
            <a:r>
              <a:rPr lang="en-US" altLang="ko-KR" dirty="0" smtClean="0">
                <a:ea typeface="굴림" pitchFamily="34" charset="-127"/>
                <a:hlinkClick r:id="rId3"/>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2016</a:t>
            </a:r>
            <a:endParaRPr lang="en-GB" altLang="ko-KR" dirty="0"/>
          </a:p>
        </p:txBody>
      </p:sp>
    </p:spTree>
    <p:extLst>
      <p:ext uri="{BB962C8B-B14F-4D97-AF65-F5344CB8AC3E}">
        <p14:creationId xmlns:p14="http://schemas.microsoft.com/office/powerpoint/2010/main" val="1529922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2199</TotalTime>
  <Words>3075</Words>
  <Application>Microsoft Office PowerPoint</Application>
  <PresentationFormat>화면 슬라이드 쇼(4:3)</PresentationFormat>
  <Paragraphs>397</Paragraphs>
  <Slides>29</Slides>
  <Notes>23</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29</vt:i4>
      </vt:variant>
    </vt:vector>
  </HeadingPairs>
  <TitlesOfParts>
    <vt:vector size="31" baseType="lpstr">
      <vt:lpstr>802-11-Submission</vt:lpstr>
      <vt:lpstr>Document</vt:lpstr>
      <vt:lpstr>802.11ax Spatial Reuse Ad Hoc Group Agenda</vt:lpstr>
      <vt:lpstr>Abstract</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Ad Hoc Groups Operation</vt:lpstr>
      <vt:lpstr>Straw polls</vt:lpstr>
      <vt:lpstr>IEEE 802.11 TGax High Efficiency WLAN Task Group Ad hoc Group Spatial Reuse</vt:lpstr>
      <vt:lpstr>Timeline</vt:lpstr>
      <vt:lpstr>Timeline</vt:lpstr>
      <vt:lpstr>Agenda items</vt:lpstr>
      <vt:lpstr>Presentations</vt:lpstr>
      <vt:lpstr>Straw Poll R20160726001</vt:lpstr>
      <vt:lpstr>Straw Poll A20160726001</vt:lpstr>
      <vt:lpstr>Annex</vt:lpstr>
      <vt:lpstr>Straw Poll A20150312001</vt:lpstr>
      <vt:lpstr>Straw Poll R20150312001</vt:lpstr>
      <vt:lpstr>References</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Spatial Reuse Ad Hoc Group Agenda</dc:title>
  <dc:creator>Dr. Guido R. Hiertz</dc:creator>
  <cp:keywords>802.11ax, agenda, spatial reuse, ad hoc group</cp:keywords>
  <cp:lastModifiedBy>jasonlee</cp:lastModifiedBy>
  <cp:revision>181</cp:revision>
  <cp:lastPrinted>1601-01-01T00:00:00Z</cp:lastPrinted>
  <dcterms:created xsi:type="dcterms:W3CDTF">2015-01-19T12:35:53Z</dcterms:created>
  <dcterms:modified xsi:type="dcterms:W3CDTF">2016-07-26T19:55:55Z</dcterms:modified>
</cp:coreProperties>
</file>