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3"/>
  </p:notesMasterIdLst>
  <p:handoutMasterIdLst>
    <p:handoutMasterId r:id="rId24"/>
  </p:handoutMasterIdLst>
  <p:sldIdLst>
    <p:sldId id="269" r:id="rId2"/>
    <p:sldId id="412" r:id="rId3"/>
    <p:sldId id="413" r:id="rId4"/>
    <p:sldId id="414" r:id="rId5"/>
    <p:sldId id="415" r:id="rId6"/>
    <p:sldId id="416" r:id="rId7"/>
    <p:sldId id="417" r:id="rId8"/>
    <p:sldId id="418" r:id="rId9"/>
    <p:sldId id="419" r:id="rId10"/>
    <p:sldId id="420" r:id="rId11"/>
    <p:sldId id="421" r:id="rId12"/>
    <p:sldId id="367" r:id="rId13"/>
    <p:sldId id="423" r:id="rId14"/>
    <p:sldId id="422" r:id="rId15"/>
    <p:sldId id="370" r:id="rId16"/>
    <p:sldId id="382" r:id="rId17"/>
    <p:sldId id="383" r:id="rId18"/>
    <p:sldId id="389" r:id="rId19"/>
    <p:sldId id="372" r:id="rId20"/>
    <p:sldId id="366" r:id="rId21"/>
    <p:sldId id="38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1292" autoAdjust="0"/>
    <p:restoredTop sz="94630" autoAdjust="0"/>
  </p:normalViewPr>
  <p:slideViewPr>
    <p:cSldViewPr>
      <p:cViewPr varScale="1">
        <p:scale>
          <a:sx n="93" d="100"/>
          <a:sy n="93" d="100"/>
        </p:scale>
        <p:origin x="2082" y="84"/>
      </p:cViewPr>
      <p:guideLst>
        <p:guide orient="horz" pos="2160"/>
        <p:guide pos="2880"/>
      </p:guideLst>
    </p:cSldViewPr>
  </p:slideViewPr>
  <p:outlineViewPr>
    <p:cViewPr>
      <p:scale>
        <a:sx n="33" d="100"/>
        <a:sy n="33" d="100"/>
      </p:scale>
      <p:origin x="0" y="-984"/>
    </p:cViewPr>
  </p:outlineViewPr>
  <p:notesTextViewPr>
    <p:cViewPr>
      <p:scale>
        <a:sx n="3" d="2"/>
        <a:sy n="3" d="2"/>
      </p:scale>
      <p:origin x="0" y="0"/>
    </p:cViewPr>
  </p:notesTextViewPr>
  <p:sorterViewPr>
    <p:cViewPr varScale="1">
      <p:scale>
        <a:sx n="1" d="1"/>
        <a:sy n="1" d="1"/>
      </p:scale>
      <p:origin x="0" y="-4824"/>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Laurent Cariou, Intel</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Intel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smtClean="0"/>
              <a:t>Intel</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smtClean="0"/>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Laurent Cariou,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338554"/>
          </a:xfrm>
          <a:prstGeom prst="rect">
            <a:avLst/>
          </a:prstGeom>
          <a:noFill/>
        </p:spPr>
        <p:txBody>
          <a:bodyPr wrap="square" rtlCol="0">
            <a:spAutoFit/>
          </a:bodyPr>
          <a:lstStyle/>
          <a:p>
            <a:pPr algn="r"/>
            <a:r>
              <a:rPr lang="en-US" sz="1600" b="1" dirty="0" smtClean="0"/>
              <a:t>Doc.: IEEE 802.11-16/0998r0</a:t>
            </a:r>
            <a:endParaRPr lang="en-US" sz="16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chittabrata.ghosh@intel.com" TargetMode="External"/><Relationship Id="rId3" Type="http://schemas.openxmlformats.org/officeDocument/2006/relationships/hyperlink" Target="mailto:laurent.cariou@intel.com" TargetMode="External"/><Relationship Id="rId7" Type="http://schemas.openxmlformats.org/officeDocument/2006/relationships/hyperlink" Target="mailto:xiaogang.c.chen@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quinghua.li@intel.com" TargetMode="External"/><Relationship Id="rId5" Type="http://schemas.openxmlformats.org/officeDocument/2006/relationships/hyperlink" Target="mailto:po-kai.huang@intel.com" TargetMode="External"/><Relationship Id="rId4" Type="http://schemas.openxmlformats.org/officeDocument/2006/relationships/hyperlink" Target="mailto:shahrnaz.azizi@intel.com" TargetMode="External"/><Relationship Id="rId9" Type="http://schemas.openxmlformats.org/officeDocument/2006/relationships/hyperlink" Target="mailto:robert.stacey@inte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smtClean="0"/>
              <a:t>2 sets of </a:t>
            </a:r>
            <a:r>
              <a:rPr lang="en-US" sz="2800" dirty="0" smtClean="0"/>
              <a:t>EDCA parameters</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2016-xx-xx</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
        <p:nvSpPr>
          <p:cNvPr id="8" name="Rectangle 12"/>
          <p:cNvSpPr>
            <a:spLocks noChangeArrowheads="1"/>
          </p:cNvSpPr>
          <p:nvPr/>
        </p:nvSpPr>
        <p:spPr bwMode="auto">
          <a:xfrm>
            <a:off x="1066800" y="22860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2147526512"/>
              </p:ext>
            </p:extLst>
          </p:nvPr>
        </p:nvGraphicFramePr>
        <p:xfrm>
          <a:off x="838200" y="2915434"/>
          <a:ext cx="7239000" cy="31202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hlinkClick r:id="rId3"/>
                        </a:rPr>
                        <a:t>laurent.cariou@intel.com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4"/>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5"/>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6"/>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7"/>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8"/>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000000"/>
                          </a:solidFill>
                          <a:latin typeface="+mn-lt"/>
                          <a:ea typeface="Times New Roman"/>
                          <a:cs typeface="Arial"/>
                        </a:rPr>
                        <a:t>Robert Stacey</a:t>
                      </a:r>
                      <a:endParaRPr lang="en-US" sz="12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solidFill>
                            <a:srgbClr val="000000"/>
                          </a:solidFill>
                          <a:latin typeface="+mn-lt"/>
                          <a:ea typeface="Times New Roman"/>
                          <a:cs typeface="Arial"/>
                          <a:hlinkClick r:id="rId9"/>
                        </a:rPr>
                        <a:t>robert.stacey@intel.com</a:t>
                      </a:r>
                      <a:endParaRPr lang="en-US" sz="1100" b="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Feng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feng1.jiang@intel.com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extLst/>
          </p:nvPr>
        </p:nvGraphicFramePr>
        <p:xfrm>
          <a:off x="685800" y="1009657"/>
          <a:ext cx="8153400" cy="4946816"/>
        </p:xfrm>
        <a:graphic>
          <a:graphicData uri="http://schemas.openxmlformats.org/drawingml/2006/table">
            <a:tbl>
              <a:tblPr firstRow="1" bandRow="1">
                <a:tableStyleId>{F5AB1C69-6EDB-4FF4-983F-18BD219EF322}</a:tableStyleId>
              </a:tblPr>
              <a:tblGrid>
                <a:gridCol w="1630680"/>
                <a:gridCol w="1287379"/>
                <a:gridCol w="1802331"/>
                <a:gridCol w="1223210"/>
                <a:gridCol w="22098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Narendar</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Madhavan</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kern="1200" dirty="0" smtClean="0">
                          <a:solidFill>
                            <a:srgbClr val="000000"/>
                          </a:solidFill>
                          <a:latin typeface="+mn-lt"/>
                          <a:ea typeface="Times New Roman"/>
                          <a:cs typeface="Arial"/>
                        </a:rPr>
                        <a:t>narendar.madhavan@toshiba.co.jp</a:t>
                      </a:r>
                      <a:endParaRPr lang="en-US" sz="1100" kern="1200" dirty="0">
                        <a:solidFill>
                          <a:srgbClr val="000000"/>
                        </a:solidFill>
                        <a:latin typeface="+mn-lt"/>
                        <a:ea typeface="Times New Roman"/>
                        <a:cs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Masahiro </a:t>
                      </a:r>
                      <a:r>
                        <a:rPr lang="en-US" sz="1100" kern="1200" baseline="0" dirty="0" err="1">
                          <a:solidFill>
                            <a:srgbClr val="000000"/>
                          </a:solidFill>
                          <a:latin typeface="+mn-lt"/>
                          <a:ea typeface="Times New Roman"/>
                          <a:cs typeface="Arial"/>
                        </a:rPr>
                        <a:t>Sekiya</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Toshihisa</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Nabetani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Tsuguhide</a:t>
                      </a:r>
                      <a:r>
                        <a:rPr lang="en-US" sz="1100" kern="1200" baseline="0" dirty="0">
                          <a:solidFill>
                            <a:srgbClr val="000000"/>
                          </a:solidFill>
                          <a:latin typeface="+mn-lt"/>
                          <a:ea typeface="Times New Roman"/>
                          <a:cs typeface="Arial"/>
                        </a:rPr>
                        <a:t> Aoki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Tomoko Adachi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Kentaro</a:t>
                      </a:r>
                      <a:r>
                        <a:rPr lang="en-US" sz="1100" kern="1200" baseline="0" dirty="0">
                          <a:solidFill>
                            <a:srgbClr val="000000"/>
                          </a:solidFill>
                          <a:latin typeface="+mn-lt"/>
                          <a:ea typeface="Times New Roman"/>
                          <a:cs typeface="Arial"/>
                        </a:rPr>
                        <a:t> Taniguchi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Daisuke </a:t>
                      </a:r>
                      <a:r>
                        <a:rPr lang="en-US" sz="1100" kern="1200" baseline="0" dirty="0" err="1">
                          <a:solidFill>
                            <a:srgbClr val="000000"/>
                          </a:solidFill>
                          <a:latin typeface="+mn-lt"/>
                          <a:ea typeface="Times New Roman"/>
                          <a:cs typeface="Arial"/>
                        </a:rPr>
                        <a:t>Taki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Koji </a:t>
                      </a:r>
                      <a:r>
                        <a:rPr lang="en-US" sz="1100" kern="1200" baseline="0" dirty="0" err="1">
                          <a:solidFill>
                            <a:srgbClr val="000000"/>
                          </a:solidFill>
                          <a:latin typeface="+mn-lt"/>
                          <a:ea typeface="Times New Roman"/>
                          <a:cs typeface="Arial"/>
                        </a:rPr>
                        <a:t>Horisaki</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a:solidFill>
                            <a:srgbClr val="000000"/>
                          </a:solidFill>
                          <a:latin typeface="+mn-lt"/>
                          <a:ea typeface="Times New Roman"/>
                          <a:cs typeface="Arial"/>
                        </a:rPr>
                        <a:t>David Halls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Filippo</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Tosato</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Zubeir</a:t>
                      </a:r>
                      <a:r>
                        <a:rPr lang="en-US" sz="1100" kern="1200" baseline="0" dirty="0">
                          <a:solidFill>
                            <a:srgbClr val="000000"/>
                          </a:solidFill>
                          <a:latin typeface="+mn-lt"/>
                          <a:ea typeface="Times New Roman"/>
                          <a:cs typeface="Arial"/>
                        </a:rPr>
                        <a:t> </a:t>
                      </a:r>
                      <a:r>
                        <a:rPr lang="en-US" sz="1100" kern="1200" baseline="0" dirty="0" err="1">
                          <a:solidFill>
                            <a:srgbClr val="000000"/>
                          </a:solidFill>
                          <a:latin typeface="+mn-lt"/>
                          <a:ea typeface="Times New Roman"/>
                          <a:cs typeface="Arial"/>
                        </a:rPr>
                        <a:t>Bocus</a:t>
                      </a:r>
                      <a:endParaRPr lang="en-US" sz="1100" kern="1200" baseline="0" dirty="0">
                        <a:solidFill>
                          <a:srgbClr val="000000"/>
                        </a:solidFill>
                        <a:latin typeface="+mn-lt"/>
                        <a:ea typeface="Times New Roman"/>
                        <a:cs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kern="1200" baseline="0" dirty="0" err="1">
                          <a:solidFill>
                            <a:srgbClr val="000000"/>
                          </a:solidFill>
                          <a:latin typeface="+mn-lt"/>
                          <a:ea typeface="Times New Roman"/>
                          <a:cs typeface="Arial"/>
                        </a:rPr>
                        <a:t>Fengming</a:t>
                      </a:r>
                      <a:r>
                        <a:rPr lang="en-US" sz="1100" kern="1200" baseline="0" dirty="0">
                          <a:solidFill>
                            <a:srgbClr val="000000"/>
                          </a:solidFill>
                          <a:latin typeface="+mn-lt"/>
                          <a:ea typeface="Times New Roman"/>
                          <a:cs typeface="Arial"/>
                        </a:rPr>
                        <a:t> Cao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8"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445872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11</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nvPr>
        </p:nvGraphicFramePr>
        <p:xfrm>
          <a:off x="381000" y="1219200"/>
          <a:ext cx="8153400" cy="2732302"/>
        </p:xfrm>
        <a:graphic>
          <a:graphicData uri="http://schemas.openxmlformats.org/drawingml/2006/table">
            <a:tbl>
              <a:tblPr firstRow="1" bandRow="1"/>
              <a:tblGrid>
                <a:gridCol w="1600200"/>
                <a:gridCol w="1295400"/>
                <a:gridCol w="1841221"/>
                <a:gridCol w="1282979"/>
                <a:gridCol w="2133600"/>
              </a:tblGrid>
              <a:tr h="225059">
                <a:tc>
                  <a:txBody>
                    <a:bodyPr/>
                    <a:lstStyle/>
                    <a:p>
                      <a:pPr algn="ctr"/>
                      <a:r>
                        <a:rPr lang="en-US" sz="1100" b="1" kern="1200" dirty="0" smtClean="0">
                          <a:solidFill>
                            <a:schemeClr val="tx1"/>
                          </a:solidFill>
                          <a:latin typeface="+mn-lt"/>
                          <a:ea typeface="+mn-ea"/>
                          <a:cs typeface="+mn-cs"/>
                        </a:rPr>
                        <a:t>Name</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Affiliation</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Address</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Phone</a:t>
                      </a:r>
                      <a:endParaRPr lang="en-US" sz="1100" b="1" kern="1200" dirty="0">
                        <a:solidFill>
                          <a:schemeClr val="tx1"/>
                        </a:solidFill>
                        <a:latin typeface="+mn-lt"/>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100" b="1" kern="1200" dirty="0" smtClean="0">
                          <a:solidFill>
                            <a:schemeClr val="tx1"/>
                          </a:solidFill>
                          <a:latin typeface="+mn-lt"/>
                          <a:ea typeface="+mn-ea"/>
                          <a:cs typeface="+mn-cs"/>
                        </a:rPr>
                        <a:t>Email</a:t>
                      </a:r>
                      <a:endParaRPr lang="en-US" sz="11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801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Newracom, Inc.</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Yongho Seok</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97">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017">
                <a:tc>
                  <a:txBody>
                    <a:bodyPr/>
                    <a:lstStyle/>
                    <a:p>
                      <a:pPr marL="0" marR="0" algn="l">
                        <a:spcBef>
                          <a:spcPts val="0"/>
                        </a:spcBef>
                        <a:spcAft>
                          <a:spcPts val="0"/>
                        </a:spcAft>
                      </a:pPr>
                      <a:r>
                        <a:rPr lang="en-GB" sz="1100" kern="1200" dirty="0" err="1">
                          <a:solidFill>
                            <a:schemeClr val="tx1"/>
                          </a:solidFill>
                          <a:effectLst/>
                          <a:latin typeface="Times New Roman" panose="02020603050405020304" pitchFamily="18" charset="0"/>
                          <a:ea typeface="Batang" panose="02030600000101010101" pitchFamily="18" charset="-127"/>
                          <a:cs typeface="+mn-cs"/>
                        </a:rPr>
                        <a:t>Yujin</a:t>
                      </a:r>
                      <a:r>
                        <a:rPr lang="en-GB" sz="1100" kern="1200" dirty="0">
                          <a:solidFill>
                            <a:schemeClr val="tx1"/>
                          </a:solidFill>
                          <a:effectLst/>
                          <a:latin typeface="Times New Roman" panose="02020603050405020304" pitchFamily="18" charset="0"/>
                          <a:ea typeface="Batang" panose="02030600000101010101" pitchFamily="18" charset="-127"/>
                          <a:cs typeface="+mn-cs"/>
                        </a:rPr>
                        <a:t> Noh</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yujin.noh@newracom.com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p>
                      <a:pPr marL="0" marR="0" algn="l">
                        <a:spcBef>
                          <a:spcPts val="0"/>
                        </a:spcBef>
                        <a:spcAft>
                          <a:spcPts val="0"/>
                        </a:spcAft>
                      </a:pPr>
                      <a:r>
                        <a:rPr lang="en-GB" sz="1100" kern="1200" dirty="0">
                          <a:solidFill>
                            <a:schemeClr val="tx1"/>
                          </a:solidFill>
                          <a:effectLst/>
                          <a:latin typeface="Times New Roman" panose="02020603050405020304" pitchFamily="18" charset="0"/>
                          <a:ea typeface="Batang" panose="02030600000101010101" pitchFamily="18" charset="-127"/>
                          <a:cs typeface="+mn-cs"/>
                        </a:rPr>
                        <a:t> </a:t>
                      </a:r>
                      <a:endParaRPr lang="en-US" sz="1100" kern="1200" dirty="0">
                        <a:solidFill>
                          <a:schemeClr val="tx1"/>
                        </a:solidFill>
                        <a:effectLst/>
                        <a:latin typeface="Times New Roman" panose="02020603050405020304" pitchFamily="18" charset="0"/>
                        <a:ea typeface="Batang" panose="02030600000101010101" pitchFamily="18" charset="-127"/>
                        <a:cs typeface="+mn-c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nvPr>
        </p:nvGraphicFramePr>
        <p:xfrm>
          <a:off x="381000" y="3951502"/>
          <a:ext cx="8153400" cy="550904"/>
        </p:xfrm>
        <a:graphic>
          <a:graphicData uri="http://schemas.openxmlformats.org/drawingml/2006/table">
            <a:tbl>
              <a:tblPr firstRow="1" bandRow="1">
                <a:tableStyleId>{F5AB1C69-6EDB-4FF4-983F-18BD219EF322}</a:tableStyleId>
              </a:tblPr>
              <a:tblGrid>
                <a:gridCol w="1600200"/>
                <a:gridCol w="1295400"/>
                <a:gridCol w="1828800"/>
                <a:gridCol w="1295400"/>
                <a:gridCol w="21336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9"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497410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800" dirty="0"/>
              <a:t>Motivation:</a:t>
            </a:r>
            <a:br>
              <a:rPr lang="en-US" sz="2800" dirty="0"/>
            </a:br>
            <a:r>
              <a:rPr lang="en-US" sz="2800" dirty="0"/>
              <a:t>Improving </a:t>
            </a:r>
            <a:r>
              <a:rPr lang="en-US" sz="2800" dirty="0" smtClean="0"/>
              <a:t>HE STAs UL performance</a:t>
            </a:r>
            <a:endParaRPr lang="en-US" sz="2800" dirty="0"/>
          </a:p>
        </p:txBody>
      </p:sp>
      <p:sp>
        <p:nvSpPr>
          <p:cNvPr id="3" name="Content Placeholder 2"/>
          <p:cNvSpPr>
            <a:spLocks noGrp="1"/>
          </p:cNvSpPr>
          <p:nvPr>
            <p:ph idx="1"/>
          </p:nvPr>
        </p:nvSpPr>
        <p:spPr>
          <a:xfrm>
            <a:off x="304800" y="2057400"/>
            <a:ext cx="8534400" cy="4114800"/>
          </a:xfrm>
        </p:spPr>
        <p:txBody>
          <a:bodyPr/>
          <a:lstStyle/>
          <a:p>
            <a:r>
              <a:rPr lang="en-US" sz="2000" dirty="0" smtClean="0"/>
              <a:t>802.11ax defines UL MU channel access, where AP triggers STAs transmissions</a:t>
            </a:r>
            <a:endParaRPr lang="en-US" sz="1600" dirty="0" smtClean="0"/>
          </a:p>
          <a:p>
            <a:r>
              <a:rPr lang="en-US" sz="2000" dirty="0" smtClean="0"/>
              <a:t>HE STAs can also access the channel with EDCA</a:t>
            </a:r>
            <a:endParaRPr lang="en-US" sz="2000" dirty="0" smtClean="0"/>
          </a:p>
          <a:p>
            <a:endParaRPr lang="en-US" sz="2000" dirty="0"/>
          </a:p>
          <a:p>
            <a:r>
              <a:rPr lang="en-US" sz="2000" dirty="0" smtClean="0"/>
              <a:t>To ensure overall improved HE STAs performance, we need to ensure that the access delay for trigger frame transmissions is short and there are no collisions</a:t>
            </a:r>
          </a:p>
          <a:p>
            <a:r>
              <a:rPr lang="en-US" sz="2000" dirty="0" smtClean="0"/>
              <a:t>This can be achieve by the combination of:</a:t>
            </a:r>
          </a:p>
          <a:p>
            <a:pPr lvl="1"/>
            <a:r>
              <a:rPr lang="en-US" sz="1600" dirty="0" smtClean="0"/>
              <a:t>Increasing AP channel access</a:t>
            </a:r>
          </a:p>
          <a:p>
            <a:pPr lvl="1"/>
            <a:r>
              <a:rPr lang="en-US" sz="1600" dirty="0" smtClean="0"/>
              <a:t>Decreasing STAs EDCA access when scheduled</a:t>
            </a:r>
            <a:endParaRPr lang="en-US" sz="1600" dirty="0"/>
          </a:p>
          <a:p>
            <a:pPr lvl="1"/>
            <a:endParaRPr lang="en-US" dirty="0" smtClean="0"/>
          </a:p>
          <a:p>
            <a:endParaRPr lang="en-US" sz="2000" dirty="0" smtClean="0"/>
          </a:p>
          <a:p>
            <a:pPr lvl="3"/>
            <a:endParaRPr lang="en-US"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1009950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Proposal: Improving HE STAs UL performance</a:t>
            </a:r>
            <a:endParaRPr lang="en-US" sz="2800" dirty="0"/>
          </a:p>
        </p:txBody>
      </p:sp>
      <p:sp>
        <p:nvSpPr>
          <p:cNvPr id="3" name="Content Placeholder 2"/>
          <p:cNvSpPr>
            <a:spLocks noGrp="1"/>
          </p:cNvSpPr>
          <p:nvPr>
            <p:ph idx="1"/>
          </p:nvPr>
        </p:nvSpPr>
        <p:spPr>
          <a:xfrm>
            <a:off x="304800" y="1905000"/>
            <a:ext cx="8534400" cy="4114800"/>
          </a:xfrm>
        </p:spPr>
        <p:txBody>
          <a:bodyPr/>
          <a:lstStyle/>
          <a:p>
            <a:r>
              <a:rPr lang="en-US" sz="2000" dirty="0" smtClean="0"/>
              <a:t>Improved </a:t>
            </a:r>
            <a:r>
              <a:rPr lang="en-US" sz="2000" dirty="0"/>
              <a:t>efficiency </a:t>
            </a:r>
            <a:r>
              <a:rPr lang="en-US" sz="2000" dirty="0" smtClean="0"/>
              <a:t>is obtained </a:t>
            </a:r>
            <a:r>
              <a:rPr lang="en-US" sz="2000" dirty="0"/>
              <a:t>by </a:t>
            </a:r>
            <a:r>
              <a:rPr lang="en-US" sz="2000" dirty="0" smtClean="0"/>
              <a:t>favoring MU </a:t>
            </a:r>
            <a:r>
              <a:rPr lang="en-US" sz="2000" dirty="0" smtClean="0"/>
              <a:t>transmissions with the following two solutions: </a:t>
            </a:r>
          </a:p>
          <a:p>
            <a:pPr lvl="1"/>
            <a:r>
              <a:rPr lang="en-US" sz="1800" dirty="0" smtClean="0"/>
              <a:t>AP increases </a:t>
            </a:r>
            <a:r>
              <a:rPr lang="en-US" sz="1800" dirty="0"/>
              <a:t>its channel access probability to accommodate large set of UL transmissions</a:t>
            </a:r>
          </a:p>
          <a:p>
            <a:pPr lvl="2"/>
            <a:r>
              <a:rPr lang="en-US" sz="1600" dirty="0"/>
              <a:t>AP channel access should be proportional to traffic </a:t>
            </a:r>
            <a:r>
              <a:rPr lang="en-US" sz="1600" dirty="0" smtClean="0"/>
              <a:t>load</a:t>
            </a:r>
          </a:p>
          <a:p>
            <a:pPr lvl="3"/>
            <a:r>
              <a:rPr lang="en-US" sz="1400" dirty="0" smtClean="0"/>
              <a:t>AP </a:t>
            </a:r>
            <a:r>
              <a:rPr lang="en-US" sz="1400" dirty="0"/>
              <a:t>accesses channel for all HE STAs in UL MU and DL</a:t>
            </a:r>
          </a:p>
          <a:p>
            <a:pPr lvl="2"/>
            <a:r>
              <a:rPr lang="en-US" sz="1600" dirty="0" smtClean="0"/>
              <a:t>HE </a:t>
            </a:r>
            <a:r>
              <a:rPr lang="en-US" sz="1600" dirty="0"/>
              <a:t>STAs performance </a:t>
            </a:r>
            <a:r>
              <a:rPr lang="en-US" sz="1600" dirty="0" smtClean="0"/>
              <a:t>depends </a:t>
            </a:r>
            <a:r>
              <a:rPr lang="en-US" sz="1600" dirty="0"/>
              <a:t>on the AP channel access to trigger them in UL </a:t>
            </a:r>
            <a:r>
              <a:rPr lang="en-US" sz="1600" dirty="0" smtClean="0"/>
              <a:t>MU</a:t>
            </a:r>
          </a:p>
          <a:p>
            <a:pPr lvl="1"/>
            <a:r>
              <a:rPr lang="en-US" sz="1800" dirty="0" smtClean="0"/>
              <a:t>HE non-AP STA lowers EDCA channel access probability, </a:t>
            </a:r>
            <a:r>
              <a:rPr lang="en-US" sz="1800" dirty="0" smtClean="0"/>
              <a:t>only when they are scheduled by the </a:t>
            </a:r>
            <a:r>
              <a:rPr lang="en-US" sz="1800" dirty="0" smtClean="0"/>
              <a:t>AP</a:t>
            </a:r>
          </a:p>
          <a:p>
            <a:pPr lvl="2"/>
            <a:r>
              <a:rPr lang="en-US" sz="1600" dirty="0" smtClean="0"/>
              <a:t>The AP and the STAs both contend to access the channel for the same traffic</a:t>
            </a:r>
          </a:p>
          <a:p>
            <a:pPr lvl="3"/>
            <a:r>
              <a:rPr lang="en-US" sz="1400" dirty="0" smtClean="0"/>
              <a:t>This may cause collisions and lower performance</a:t>
            </a:r>
          </a:p>
          <a:p>
            <a:pPr lvl="3"/>
            <a:r>
              <a:rPr lang="en-US" sz="1400" dirty="0" smtClean="0"/>
              <a:t>This has been demonstrated in [1]</a:t>
            </a:r>
          </a:p>
          <a:p>
            <a:endParaRPr lang="en-US" sz="2000" dirty="0" smtClean="0"/>
          </a:p>
          <a:p>
            <a:r>
              <a:rPr lang="en-US" sz="2000" dirty="0" smtClean="0"/>
              <a:t>In this presentation, we address HE non-AP STAs EDCA only</a:t>
            </a:r>
            <a:endParaRPr lang="en-US" sz="2000"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42814491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set of EDCA parameters</a:t>
            </a:r>
            <a:endParaRPr lang="en-US" dirty="0"/>
          </a:p>
        </p:txBody>
      </p:sp>
      <p:sp>
        <p:nvSpPr>
          <p:cNvPr id="3" name="Content Placeholder 2"/>
          <p:cNvSpPr>
            <a:spLocks noGrp="1"/>
          </p:cNvSpPr>
          <p:nvPr>
            <p:ph idx="1"/>
          </p:nvPr>
        </p:nvSpPr>
        <p:spPr>
          <a:xfrm>
            <a:off x="228600" y="1752600"/>
            <a:ext cx="8382000" cy="4114800"/>
          </a:xfrm>
        </p:spPr>
        <p:txBody>
          <a:bodyPr/>
          <a:lstStyle/>
          <a:p>
            <a:r>
              <a:rPr lang="en-US" sz="1800" dirty="0" smtClean="0"/>
              <a:t>We propose to define </a:t>
            </a:r>
            <a:r>
              <a:rPr lang="en-US" sz="1800" dirty="0" smtClean="0"/>
              <a:t>2 sets of EDCA parameters:</a:t>
            </a:r>
          </a:p>
          <a:p>
            <a:pPr lvl="1"/>
            <a:r>
              <a:rPr lang="en-US" sz="1600" dirty="0" smtClean="0"/>
              <a:t>One that we call legacy EDCA parameters that are used by legacy STA and HE STA in SU mode</a:t>
            </a:r>
          </a:p>
          <a:p>
            <a:pPr lvl="1"/>
            <a:r>
              <a:rPr lang="en-US" sz="1600" dirty="0" smtClean="0"/>
              <a:t>Another one that we call MU EDCA parameters that are used by HE STA in MU mode and are defined to be more restrictive than legacy EDCA parameters to favor MU transmission.</a:t>
            </a:r>
          </a:p>
          <a:p>
            <a:endParaRPr lang="en-US" sz="1800" dirty="0" smtClean="0"/>
          </a:p>
          <a:p>
            <a:r>
              <a:rPr lang="en-US" sz="1800" dirty="0" smtClean="0"/>
              <a:t>A </a:t>
            </a:r>
            <a:r>
              <a:rPr lang="en-US" sz="1800" dirty="0"/>
              <a:t>set of rules is required for the HE-STAs </a:t>
            </a:r>
            <a:r>
              <a:rPr lang="en-US" sz="1800" dirty="0" smtClean="0"/>
              <a:t>to choose between two sets of parameters so that the needs of improving efficiency and reducing latency can be satisfied</a:t>
            </a:r>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9652748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of rules to select the EDCA parameters</a:t>
            </a:r>
            <a:endParaRPr lang="en-US" dirty="0"/>
          </a:p>
        </p:txBody>
      </p:sp>
      <p:sp>
        <p:nvSpPr>
          <p:cNvPr id="3" name="Content Placeholder 2"/>
          <p:cNvSpPr>
            <a:spLocks noGrp="1"/>
          </p:cNvSpPr>
          <p:nvPr>
            <p:ph idx="1"/>
          </p:nvPr>
        </p:nvSpPr>
        <p:spPr/>
        <p:txBody>
          <a:bodyPr/>
          <a:lstStyle/>
          <a:p>
            <a:r>
              <a:rPr lang="en-US" dirty="0"/>
              <a:t>The rationale behind the proposed conditions is for a STA:</a:t>
            </a:r>
          </a:p>
          <a:p>
            <a:pPr lvl="1"/>
            <a:r>
              <a:rPr lang="en-US" dirty="0"/>
              <a:t>to operate with the MU EDCA parameters only </a:t>
            </a:r>
            <a:r>
              <a:rPr lang="en-US" dirty="0" smtClean="0"/>
              <a:t>when it can trust that the AP will </a:t>
            </a:r>
            <a:r>
              <a:rPr lang="en-US" dirty="0"/>
              <a:t>efficiently schedule its traffic with UL </a:t>
            </a:r>
            <a:r>
              <a:rPr lang="en-US" dirty="0" smtClean="0"/>
              <a:t>MU, </a:t>
            </a:r>
            <a:endParaRPr lang="en-US" dirty="0"/>
          </a:p>
          <a:p>
            <a:pPr lvl="1"/>
            <a:r>
              <a:rPr lang="en-US" dirty="0"/>
              <a:t>and to be able to operate with the legacy EDCA parameters </a:t>
            </a:r>
            <a:r>
              <a:rPr lang="en-US" dirty="0" smtClean="0"/>
              <a:t>when </a:t>
            </a:r>
            <a:r>
              <a:rPr lang="en-US" dirty="0"/>
              <a:t>the AP has not been </a:t>
            </a:r>
            <a:r>
              <a:rPr lang="en-US" dirty="0" smtClean="0"/>
              <a:t>informed and has not yet initiated UL MU scheduling.</a:t>
            </a:r>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5150951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of rules to select the EDCA parameters</a:t>
            </a:r>
            <a:endParaRPr lang="en-US" dirty="0"/>
          </a:p>
        </p:txBody>
      </p:sp>
      <p:sp>
        <p:nvSpPr>
          <p:cNvPr id="3" name="Content Placeholder 2"/>
          <p:cNvSpPr>
            <a:spLocks noGrp="1"/>
          </p:cNvSpPr>
          <p:nvPr>
            <p:ph idx="1"/>
          </p:nvPr>
        </p:nvSpPr>
        <p:spPr/>
        <p:txBody>
          <a:bodyPr/>
          <a:lstStyle/>
          <a:p>
            <a:r>
              <a:rPr lang="en-US" sz="2000" dirty="0" smtClean="0"/>
              <a:t>Condition </a:t>
            </a:r>
            <a:r>
              <a:rPr lang="en-US" sz="2000" dirty="0"/>
              <a:t>to switch from legacy EDCA parameters to MU EDCA </a:t>
            </a:r>
            <a:r>
              <a:rPr lang="en-US" sz="2000" dirty="0" smtClean="0"/>
              <a:t>parameters is TBD</a:t>
            </a:r>
          </a:p>
          <a:p>
            <a:pPr lvl="1"/>
            <a:r>
              <a:rPr lang="en-US" sz="1800" dirty="0" smtClean="0"/>
              <a:t>(TBD) EDCA parameter changes can be AC-specific or for all ACs</a:t>
            </a:r>
            <a:endParaRPr lang="en-US" sz="1800" dirty="0" smtClean="0"/>
          </a:p>
          <a:p>
            <a:pPr lvl="1"/>
            <a:endParaRPr lang="en-US" sz="1800" dirty="0" smtClean="0"/>
          </a:p>
          <a:p>
            <a:endParaRPr lang="en-US" sz="20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6767642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of rules to select the EDCA parameters</a:t>
            </a:r>
            <a:endParaRPr lang="en-US" dirty="0"/>
          </a:p>
        </p:txBody>
      </p:sp>
      <p:sp>
        <p:nvSpPr>
          <p:cNvPr id="3" name="Content Placeholder 2"/>
          <p:cNvSpPr>
            <a:spLocks noGrp="1"/>
          </p:cNvSpPr>
          <p:nvPr>
            <p:ph idx="1"/>
          </p:nvPr>
        </p:nvSpPr>
        <p:spPr/>
        <p:txBody>
          <a:bodyPr/>
          <a:lstStyle/>
          <a:p>
            <a:r>
              <a:rPr lang="en-US" dirty="0"/>
              <a:t>Condition to switch from MU EDCA parameters to legacy EDCA parameters</a:t>
            </a:r>
          </a:p>
          <a:p>
            <a:pPr lvl="1"/>
            <a:r>
              <a:rPr lang="en-US" dirty="0"/>
              <a:t>the STA can switch back to the legacy EDCA parameters if the STA has not been scheduled after a pre-defined </a:t>
            </a:r>
            <a:r>
              <a:rPr lang="en-US" b="1" dirty="0" err="1"/>
              <a:t>TimeOut</a:t>
            </a:r>
            <a:r>
              <a:rPr lang="en-US" dirty="0"/>
              <a:t> after the last time the STA was scheduled by </a:t>
            </a:r>
            <a:r>
              <a:rPr lang="en-US" dirty="0" smtClean="0"/>
              <a:t>Basic variant Trigger </a:t>
            </a:r>
            <a:r>
              <a:rPr lang="en-US" dirty="0"/>
              <a:t>frame in UL MU</a:t>
            </a:r>
            <a:r>
              <a:rPr lang="en-US" dirty="0" smtClean="0"/>
              <a:t>.</a:t>
            </a:r>
          </a:p>
          <a:p>
            <a:pPr lvl="2"/>
            <a:r>
              <a:rPr lang="en-US" dirty="0"/>
              <a:t>timeout starts from end of basic variant Trigger</a:t>
            </a:r>
          </a:p>
          <a:p>
            <a:pPr lvl="1"/>
            <a:endParaRPr lang="en-US"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7639311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a:t>
            </a:r>
            <a:r>
              <a:rPr lang="en-US" dirty="0" smtClean="0"/>
              <a:t>MU </a:t>
            </a:r>
            <a:r>
              <a:rPr lang="en-US" dirty="0"/>
              <a:t>EDCA Parameters</a:t>
            </a:r>
          </a:p>
        </p:txBody>
      </p:sp>
      <p:sp>
        <p:nvSpPr>
          <p:cNvPr id="3" name="Content Placeholder 2"/>
          <p:cNvSpPr>
            <a:spLocks noGrp="1"/>
          </p:cNvSpPr>
          <p:nvPr>
            <p:ph idx="1"/>
          </p:nvPr>
        </p:nvSpPr>
        <p:spPr/>
        <p:txBody>
          <a:bodyPr/>
          <a:lstStyle/>
          <a:p>
            <a:r>
              <a:rPr lang="en-US" dirty="0" smtClean="0"/>
              <a:t>What MU EDCA parameters to define:</a:t>
            </a:r>
          </a:p>
          <a:p>
            <a:pPr lvl="1"/>
            <a:r>
              <a:rPr lang="en-US" sz="1800" dirty="0" err="1" smtClean="0"/>
              <a:t>CWmin</a:t>
            </a:r>
            <a:r>
              <a:rPr lang="en-US" sz="1800" dirty="0" smtClean="0"/>
              <a:t>/</a:t>
            </a:r>
            <a:r>
              <a:rPr lang="en-US" sz="1800" dirty="0" err="1" smtClean="0"/>
              <a:t>CWmax</a:t>
            </a:r>
            <a:r>
              <a:rPr lang="en-US" sz="1800" dirty="0" smtClean="0"/>
              <a:t>, AIFSN</a:t>
            </a:r>
            <a:r>
              <a:rPr lang="en-US" sz="1800" dirty="0"/>
              <a:t>:</a:t>
            </a:r>
            <a:r>
              <a:rPr lang="en-US" sz="1800" dirty="0" smtClean="0"/>
              <a:t> for each </a:t>
            </a:r>
            <a:r>
              <a:rPr lang="en-US" sz="1800" dirty="0" smtClean="0"/>
              <a:t>AC</a:t>
            </a:r>
          </a:p>
          <a:p>
            <a:pPr lvl="1"/>
            <a:r>
              <a:rPr lang="en-US" sz="1800" dirty="0" smtClean="0"/>
              <a:t>A specific value of AIFSN defines that no EDCA access is possible</a:t>
            </a:r>
            <a:endParaRPr lang="en-US" sz="1800" dirty="0" smtClean="0"/>
          </a:p>
          <a:p>
            <a:endParaRPr lang="en-US" dirty="0" smtClean="0"/>
          </a:p>
          <a:p>
            <a:r>
              <a:rPr lang="en-US" dirty="0" smtClean="0"/>
              <a:t>How to signal:</a:t>
            </a:r>
            <a:endParaRPr lang="en-US" dirty="0"/>
          </a:p>
          <a:p>
            <a:pPr lvl="1"/>
            <a:r>
              <a:rPr lang="en-US" sz="1800" dirty="0" smtClean="0"/>
              <a:t>A </a:t>
            </a:r>
            <a:r>
              <a:rPr lang="en-US" sz="1800" dirty="0"/>
              <a:t>new IE is introduced to provide </a:t>
            </a:r>
            <a:r>
              <a:rPr lang="en-US" sz="1800" dirty="0" smtClean="0"/>
              <a:t>MU </a:t>
            </a:r>
            <a:r>
              <a:rPr lang="en-US" sz="1800" dirty="0"/>
              <a:t>EDCA parameter set</a:t>
            </a:r>
          </a:p>
          <a:p>
            <a:pPr lvl="2"/>
            <a:r>
              <a:rPr lang="en-US" dirty="0" smtClean="0"/>
              <a:t>It </a:t>
            </a:r>
            <a:r>
              <a:rPr lang="en-US" dirty="0"/>
              <a:t>can be called </a:t>
            </a:r>
            <a:r>
              <a:rPr lang="en-US" dirty="0" smtClean="0"/>
              <a:t>MU </a:t>
            </a:r>
            <a:r>
              <a:rPr lang="en-US" dirty="0"/>
              <a:t>EDCA Parameter Set </a:t>
            </a:r>
            <a:r>
              <a:rPr lang="en-US" dirty="0" smtClean="0"/>
              <a:t>element</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18</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150860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proposed 2 set of EDCA parameters for 11ax.</a:t>
            </a:r>
          </a:p>
          <a:p>
            <a:r>
              <a:rPr lang="en-US" dirty="0" smtClean="0"/>
              <a:t>We propose some rules for the STA to determine which set of EDCA parameters to use. </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479276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762000" y="1524000"/>
          <a:ext cx="7239000" cy="41204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8"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910591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600200"/>
            <a:ext cx="7772400" cy="4114800"/>
          </a:xfrm>
        </p:spPr>
        <p:txBody>
          <a:bodyPr/>
          <a:lstStyle/>
          <a:p>
            <a:endParaRPr lang="en-US" dirty="0"/>
          </a:p>
          <a:p>
            <a:r>
              <a:rPr lang="en-US" dirty="0" smtClean="0"/>
              <a:t>Do you agree that</a:t>
            </a:r>
            <a:r>
              <a:rPr lang="en-US" dirty="0" smtClean="0"/>
              <a:t>:</a:t>
            </a:r>
            <a:endParaRPr lang="en-US" dirty="0" smtClean="0"/>
          </a:p>
          <a:p>
            <a:pPr lvl="1"/>
            <a:r>
              <a:rPr lang="en-US" dirty="0" smtClean="0"/>
              <a:t>The spec defines </a:t>
            </a:r>
            <a:r>
              <a:rPr lang="en-US" dirty="0"/>
              <a:t>2 sets of EDCA parameters (one being the current legacy EDCA parameters, one new set called MU EDCA parameters) for non-AP </a:t>
            </a:r>
            <a:r>
              <a:rPr lang="en-US" dirty="0" smtClean="0"/>
              <a:t>HE-STA</a:t>
            </a:r>
            <a:endParaRPr lang="en-US" dirty="0"/>
          </a:p>
          <a:p>
            <a:pPr lvl="1"/>
            <a:r>
              <a:rPr lang="en-US" dirty="0"/>
              <a:t>MU EDCA parameters </a:t>
            </a:r>
            <a:r>
              <a:rPr lang="en-US" dirty="0" smtClean="0"/>
              <a:t>are </a:t>
            </a:r>
            <a:r>
              <a:rPr lang="en-US" dirty="0"/>
              <a:t>signaled with a new IE called MU EDCA Parameter Set element:</a:t>
            </a:r>
          </a:p>
          <a:p>
            <a:pPr lvl="3"/>
            <a:r>
              <a:rPr lang="en-US" dirty="0"/>
              <a:t>This IE includes for each AC the following parameters:</a:t>
            </a:r>
          </a:p>
          <a:p>
            <a:pPr lvl="4"/>
            <a:r>
              <a:rPr lang="en-US" dirty="0" err="1"/>
              <a:t>CWmin</a:t>
            </a:r>
            <a:r>
              <a:rPr lang="en-US" dirty="0"/>
              <a:t>/</a:t>
            </a:r>
            <a:r>
              <a:rPr lang="en-US" dirty="0" err="1"/>
              <a:t>Cwmax</a:t>
            </a:r>
            <a:r>
              <a:rPr lang="en-US" dirty="0"/>
              <a:t>, </a:t>
            </a:r>
            <a:r>
              <a:rPr lang="en-US" dirty="0" smtClean="0"/>
              <a:t>AIFSN</a:t>
            </a:r>
          </a:p>
          <a:p>
            <a:pPr lvl="4"/>
            <a:r>
              <a:rPr lang="en-US" dirty="0" smtClean="0"/>
              <a:t>A </a:t>
            </a:r>
            <a:r>
              <a:rPr lang="en-US" dirty="0"/>
              <a:t>specific value of AIFSN defines no EDCA </a:t>
            </a:r>
            <a:r>
              <a:rPr lang="en-US" dirty="0" smtClean="0"/>
              <a:t>access</a:t>
            </a:r>
            <a:endParaRPr lang="en-US" dirty="0"/>
          </a:p>
          <a:p>
            <a:endParaRPr lang="en-US" dirty="0" smtClean="0"/>
          </a:p>
          <a:p>
            <a:r>
              <a:rPr lang="en-US" sz="1600" b="0" dirty="0"/>
              <a:t>Note: </a:t>
            </a:r>
            <a:endParaRPr lang="en-US" sz="1600" b="0" dirty="0" smtClean="0"/>
          </a:p>
          <a:p>
            <a:pPr lvl="1"/>
            <a:r>
              <a:rPr lang="en-US" sz="1200" b="0" dirty="0" smtClean="0"/>
              <a:t>When </a:t>
            </a:r>
            <a:r>
              <a:rPr lang="en-US" sz="1200" b="0" dirty="0"/>
              <a:t>scheduling HE STAs in UL MU, the AP can have a more aggressive EDCA </a:t>
            </a:r>
            <a:r>
              <a:rPr lang="en-US" sz="1200" b="0" dirty="0" smtClean="0"/>
              <a:t>access</a:t>
            </a:r>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20</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746600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#2</a:t>
            </a:r>
            <a:endParaRPr lang="en-US" dirty="0"/>
          </a:p>
        </p:txBody>
      </p:sp>
      <p:sp>
        <p:nvSpPr>
          <p:cNvPr id="3" name="Content Placeholder 2"/>
          <p:cNvSpPr>
            <a:spLocks noGrp="1"/>
          </p:cNvSpPr>
          <p:nvPr>
            <p:ph idx="1"/>
          </p:nvPr>
        </p:nvSpPr>
        <p:spPr/>
        <p:txBody>
          <a:bodyPr/>
          <a:lstStyle/>
          <a:p>
            <a:r>
              <a:rPr lang="en-US" dirty="0" smtClean="0"/>
              <a:t>Do you </a:t>
            </a:r>
            <a:r>
              <a:rPr lang="en-US" dirty="0"/>
              <a:t>agree </a:t>
            </a:r>
            <a:r>
              <a:rPr lang="en-US" dirty="0" smtClean="0"/>
              <a:t>that:</a:t>
            </a:r>
          </a:p>
          <a:p>
            <a:pPr lvl="1"/>
            <a:r>
              <a:rPr lang="en-US" dirty="0" smtClean="0"/>
              <a:t>the </a:t>
            </a:r>
            <a:r>
              <a:rPr lang="en-US" dirty="0"/>
              <a:t>STA </a:t>
            </a:r>
            <a:r>
              <a:rPr lang="en-US" dirty="0" smtClean="0"/>
              <a:t>operating with MU EDCA parameters can </a:t>
            </a:r>
            <a:r>
              <a:rPr lang="en-US" dirty="0"/>
              <a:t>switch back to the legacy EDCA </a:t>
            </a:r>
            <a:r>
              <a:rPr lang="en-US" dirty="0" smtClean="0"/>
              <a:t>parameters:</a:t>
            </a:r>
          </a:p>
          <a:p>
            <a:pPr lvl="2"/>
            <a:r>
              <a:rPr lang="en-US" dirty="0" smtClean="0"/>
              <a:t>if </a:t>
            </a:r>
            <a:r>
              <a:rPr lang="en-US" dirty="0"/>
              <a:t>the STA has not been scheduled after a pre-defined </a:t>
            </a:r>
            <a:r>
              <a:rPr lang="en-US" dirty="0" err="1" smtClean="0"/>
              <a:t>TimeOut</a:t>
            </a:r>
            <a:r>
              <a:rPr lang="en-US" dirty="0" smtClean="0"/>
              <a:t> </a:t>
            </a:r>
            <a:r>
              <a:rPr lang="en-US" dirty="0"/>
              <a:t>after the last time the STA was scheduled by </a:t>
            </a:r>
            <a:r>
              <a:rPr lang="en-US" dirty="0" smtClean="0"/>
              <a:t> Basic variant Trigger </a:t>
            </a:r>
            <a:r>
              <a:rPr lang="en-US" dirty="0"/>
              <a:t>frame in UL MU</a:t>
            </a:r>
            <a:r>
              <a:rPr lang="en-US" dirty="0" smtClean="0"/>
              <a:t>.</a:t>
            </a:r>
          </a:p>
          <a:p>
            <a:pPr lvl="3"/>
            <a:r>
              <a:rPr lang="en-US" dirty="0"/>
              <a:t>timeout starts from end of basic variant Trigger</a:t>
            </a:r>
          </a:p>
          <a:p>
            <a:pPr lvl="3"/>
            <a:endParaRPr lang="en-US"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21</a:t>
            </a:fld>
            <a:endParaRPr lang="en-US" dirty="0"/>
          </a:p>
        </p:txBody>
      </p:sp>
      <p:sp>
        <p:nvSpPr>
          <p:cNvPr id="6"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8"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886507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2" name="Table 1"/>
          <p:cNvGraphicFramePr>
            <a:graphicFrameLocks noGrp="1"/>
          </p:cNvGraphicFramePr>
          <p:nvPr>
            <p:extLst/>
          </p:nvPr>
        </p:nvGraphicFramePr>
        <p:xfrm>
          <a:off x="838200" y="991521"/>
          <a:ext cx="6858001" cy="5332109"/>
        </p:xfrm>
        <a:graphic>
          <a:graphicData uri="http://schemas.openxmlformats.org/drawingml/2006/table">
            <a:tbl>
              <a:tblPr firstRow="1" bandRow="1">
                <a:tableStyleId>{F5AB1C69-6EDB-4FF4-983F-18BD219EF322}</a:tableStyleId>
              </a:tblPr>
              <a:tblGrid>
                <a:gridCol w="1469572"/>
                <a:gridCol w="984871"/>
                <a:gridCol w="1515980"/>
                <a:gridCol w="1227220"/>
                <a:gridCol w="1660358"/>
              </a:tblGrid>
              <a:tr h="22670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altLang="zh-CN" sz="1100" dirty="0" smtClean="0">
                          <a:solidFill>
                            <a:srgbClr val="000000"/>
                          </a:solidFill>
                          <a:latin typeface="+mn-lt"/>
                          <a:ea typeface="Times New Roman"/>
                          <a:cs typeface="Arial"/>
                        </a:rPr>
                        <a:t>David X. Yang</a:t>
                      </a:r>
                      <a:endParaRPr lang="en-US"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100" dirty="0" smtClean="0">
                          <a:latin typeface="Times New Roman"/>
                          <a:ea typeface="Times New Roman"/>
                          <a:cs typeface="Arial"/>
                        </a:rPr>
                        <a:t>Huawei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david.yangxun@huawei.com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Jiayin</a:t>
                      </a:r>
                      <a:r>
                        <a:rPr lang="en-US" sz="1100" dirty="0">
                          <a:solidFill>
                            <a:srgbClr val="000000"/>
                          </a:solidFill>
                          <a:latin typeface="Times New Roman"/>
                          <a:ea typeface="Times New Roman"/>
                          <a:cs typeface="Arial"/>
                        </a:rPr>
                        <a:t> Zhang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+86-18601656691</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zhangjiayin@huawei.com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 Luo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jun.l@huawei.com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Yi Luo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F1-17, Huawei Base, Bantian, Shenzhen</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+86-18665891036</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Roy.luoyi@huawei.com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Yingpei</a:t>
                      </a:r>
                      <a:r>
                        <a:rPr lang="en-US" sz="1100" dirty="0">
                          <a:solidFill>
                            <a:srgbClr val="000000"/>
                          </a:solidFill>
                          <a:latin typeface="Times New Roman"/>
                          <a:ea typeface="Times New Roman"/>
                          <a:cs typeface="Arial"/>
                        </a:rPr>
                        <a:t> Lin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 </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linyingpei@huawei.com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smtClean="0">
                          <a:solidFill>
                            <a:srgbClr val="000000"/>
                          </a:solidFill>
                          <a:latin typeface="Times New Roman"/>
                          <a:ea typeface="Times New Roman"/>
                          <a:cs typeface="Arial"/>
                        </a:rPr>
                        <a:t>Jiyong</a:t>
                      </a:r>
                      <a:r>
                        <a:rPr lang="en-US" sz="1100" dirty="0" smtClean="0">
                          <a:solidFill>
                            <a:srgbClr val="000000"/>
                          </a:solidFill>
                          <a:latin typeface="Times New Roman"/>
                          <a:ea typeface="Times New Roman"/>
                          <a:cs typeface="Arial"/>
                        </a:rPr>
                        <a:t> Pang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smtClean="0">
                          <a:solidFill>
                            <a:srgbClr val="000000"/>
                          </a:solidFill>
                          <a:latin typeface="Times New Roman"/>
                          <a:ea typeface="Times New Roman"/>
                          <a:cs typeface="Arial"/>
                        </a:rPr>
                        <a:t>5B-N8, No.2222 </a:t>
                      </a:r>
                      <a:r>
                        <a:rPr lang="en-US" sz="900" dirty="0" err="1" smtClean="0">
                          <a:solidFill>
                            <a:srgbClr val="000000"/>
                          </a:solidFill>
                          <a:latin typeface="Times New Roman"/>
                          <a:ea typeface="Times New Roman"/>
                          <a:cs typeface="Arial"/>
                        </a:rPr>
                        <a:t>Xinjinqiao</a:t>
                      </a:r>
                      <a:r>
                        <a:rPr lang="en-US" sz="900" dirty="0" smtClean="0">
                          <a:solidFill>
                            <a:srgbClr val="000000"/>
                          </a:solidFill>
                          <a:latin typeface="Times New Roman"/>
                          <a:ea typeface="Times New Roman"/>
                          <a:cs typeface="Arial"/>
                        </a:rPr>
                        <a:t> Road, </a:t>
                      </a:r>
                      <a:r>
                        <a:rPr lang="en-US" sz="900" dirty="0" err="1" smtClean="0">
                          <a:solidFill>
                            <a:srgbClr val="000000"/>
                          </a:solidFill>
                          <a:latin typeface="Times New Roman"/>
                          <a:ea typeface="Times New Roman"/>
                          <a:cs typeface="Arial"/>
                        </a:rPr>
                        <a:t>Pudong</a:t>
                      </a:r>
                      <a:r>
                        <a:rPr lang="en-US" sz="900" dirty="0" smtClean="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pangjiyong@huawei.com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063">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 Rong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zhigang.rong@huawei.com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err="1" smtClean="0">
                          <a:latin typeface="Times New Roman"/>
                          <a:ea typeface="Times New Roman"/>
                          <a:cs typeface="Arial"/>
                        </a:rPr>
                        <a:t>Jian</a:t>
                      </a:r>
                      <a:r>
                        <a:rPr lang="en-US" sz="1100" dirty="0" smtClean="0">
                          <a:latin typeface="Times New Roman"/>
                          <a:ea typeface="Times New Roman"/>
                          <a:cs typeface="Arial"/>
                        </a:rPr>
                        <a:t> Yu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050" kern="1200" dirty="0" smtClean="0">
                          <a:solidFill>
                            <a:srgbClr val="000000"/>
                          </a:solidFill>
                          <a:latin typeface="Times New Roman"/>
                          <a:ea typeface="Times New Roman"/>
                          <a:cs typeface="Arial"/>
                        </a:rPr>
                        <a:t>ross.yujian@huawei.com</a:t>
                      </a: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smtClean="0">
                          <a:latin typeface="Times New Roman"/>
                          <a:ea typeface="Times New Roman"/>
                          <a:cs typeface="Arial"/>
                        </a:rPr>
                        <a:t>Ming </a:t>
                      </a:r>
                      <a:r>
                        <a:rPr lang="en-US" sz="1100" dirty="0" err="1" smtClean="0">
                          <a:latin typeface="Times New Roman"/>
                          <a:ea typeface="Times New Roman"/>
                          <a:cs typeface="Arial"/>
                        </a:rPr>
                        <a:t>Gan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ming.gan@huawei.com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Yuchen</a:t>
                      </a:r>
                      <a:r>
                        <a:rPr lang="en-US" sz="1100" dirty="0" smtClean="0">
                          <a:latin typeface="Times New Roman"/>
                          <a:ea typeface="Times New Roman"/>
                          <a:cs typeface="Arial"/>
                        </a:rPr>
                        <a:t> </a:t>
                      </a:r>
                      <a:r>
                        <a:rPr lang="en-US" sz="1100" dirty="0" err="1" smtClean="0">
                          <a:latin typeface="Times New Roman"/>
                          <a:ea typeface="Times New Roman"/>
                          <a:cs typeface="Arial"/>
                        </a:rPr>
                        <a:t>Guo</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50" dirty="0" smtClean="0">
                          <a:latin typeface="Times New Roman"/>
                          <a:ea typeface="Times New Roman"/>
                          <a:cs typeface="Arial"/>
                        </a:rPr>
                        <a:t>F1-17,</a:t>
                      </a:r>
                      <a:r>
                        <a:rPr lang="en-US" sz="1050" baseline="0" dirty="0" smtClean="0">
                          <a:latin typeface="Times New Roman"/>
                          <a:ea typeface="Times New Roman"/>
                          <a:cs typeface="Arial"/>
                        </a:rPr>
                        <a:t> Huawei Base, </a:t>
                      </a:r>
                      <a:r>
                        <a:rPr lang="en-US" sz="1050" baseline="0" dirty="0" err="1" smtClean="0">
                          <a:latin typeface="Times New Roman"/>
                          <a:ea typeface="Times New Roman"/>
                          <a:cs typeface="Arial"/>
                        </a:rPr>
                        <a:t>Bantian</a:t>
                      </a:r>
                      <a:r>
                        <a:rPr lang="en-US" sz="1050" baseline="0" dirty="0" smtClean="0">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guoyuchen@huawei.com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0063">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Yunsong</a:t>
                      </a:r>
                      <a:r>
                        <a:rPr lang="en-US" sz="1100" dirty="0">
                          <a:solidFill>
                            <a:srgbClr val="000000"/>
                          </a:solidFill>
                          <a:latin typeface="Times New Roman"/>
                          <a:ea typeface="Times New Roman"/>
                          <a:cs typeface="Arial"/>
                        </a:rPr>
                        <a:t> Yang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yangyunsong@huawei.com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708">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 Suh</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303 Terry Fox, Suite 400 Kanata, Ottawa, Canada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latin typeface="Times New Roman"/>
                          <a:ea typeface="Times New Roman"/>
                          <a:cs typeface="Arial"/>
                        </a:rPr>
                        <a:t> </a:t>
                      </a: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solidFill>
                            <a:srgbClr val="000000"/>
                          </a:solidFill>
                          <a:latin typeface="Times New Roman"/>
                          <a:ea typeface="Times New Roman"/>
                          <a:cs typeface="Arial"/>
                        </a:rPr>
                        <a:t>Junghoon.Suh@huawei.com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0038">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 Loc</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050" kern="1200" dirty="0" smtClean="0">
                          <a:solidFill>
                            <a:srgbClr val="000000"/>
                          </a:solidFill>
                          <a:latin typeface="Times New Roman"/>
                          <a:ea typeface="Times New Roman"/>
                          <a:cs typeface="Arial"/>
                        </a:rPr>
                        <a:t>peterloc@iwirelesstech.com</a:t>
                      </a:r>
                      <a:endParaRPr lang="zh-CN" altLang="en-US" sz="105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0069">
                <a:tc>
                  <a:txBody>
                    <a:bodyPr/>
                    <a:lstStyle/>
                    <a:p>
                      <a:pPr marL="0" marR="0" algn="ctr">
                        <a:spcBef>
                          <a:spcPts val="0"/>
                        </a:spcBef>
                        <a:spcAft>
                          <a:spcPts val="0"/>
                        </a:spcAft>
                      </a:pPr>
                      <a:r>
                        <a:rPr lang="en-US" sz="1100" dirty="0" smtClean="0">
                          <a:latin typeface="Times New Roman"/>
                          <a:ea typeface="Times New Roman"/>
                          <a:cs typeface="Arial"/>
                        </a:rPr>
                        <a:t>Edward</a:t>
                      </a:r>
                      <a:r>
                        <a:rPr lang="en-US" sz="1100" baseline="0" dirty="0" smtClean="0">
                          <a:latin typeface="Times New Roman"/>
                          <a:ea typeface="Times New Roman"/>
                          <a:cs typeface="Arial"/>
                        </a:rPr>
                        <a:t> Au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303 Terry Fox, Suite 400 Kanata, Ottawa, Canada</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smtClean="0">
                          <a:latin typeface="+mn-lt"/>
                          <a:ea typeface="Times New Roman"/>
                          <a:cs typeface="Arial"/>
                        </a:rPr>
                        <a:t>edward.ks.au@huawei.com</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Teyan</a:t>
                      </a:r>
                      <a:r>
                        <a:rPr lang="en-US" sz="1100" dirty="0" smtClean="0">
                          <a:latin typeface="Times New Roman"/>
                          <a:ea typeface="Times New Roman"/>
                          <a:cs typeface="Arial"/>
                        </a:rPr>
                        <a:t> Chen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379">
                <a:tc>
                  <a:txBody>
                    <a:bodyPr/>
                    <a:lstStyle/>
                    <a:p>
                      <a:pPr marL="0" marR="0" algn="ctr">
                        <a:spcBef>
                          <a:spcPts val="0"/>
                        </a:spcBef>
                        <a:spcAft>
                          <a:spcPts val="0"/>
                        </a:spcAft>
                      </a:pPr>
                      <a:r>
                        <a:rPr lang="en-US" sz="1100" dirty="0" err="1" smtClean="0">
                          <a:latin typeface="Times New Roman"/>
                          <a:ea typeface="Times New Roman"/>
                          <a:cs typeface="Arial"/>
                        </a:rPr>
                        <a:t>Yunbo</a:t>
                      </a:r>
                      <a:r>
                        <a:rPr lang="en-US" sz="1100" dirty="0" smtClean="0">
                          <a:latin typeface="Times New Roman"/>
                          <a:ea typeface="Times New Roman"/>
                          <a:cs typeface="Arial"/>
                        </a:rPr>
                        <a:t> Li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000000"/>
                          </a:solidFill>
                          <a:latin typeface="+mn-lt"/>
                          <a:ea typeface="Times New Roman"/>
                          <a:cs typeface="Arial"/>
                        </a:rPr>
                        <a:t>F1-17, Huawei Base, </a:t>
                      </a:r>
                      <a:r>
                        <a:rPr lang="en-US" altLang="zh-CN" sz="1050" kern="1200" dirty="0" err="1" smtClean="0">
                          <a:solidFill>
                            <a:srgbClr val="000000"/>
                          </a:solidFill>
                          <a:latin typeface="+mn-lt"/>
                          <a:ea typeface="Times New Roman"/>
                          <a:cs typeface="Arial"/>
                        </a:rPr>
                        <a:t>Bantian</a:t>
                      </a:r>
                      <a:r>
                        <a:rPr lang="en-US" altLang="zh-CN" sz="105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5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505651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685800" y="1066800"/>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8"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27125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1644833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nvGraphicFramePr>
        <p:xfrm>
          <a:off x="762000" y="12192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7" name="table"/>
          <p:cNvPicPr>
            <a:picLocks noChangeAspect="1"/>
          </p:cNvPicPr>
          <p:nvPr/>
        </p:nvPicPr>
        <p:blipFill>
          <a:blip r:embed="rId2"/>
          <a:stretch>
            <a:fillRect/>
          </a:stretch>
        </p:blipFill>
        <p:spPr>
          <a:xfrm>
            <a:off x="762000" y="4367088"/>
            <a:ext cx="7239000" cy="1652712"/>
          </a:xfrm>
          <a:prstGeom prst="rect">
            <a:avLst/>
          </a:prstGeom>
        </p:spPr>
      </p:pic>
      <p:sp>
        <p:nvSpPr>
          <p:cNvPr id="8"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10"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932797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2"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altLang="ko-KR" smtClean="0"/>
              <a:t>Slide </a:t>
            </a:r>
            <a:fld id="{78CBCF7A-1E0D-49A7-8A4E-07EEBC7D2FAE}" type="slidenum">
              <a:rPr lang="en-US" altLang="ko-KR" smtClean="0"/>
              <a:pPr>
                <a:defRPr/>
              </a:pPr>
              <a:t>7</a:t>
            </a:fld>
            <a:endParaRPr lang="en-US" altLang="ko-KR"/>
          </a:p>
        </p:txBody>
      </p:sp>
      <p:graphicFrame>
        <p:nvGraphicFramePr>
          <p:cNvPr id="6" name="Table 5"/>
          <p:cNvGraphicFramePr>
            <a:graphicFrameLocks noGrp="1"/>
          </p:cNvGraphicFramePr>
          <p:nvPr>
            <p:extLst/>
          </p:nvPr>
        </p:nvGraphicFramePr>
        <p:xfrm>
          <a:off x="725488" y="1524000"/>
          <a:ext cx="7239000" cy="251829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10"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2876495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62000" y="1078644"/>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nvPr>
        </p:nvGraphicFramePr>
        <p:xfrm>
          <a:off x="762000" y="41590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9"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4191716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Date Placeholder 1"/>
          <p:cNvSpPr txBox="1">
            <a:spLocks/>
          </p:cNvSpPr>
          <p:nvPr/>
        </p:nvSpPr>
        <p:spPr>
          <a:xfrm>
            <a:off x="696913" y="333375"/>
            <a:ext cx="1182687" cy="276225"/>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sz="1400" b="1" dirty="0" smtClean="0"/>
              <a:t>July 2016</a:t>
            </a:r>
            <a:endParaRPr lang="en-US" sz="1400" b="1" dirty="0"/>
          </a:p>
        </p:txBody>
      </p:sp>
      <p:sp>
        <p:nvSpPr>
          <p:cNvPr id="7" name="Footer Placeholder 3"/>
          <p:cNvSpPr>
            <a:spLocks noGrp="1"/>
          </p:cNvSpPr>
          <p:nvPr>
            <p:ph type="ftr" sz="quarter" idx="3"/>
          </p:nvPr>
        </p:nvSpPr>
        <p:spPr>
          <a:xfrm flipH="1">
            <a:off x="5791199" y="6475413"/>
            <a:ext cx="2752661" cy="184666"/>
          </a:xfrm>
          <a:noFill/>
        </p:spPr>
        <p:txBody>
          <a:bodyPr/>
          <a:lstStyle/>
          <a:p>
            <a:r>
              <a:rPr lang="en-US" dirty="0" smtClean="0"/>
              <a:t>Laurent Cariou, Intel</a:t>
            </a:r>
            <a:endParaRPr lang="en-US" dirty="0"/>
          </a:p>
        </p:txBody>
      </p:sp>
    </p:spTree>
    <p:extLst>
      <p:ext uri="{BB962C8B-B14F-4D97-AF65-F5344CB8AC3E}">
        <p14:creationId xmlns:p14="http://schemas.microsoft.com/office/powerpoint/2010/main" val="3732434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74546</TotalTime>
  <Words>1891</Words>
  <Application>Microsoft Office PowerPoint</Application>
  <PresentationFormat>On-screen Show (4:3)</PresentationFormat>
  <Paragraphs>611</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Batang</vt:lpstr>
      <vt:lpstr>Arial</vt:lpstr>
      <vt:lpstr>Calibri</vt:lpstr>
      <vt:lpstr>Times New Roman</vt:lpstr>
      <vt:lpstr>ACcord Submission Template</vt:lpstr>
      <vt:lpstr>2 sets of EDCA parameters</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Motivation: Improving HE STAs UL performance</vt:lpstr>
      <vt:lpstr>Proposal: Improving HE STAs UL performance</vt:lpstr>
      <vt:lpstr>2 set of EDCA parameters</vt:lpstr>
      <vt:lpstr>Set of rules to select the EDCA parameters</vt:lpstr>
      <vt:lpstr>Set of rules to select the EDCA parameters</vt:lpstr>
      <vt:lpstr>Set of rules to select the EDCA parameters</vt:lpstr>
      <vt:lpstr>Signaling MU EDCA Parameters</vt:lpstr>
      <vt:lpstr>Conclusion</vt:lpstr>
      <vt:lpstr>Straw poll #1</vt:lpstr>
      <vt:lpstr>Straw poll #2</vt:lpstr>
    </vt:vector>
  </TitlesOfParts>
  <Company>&lt;Company Name&gt;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CTPClassification=CTP_IC:VisualMarkings=</cp:keywords>
  <cp:lastModifiedBy>Cariou, Laurent</cp:lastModifiedBy>
  <cp:revision>942</cp:revision>
  <cp:lastPrinted>1998-02-10T13:28:06Z</cp:lastPrinted>
  <dcterms:created xsi:type="dcterms:W3CDTF">2009-12-02T19:05:24Z</dcterms:created>
  <dcterms:modified xsi:type="dcterms:W3CDTF">2016-07-25T23:11:11Z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c273e6b4-36a6-4e06-8858-5c48c0958edc</vt:lpwstr>
  </property>
  <property fmtid="{D5CDD505-2E9C-101B-9397-08002B2CF9AE}" pid="4" name="CTP_BU">
    <vt:lpwstr>COMMUNICATION &amp;DEVICES GROUP</vt:lpwstr>
  </property>
  <property fmtid="{D5CDD505-2E9C-101B-9397-08002B2CF9AE}" pid="5" name="CTP_TimeStamp">
    <vt:lpwstr>2016-07-25 23:11:10Z</vt:lpwstr>
  </property>
  <property fmtid="{D5CDD505-2E9C-101B-9397-08002B2CF9AE}" pid="6" name="CTPClassification">
    <vt:lpwstr>CTP_IC</vt:lpwstr>
  </property>
</Properties>
</file>