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393" r:id="rId3"/>
    <p:sldId id="324" r:id="rId4"/>
    <p:sldId id="352" r:id="rId5"/>
    <p:sldId id="317" r:id="rId6"/>
    <p:sldId id="318" r:id="rId7"/>
    <p:sldId id="319" r:id="rId8"/>
    <p:sldId id="320" r:id="rId9"/>
    <p:sldId id="321" r:id="rId10"/>
    <p:sldId id="322" r:id="rId11"/>
    <p:sldId id="446" r:id="rId12"/>
    <p:sldId id="470" r:id="rId13"/>
    <p:sldId id="472" r:id="rId14"/>
    <p:sldId id="473" r:id="rId15"/>
    <p:sldId id="474" r:id="rId16"/>
    <p:sldId id="475" r:id="rId17"/>
    <p:sldId id="476" r:id="rId18"/>
    <p:sldId id="477" r:id="rId19"/>
    <p:sldId id="478" r:id="rId20"/>
    <p:sldId id="479" r:id="rId21"/>
    <p:sldId id="471" r:id="rId22"/>
    <p:sldId id="440" r:id="rId23"/>
    <p:sldId id="349" r:id="rId24"/>
    <p:sldId id="445" r:id="rId25"/>
    <p:sldId id="434" r:id="rId26"/>
    <p:sldId id="435" r:id="rId27"/>
    <p:sldId id="436"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434"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2719331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28628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747452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352363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2570098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3246097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7151100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3695269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591581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3400198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19125174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(Newracom)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a:t>
            </a:r>
            <a:r>
              <a:rPr lang="en-US" sz="1800" b="1" baseline="0" dirty="0" smtClean="0">
                <a:latin typeface="Calibri" panose="020F0502020204030204" pitchFamily="34" charset="0"/>
              </a:rPr>
              <a:t>802.11-16/0997r1</a:t>
            </a:r>
            <a:endParaRPr lang="en-US" sz="1800" b="1" baseline="0"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smtClean="0">
                <a:latin typeface="Calibri" panose="020F0502020204030204" pitchFamily="34" charset="0"/>
              </a:rPr>
              <a:t>TGax MAC Ad Hoc </a:t>
            </a:r>
            <a:br>
              <a:rPr lang="en-US" altLang="en-US" dirty="0" smtClean="0">
                <a:latin typeface="Calibri" panose="020F0502020204030204" pitchFamily="34" charset="0"/>
              </a:rPr>
            </a:br>
            <a:r>
              <a:rPr lang="en-US" altLang="en-US" dirty="0" smtClean="0">
                <a:latin typeface="Calibri" panose="020F0502020204030204" pitchFamily="34" charset="0"/>
              </a:rPr>
              <a:t>July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latin typeface="Calibri" panose="020F0502020204030204" pitchFamily="34" charset="0"/>
              </a:rPr>
              <a:t>Date:</a:t>
            </a:r>
            <a:r>
              <a:rPr lang="en-US" altLang="en-US" sz="2000" b="0" dirty="0" smtClean="0">
                <a:latin typeface="Calibri" panose="020F0502020204030204" pitchFamily="34" charset="0"/>
              </a:rPr>
              <a:t> 2016-07-25</a:t>
            </a:r>
          </a:p>
        </p:txBody>
      </p:sp>
      <p:graphicFrame>
        <p:nvGraphicFramePr>
          <p:cNvPr id="1026" name="Object 11"/>
          <p:cNvGraphicFramePr>
            <a:graphicFrameLocks noChangeAspect="1"/>
          </p:cNvGraphicFramePr>
          <p:nvPr>
            <p:extLst>
              <p:ext uri="{D42A27DB-BD31-4B8C-83A1-F6EECF244321}">
                <p14:modId xmlns:p14="http://schemas.microsoft.com/office/powerpoint/2010/main" val="3859183129"/>
              </p:ext>
            </p:extLst>
          </p:nvPr>
        </p:nvGraphicFramePr>
        <p:xfrm>
          <a:off x="457200" y="2720975"/>
          <a:ext cx="7594600" cy="2654300"/>
        </p:xfrm>
        <a:graphic>
          <a:graphicData uri="http://schemas.openxmlformats.org/presentationml/2006/ole">
            <mc:AlternateContent xmlns:mc="http://schemas.openxmlformats.org/markup-compatibility/2006">
              <mc:Choice xmlns:v="urn:schemas-microsoft-com:vml" Requires="v">
                <p:oleObj spid="_x0000_s1231" name="Document" r:id="rId4" imgW="8320168" imgH="2912493" progId="Word.Document.8">
                  <p:embed/>
                </p:oleObj>
              </mc:Choice>
              <mc:Fallback>
                <p:oleObj name="Document" r:id="rId4" imgW="8320168" imgH="2912493"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z="2800" dirty="0" smtClean="0">
                <a:solidFill>
                  <a:schemeClr val="tx1"/>
                </a:solidFill>
                <a:latin typeface="Calibri" panose="020F0502020204030204" pitchFamily="34" charset="0"/>
              </a:rPr>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graphicFrame>
        <p:nvGraphicFramePr>
          <p:cNvPr id="13" name="Table 12"/>
          <p:cNvGraphicFramePr>
            <a:graphicFrameLocks noGrp="1"/>
          </p:cNvGraphicFramePr>
          <p:nvPr>
            <p:extLst>
              <p:ext uri="{D42A27DB-BD31-4B8C-83A1-F6EECF244321}">
                <p14:modId xmlns:p14="http://schemas.microsoft.com/office/powerpoint/2010/main" val="1256141823"/>
              </p:ext>
            </p:extLst>
          </p:nvPr>
        </p:nvGraphicFramePr>
        <p:xfrm>
          <a:off x="696912" y="1219200"/>
          <a:ext cx="7847013" cy="4805140"/>
        </p:xfrm>
        <a:graphic>
          <a:graphicData uri="http://schemas.openxmlformats.org/drawingml/2006/table">
            <a:tbl>
              <a:tblPr>
                <a:tableStyleId>{5C22544A-7EE6-4342-B048-85BDC9FD1C3A}</a:tableStyleId>
              </a:tblPr>
              <a:tblGrid>
                <a:gridCol w="1064670"/>
                <a:gridCol w="4534706"/>
                <a:gridCol w="1537857"/>
                <a:gridCol w="709780"/>
              </a:tblGrid>
              <a:tr h="210457">
                <a:tc>
                  <a:txBody>
                    <a:bodyPr/>
                    <a:lstStyle/>
                    <a:p>
                      <a:pPr algn="ctr" fontAlgn="ctr"/>
                      <a:r>
                        <a:rPr lang="en-CA" sz="1400" u="none" strike="noStrike" dirty="0">
                          <a:effectLst/>
                          <a:latin typeface="Calibri" panose="020F0502020204030204" pitchFamily="34" charset="0"/>
                        </a:rPr>
                        <a:t>DCN</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r>
                        <a:rPr lang="en-CA" sz="1400" u="none" strike="noStrike">
                          <a:effectLst/>
                          <a:latin typeface="Calibri" panose="020F0502020204030204" pitchFamily="34" charset="0"/>
                        </a:rPr>
                        <a:t>Title</a:t>
                      </a:r>
                      <a:endParaRPr lang="en-CA" sz="1400" b="1" i="0" u="none" strike="noStrike">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r>
                        <a:rPr lang="en-CA" sz="1400" u="none" strike="noStrike" dirty="0">
                          <a:effectLst/>
                          <a:latin typeface="Calibri" panose="020F0502020204030204" pitchFamily="34" charset="0"/>
                        </a:rPr>
                        <a:t>Author</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r>
              <a:tr h="210457">
                <a:tc>
                  <a:txBody>
                    <a:bodyPr/>
                    <a:lstStyle/>
                    <a:p>
                      <a:pPr algn="l" fontAlgn="t"/>
                      <a:r>
                        <a:rPr lang="en-US" altLang="zh-CN" sz="1400" u="none" strike="noStrike" dirty="0">
                          <a:solidFill>
                            <a:srgbClr val="00B050"/>
                          </a:solidFill>
                          <a:effectLst/>
                          <a:latin typeface="Calibri" panose="020F0502020204030204" pitchFamily="34" charset="0"/>
                        </a:rPr>
                        <a:t>11-16/0828</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HE Fragmentation - part 1</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Alfred Asterjadhi</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dirty="0">
                          <a:solidFill>
                            <a:srgbClr val="00B050"/>
                          </a:solidFill>
                          <a:effectLst/>
                          <a:latin typeface="Calibri" panose="020F0502020204030204" pitchFamily="34" charset="0"/>
                        </a:rPr>
                        <a:t>11-16/0829</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ctr"/>
                      <a:r>
                        <a:rPr lang="en-CA" sz="1400" u="none" strike="noStrike">
                          <a:solidFill>
                            <a:srgbClr val="00B050"/>
                          </a:solidFill>
                          <a:effectLst/>
                          <a:latin typeface="Calibri" panose="020F0502020204030204" pitchFamily="34" charset="0"/>
                        </a:rPr>
                        <a:t>Comment Resolution for Section 10.24.10 Block Ack/GCR block ack</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l" fontAlgn="t"/>
                      <a:r>
                        <a:rPr lang="en-CA" sz="1400" u="none" strike="noStrike">
                          <a:solidFill>
                            <a:srgbClr val="00B050"/>
                          </a:solidFill>
                          <a:effectLst/>
                          <a:latin typeface="Calibri" panose="020F0502020204030204" pitchFamily="34" charset="0"/>
                        </a:rPr>
                        <a:t>Reza Hedayat</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dirty="0">
                          <a:solidFill>
                            <a:srgbClr val="00B050"/>
                          </a:solidFill>
                          <a:effectLst/>
                          <a:latin typeface="Calibri" panose="020F0502020204030204" pitchFamily="34" charset="0"/>
                        </a:rPr>
                        <a:t>11-16/0844</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CC0-Intra_PPDU_PS</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Alfred Asterjadhi</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dirty="0">
                          <a:solidFill>
                            <a:srgbClr val="00B050"/>
                          </a:solidFill>
                          <a:effectLst/>
                          <a:latin typeface="Calibri" panose="020F0502020204030204" pitchFamily="34" charset="0"/>
                        </a:rPr>
                        <a:t>11-16/0856</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Issue of Buffer Status reporting</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Stephane Baron</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dirty="0">
                          <a:solidFill>
                            <a:srgbClr val="00B050"/>
                          </a:solidFill>
                          <a:effectLst/>
                          <a:latin typeface="Calibri" panose="020F0502020204030204" pitchFamily="34" charset="0"/>
                        </a:rPr>
                        <a:t>11-16/0860</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fr-FR" sz="1400" u="none" strike="noStrike" dirty="0">
                          <a:solidFill>
                            <a:srgbClr val="00B050"/>
                          </a:solidFill>
                          <a:effectLst/>
                          <a:latin typeface="Calibri" panose="020F0502020204030204" pitchFamily="34" charset="0"/>
                        </a:rPr>
                        <a:t>comment </a:t>
                      </a:r>
                      <a:r>
                        <a:rPr lang="fr-FR" sz="1400" u="none" strike="noStrike" dirty="0" smtClean="0">
                          <a:solidFill>
                            <a:srgbClr val="00B050"/>
                          </a:solidFill>
                          <a:effectLst/>
                          <a:latin typeface="Calibri" panose="020F0502020204030204" pitchFamily="34" charset="0"/>
                        </a:rPr>
                        <a:t>resolution</a:t>
                      </a:r>
                      <a:r>
                        <a:rPr lang="fr-FR" sz="1400" u="none" strike="noStrike" baseline="0" dirty="0" smtClean="0">
                          <a:solidFill>
                            <a:srgbClr val="00B050"/>
                          </a:solidFill>
                          <a:effectLst/>
                          <a:latin typeface="Calibri" panose="020F0502020204030204" pitchFamily="34" charset="0"/>
                        </a:rPr>
                        <a:t> </a:t>
                      </a:r>
                      <a:r>
                        <a:rPr lang="fr-FR" sz="1400" u="none" strike="noStrike" dirty="0" smtClean="0">
                          <a:solidFill>
                            <a:srgbClr val="00B050"/>
                          </a:solidFill>
                          <a:effectLst/>
                          <a:latin typeface="Calibri" panose="020F0502020204030204" pitchFamily="34" charset="0"/>
                        </a:rPr>
                        <a:t>on </a:t>
                      </a:r>
                      <a:r>
                        <a:rPr lang="fr-FR" sz="1400" u="none" strike="noStrike" dirty="0">
                          <a:solidFill>
                            <a:srgbClr val="00B050"/>
                          </a:solidFill>
                          <a:effectLst/>
                          <a:latin typeface="Calibri" panose="020F0502020204030204" pitchFamily="34" charset="0"/>
                        </a:rPr>
                        <a:t>A-MPDU format</a:t>
                      </a:r>
                      <a:endParaRPr lang="fr-FR"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Yongho Seok</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dirty="0">
                          <a:solidFill>
                            <a:srgbClr val="00B050"/>
                          </a:solidFill>
                          <a:effectLst/>
                          <a:latin typeface="Calibri" panose="020F0502020204030204" pitchFamily="34" charset="0"/>
                        </a:rPr>
                        <a:t>11-16/0861</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comment resolution on mu acknowledgment procedure</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Yongho Seok</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dirty="0">
                          <a:solidFill>
                            <a:srgbClr val="00B050"/>
                          </a:solidFill>
                          <a:effectLst/>
                          <a:latin typeface="Calibri" panose="020F0502020204030204" pitchFamily="34" charset="0"/>
                        </a:rPr>
                        <a:t>11-16/0862</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comment resolution on </a:t>
                      </a:r>
                      <a:r>
                        <a:rPr lang="en-CA" sz="1400" u="none" strike="noStrike" dirty="0" err="1">
                          <a:solidFill>
                            <a:srgbClr val="00B050"/>
                          </a:solidFill>
                          <a:effectLst/>
                          <a:latin typeface="Calibri" panose="020F0502020204030204" pitchFamily="34" charset="0"/>
                        </a:rPr>
                        <a:t>subclause</a:t>
                      </a:r>
                      <a:r>
                        <a:rPr lang="en-CA" sz="1400" u="none" strike="noStrike" dirty="0">
                          <a:solidFill>
                            <a:srgbClr val="00B050"/>
                          </a:solidFill>
                          <a:effectLst/>
                          <a:latin typeface="Calibri" panose="020F0502020204030204" pitchFamily="34" charset="0"/>
                        </a:rPr>
                        <a:t> 25.11</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Yongho Seok</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11-16/0864</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d0.1 comment resolution on clause 6</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Yasuhiko Inoue</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dirty="0">
                          <a:solidFill>
                            <a:srgbClr val="00B050"/>
                          </a:solidFill>
                          <a:effectLst/>
                          <a:latin typeface="Calibri" panose="020F0502020204030204" pitchFamily="34" charset="0"/>
                        </a:rPr>
                        <a:t>11-16/0867</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CIDs for CIDs: Section 9.3.1.9.3 Compressed BA format</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George Cherian</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dirty="0">
                          <a:solidFill>
                            <a:srgbClr val="0070C0"/>
                          </a:solidFill>
                          <a:effectLst/>
                          <a:latin typeface="Calibri" panose="020F0502020204030204" pitchFamily="34" charset="0"/>
                        </a:rPr>
                        <a:t>11-16/0868</a:t>
                      </a:r>
                      <a:endParaRPr lang="en-US" altLang="zh-CN" sz="1400" b="0" i="0" u="none" strike="noStrike" dirty="0">
                        <a:solidFill>
                          <a:srgbClr val="0070C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fr-FR" sz="1400" u="none" strike="noStrike" dirty="0" err="1">
                          <a:solidFill>
                            <a:srgbClr val="0070C0"/>
                          </a:solidFill>
                          <a:effectLst/>
                          <a:latin typeface="Calibri" panose="020F0502020204030204" pitchFamily="34" charset="0"/>
                        </a:rPr>
                        <a:t>CIDs</a:t>
                      </a:r>
                      <a:r>
                        <a:rPr lang="fr-FR" sz="1400" u="none" strike="noStrike" dirty="0">
                          <a:solidFill>
                            <a:srgbClr val="0070C0"/>
                          </a:solidFill>
                          <a:effectLst/>
                          <a:latin typeface="Calibri" panose="020F0502020204030204" pitchFamily="34" charset="0"/>
                        </a:rPr>
                        <a:t> for Section 9.3.1.9.7 Multi STA </a:t>
                      </a:r>
                      <a:r>
                        <a:rPr lang="fr-FR" sz="1400" u="none" strike="noStrike" dirty="0" err="1">
                          <a:solidFill>
                            <a:srgbClr val="0070C0"/>
                          </a:solidFill>
                          <a:effectLst/>
                          <a:latin typeface="Calibri" panose="020F0502020204030204" pitchFamily="34" charset="0"/>
                        </a:rPr>
                        <a:t>BAs</a:t>
                      </a:r>
                      <a:endParaRPr lang="fr-FR" sz="1400" b="0" i="0" u="none" strike="noStrike" dirty="0">
                        <a:solidFill>
                          <a:srgbClr val="0070C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70C0"/>
                          </a:solidFill>
                          <a:effectLst/>
                          <a:latin typeface="Calibri" panose="020F0502020204030204" pitchFamily="34" charset="0"/>
                        </a:rPr>
                        <a:t>George Cherian</a:t>
                      </a:r>
                      <a:endParaRPr lang="en-CA" sz="1400" b="0" i="0" u="none" strike="noStrike" dirty="0">
                        <a:solidFill>
                          <a:srgbClr val="0070C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11-16/0869</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Comment resolution section 9.3 TWT</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Zhou Lan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dirty="0">
                          <a:solidFill>
                            <a:srgbClr val="00B050"/>
                          </a:solidFill>
                          <a:effectLst/>
                          <a:latin typeface="Calibri" panose="020F0502020204030204" pitchFamily="34" charset="0"/>
                        </a:rPr>
                        <a:t>11-16/0871</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Trigger Frame Per User Info Order</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Zhou Lan</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solidFill>
                            <a:srgbClr val="00B050"/>
                          </a:solidFill>
                          <a:effectLst/>
                          <a:latin typeface="Calibri" panose="020F0502020204030204" pitchFamily="34" charset="0"/>
                        </a:rPr>
                        <a:t>11-16/0877</a:t>
                      </a:r>
                      <a:endParaRPr lang="en-US" altLang="zh-CN"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Comment resolution on CID 783 (TXOP Duration field format)</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Jeongki Kim </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11-16/0878</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Comment resolution on CID 782 (Intra-PPDU PS)</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err="1">
                          <a:effectLst/>
                          <a:latin typeface="Calibri" panose="020F0502020204030204" pitchFamily="34" charset="0"/>
                        </a:rPr>
                        <a:t>Jeongki</a:t>
                      </a:r>
                      <a:r>
                        <a:rPr lang="en-CA" sz="1400" u="none" strike="noStrike" dirty="0">
                          <a:effectLst/>
                          <a:latin typeface="Calibri" panose="020F0502020204030204" pitchFamily="34" charset="0"/>
                        </a:rPr>
                        <a:t> Kim </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11-16/0881</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Comment resolution on ROMI </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Jayh Park</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11-16/0882</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Comment resolution on TOMI </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smtClean="0">
                          <a:effectLst/>
                          <a:latin typeface="Calibri" panose="020F0502020204030204" pitchFamily="34" charset="0"/>
                        </a:rPr>
                        <a:t>Alfred</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11-16/0883</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Comment resolution for CID152</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Jayh Park</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10457">
                <a:tc>
                  <a:txBody>
                    <a:bodyPr/>
                    <a:lstStyle/>
                    <a:p>
                      <a:pPr algn="l" fontAlgn="t"/>
                      <a:r>
                        <a:rPr lang="en-US" altLang="zh-CN" sz="1400" u="none" strike="noStrike">
                          <a:effectLst/>
                          <a:latin typeface="Calibri" panose="020F0502020204030204" pitchFamily="34" charset="0"/>
                        </a:rPr>
                        <a:t>11-16/0884</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Spec. Text for HE Operation element and AID Assign Rule</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Jianhan Liu</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420911">
                <a:tc>
                  <a:txBody>
                    <a:bodyPr/>
                    <a:lstStyle/>
                    <a:p>
                      <a:pPr algn="l" fontAlgn="t"/>
                      <a:r>
                        <a:rPr lang="en-US" altLang="zh-CN" sz="1400" u="none" strike="noStrike" dirty="0">
                          <a:effectLst/>
                          <a:latin typeface="Calibri" panose="020F0502020204030204" pitchFamily="34" charset="0"/>
                        </a:rPr>
                        <a:t>11-16/0890</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Comment Resolution on NAV Setting of Single and Multiple Protection and Control Response</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Po-Kai Huang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bl>
          </a:graphicData>
        </a:graphic>
      </p:graphicFrame>
      <p:sp>
        <p:nvSpPr>
          <p:cNvPr id="3" name="TextBox 2"/>
          <p:cNvSpPr txBox="1"/>
          <p:nvPr/>
        </p:nvSpPr>
        <p:spPr>
          <a:xfrm>
            <a:off x="609600" y="5943600"/>
            <a:ext cx="7206396" cy="307777"/>
          </a:xfrm>
          <a:prstGeom prst="rect">
            <a:avLst/>
          </a:prstGeom>
          <a:noFill/>
        </p:spPr>
        <p:txBody>
          <a:bodyPr wrap="none" rtlCol="0">
            <a:spAutoFit/>
          </a:bodyPr>
          <a:lstStyle/>
          <a:p>
            <a:r>
              <a:rPr lang="en-US" sz="1400" dirty="0" smtClean="0">
                <a:solidFill>
                  <a:srgbClr val="00B050"/>
                </a:solidFill>
                <a:latin typeface="Calibri" panose="020F0502020204030204" pitchFamily="34" charset="0"/>
              </a:rPr>
              <a:t>Contributions shown in green color have been presented in previous TG or MAC ad hoc sessions </a:t>
            </a:r>
            <a:endParaRPr lang="en-US" sz="1400" dirty="0">
              <a:solidFill>
                <a:srgbClr val="00B050"/>
              </a:solidFill>
              <a:latin typeface="Calibri" panose="020F0502020204030204" pitchFamily="34" charset="0"/>
            </a:endParaRPr>
          </a:p>
        </p:txBody>
      </p:sp>
      <p:sp>
        <p:nvSpPr>
          <p:cNvPr id="8" name="TextBox 7"/>
          <p:cNvSpPr txBox="1"/>
          <p:nvPr/>
        </p:nvSpPr>
        <p:spPr>
          <a:xfrm>
            <a:off x="609600" y="6169223"/>
            <a:ext cx="4866973" cy="307777"/>
          </a:xfrm>
          <a:prstGeom prst="rect">
            <a:avLst/>
          </a:prstGeom>
          <a:noFill/>
        </p:spPr>
        <p:txBody>
          <a:bodyPr wrap="none" rtlCol="0">
            <a:spAutoFit/>
          </a:bodyPr>
          <a:lstStyle/>
          <a:p>
            <a:r>
              <a:rPr lang="en-US" sz="1400" dirty="0" smtClean="0">
                <a:solidFill>
                  <a:srgbClr val="0070C0"/>
                </a:solidFill>
                <a:latin typeface="Calibri" panose="020F0502020204030204" pitchFamily="34" charset="0"/>
              </a:rPr>
              <a:t>Contributions shown in </a:t>
            </a:r>
            <a:r>
              <a:rPr lang="en-US" sz="1400" dirty="0" smtClean="0">
                <a:solidFill>
                  <a:srgbClr val="0070C0"/>
                </a:solidFill>
                <a:latin typeface="Calibri" panose="020F0502020204030204" pitchFamily="34" charset="0"/>
              </a:rPr>
              <a:t>blue color </a:t>
            </a:r>
            <a:r>
              <a:rPr lang="en-US" sz="1400" dirty="0" smtClean="0">
                <a:solidFill>
                  <a:srgbClr val="0070C0"/>
                </a:solidFill>
                <a:latin typeface="Calibri" panose="020F0502020204030204" pitchFamily="34" charset="0"/>
              </a:rPr>
              <a:t>have been </a:t>
            </a:r>
            <a:r>
              <a:rPr lang="en-US" sz="1400" dirty="0" smtClean="0">
                <a:solidFill>
                  <a:srgbClr val="0070C0"/>
                </a:solidFill>
                <a:latin typeface="Calibri" panose="020F0502020204030204" pitchFamily="34" charset="0"/>
              </a:rPr>
              <a:t>partially presented</a:t>
            </a:r>
            <a:endParaRPr lang="en-US" sz="1400" dirty="0">
              <a:solidFill>
                <a:srgbClr val="0070C0"/>
              </a:solidFill>
              <a:latin typeface="Calibri" panose="020F0502020204030204" pitchFamily="34" charset="0"/>
            </a:endParaRPr>
          </a:p>
        </p:txBody>
      </p:sp>
    </p:spTree>
    <p:extLst>
      <p:ext uri="{BB962C8B-B14F-4D97-AF65-F5344CB8AC3E}">
        <p14:creationId xmlns:p14="http://schemas.microsoft.com/office/powerpoint/2010/main" val="1376336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z="2800" dirty="0" smtClean="0">
                <a:solidFill>
                  <a:schemeClr val="tx1"/>
                </a:solidFill>
                <a:latin typeface="Calibri" panose="020F0502020204030204" pitchFamily="34" charset="0"/>
              </a:rPr>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graphicFrame>
        <p:nvGraphicFramePr>
          <p:cNvPr id="13" name="Table 12"/>
          <p:cNvGraphicFramePr>
            <a:graphicFrameLocks noGrp="1"/>
          </p:cNvGraphicFramePr>
          <p:nvPr>
            <p:extLst>
              <p:ext uri="{D42A27DB-BD31-4B8C-83A1-F6EECF244321}">
                <p14:modId xmlns:p14="http://schemas.microsoft.com/office/powerpoint/2010/main" val="2947123596"/>
              </p:ext>
            </p:extLst>
          </p:nvPr>
        </p:nvGraphicFramePr>
        <p:xfrm>
          <a:off x="838200" y="1143000"/>
          <a:ext cx="7705725" cy="5038713"/>
        </p:xfrm>
        <a:graphic>
          <a:graphicData uri="http://schemas.openxmlformats.org/drawingml/2006/table">
            <a:tbl>
              <a:tblPr>
                <a:tableStyleId>{5C22544A-7EE6-4342-B048-85BDC9FD1C3A}</a:tableStyleId>
              </a:tblPr>
              <a:tblGrid>
                <a:gridCol w="1045500"/>
                <a:gridCol w="4453058"/>
                <a:gridCol w="1510167"/>
                <a:gridCol w="697000"/>
              </a:tblGrid>
              <a:tr h="277906">
                <a:tc>
                  <a:txBody>
                    <a:bodyPr/>
                    <a:lstStyle/>
                    <a:p>
                      <a:pPr algn="ctr" fontAlgn="ctr"/>
                      <a:r>
                        <a:rPr lang="en-CA" sz="1400" u="none" strike="noStrike" dirty="0">
                          <a:effectLst/>
                          <a:latin typeface="Calibri" panose="020F0502020204030204" pitchFamily="34" charset="0"/>
                        </a:rPr>
                        <a:t>DCN</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r>
                        <a:rPr lang="en-CA" sz="1400" u="none" strike="noStrike" dirty="0">
                          <a:effectLst/>
                          <a:latin typeface="Calibri" panose="020F0502020204030204" pitchFamily="34" charset="0"/>
                        </a:rPr>
                        <a:t>Title</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r>
                        <a:rPr lang="en-CA" sz="1400" u="none" strike="noStrike" dirty="0">
                          <a:effectLst/>
                          <a:latin typeface="Calibri" panose="020F0502020204030204" pitchFamily="34" charset="0"/>
                        </a:rPr>
                        <a:t>Author</a:t>
                      </a: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ctr" fontAlgn="ctr"/>
                      <a:endParaRPr lang="en-CA" sz="1400" b="1" i="0" u="none" strike="noStrike" dirty="0">
                        <a:solidFill>
                          <a:srgbClr val="FFFFFF"/>
                        </a:solidFill>
                        <a:effectLst/>
                        <a:latin typeface="Calibri" panose="020F0502020204030204" pitchFamily="34" charset="0"/>
                        <a:ea typeface="宋体" panose="02010600030101010101" pitchFamily="2" charset="-122"/>
                      </a:endParaRPr>
                    </a:p>
                  </a:txBody>
                  <a:tcPr marL="5561" marR="5561" marT="5561" marB="0" anchor="ctr"/>
                </a:tc>
              </a:tr>
              <a:tr h="277906">
                <a:tc>
                  <a:txBody>
                    <a:bodyPr/>
                    <a:lstStyle/>
                    <a:p>
                      <a:pPr algn="l" fontAlgn="t"/>
                      <a:r>
                        <a:rPr lang="en-US" altLang="zh-CN" sz="1400" u="none" strike="noStrike" dirty="0">
                          <a:effectLst/>
                          <a:latin typeface="Calibri" panose="020F0502020204030204" pitchFamily="34" charset="0"/>
                        </a:rPr>
                        <a:t>11-16/0913</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SU Multi-TID Rules</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ctr"/>
                      <a:r>
                        <a:rPr lang="en-CA" sz="1400" u="none" strike="noStrike" dirty="0">
                          <a:effectLst/>
                          <a:latin typeface="Calibri" panose="020F0502020204030204" pitchFamily="34" charset="0"/>
                        </a:rPr>
                        <a:t>Jarkko Kneckt</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nchor="ctr"/>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dirty="0">
                          <a:solidFill>
                            <a:srgbClr val="0070C0"/>
                          </a:solidFill>
                          <a:effectLst/>
                          <a:latin typeface="Calibri" panose="020F0502020204030204" pitchFamily="34" charset="0"/>
                        </a:rPr>
                        <a:t>11-16/0916</a:t>
                      </a:r>
                      <a:endParaRPr lang="en-US" altLang="zh-CN" sz="1400" b="0" i="0" u="none" strike="noStrike" dirty="0">
                        <a:solidFill>
                          <a:srgbClr val="0070C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70C0"/>
                          </a:solidFill>
                          <a:effectLst/>
                          <a:latin typeface="Calibri" panose="020F0502020204030204" pitchFamily="34" charset="0"/>
                        </a:rPr>
                        <a:t>TID value of ALL ACK signaling</a:t>
                      </a:r>
                      <a:endParaRPr lang="en-CA" sz="1400" b="0" i="0" u="none" strike="noStrike" dirty="0">
                        <a:solidFill>
                          <a:srgbClr val="0070C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err="1">
                          <a:solidFill>
                            <a:srgbClr val="0070C0"/>
                          </a:solidFill>
                          <a:effectLst/>
                          <a:latin typeface="Calibri" panose="020F0502020204030204" pitchFamily="34" charset="0"/>
                        </a:rPr>
                        <a:t>Woojin</a:t>
                      </a:r>
                      <a:r>
                        <a:rPr lang="en-CA" sz="1400" u="none" strike="noStrike" dirty="0">
                          <a:solidFill>
                            <a:srgbClr val="0070C0"/>
                          </a:solidFill>
                          <a:effectLst/>
                          <a:latin typeface="Calibri" panose="020F0502020204030204" pitchFamily="34" charset="0"/>
                        </a:rPr>
                        <a:t> Ahn</a:t>
                      </a:r>
                      <a:endParaRPr lang="en-CA" sz="1400" b="0" i="0" u="none" strike="noStrike" dirty="0">
                        <a:solidFill>
                          <a:srgbClr val="0070C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70C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11-16/0917</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Text for TID value of ALL ACK signaling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Woojin Ahn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11-16/0918</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Discussions on Partial BSS Color</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Geonjung Ko</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11-16/0924</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NAV resetting with RTS/MU-RTS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Weimin Xing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11-16/0925</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Spex text on NAV resetting with RTS/MU-RTS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Weimin Xing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11-16/0941</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CR HE Fragmentation - part 2 </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Ming Gan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effectLst/>
                          <a:latin typeface="Calibri" panose="020F0502020204030204" pitchFamily="34" charset="0"/>
                        </a:rPr>
                        <a:t>11-16/0942</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CR Service Field</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Ming Gan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solidFill>
                            <a:srgbClr val="00B050"/>
                          </a:solidFill>
                          <a:effectLst/>
                          <a:latin typeface="Calibri" panose="020F0502020204030204" pitchFamily="34" charset="0"/>
                        </a:rPr>
                        <a:t>11-16/0951</a:t>
                      </a:r>
                      <a:endParaRPr lang="en-US" altLang="zh-CN"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Setting for TXOP Duration Field</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Po-Kai Huang</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dirty="0">
                          <a:solidFill>
                            <a:srgbClr val="00B050"/>
                          </a:solidFill>
                          <a:effectLst/>
                          <a:latin typeface="Calibri" panose="020F0502020204030204" pitchFamily="34" charset="0"/>
                        </a:rPr>
                        <a:t>11-16/0952</a:t>
                      </a:r>
                      <a:endParaRPr lang="en-US" altLang="zh-CN"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Spec text trigger frame per user info order</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solidFill>
                            <a:srgbClr val="00B050"/>
                          </a:solidFill>
                          <a:effectLst/>
                          <a:latin typeface="Calibri" panose="020F0502020204030204" pitchFamily="34" charset="0"/>
                        </a:rPr>
                        <a:t>Zhou Lan</a:t>
                      </a:r>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a:solidFill>
                            <a:srgbClr val="00B050"/>
                          </a:solidFill>
                          <a:effectLst/>
                          <a:latin typeface="Calibri" panose="020F0502020204030204" pitchFamily="34" charset="0"/>
                        </a:rPr>
                        <a:t>11-16/0953</a:t>
                      </a:r>
                      <a:endParaRPr lang="en-US" altLang="zh-CN"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Comment Resoluaton and Spec Text for Setting for TXOP Duration field</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solidFill>
                            <a:srgbClr val="00B050"/>
                          </a:solidFill>
                          <a:effectLst/>
                          <a:latin typeface="Calibri" panose="020F0502020204030204" pitchFamily="34" charset="0"/>
                        </a:rPr>
                        <a:t>Po-Kai Huang</a:t>
                      </a:r>
                      <a:endParaRPr lang="en-CA" sz="1400" b="0" i="0" u="none" strike="noStrike">
                        <a:solidFill>
                          <a:srgbClr val="00B05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B05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dirty="0">
                          <a:effectLst/>
                          <a:latin typeface="Calibri" panose="020F0502020204030204" pitchFamily="34" charset="0"/>
                        </a:rPr>
                        <a:t>11-16/0960</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AP access procedure for UL MU operation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Jinsoo Ahn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dirty="0">
                          <a:effectLst/>
                          <a:latin typeface="Calibri" panose="020F0502020204030204" pitchFamily="34" charset="0"/>
                        </a:rPr>
                        <a:t>11-16/0961</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Consideration on Multi-STA BlockAck Optimization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Hanseul Hong</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dirty="0">
                          <a:effectLst/>
                          <a:latin typeface="Calibri" panose="020F0502020204030204" pitchFamily="34" charset="0"/>
                        </a:rPr>
                        <a:t>11-16/0962</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EDCA rules-follow up 1</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Jing Ma</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277906">
                <a:tc>
                  <a:txBody>
                    <a:bodyPr/>
                    <a:lstStyle/>
                    <a:p>
                      <a:pPr algn="l" fontAlgn="t"/>
                      <a:r>
                        <a:rPr lang="en-US" altLang="zh-CN" sz="1400" u="none" strike="noStrike" dirty="0">
                          <a:effectLst/>
                          <a:latin typeface="Calibri" panose="020F0502020204030204" pitchFamily="34" charset="0"/>
                        </a:rPr>
                        <a:t>11-16/0963</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EDCA rules-follow up 2</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a:effectLst/>
                          <a:latin typeface="Calibri" panose="020F0502020204030204" pitchFamily="34" charset="0"/>
                        </a:rPr>
                        <a:t>Jing Ma</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r>
              <a:tr h="138953">
                <a:tc>
                  <a:txBody>
                    <a:bodyPr/>
                    <a:lstStyle/>
                    <a:p>
                      <a:pPr algn="l" fontAlgn="t"/>
                      <a:r>
                        <a:rPr lang="en-US" altLang="zh-CN" sz="1400" u="none" strike="noStrike" dirty="0">
                          <a:effectLst/>
                          <a:latin typeface="Calibri" panose="020F0502020204030204" pitchFamily="34" charset="0"/>
                        </a:rPr>
                        <a:t>11-16/0966</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CID71 and CID190 Resolutions</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u="none" strike="noStrike" dirty="0">
                          <a:effectLst/>
                          <a:latin typeface="Calibri" panose="020F0502020204030204" pitchFamily="34" charset="0"/>
                        </a:rPr>
                        <a:t>Jarkko Kneckt</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smtClean="0">
                        <a:solidFill>
                          <a:srgbClr val="000000"/>
                        </a:solidFill>
                        <a:effectLst/>
                        <a:latin typeface="Calibri" panose="020F0502020204030204" pitchFamily="34" charset="0"/>
                        <a:ea typeface="宋体" panose="02010600030101010101" pitchFamily="2" charset="-122"/>
                      </a:endParaRPr>
                    </a:p>
                  </a:txBody>
                  <a:tcPr marL="5561" marR="5561" marT="5561" marB="0"/>
                </a:tc>
              </a:tr>
              <a:tr h="138953">
                <a:tc>
                  <a:txBody>
                    <a:bodyPr/>
                    <a:lstStyle/>
                    <a:p>
                      <a:pPr algn="l" fontAlgn="t"/>
                      <a:r>
                        <a:rPr lang="en-US" altLang="zh-CN" sz="1400" b="0" i="0" u="none" strike="noStrike" dirty="0" smtClean="0">
                          <a:solidFill>
                            <a:srgbClr val="000000"/>
                          </a:solidFill>
                          <a:effectLst/>
                          <a:latin typeface="Calibri" panose="020F0502020204030204" pitchFamily="34" charset="0"/>
                          <a:ea typeface="宋体" panose="02010600030101010101" pitchFamily="2" charset="-122"/>
                        </a:rPr>
                        <a:t>11-16/0998</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US" sz="1400" b="0" i="0" u="none" strike="noStrike" dirty="0" smtClean="0">
                          <a:solidFill>
                            <a:srgbClr val="000000"/>
                          </a:solidFill>
                          <a:effectLst/>
                          <a:latin typeface="Calibri" panose="020F0502020204030204" pitchFamily="34" charset="0"/>
                          <a:ea typeface="宋体" panose="02010600030101010101" pitchFamily="2" charset="-122"/>
                        </a:rPr>
                        <a:t>Rules for 2 EDCA parameters</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r>
                        <a:rPr lang="en-CA" sz="1400" b="0" i="0" u="none" strike="noStrike" dirty="0" smtClean="0">
                          <a:solidFill>
                            <a:srgbClr val="000000"/>
                          </a:solidFill>
                          <a:effectLst/>
                          <a:latin typeface="Calibri" panose="020F0502020204030204" pitchFamily="34" charset="0"/>
                          <a:ea typeface="宋体" panose="02010600030101010101" pitchFamily="2" charset="-122"/>
                        </a:rPr>
                        <a:t>laurent cariou</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5561" marR="5561" marT="5561" marB="0"/>
                </a:tc>
                <a:tc>
                  <a:txBody>
                    <a:bodyPr/>
                    <a:lstStyle/>
                    <a:p>
                      <a:pPr algn="l" fontAlgn="t"/>
                      <a:endParaRPr lang="en-CA" sz="1400" b="0" i="0" u="none" strike="noStrike" dirty="0" smtClean="0">
                        <a:solidFill>
                          <a:srgbClr val="000000"/>
                        </a:solidFill>
                        <a:effectLst/>
                        <a:latin typeface="Calibri" panose="020F0502020204030204" pitchFamily="34" charset="0"/>
                        <a:ea typeface="宋体" panose="02010600030101010101" pitchFamily="2" charset="-122"/>
                      </a:endParaRPr>
                    </a:p>
                  </a:txBody>
                  <a:tcPr marL="5561" marR="5561" marT="5561" marB="0"/>
                </a:tc>
              </a:tr>
            </a:tbl>
          </a:graphicData>
        </a:graphic>
      </p:graphicFrame>
      <p:sp>
        <p:nvSpPr>
          <p:cNvPr id="7" name="TextBox 6"/>
          <p:cNvSpPr txBox="1"/>
          <p:nvPr/>
        </p:nvSpPr>
        <p:spPr>
          <a:xfrm>
            <a:off x="718404" y="6096000"/>
            <a:ext cx="7206396" cy="307777"/>
          </a:xfrm>
          <a:prstGeom prst="rect">
            <a:avLst/>
          </a:prstGeom>
          <a:noFill/>
        </p:spPr>
        <p:txBody>
          <a:bodyPr wrap="none" rtlCol="0">
            <a:spAutoFit/>
          </a:bodyPr>
          <a:lstStyle/>
          <a:p>
            <a:r>
              <a:rPr lang="en-US" sz="1400" dirty="0" smtClean="0">
                <a:solidFill>
                  <a:srgbClr val="00B050"/>
                </a:solidFill>
                <a:latin typeface="Calibri" panose="020F0502020204030204" pitchFamily="34" charset="0"/>
              </a:rPr>
              <a:t>Contributions shown in green color have been presented in previous TG or MAC ad hoc sessions </a:t>
            </a:r>
            <a:endParaRPr lang="en-US" sz="1400" dirty="0">
              <a:solidFill>
                <a:srgbClr val="00B050"/>
              </a:solidFill>
              <a:latin typeface="Calibri" panose="020F0502020204030204" pitchFamily="34" charset="0"/>
            </a:endParaRPr>
          </a:p>
        </p:txBody>
      </p:sp>
      <p:sp>
        <p:nvSpPr>
          <p:cNvPr id="8" name="TextBox 7"/>
          <p:cNvSpPr txBox="1"/>
          <p:nvPr/>
        </p:nvSpPr>
        <p:spPr>
          <a:xfrm>
            <a:off x="718404" y="6231228"/>
            <a:ext cx="4866973" cy="307777"/>
          </a:xfrm>
          <a:prstGeom prst="rect">
            <a:avLst/>
          </a:prstGeom>
          <a:noFill/>
        </p:spPr>
        <p:txBody>
          <a:bodyPr wrap="none" rtlCol="0">
            <a:spAutoFit/>
          </a:bodyPr>
          <a:lstStyle/>
          <a:p>
            <a:r>
              <a:rPr lang="en-US" sz="1400" dirty="0" smtClean="0">
                <a:solidFill>
                  <a:srgbClr val="0070C0"/>
                </a:solidFill>
                <a:latin typeface="Calibri" panose="020F0502020204030204" pitchFamily="34" charset="0"/>
              </a:rPr>
              <a:t>Contributions shown in </a:t>
            </a:r>
            <a:r>
              <a:rPr lang="en-US" sz="1400" dirty="0" smtClean="0">
                <a:solidFill>
                  <a:srgbClr val="0070C0"/>
                </a:solidFill>
                <a:latin typeface="Calibri" panose="020F0502020204030204" pitchFamily="34" charset="0"/>
              </a:rPr>
              <a:t>blue color </a:t>
            </a:r>
            <a:r>
              <a:rPr lang="en-US" sz="1400" dirty="0" smtClean="0">
                <a:solidFill>
                  <a:srgbClr val="0070C0"/>
                </a:solidFill>
                <a:latin typeface="Calibri" panose="020F0502020204030204" pitchFamily="34" charset="0"/>
              </a:rPr>
              <a:t>have been </a:t>
            </a:r>
            <a:r>
              <a:rPr lang="en-US" sz="1400" dirty="0" smtClean="0">
                <a:solidFill>
                  <a:srgbClr val="0070C0"/>
                </a:solidFill>
                <a:latin typeface="Calibri" panose="020F0502020204030204" pitchFamily="34" charset="0"/>
              </a:rPr>
              <a:t>partially presented</a:t>
            </a:r>
            <a:endParaRPr lang="en-US" sz="1400" dirty="0">
              <a:solidFill>
                <a:srgbClr val="0070C0"/>
              </a:solidFill>
              <a:latin typeface="Calibri" panose="020F0502020204030204" pitchFamily="34" charset="0"/>
            </a:endParaRPr>
          </a:p>
        </p:txBody>
      </p:sp>
    </p:spTree>
    <p:extLst>
      <p:ext uri="{BB962C8B-B14F-4D97-AF65-F5344CB8AC3E}">
        <p14:creationId xmlns:p14="http://schemas.microsoft.com/office/powerpoint/2010/main" val="986826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Straw-poll 1</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r>
              <a:rPr lang="en-US" sz="1800" dirty="0" smtClean="0"/>
              <a:t>Do you agree to add to the 11ax specification D0.2 the comment resolutions in document 16/829r4 for CIDs: </a:t>
            </a:r>
            <a:r>
              <a:rPr lang="en-GB" sz="1800" dirty="0"/>
              <a:t>22, 23, 24, 136, 414, 415, 587, 694, 21, 1213, 2615, 1442, 1443, 1756, 1769, </a:t>
            </a:r>
            <a:r>
              <a:rPr lang="en-GB" sz="1800" dirty="0" smtClean="0"/>
              <a:t>2231</a:t>
            </a:r>
          </a:p>
          <a:p>
            <a:endParaRPr lang="en-US" sz="1800" dirty="0"/>
          </a:p>
          <a:p>
            <a:pPr lvl="0"/>
            <a:r>
              <a:rPr lang="en-US" sz="1800" dirty="0" smtClean="0"/>
              <a:t>Accepted with no objection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393650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Straw-poll </a:t>
            </a:r>
            <a:r>
              <a:rPr lang="en-US" altLang="en-US" dirty="0" smtClean="0"/>
              <a:t>2</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US" sz="1800" dirty="0" smtClean="0"/>
              <a:t>Do you agree to add to the 11ax specification D0.2 the comment resolutions in document 16/867r2 for CIDs: </a:t>
            </a:r>
            <a:r>
              <a:rPr lang="en-GB" sz="1800" dirty="0"/>
              <a:t>1275, 1270, 1269, 1139, 97, 2213, 1809, 1808, 1807, 1806</a:t>
            </a:r>
            <a:endParaRPr lang="en-US" sz="1800" dirty="0"/>
          </a:p>
          <a:p>
            <a:endParaRPr lang="en-US" sz="1800" dirty="0"/>
          </a:p>
          <a:p>
            <a:r>
              <a:rPr lang="en-US" sz="1800" dirty="0" smtClean="0"/>
              <a:t> </a:t>
            </a:r>
            <a:r>
              <a:rPr lang="en-US" sz="1800" dirty="0"/>
              <a:t>Accepted with no objection </a:t>
            </a:r>
          </a:p>
          <a:p>
            <a:pPr lvl="0"/>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2512045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Straw-poll </a:t>
            </a:r>
            <a:r>
              <a:rPr lang="en-US" altLang="en-US" dirty="0" smtClean="0"/>
              <a:t>3</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r>
              <a:rPr lang="en-US" sz="1800" dirty="0" smtClean="0"/>
              <a:t>Do you agree to update revision number to 16/829r3 in the comment resolution for CIDs: </a:t>
            </a:r>
            <a:r>
              <a:rPr lang="en-GB" sz="1800" dirty="0"/>
              <a:t>22, 23, 24, 136, 414, 415, 587, 694, 21, 1213, 2615, 1442, 1443, 1756, 1769, 2231</a:t>
            </a:r>
            <a:endParaRPr lang="en-US" sz="1800" dirty="0"/>
          </a:p>
          <a:p>
            <a:pPr lvl="0"/>
            <a:endParaRPr lang="en-US" sz="1800" dirty="0" smtClean="0"/>
          </a:p>
          <a:p>
            <a:r>
              <a:rPr lang="en-US" sz="1800" dirty="0"/>
              <a:t>Accepted with no objection </a:t>
            </a:r>
          </a:p>
          <a:p>
            <a:pPr marL="0" lvl="0" indent="0">
              <a:buNone/>
            </a:pP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4107419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Straw-poll </a:t>
            </a:r>
            <a:r>
              <a:rPr lang="en-US" altLang="en-US" dirty="0" smtClean="0"/>
              <a:t>4</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US" sz="1800" dirty="0" smtClean="0"/>
              <a:t>Do you agree to add to the 11ax specification D0.2 the comment resolutions in document 16/844r2 for CIDs: 76, 194, 258, 259, 1598, 1773, 2849</a:t>
            </a:r>
            <a:endParaRPr lang="en-US" sz="1800" dirty="0"/>
          </a:p>
          <a:p>
            <a:endParaRPr lang="en-US" sz="1800" dirty="0"/>
          </a:p>
          <a:p>
            <a:r>
              <a:rPr lang="en-US" sz="1800" dirty="0"/>
              <a:t>Accepted with no objection</a:t>
            </a:r>
            <a:r>
              <a:rPr lang="en-US" sz="1800" dirty="0" smtClean="0"/>
              <a:t>  </a:t>
            </a:r>
            <a:endParaRPr lang="en-US" sz="1800" dirty="0"/>
          </a:p>
          <a:p>
            <a:pPr lvl="0"/>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4148284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Straw-poll </a:t>
            </a:r>
            <a:r>
              <a:rPr lang="en-US" altLang="en-US" dirty="0" smtClean="0"/>
              <a:t>5</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US" sz="1800" dirty="0" smtClean="0"/>
              <a:t>Do you agree to add to the 11ax specification D0.2 the comment resolutions in document 16/828r0 for CIDs: </a:t>
            </a:r>
            <a:r>
              <a:rPr lang="en-GB" sz="1800" dirty="0"/>
              <a:t>1482, 1481, 1480, 1479, 1478, 1476, 1475, 1474, 1473, 30, 1225, 1486, 967, 750, 697, 696, 1793, 424, 167, 2629, 2628, 2627, 2626, 2269, 1484, 1485, 1794, 1662, 1487, 2197, 2464, 2465, 1470, 165, 1217 </a:t>
            </a:r>
            <a:endParaRPr lang="en-US" sz="1800" dirty="0"/>
          </a:p>
          <a:p>
            <a:endParaRPr lang="en-US" sz="1800" dirty="0"/>
          </a:p>
          <a:p>
            <a:r>
              <a:rPr lang="en-US" sz="1800" dirty="0" smtClean="0"/>
              <a:t>  </a:t>
            </a:r>
            <a:r>
              <a:rPr lang="en-US" sz="1800" dirty="0"/>
              <a:t>Accepted with no objection  </a:t>
            </a:r>
          </a:p>
          <a:p>
            <a:endParaRPr lang="en-US" sz="1800" dirty="0"/>
          </a:p>
          <a:p>
            <a:pPr lvl="0"/>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398555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Straw-poll </a:t>
            </a:r>
            <a:r>
              <a:rPr lang="en-US" altLang="en-US" dirty="0"/>
              <a:t>6</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US" sz="1800" dirty="0" smtClean="0"/>
              <a:t>Do you agree to add to the 11ax specification D0.2 the comment resolutions in document </a:t>
            </a:r>
            <a:r>
              <a:rPr lang="en-US" sz="1800" dirty="0" smtClean="0"/>
              <a:t>16/860r1 </a:t>
            </a:r>
            <a:r>
              <a:rPr lang="en-US" sz="1800" dirty="0" smtClean="0"/>
              <a:t>for </a:t>
            </a:r>
            <a:r>
              <a:rPr lang="en-US" sz="1800" dirty="0" smtClean="0"/>
              <a:t>CIDs: </a:t>
            </a:r>
            <a:r>
              <a:rPr lang="en-GB" sz="1800" dirty="0" smtClean="0"/>
              <a:t>2484</a:t>
            </a:r>
            <a:r>
              <a:rPr lang="en-GB" sz="1800" dirty="0"/>
              <a:t>, 2483, 2482, 2481, 2430, 2429, 2489 </a:t>
            </a:r>
            <a:endParaRPr lang="en-US" sz="1800" dirty="0"/>
          </a:p>
          <a:p>
            <a:endParaRPr lang="en-US" sz="1800" dirty="0" smtClean="0"/>
          </a:p>
          <a:p>
            <a:r>
              <a:rPr lang="en-US" sz="1800" dirty="0" smtClean="0"/>
              <a:t>Accepted </a:t>
            </a:r>
            <a:r>
              <a:rPr lang="en-US" sz="1800" dirty="0"/>
              <a:t>with no objection  </a:t>
            </a:r>
          </a:p>
          <a:p>
            <a:endParaRPr lang="en-US" sz="1800" dirty="0"/>
          </a:p>
          <a:p>
            <a:pPr lvl="0"/>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3043289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Straw-poll </a:t>
            </a:r>
            <a:r>
              <a:rPr lang="en-US" altLang="en-US" dirty="0" smtClean="0"/>
              <a:t>7</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US" sz="1800" dirty="0" smtClean="0"/>
              <a:t>Do you agree to add to the 11ax specification D0.2 the comment resolutions in document </a:t>
            </a:r>
            <a:r>
              <a:rPr lang="en-US" sz="1800" dirty="0" smtClean="0"/>
              <a:t>16/862r2 </a:t>
            </a:r>
            <a:r>
              <a:rPr lang="en-US" sz="1800" dirty="0" smtClean="0"/>
              <a:t>for </a:t>
            </a:r>
            <a:r>
              <a:rPr lang="en-US" sz="1800" dirty="0" smtClean="0"/>
              <a:t>CIDs: </a:t>
            </a:r>
            <a:r>
              <a:rPr lang="en-GB" sz="1800" dirty="0"/>
              <a:t>73, 210, 192, 642, 1593, </a:t>
            </a:r>
            <a:r>
              <a:rPr lang="en-GB" sz="1800" dirty="0" smtClean="0"/>
              <a:t>1919, </a:t>
            </a:r>
            <a:r>
              <a:rPr lang="en-GB" sz="1800" strike="sngStrike" dirty="0" smtClean="0"/>
              <a:t>2441</a:t>
            </a:r>
            <a:r>
              <a:rPr lang="en-GB" sz="1800" dirty="0" smtClean="0"/>
              <a:t>, </a:t>
            </a:r>
            <a:r>
              <a:rPr lang="en-GB" sz="1800" dirty="0"/>
              <a:t>643, 1595, 2259, 2260 </a:t>
            </a:r>
            <a:r>
              <a:rPr lang="en-GB" sz="1800" dirty="0" smtClean="0"/>
              <a:t> </a:t>
            </a:r>
            <a:endParaRPr lang="en-US" sz="1800" dirty="0"/>
          </a:p>
          <a:p>
            <a:pPr marL="0" indent="0">
              <a:buNone/>
            </a:pPr>
            <a:r>
              <a:rPr lang="en-US" sz="1800" dirty="0" smtClean="0"/>
              <a:t> </a:t>
            </a:r>
            <a:endParaRPr lang="en-US" sz="1800" dirty="0" smtClean="0"/>
          </a:p>
          <a:p>
            <a:r>
              <a:rPr lang="en-US" sz="1800" dirty="0" smtClean="0"/>
              <a:t> </a:t>
            </a:r>
            <a:r>
              <a:rPr lang="en-US" sz="1800" dirty="0" err="1" smtClean="0"/>
              <a:t>Strawpoll</a:t>
            </a:r>
            <a:r>
              <a:rPr lang="en-US" sz="1800" dirty="0" smtClean="0"/>
              <a:t> passed 29/0/18</a:t>
            </a:r>
            <a:endParaRPr lang="en-US" sz="1800" dirty="0"/>
          </a:p>
          <a:p>
            <a:pPr lvl="0"/>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2731663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70C0"/>
                </a:solidFill>
                <a:latin typeface="Arial Black" pitchFamily="34" charset="0"/>
              </a:rPr>
              <a:t>IEEE 802.11 TGax</a:t>
            </a:r>
            <a:br>
              <a:rPr lang="en-US" altLang="en-US" dirty="0" smtClean="0">
                <a:solidFill>
                  <a:srgbClr val="0070C0"/>
                </a:solidFill>
                <a:latin typeface="Arial Black" pitchFamily="34" charset="0"/>
              </a:rPr>
            </a:br>
            <a:r>
              <a:rPr lang="en-US" altLang="en-US" dirty="0" smtClean="0">
                <a:solidFill>
                  <a:srgbClr val="0070C0"/>
                </a:solidFill>
                <a:latin typeface="Arial Black" pitchFamily="34" charset="0"/>
              </a:rPr>
              <a:t>High Efficiency WLAN</a:t>
            </a:r>
            <a:br>
              <a:rPr lang="en-US" altLang="en-US" dirty="0" smtClean="0">
                <a:solidFill>
                  <a:srgbClr val="0070C0"/>
                </a:solidFill>
                <a:latin typeface="Arial Black" pitchFamily="34" charset="0"/>
              </a:rPr>
            </a:br>
            <a:r>
              <a:rPr lang="en-US" altLang="en-US" dirty="0" smtClean="0">
                <a:solidFill>
                  <a:srgbClr val="0070C0"/>
                </a:solidFill>
                <a:latin typeface="Arial Black" pitchFamily="34" charset="0"/>
              </a:rPr>
              <a:t>MAC Ad Hoc</a:t>
            </a:r>
            <a:endParaRPr lang="en-CA" altLang="en-US" dirty="0" smtClean="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Straw-poll </a:t>
            </a:r>
            <a:r>
              <a:rPr lang="en-US" altLang="en-US" dirty="0" smtClean="0"/>
              <a:t>8</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US" sz="1800" dirty="0" smtClean="0"/>
              <a:t>Do you agree to add to the 11ax specification D0.2 the comment resolutions in document </a:t>
            </a:r>
            <a:r>
              <a:rPr lang="en-US" sz="1800" dirty="0" smtClean="0"/>
              <a:t>16/861r2 </a:t>
            </a:r>
            <a:r>
              <a:rPr lang="en-US" sz="1800" dirty="0" smtClean="0"/>
              <a:t>for </a:t>
            </a:r>
            <a:r>
              <a:rPr lang="en-US" sz="1800" dirty="0" smtClean="0"/>
              <a:t>CIDs: </a:t>
            </a:r>
            <a:r>
              <a:rPr lang="en-GB" sz="1800" dirty="0"/>
              <a:t>2608, 2607, 2606, 2488</a:t>
            </a:r>
            <a:r>
              <a:rPr lang="en-GB" sz="1800" dirty="0" smtClean="0"/>
              <a:t>, 2487, 1399, </a:t>
            </a:r>
            <a:r>
              <a:rPr lang="en-GB" sz="1800" dirty="0"/>
              <a:t>2841</a:t>
            </a:r>
            <a:r>
              <a:rPr lang="en-GB" sz="1800" dirty="0" smtClean="0"/>
              <a:t> </a:t>
            </a:r>
            <a:endParaRPr lang="en-US" sz="1800" dirty="0"/>
          </a:p>
          <a:p>
            <a:pPr marL="0" indent="0">
              <a:buNone/>
            </a:pPr>
            <a:r>
              <a:rPr lang="en-US" sz="1800" dirty="0" smtClean="0"/>
              <a:t> </a:t>
            </a:r>
            <a:endParaRPr lang="en-US" sz="1800" dirty="0" smtClean="0"/>
          </a:p>
          <a:p>
            <a:r>
              <a:rPr lang="en-US" sz="1800" dirty="0"/>
              <a:t> Accepted with no objection  </a:t>
            </a:r>
          </a:p>
          <a:p>
            <a:endParaRPr lang="en-US" sz="1800" dirty="0"/>
          </a:p>
          <a:p>
            <a:pPr lvl="0"/>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3923500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21</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2074824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7"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1-1: </a:t>
            </a:r>
            <a:r>
              <a:rPr lang="en-US" altLang="en-US" dirty="0" err="1" smtClean="0"/>
              <a:t>Premotion</a:t>
            </a:r>
            <a:r>
              <a:rPr lang="en-US" altLang="en-US" dirty="0" smtClean="0"/>
              <a:t/>
            </a:r>
            <a:br>
              <a:rPr lang="en-US" altLang="en-US" dirty="0" smtClean="0"/>
            </a:br>
            <a:r>
              <a:rPr lang="en-US" altLang="en-US" dirty="0" smtClean="0"/>
              <a:t>contribution-file-name</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TGax SFD: </a:t>
            </a:r>
          </a:p>
          <a:p>
            <a:pPr lvl="1"/>
            <a:r>
              <a:rPr lang="en-US" altLang="ko-KR" dirty="0" smtClean="0"/>
              <a:t>ABC</a:t>
            </a:r>
            <a:endParaRPr lang="en-US" dirty="0" smtClean="0"/>
          </a:p>
          <a:p>
            <a:pPr marL="457200" lvl="1" indent="0">
              <a:buNone/>
            </a:pPr>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2013639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TGax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13-14</a:t>
            </a:r>
          </a:p>
          <a:p>
            <a:r>
              <a:rPr lang="en-US" altLang="en-US" sz="2000" dirty="0" smtClean="0"/>
              <a:t>Note MAC ad hoc sessions this week </a:t>
            </a:r>
            <a:endParaRPr lang="en-US" altLang="en-US" sz="2000" dirty="0"/>
          </a:p>
          <a:p>
            <a:pPr lvl="1"/>
            <a:r>
              <a:rPr lang="en-US" altLang="en-US" sz="1800" b="1" dirty="0" smtClean="0">
                <a:solidFill>
                  <a:srgbClr val="0070C0"/>
                </a:solidFill>
              </a:rPr>
              <a:t>Tue: AM2, PM3 </a:t>
            </a:r>
          </a:p>
          <a:p>
            <a:pPr lvl="1"/>
            <a:r>
              <a:rPr lang="en-US" altLang="en-US" sz="1800" b="1" dirty="0" smtClean="0">
                <a:solidFill>
                  <a:srgbClr val="0070C0"/>
                </a:solidFill>
              </a:rPr>
              <a:t>Wed:PM1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(Newracom)</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886461"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July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28101</TotalTime>
  <Words>2198</Words>
  <Application>Microsoft Office PowerPoint</Application>
  <PresentationFormat>On-screen Show (4:3)</PresentationFormat>
  <Paragraphs>419</Paragraphs>
  <Slides>27</Slides>
  <Notes>27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8" baseType="lpstr">
      <vt:lpstr>MS PGothic</vt:lpstr>
      <vt:lpstr>MS PGothic</vt:lpstr>
      <vt:lpstr>SimSun</vt:lpstr>
      <vt:lpstr>Arial</vt:lpstr>
      <vt:lpstr>Arial Black</vt:lpstr>
      <vt:lpstr>Calibri</vt:lpstr>
      <vt:lpstr>Helvetica</vt:lpstr>
      <vt:lpstr>Monotype Sorts</vt:lpstr>
      <vt:lpstr>Times New Roman</vt:lpstr>
      <vt:lpstr>802-11-Submission</vt:lpstr>
      <vt:lpstr>Document</vt:lpstr>
      <vt:lpstr>TGax MAC Ad Hoc  July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Straw-poll 1</vt:lpstr>
      <vt:lpstr>Straw-poll 2</vt:lpstr>
      <vt:lpstr>Straw-poll 3</vt:lpstr>
      <vt:lpstr>Straw-poll 4</vt:lpstr>
      <vt:lpstr>Straw-poll 5</vt:lpstr>
      <vt:lpstr>Straw-poll 6</vt:lpstr>
      <vt:lpstr>Straw-poll 7</vt:lpstr>
      <vt:lpstr>Straw-poll 8</vt:lpstr>
      <vt:lpstr>Ad Hoc Groups Operation (1/2) Governing document is 15/075r0</vt:lpstr>
      <vt:lpstr>Ad Hoc Groups Operation (2/2) Governing document is 15/075r0</vt:lpstr>
      <vt:lpstr>Backup Slides</vt:lpstr>
      <vt:lpstr>Strawpoll MAC 1-1: Premotion contribution-file-name</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1544</cp:revision>
  <cp:lastPrinted>1998-02-10T13:28:06Z</cp:lastPrinted>
  <dcterms:created xsi:type="dcterms:W3CDTF">2007-04-17T18:10:23Z</dcterms:created>
  <dcterms:modified xsi:type="dcterms:W3CDTF">2016-07-27T22:37:45Z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