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28"/>
  </p:notesMasterIdLst>
  <p:handoutMasterIdLst>
    <p:handoutMasterId r:id="rId29"/>
  </p:handoutMasterIdLst>
  <p:sldIdLst>
    <p:sldId id="256" r:id="rId2"/>
    <p:sldId id="276" r:id="rId3"/>
    <p:sldId id="277" r:id="rId4"/>
    <p:sldId id="278" r:id="rId5"/>
    <p:sldId id="279" r:id="rId6"/>
    <p:sldId id="280" r:id="rId7"/>
    <p:sldId id="281" r:id="rId8"/>
    <p:sldId id="282" r:id="rId9"/>
    <p:sldId id="301" r:id="rId10"/>
    <p:sldId id="283" r:id="rId11"/>
    <p:sldId id="284" r:id="rId12"/>
    <p:sldId id="285" r:id="rId13"/>
    <p:sldId id="286" r:id="rId14"/>
    <p:sldId id="287" r:id="rId15"/>
    <p:sldId id="288" r:id="rId16"/>
    <p:sldId id="289" r:id="rId17"/>
    <p:sldId id="290" r:id="rId18"/>
    <p:sldId id="291" r:id="rId19"/>
    <p:sldId id="292" r:id="rId20"/>
    <p:sldId id="293" r:id="rId21"/>
    <p:sldId id="294" r:id="rId22"/>
    <p:sldId id="295" r:id="rId23"/>
    <p:sldId id="297" r:id="rId24"/>
    <p:sldId id="298" r:id="rId25"/>
    <p:sldId id="299" r:id="rId26"/>
    <p:sldId id="300" r:id="rId27"/>
  </p:sldIdLst>
  <p:sldSz cx="9144000" cy="6858000" type="screen4x3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4" autoAdjust="0"/>
    <p:restoredTop sz="94660"/>
  </p:normalViewPr>
  <p:slideViewPr>
    <p:cSldViewPr>
      <p:cViewPr varScale="1">
        <p:scale>
          <a:sx n="59" d="100"/>
          <a:sy n="59" d="100"/>
        </p:scale>
        <p:origin x="90" y="714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7CCAAF-252C-4847-8D16-EDD6B40E4912}" type="datetimeFigureOut">
              <a:rPr lang="en-US" smtClean="0"/>
              <a:pPr/>
              <a:t>7/26/2016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doc.: IEEE 802.11-yy/xxxxr0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Month Year</a:t>
            </a:r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2525" y="701675"/>
            <a:ext cx="4627563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John Doe, Some Company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dirty="0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 dirty="0"/>
              <a:t>Page </a:t>
            </a:r>
            <a:fld id="{465D53FD-DB5F-4815-BF01-6488A8FBD189}" type="slidenum">
              <a:rPr lang="en-US"/>
              <a:pPr/>
              <a:t>1</a:t>
            </a:fld>
            <a:endParaRPr lang="en-US" dirty="0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 dirty="0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PlaceHolder 1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2440" cy="4110840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en-US" sz="2000">
                <a:latin typeface="Arial"/>
              </a:rPr>
              <a:t> </a:t>
            </a:r>
            <a:r>
              <a:rPr lang="en-US" sz="1200" i="1">
                <a:latin typeface="Arial"/>
              </a:rPr>
              <a:t>access to the resource is only upon a successful authentication</a:t>
            </a:r>
            <a:endParaRPr/>
          </a:p>
        </p:txBody>
      </p:sp>
      <p:sp>
        <p:nvSpPr>
          <p:cNvPr id="146" name="CustomShape 2"/>
          <p:cNvSpPr/>
          <p:nvPr/>
        </p:nvSpPr>
        <p:spPr>
          <a:xfrm>
            <a:off x="3884760" y="8685360"/>
            <a:ext cx="2967840" cy="4532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b"/>
          <a:lstStyle/>
          <a:p>
            <a:pPr algn="r">
              <a:lnSpc>
                <a:spcPct val="100000"/>
              </a:lnSpc>
            </a:pPr>
            <a:fld id="{0E3BE54F-FDC2-4159-83F5-6ADD3F635364}" type="slidenum">
              <a:rPr lang="en-US" sz="1200">
                <a:solidFill>
                  <a:srgbClr val="000000"/>
                </a:solidFill>
                <a:latin typeface="+mn-lt"/>
                <a:ea typeface="+mn-ea"/>
              </a:rPr>
              <a:t>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7945900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PlaceHolder 1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2440" cy="411084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148" name="CustomShape 2"/>
          <p:cNvSpPr/>
          <p:nvPr/>
        </p:nvSpPr>
        <p:spPr>
          <a:xfrm>
            <a:off x="3884760" y="8685360"/>
            <a:ext cx="2967840" cy="4532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b"/>
          <a:lstStyle/>
          <a:p>
            <a:pPr algn="r">
              <a:lnSpc>
                <a:spcPct val="100000"/>
              </a:lnSpc>
            </a:pPr>
            <a:fld id="{6374B41F-9809-4B4E-AD41-5F143A8210CD}" type="slidenum">
              <a:rPr lang="en-US" sz="1200">
                <a:solidFill>
                  <a:srgbClr val="000000"/>
                </a:solidFill>
                <a:latin typeface="+mn-lt"/>
                <a:ea typeface="+mn-ea"/>
              </a:rPr>
              <a:t>7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0709506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PlaceHolder 1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2440" cy="4110840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en-US" sz="2000">
                <a:latin typeface="Arial"/>
              </a:rPr>
              <a:t>802.3 (Ethernet)</a:t>
            </a:r>
            <a:endParaRPr/>
          </a:p>
          <a:p>
            <a:r>
              <a:rPr lang="en-US" sz="2000">
                <a:latin typeface="Arial"/>
              </a:rPr>
              <a:t>802.11 (Wi-Fi)</a:t>
            </a:r>
            <a:endParaRPr/>
          </a:p>
          <a:p>
            <a:endParaRPr/>
          </a:p>
        </p:txBody>
      </p:sp>
      <p:sp>
        <p:nvSpPr>
          <p:cNvPr id="150" name="CustomShape 2"/>
          <p:cNvSpPr/>
          <p:nvPr/>
        </p:nvSpPr>
        <p:spPr>
          <a:xfrm>
            <a:off x="3884760" y="8685360"/>
            <a:ext cx="2967840" cy="4532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b"/>
          <a:lstStyle/>
          <a:p>
            <a:pPr algn="r">
              <a:lnSpc>
                <a:spcPct val="100000"/>
              </a:lnSpc>
            </a:pPr>
            <a:fld id="{4EEE981F-314F-4C92-B370-42854BED4288}" type="slidenum">
              <a:rPr lang="en-US" sz="1200">
                <a:solidFill>
                  <a:srgbClr val="000000"/>
                </a:solidFill>
                <a:latin typeface="+mn-lt"/>
                <a:ea typeface="+mn-ea"/>
              </a:rPr>
              <a:t>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9587711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PlaceHolder 1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2440" cy="4110840"/>
          </a:xfrm>
          <a:prstGeom prst="rect">
            <a:avLst/>
          </a:prstGeom>
        </p:spPr>
        <p:txBody>
          <a:bodyPr lIns="0" tIns="0" rIns="0" bIns="0"/>
          <a:lstStyle/>
          <a:p>
            <a:r>
              <a:rPr lang="en-US" sz="2000">
                <a:latin typeface="Arial"/>
              </a:rPr>
              <a:t>CCMP (CBC-MAC protocol)</a:t>
            </a:r>
            <a:endParaRPr/>
          </a:p>
        </p:txBody>
      </p:sp>
      <p:sp>
        <p:nvSpPr>
          <p:cNvPr id="152" name="CustomShape 2"/>
          <p:cNvSpPr/>
          <p:nvPr/>
        </p:nvSpPr>
        <p:spPr>
          <a:xfrm>
            <a:off x="3884760" y="8685360"/>
            <a:ext cx="2967840" cy="4532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b"/>
          <a:lstStyle/>
          <a:p>
            <a:pPr algn="r">
              <a:lnSpc>
                <a:spcPct val="100000"/>
              </a:lnSpc>
            </a:pPr>
            <a:fld id="{075276D8-9D4D-4DF9-8F6A-F32E596EFCD5}" type="slidenum">
              <a:rPr lang="en-US" sz="1200">
                <a:solidFill>
                  <a:srgbClr val="000000"/>
                </a:solidFill>
                <a:latin typeface="+mn-lt"/>
                <a:ea typeface="+mn-ea"/>
              </a:rPr>
              <a:t>15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1923991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January 2016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Joseph Levy (InterDigital)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 err="1" smtClean="0"/>
              <a:t>Meareg</a:t>
            </a:r>
            <a:r>
              <a:rPr lang="en-GB" dirty="0" smtClean="0"/>
              <a:t> </a:t>
            </a:r>
            <a:r>
              <a:rPr lang="en-GB" dirty="0" err="1" smtClean="0"/>
              <a:t>Abreha</a:t>
            </a:r>
            <a:r>
              <a:rPr lang="en-GB" dirty="0" smtClean="0"/>
              <a:t> (Addis Ababa University)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January 2016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January 2016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Joseph Levy (InterDigital)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8413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981200"/>
            <a:ext cx="381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January 2016</a:t>
            </a:r>
            <a:endParaRPr lang="en-GB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Joseph Levy (InterDigital)</a:t>
            </a:r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January 2016</a:t>
            </a:r>
            <a:endParaRPr lang="en-GB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5643570" y="6475413"/>
            <a:ext cx="2898768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 dirty="0" smtClean="0"/>
              <a:t>Joseph Levy (InterDigital)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January 2016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Joseph Levy (InterDigital)</a:t>
            </a: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January 2016</a:t>
            </a:r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Joseph Levy (InterDigital)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January 2016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Joseph Levy (InterDigital)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1513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 smtClean="0"/>
              <a:t>January 2016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Joseph Levy (InterDigital)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0813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0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 smtClean="0"/>
              <a:t>July 2016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 err="1" smtClean="0"/>
              <a:t>Meareg</a:t>
            </a:r>
            <a:r>
              <a:rPr lang="en-GB" dirty="0" smtClean="0"/>
              <a:t> </a:t>
            </a:r>
            <a:r>
              <a:rPr lang="en-GB" dirty="0" err="1" smtClean="0"/>
              <a:t>Abreha</a:t>
            </a:r>
            <a:r>
              <a:rPr lang="en-GB" dirty="0" smtClean="0"/>
              <a:t> (Addis Ababa University)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4344988" y="6475413"/>
            <a:ext cx="52863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685800" y="609600"/>
            <a:ext cx="77724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84213" y="6475413"/>
            <a:ext cx="714375" cy="18256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477000"/>
            <a:ext cx="78486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dirty="0"/>
          </a:p>
        </p:txBody>
      </p:sp>
      <p:sp>
        <p:nvSpPr>
          <p:cNvPr id="10" name="Date Placeholder 3"/>
          <p:cNvSpPr txBox="1">
            <a:spLocks/>
          </p:cNvSpPr>
          <p:nvPr userDrawn="1"/>
        </p:nvSpPr>
        <p:spPr bwMode="auto">
          <a:xfrm>
            <a:off x="5000628" y="357166"/>
            <a:ext cx="3500462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</a:t>
            </a: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802.11-16/0940r1</a:t>
            </a:r>
            <a:endParaRPr kumimoji="0" lang="en-GB" sz="1800" b="1" i="0" u="none" strike="noStrike" kern="120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timing>
    <p:tnLst>
      <p:par>
        <p:cTn id="1" dur="indefinite" restart="never" nodeType="tmRoot"/>
      </p:par>
    </p:tnLst>
  </p:timing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Date Placeholder 3"/>
          <p:cNvSpPr>
            <a:spLocks noGrp="1"/>
          </p:cNvSpPr>
          <p:nvPr>
            <p:ph type="dt" idx="15"/>
          </p:nvPr>
        </p:nvSpPr>
        <p:spPr>
          <a:xfrm>
            <a:off x="696912" y="333375"/>
            <a:ext cx="2303451" cy="273050"/>
          </a:xfrm>
        </p:spPr>
        <p:txBody>
          <a:bodyPr/>
          <a:lstStyle/>
          <a:p>
            <a:r>
              <a:rPr lang="en-US" dirty="0" smtClean="0"/>
              <a:t>July 2016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524625"/>
            <a:ext cx="3041644" cy="180975"/>
          </a:xfrm>
        </p:spPr>
        <p:txBody>
          <a:bodyPr/>
          <a:lstStyle/>
          <a:p>
            <a:r>
              <a:rPr lang="en-GB" dirty="0" err="1"/>
              <a:t>Meareg</a:t>
            </a:r>
            <a:r>
              <a:rPr lang="en-GB" dirty="0"/>
              <a:t> </a:t>
            </a:r>
            <a:r>
              <a:rPr lang="en-GB" dirty="0" err="1"/>
              <a:t>Abreha</a:t>
            </a:r>
            <a:r>
              <a:rPr lang="en-GB" dirty="0"/>
              <a:t> </a:t>
            </a:r>
            <a:r>
              <a:rPr lang="en-GB" dirty="0" smtClean="0"/>
              <a:t>(Addis Ababa University)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228600" y="822325"/>
            <a:ext cx="86106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/>
              <a:t>History and Implementation of the IEEE 802 Security </a:t>
            </a:r>
            <a:r>
              <a:rPr lang="en-US" dirty="0" smtClean="0"/>
              <a:t>Architecture</a:t>
            </a:r>
            <a:br>
              <a:rPr lang="en-US" dirty="0" smtClean="0"/>
            </a:b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660525"/>
            <a:ext cx="7772400" cy="396875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</a:t>
            </a:r>
            <a:r>
              <a:rPr lang="en-GB" sz="2000" b="0" dirty="0" smtClean="0"/>
              <a:t>2016-07-26</a:t>
            </a:r>
            <a:endParaRPr lang="en-GB" sz="2000" b="0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977190248"/>
              </p:ext>
            </p:extLst>
          </p:nvPr>
        </p:nvGraphicFramePr>
        <p:xfrm>
          <a:off x="231775" y="2547938"/>
          <a:ext cx="8547100" cy="2730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06" name="Document" r:id="rId4" imgW="8267030" imgH="2634552" progId="Word.Document.8">
                  <p:embed/>
                </p:oleObj>
              </mc:Choice>
              <mc:Fallback>
                <p:oleObj name="Document" r:id="rId4" imgW="8267030" imgH="2634552" progId="Word.Document.8">
                  <p:embed/>
                  <p:pic>
                    <p:nvPicPr>
                      <p:cNvPr id="0" name="Picture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31775" y="2547938"/>
                        <a:ext cx="8547100" cy="2730500"/>
                      </a:xfrm>
                      <a:prstGeom prst="rect">
                        <a:avLst/>
                      </a:prstGeom>
                      <a:noFill/>
                      <a:ex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CustomShape 1"/>
          <p:cNvSpPr/>
          <p:nvPr/>
        </p:nvSpPr>
        <p:spPr>
          <a:xfrm>
            <a:off x="365760" y="1645920"/>
            <a:ext cx="8318160" cy="445008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endParaRPr lang="en-US" dirty="0"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dirty="0">
                <a:solidFill>
                  <a:srgbClr val="FF3333"/>
                </a:solidFill>
                <a:latin typeface="Abyssinica SIL"/>
                <a:ea typeface="Times New Roman"/>
              </a:rPr>
              <a:t>IEEE 802.20</a:t>
            </a:r>
            <a:r>
              <a:rPr lang="en-US" dirty="0">
                <a:solidFill>
                  <a:srgbClr val="000000"/>
                </a:solidFill>
                <a:latin typeface="Abyssinica SIL"/>
                <a:ea typeface="Times New Roman"/>
              </a:rPr>
              <a:t> (MBWA – with Vehicular Mobility support) – has Basic EAP Support Protocol.</a:t>
            </a:r>
            <a:endParaRPr lang="en-US" dirty="0"/>
          </a:p>
          <a:p>
            <a:pPr>
              <a:lnSpc>
                <a:spcPct val="100000"/>
              </a:lnSpc>
              <a:buFont typeface="Arial"/>
              <a:buChar char="•"/>
            </a:pPr>
            <a:endParaRPr lang="en-US" dirty="0"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dirty="0">
                <a:solidFill>
                  <a:srgbClr val="FF3333"/>
                </a:solidFill>
                <a:latin typeface="Abyssinica SIL"/>
                <a:ea typeface="Times New Roman"/>
              </a:rPr>
              <a:t>IEEE 802.21</a:t>
            </a:r>
            <a:r>
              <a:rPr lang="en-US" dirty="0">
                <a:solidFill>
                  <a:srgbClr val="000000"/>
                </a:solidFill>
                <a:latin typeface="Abyssinica SIL"/>
                <a:ea typeface="Times New Roman"/>
              </a:rPr>
              <a:t> (MIH) – uses target network's authentication mechanism before MIH frames exchange.</a:t>
            </a:r>
            <a:endParaRPr lang="en-US" dirty="0"/>
          </a:p>
          <a:p>
            <a:pPr>
              <a:lnSpc>
                <a:spcPct val="100000"/>
              </a:lnSpc>
              <a:buFont typeface="Arial"/>
              <a:buChar char="•"/>
            </a:pPr>
            <a:endParaRPr lang="en-US" dirty="0"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dirty="0">
                <a:solidFill>
                  <a:srgbClr val="FF3333"/>
                </a:solidFill>
                <a:latin typeface="Abyssinica SIL"/>
                <a:ea typeface="Times New Roman"/>
              </a:rPr>
              <a:t>IEEE 802.22 </a:t>
            </a:r>
            <a:r>
              <a:rPr lang="en-US" dirty="0">
                <a:solidFill>
                  <a:srgbClr val="000000"/>
                </a:solidFill>
                <a:latin typeface="Abyssinica SIL"/>
                <a:ea typeface="Times New Roman"/>
              </a:rPr>
              <a:t>(TVWS) – uses EAP-TLS or EAP-TTLS (using RSA or ECC based X.509 digital certificate profiles)</a:t>
            </a:r>
            <a:endParaRPr lang="en-US"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</p:txBody>
      </p:sp>
      <p:sp>
        <p:nvSpPr>
          <p:cNvPr id="96" name="CustomShape 2"/>
          <p:cNvSpPr/>
          <p:nvPr/>
        </p:nvSpPr>
        <p:spPr>
          <a:xfrm>
            <a:off x="365760" y="671040"/>
            <a:ext cx="8043840" cy="7005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400" b="1" dirty="0">
                <a:solidFill>
                  <a:srgbClr val="000000"/>
                </a:solidFill>
                <a:latin typeface="Abyssinica SIL"/>
              </a:rPr>
              <a:t>Data Access Control and Authentication on IEEE 802 standards currently</a:t>
            </a:r>
            <a:endParaRPr dirty="0"/>
          </a:p>
        </p:txBody>
      </p:sp>
      <p:sp>
        <p:nvSpPr>
          <p:cNvPr id="4" name="Rectangle 3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685214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CustomShape 1"/>
          <p:cNvSpPr/>
          <p:nvPr/>
        </p:nvSpPr>
        <p:spPr>
          <a:xfrm>
            <a:off x="365760" y="0"/>
            <a:ext cx="8317080" cy="16430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98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800" b="1">
                <a:solidFill>
                  <a:srgbClr val="000000"/>
                </a:solidFill>
                <a:latin typeface="Abyssinica SIL"/>
              </a:rPr>
              <a:t>IEEE 802.3 (Ethernet) security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The IEEE 802.1AE defines a layer 2 security protocol called MACSec.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FF3300"/>
                </a:solidFill>
                <a:latin typeface="Abyssinica SIL"/>
              </a:rPr>
              <a:t>MACSec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 provides point-to-point security on </a:t>
            </a:r>
            <a:r>
              <a:rPr lang="en-US" sz="2400">
                <a:solidFill>
                  <a:srgbClr val="FF3300"/>
                </a:solidFill>
                <a:latin typeface="Abyssinica SIL"/>
              </a:rPr>
              <a:t>Ethernet networks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.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The 2010 revision of 802.1x integrated the MACSec with the EAPOL and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the IEEE 802.1AR (Secure device identity) to support service identification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.</a:t>
            </a: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4" name="Rectangle 3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1838750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00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800" b="1">
                <a:solidFill>
                  <a:srgbClr val="000000"/>
                </a:solidFill>
                <a:latin typeface="Abyssinica SIL"/>
              </a:rPr>
              <a:t>IEEE 802.11 (WLANs) security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Popularity along medium vulnerability- led to a series of security protocols evolution.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The </a:t>
            </a:r>
            <a:r>
              <a:rPr lang="en-US" sz="2400">
                <a:solidFill>
                  <a:srgbClr val="FF3300"/>
                </a:solidFill>
                <a:latin typeface="Abyssinica SIL"/>
              </a:rPr>
              <a:t>1999 IEEE 802.11 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standard introduced the first wireless protocol called</a:t>
            </a:r>
            <a:r>
              <a:rPr lang="en-US" sz="2400">
                <a:solidFill>
                  <a:srgbClr val="FF3300"/>
                </a:solidFill>
                <a:latin typeface="Abyssinica SIL"/>
              </a:rPr>
              <a:t> WEP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.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WEP uses </a:t>
            </a:r>
            <a:r>
              <a:rPr lang="en-US" sz="2400">
                <a:solidFill>
                  <a:srgbClr val="FF3300"/>
                </a:solidFill>
                <a:latin typeface="Abyssinica SIL"/>
              </a:rPr>
              <a:t>RC4 algorithm 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for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data encryption and integrity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- also the reason for its vulnerability.</a:t>
            </a:r>
            <a:endParaRPr/>
          </a:p>
        </p:txBody>
      </p:sp>
      <p:sp>
        <p:nvSpPr>
          <p:cNvPr id="101" name="CustomShape 3"/>
          <p:cNvSpPr/>
          <p:nvPr/>
        </p:nvSpPr>
        <p:spPr>
          <a:xfrm>
            <a:off x="165240" y="54864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66921068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03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...WLANs security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IEEE Task Group I was formed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to replace the WEP security protocol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.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In 2003 the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WPA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 security protocol (an interim protocol)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replaced the WEP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.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Final draft ratified on June 2004 as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802.11i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 (security protocol -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WPA2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)–included on the </a:t>
            </a:r>
            <a:r>
              <a:rPr lang="en-US" sz="2400">
                <a:solidFill>
                  <a:srgbClr val="FF3300"/>
                </a:solidFill>
                <a:latin typeface="Abyssinica SIL"/>
              </a:rPr>
              <a:t>2007 amendment of the 802.11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.</a:t>
            </a:r>
            <a:endParaRPr/>
          </a:p>
        </p:txBody>
      </p:sp>
      <p:sp>
        <p:nvSpPr>
          <p:cNvPr id="104" name="CustomShape 3"/>
          <p:cNvSpPr/>
          <p:nvPr/>
        </p:nvSpPr>
        <p:spPr>
          <a:xfrm>
            <a:off x="182880" y="54864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9683695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06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...WLANs security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en-US" sz="2600" b="1">
                <a:solidFill>
                  <a:srgbClr val="000000"/>
                </a:solidFill>
                <a:latin typeface="Abyssinica SIL"/>
              </a:rPr>
              <a:t>Wi-Fi Protected Access (WPA)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800">
                <a:solidFill>
                  <a:srgbClr val="FF0000"/>
                </a:solidFill>
                <a:latin typeface="Abyssinica SIL"/>
              </a:rPr>
              <a:t>TKIP </a:t>
            </a:r>
            <a:r>
              <a:rPr lang="en-US" sz="2800">
                <a:solidFill>
                  <a:srgbClr val="000000"/>
                </a:solidFill>
                <a:latin typeface="Abyssinica SIL"/>
              </a:rPr>
              <a:t>(</a:t>
            </a:r>
            <a:r>
              <a:rPr lang="en-US" sz="2800">
                <a:solidFill>
                  <a:srgbClr val="FF0000"/>
                </a:solidFill>
                <a:latin typeface="Abyssinica SIL"/>
              </a:rPr>
              <a:t>still RC4</a:t>
            </a:r>
            <a:r>
              <a:rPr lang="en-US" sz="2800">
                <a:solidFill>
                  <a:srgbClr val="000000"/>
                </a:solidFill>
                <a:latin typeface="Abyssinica SIL"/>
              </a:rPr>
              <a:t> though) for </a:t>
            </a:r>
            <a:r>
              <a:rPr lang="en-US" sz="2800">
                <a:solidFill>
                  <a:srgbClr val="FF3300"/>
                </a:solidFill>
                <a:latin typeface="Abyssinica SIL"/>
              </a:rPr>
              <a:t>data encryption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800">
                <a:solidFill>
                  <a:srgbClr val="FF0000"/>
                </a:solidFill>
                <a:latin typeface="Abyssinica SIL"/>
              </a:rPr>
              <a:t>MIC </a:t>
            </a:r>
            <a:r>
              <a:rPr lang="en-US" sz="2800">
                <a:solidFill>
                  <a:srgbClr val="000000"/>
                </a:solidFill>
                <a:latin typeface="Abyssinica SIL"/>
              </a:rPr>
              <a:t>(aka “</a:t>
            </a:r>
            <a:r>
              <a:rPr lang="en-US" sz="2800">
                <a:solidFill>
                  <a:srgbClr val="FF0000"/>
                </a:solidFill>
                <a:latin typeface="Abyssinica SIL"/>
              </a:rPr>
              <a:t>Michael</a:t>
            </a:r>
            <a:r>
              <a:rPr lang="en-US" sz="2800">
                <a:solidFill>
                  <a:srgbClr val="000000"/>
                </a:solidFill>
                <a:latin typeface="Abyssinica SIL"/>
              </a:rPr>
              <a:t>”) for</a:t>
            </a:r>
            <a:r>
              <a:rPr lang="en-US" sz="2800">
                <a:solidFill>
                  <a:srgbClr val="FF3300"/>
                </a:solidFill>
                <a:latin typeface="Abyssinica SIL"/>
              </a:rPr>
              <a:t> data integrity</a:t>
            </a:r>
            <a:endParaRPr/>
          </a:p>
        </p:txBody>
      </p:sp>
      <p:sp>
        <p:nvSpPr>
          <p:cNvPr id="107" name="CustomShape 3"/>
          <p:cNvSpPr/>
          <p:nvPr/>
        </p:nvSpPr>
        <p:spPr>
          <a:xfrm>
            <a:off x="165240" y="6238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08848638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09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400" dirty="0">
                <a:solidFill>
                  <a:srgbClr val="000000"/>
                </a:solidFill>
                <a:latin typeface="Abyssinica SIL"/>
              </a:rPr>
              <a:t>...WLANs security</a:t>
            </a: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r>
              <a:rPr lang="en-US" sz="2600" b="1" dirty="0">
                <a:solidFill>
                  <a:srgbClr val="000000"/>
                </a:solidFill>
                <a:latin typeface="Abyssinica SIL"/>
              </a:rPr>
              <a:t>Wi-Fi Protected Access Version 2 (WPA2)</a:t>
            </a: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800" dirty="0">
                <a:solidFill>
                  <a:srgbClr val="FF0000"/>
                </a:solidFill>
                <a:latin typeface="Abyssinica SIL"/>
              </a:rPr>
              <a:t>CCMP</a:t>
            </a:r>
            <a:r>
              <a:rPr lang="en-US" sz="2800" dirty="0">
                <a:solidFill>
                  <a:srgbClr val="000000"/>
                </a:solidFill>
                <a:latin typeface="Abyssinica SIL"/>
              </a:rPr>
              <a:t> (</a:t>
            </a:r>
            <a:r>
              <a:rPr lang="en-US" sz="2800" dirty="0">
                <a:solidFill>
                  <a:srgbClr val="FF0000"/>
                </a:solidFill>
                <a:latin typeface="Abyssinica SIL"/>
              </a:rPr>
              <a:t>AES based</a:t>
            </a:r>
            <a:r>
              <a:rPr lang="en-US" sz="2800" dirty="0">
                <a:solidFill>
                  <a:srgbClr val="000000"/>
                </a:solidFill>
                <a:latin typeface="Abyssinica SIL"/>
              </a:rPr>
              <a:t>) for </a:t>
            </a:r>
            <a:r>
              <a:rPr lang="en-US" sz="2800" dirty="0">
                <a:solidFill>
                  <a:srgbClr val="FF3300"/>
                </a:solidFill>
                <a:latin typeface="Abyssinica SIL"/>
              </a:rPr>
              <a:t>data encryption</a:t>
            </a:r>
            <a:endParaRPr dirty="0"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800" dirty="0">
                <a:solidFill>
                  <a:srgbClr val="FF0000"/>
                </a:solidFill>
                <a:latin typeface="Abyssinica SIL"/>
              </a:rPr>
              <a:t>CBC-MAC </a:t>
            </a:r>
            <a:r>
              <a:rPr lang="en-US" sz="2800" dirty="0">
                <a:solidFill>
                  <a:srgbClr val="000000"/>
                </a:solidFill>
                <a:latin typeface="Abyssinica SIL"/>
              </a:rPr>
              <a:t>for </a:t>
            </a:r>
            <a:r>
              <a:rPr lang="en-US" sz="2800" dirty="0">
                <a:solidFill>
                  <a:srgbClr val="FF3300"/>
                </a:solidFill>
                <a:latin typeface="Abyssinica SIL"/>
              </a:rPr>
              <a:t>data </a:t>
            </a:r>
            <a:r>
              <a:rPr lang="en-US" sz="2800" dirty="0" smtClean="0">
                <a:solidFill>
                  <a:srgbClr val="FF3300"/>
                </a:solidFill>
                <a:latin typeface="Abyssinica SIL"/>
              </a:rPr>
              <a:t>integrity</a:t>
            </a:r>
            <a:endParaRPr dirty="0"/>
          </a:p>
        </p:txBody>
      </p:sp>
      <p:sp>
        <p:nvSpPr>
          <p:cNvPr id="110" name="CustomShape 3"/>
          <p:cNvSpPr/>
          <p:nvPr/>
        </p:nvSpPr>
        <p:spPr>
          <a:xfrm>
            <a:off x="182880" y="6238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9328371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12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...WLANs security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en-US" sz="2600" b="1">
                <a:solidFill>
                  <a:srgbClr val="000000"/>
                </a:solidFill>
                <a:latin typeface="Abyssinica SIL"/>
              </a:rPr>
              <a:t>WPA/WPA2 vulnerabilities include: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</a:pPr>
            <a:r>
              <a:rPr lang="en-US" sz="3200">
                <a:solidFill>
                  <a:srgbClr val="000000"/>
                </a:solidFill>
                <a:latin typeface="Abyssinica SIL"/>
              </a:rPr>
              <a:t>	- GTK vulnerability (Hole 196)</a:t>
            </a:r>
            <a:endParaRPr/>
          </a:p>
          <a:p>
            <a:pPr>
              <a:lnSpc>
                <a:spcPct val="100000"/>
              </a:lnSpc>
            </a:pPr>
            <a:r>
              <a:rPr lang="en-US" sz="3200">
                <a:solidFill>
                  <a:srgbClr val="000000"/>
                </a:solidFill>
                <a:latin typeface="Abyssinica SIL"/>
              </a:rPr>
              <a:t>	- Dictionary based attacks on weak PTK etc.</a:t>
            </a: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113" name="CustomShape 3"/>
          <p:cNvSpPr/>
          <p:nvPr/>
        </p:nvSpPr>
        <p:spPr>
          <a:xfrm>
            <a:off x="182880" y="6400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2650068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15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r>
              <a:rPr lang="en-US" sz="2400" dirty="0">
                <a:solidFill>
                  <a:srgbClr val="000000"/>
                </a:solidFill>
                <a:latin typeface="Abyssinica SIL"/>
              </a:rPr>
              <a:t>...WLANs security</a:t>
            </a:r>
            <a:endParaRPr dirty="0"/>
          </a:p>
          <a:p>
            <a:pPr marL="342900" indent="-342900">
              <a:buFont typeface="Arial" panose="020B0604020202020204" pitchFamily="34" charset="0"/>
              <a:buChar char="•"/>
            </a:pPr>
            <a:endParaRPr dirty="0"/>
          </a:p>
          <a:p>
            <a:r>
              <a:rPr lang="en-US" sz="2600" b="1" dirty="0">
                <a:solidFill>
                  <a:srgbClr val="000000"/>
                </a:solidFill>
                <a:latin typeface="Abyssinica SIL"/>
              </a:rPr>
              <a:t>IEEE 802.1w</a:t>
            </a:r>
            <a:endParaRPr dirty="0"/>
          </a:p>
          <a:p>
            <a:pPr marL="342900" indent="-342900">
              <a:buFont typeface="Arial" panose="020B0604020202020204" pitchFamily="34" charset="0"/>
              <a:buChar char="•"/>
            </a:pPr>
            <a:endParaRPr dirty="0"/>
          </a:p>
          <a:p>
            <a:pPr marL="457200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3200" dirty="0">
                <a:solidFill>
                  <a:srgbClr val="000000"/>
                </a:solidFill>
                <a:latin typeface="Abyssinica SIL"/>
              </a:rPr>
              <a:t>Is a 2009 amendment to the 802.11i for </a:t>
            </a:r>
            <a:r>
              <a:rPr lang="en-US" sz="3200" dirty="0">
                <a:solidFill>
                  <a:srgbClr val="FF0000"/>
                </a:solidFill>
                <a:latin typeface="Abyssinica SIL"/>
              </a:rPr>
              <a:t>protecting management frames</a:t>
            </a:r>
            <a:endParaRPr dirty="0"/>
          </a:p>
          <a:p>
            <a:pPr marL="342900" indent="-342900">
              <a:lnSpc>
                <a:spcPct val="100000"/>
              </a:lnSpc>
              <a:buFont typeface="Arial" panose="020B0604020202020204" pitchFamily="34" charset="0"/>
              <a:buChar char="•"/>
            </a:pPr>
            <a:endParaRPr dirty="0"/>
          </a:p>
          <a:p>
            <a:pPr marL="457200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3200" dirty="0">
                <a:solidFill>
                  <a:srgbClr val="000000"/>
                </a:solidFill>
                <a:latin typeface="Abyssinica SIL"/>
              </a:rPr>
              <a:t>Aims to avoid </a:t>
            </a:r>
            <a:r>
              <a:rPr lang="en-US" sz="3200" dirty="0" err="1">
                <a:solidFill>
                  <a:srgbClr val="FF0000"/>
                </a:solidFill>
                <a:latin typeface="Abyssinica SIL"/>
              </a:rPr>
              <a:t>DoS</a:t>
            </a:r>
            <a:r>
              <a:rPr lang="en-US" sz="3200" dirty="0">
                <a:solidFill>
                  <a:srgbClr val="FF0000"/>
                </a:solidFill>
                <a:latin typeface="Abyssinica SIL"/>
              </a:rPr>
              <a:t> caused by spoofed disconnect attacks</a:t>
            </a:r>
            <a:r>
              <a:rPr lang="en-US" sz="3200" dirty="0">
                <a:solidFill>
                  <a:srgbClr val="000000"/>
                </a:solidFill>
                <a:latin typeface="Abyssinica SIL"/>
              </a:rPr>
              <a:t> (de-authentication and disassociation)</a:t>
            </a: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</p:txBody>
      </p:sp>
      <p:sp>
        <p:nvSpPr>
          <p:cNvPr id="116" name="CustomShape 3"/>
          <p:cNvSpPr/>
          <p:nvPr/>
        </p:nvSpPr>
        <p:spPr>
          <a:xfrm>
            <a:off x="182880" y="6238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9265986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18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600" b="1">
                <a:solidFill>
                  <a:srgbClr val="000000"/>
                </a:solidFill>
                <a:latin typeface="Abyssinica SIL"/>
              </a:rPr>
              <a:t>IEEE 802.15.1 (Bluetooth) security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Generates symmetric encryption key from a generated authentication key to encrypt data.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Encryption has three setting modes: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No encryption 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Point-to-point only encryption –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unicast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 </a:t>
            </a:r>
            <a:endParaRPr/>
          </a:p>
          <a:p>
            <a:pPr lvl="1">
              <a:lnSpc>
                <a:spcPct val="100000"/>
              </a:lnSpc>
              <a:buFont typeface="Arial"/>
              <a:buChar char="–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Point-to-point and broadcast encryption -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both</a:t>
            </a: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119" name="CustomShape 3"/>
          <p:cNvSpPr/>
          <p:nvPr/>
        </p:nvSpPr>
        <p:spPr>
          <a:xfrm>
            <a:off x="182880" y="6238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823578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21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600" b="1" dirty="0">
                <a:solidFill>
                  <a:srgbClr val="000000"/>
                </a:solidFill>
                <a:latin typeface="Abyssinica SIL"/>
              </a:rPr>
              <a:t>IEEE 802.15.4 (LR WPANs) security</a:t>
            </a: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600" dirty="0">
                <a:solidFill>
                  <a:srgbClr val="000000"/>
                </a:solidFill>
                <a:latin typeface="Abyssinica SIL"/>
              </a:rPr>
              <a:t>Supports up to 128 symmetric keys based data encryption and authenticity </a:t>
            </a:r>
            <a:r>
              <a:rPr lang="en-US" sz="2600" dirty="0">
                <a:solidFill>
                  <a:srgbClr val="FF0000"/>
                </a:solidFill>
                <a:latin typeface="Abyssinica SIL"/>
              </a:rPr>
              <a:t>(AES based) </a:t>
            </a:r>
            <a:r>
              <a:rPr lang="en-US" sz="2600" dirty="0">
                <a:solidFill>
                  <a:srgbClr val="000000"/>
                </a:solidFill>
                <a:latin typeface="Abyssinica SIL"/>
              </a:rPr>
              <a:t>with varying degree of protection option for data.</a:t>
            </a:r>
            <a:endParaRPr dirty="0"/>
          </a:p>
        </p:txBody>
      </p:sp>
      <p:sp>
        <p:nvSpPr>
          <p:cNvPr id="122" name="CustomShape 3"/>
          <p:cNvSpPr/>
          <p:nvPr/>
        </p:nvSpPr>
        <p:spPr>
          <a:xfrm>
            <a:off x="165240" y="6238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63441711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CustomShape 1"/>
          <p:cNvSpPr/>
          <p:nvPr/>
        </p:nvSpPr>
        <p:spPr>
          <a:xfrm>
            <a:off x="685800" y="2130480"/>
            <a:ext cx="7768440" cy="14659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 algn="ctr">
              <a:lnSpc>
                <a:spcPct val="100000"/>
              </a:lnSpc>
            </a:pPr>
            <a:r>
              <a:rPr lang="en-US" sz="4000" b="1">
                <a:solidFill>
                  <a:srgbClr val="000000"/>
                </a:solidFill>
                <a:latin typeface="Abyssinica SIL"/>
              </a:rPr>
              <a:t>History and Implementation of the IEEE 802 Security Architecture</a:t>
            </a:r>
            <a:endParaRPr/>
          </a:p>
        </p:txBody>
      </p:sp>
      <p:sp>
        <p:nvSpPr>
          <p:cNvPr id="80" name="CustomShape 2"/>
          <p:cNvSpPr/>
          <p:nvPr/>
        </p:nvSpPr>
        <p:spPr>
          <a:xfrm>
            <a:off x="1371600" y="3886200"/>
            <a:ext cx="6396840" cy="174852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algn="ctr">
              <a:lnSpc>
                <a:spcPct val="100000"/>
              </a:lnSpc>
            </a:pPr>
            <a:r>
              <a:rPr lang="en-US" sz="2400" dirty="0">
                <a:solidFill>
                  <a:srgbClr val="8B8B8B"/>
                </a:solidFill>
                <a:latin typeface="Calibri"/>
              </a:rPr>
              <a:t> </a:t>
            </a:r>
            <a:endParaRPr dirty="0"/>
          </a:p>
          <a:p>
            <a:pPr algn="ctr">
              <a:lnSpc>
                <a:spcPct val="100000"/>
              </a:lnSpc>
            </a:pPr>
            <a:endParaRPr dirty="0"/>
          </a:p>
          <a:p>
            <a:pPr algn="r">
              <a:lnSpc>
                <a:spcPct val="100000"/>
              </a:lnSpc>
            </a:pPr>
            <a:r>
              <a:rPr lang="en-US" sz="2400" dirty="0">
                <a:solidFill>
                  <a:srgbClr val="333333"/>
                </a:solidFill>
                <a:latin typeface="Abyssinica SIL"/>
              </a:rPr>
              <a:t>						         </a:t>
            </a:r>
            <a:r>
              <a:rPr lang="en-US" sz="2400" dirty="0" err="1">
                <a:solidFill>
                  <a:srgbClr val="333333"/>
                </a:solidFill>
                <a:latin typeface="Abyssinica SIL"/>
              </a:rPr>
              <a:t>Meareg</a:t>
            </a:r>
            <a:r>
              <a:rPr lang="en-US" sz="2400" dirty="0">
                <a:solidFill>
                  <a:srgbClr val="333333"/>
                </a:solidFill>
                <a:latin typeface="Abyssinica SIL"/>
              </a:rPr>
              <a:t> </a:t>
            </a:r>
            <a:r>
              <a:rPr lang="en-US" sz="2400" dirty="0" err="1">
                <a:solidFill>
                  <a:srgbClr val="333333"/>
                </a:solidFill>
                <a:latin typeface="Abyssinica SIL"/>
              </a:rPr>
              <a:t>Abreha</a:t>
            </a:r>
            <a:r>
              <a:rPr lang="en-US" sz="2400" dirty="0">
                <a:solidFill>
                  <a:srgbClr val="333333"/>
                </a:solidFill>
                <a:latin typeface="Abyssinica SIL"/>
              </a:rPr>
              <a:t>	               	</a:t>
            </a:r>
            <a:endParaRPr dirty="0"/>
          </a:p>
          <a:p>
            <a:pPr algn="r">
              <a:lnSpc>
                <a:spcPct val="100000"/>
              </a:lnSpc>
            </a:pPr>
            <a:r>
              <a:rPr lang="en-US" sz="2400" dirty="0">
                <a:solidFill>
                  <a:srgbClr val="333333"/>
                </a:solidFill>
                <a:latin typeface="Abyssinica SIL"/>
              </a:rPr>
              <a:t>San Diego, CA</a:t>
            </a:r>
            <a:endParaRPr dirty="0"/>
          </a:p>
          <a:p>
            <a:pPr algn="r">
              <a:lnSpc>
                <a:spcPct val="100000"/>
              </a:lnSpc>
            </a:pPr>
            <a:r>
              <a:rPr lang="en-US" sz="2400" dirty="0">
                <a:solidFill>
                  <a:srgbClr val="333333"/>
                </a:solidFill>
                <a:latin typeface="Abyssinica SIL"/>
              </a:rPr>
              <a:t>July 2016</a:t>
            </a:r>
            <a:endParaRPr dirty="0"/>
          </a:p>
        </p:txBody>
      </p:sp>
      <p:sp>
        <p:nvSpPr>
          <p:cNvPr id="2" name="Rectangle 1"/>
          <p:cNvSpPr/>
          <p:nvPr/>
        </p:nvSpPr>
        <p:spPr>
          <a:xfrm>
            <a:off x="533400" y="3048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9452525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24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400" b="1">
                <a:solidFill>
                  <a:srgbClr val="000000"/>
                </a:solidFill>
                <a:latin typeface="Abyssinica SIL"/>
              </a:rPr>
              <a:t>IEEE 802.16 (WiMAX) security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Has two component protocols:</a:t>
            </a:r>
            <a:endParaRPr/>
          </a:p>
          <a:p>
            <a:pPr lvl="2"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Encapsulation Protocol – secures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data across the fixed Broadband Wireless Access Network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 lvl="2"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Key Management Protocol- Secure distribution of keying data from the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Base Station to the Server Station</a:t>
            </a:r>
            <a:endParaRPr/>
          </a:p>
        </p:txBody>
      </p:sp>
      <p:sp>
        <p:nvSpPr>
          <p:cNvPr id="125" name="CustomShape 3"/>
          <p:cNvSpPr/>
          <p:nvPr/>
        </p:nvSpPr>
        <p:spPr>
          <a:xfrm>
            <a:off x="182880" y="6400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285181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27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600" b="1">
                <a:solidFill>
                  <a:srgbClr val="000000"/>
                </a:solidFill>
                <a:latin typeface="Abyssinica SIL"/>
              </a:rPr>
              <a:t>IEEE 802.20 (MBWA - Vehicular Mobility) security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600">
                <a:solidFill>
                  <a:srgbClr val="FF0000"/>
                </a:solidFill>
                <a:latin typeface="Abyssinica SIL"/>
              </a:rPr>
              <a:t>AES </a:t>
            </a:r>
            <a:r>
              <a:rPr lang="en-US" sz="2600">
                <a:solidFill>
                  <a:srgbClr val="FF3300"/>
                </a:solidFill>
                <a:latin typeface="Abyssinica SIL"/>
              </a:rPr>
              <a:t>for securing</a:t>
            </a:r>
            <a:r>
              <a:rPr lang="en-US" sz="2600">
                <a:solidFill>
                  <a:srgbClr val="000000"/>
                </a:solidFill>
                <a:latin typeface="Abyssinica SIL"/>
              </a:rPr>
              <a:t> Radio Link Protocol packets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600">
                <a:solidFill>
                  <a:srgbClr val="FF0000"/>
                </a:solidFill>
                <a:latin typeface="Abyssinica SIL"/>
              </a:rPr>
              <a:t>AES CMAC function </a:t>
            </a:r>
            <a:r>
              <a:rPr lang="en-US" sz="2600">
                <a:solidFill>
                  <a:srgbClr val="000000"/>
                </a:solidFill>
                <a:latin typeface="Abyssinica SIL"/>
              </a:rPr>
              <a:t>is used for </a:t>
            </a:r>
            <a:r>
              <a:rPr lang="en-US" sz="2600">
                <a:solidFill>
                  <a:srgbClr val="FF3300"/>
                </a:solidFill>
                <a:latin typeface="Abyssinica SIL"/>
              </a:rPr>
              <a:t>message integrity</a:t>
            </a:r>
            <a:endParaRPr/>
          </a:p>
        </p:txBody>
      </p:sp>
      <p:sp>
        <p:nvSpPr>
          <p:cNvPr id="128" name="CustomShape 3"/>
          <p:cNvSpPr/>
          <p:nvPr/>
        </p:nvSpPr>
        <p:spPr>
          <a:xfrm>
            <a:off x="165240" y="6238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968757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30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400" b="1">
                <a:solidFill>
                  <a:srgbClr val="000000"/>
                </a:solidFill>
                <a:latin typeface="Abyssinica SIL"/>
              </a:rPr>
              <a:t>IEEE 802.21 (MIHS) security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FF0000"/>
                </a:solidFill>
                <a:latin typeface="Abyssinica SIL"/>
              </a:rPr>
              <a:t>Keys negotiated 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during the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TLS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 or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EAP MIH SA 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 establishment are used to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 secure the MIH PDU.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FF0000"/>
                </a:solidFill>
                <a:latin typeface="Abyssinica SIL"/>
              </a:rPr>
              <a:t>TKIP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 or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CCMP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 to </a:t>
            </a:r>
            <a:r>
              <a:rPr lang="en-US" sz="2400">
                <a:solidFill>
                  <a:srgbClr val="FF3300"/>
                </a:solidFill>
                <a:latin typeface="Abyssinica SIL"/>
              </a:rPr>
              <a:t>secure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MIH PDUs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 between heterogeneous IEEE 802 as well as other systems. </a:t>
            </a:r>
            <a:endParaRPr/>
          </a:p>
        </p:txBody>
      </p:sp>
      <p:sp>
        <p:nvSpPr>
          <p:cNvPr id="131" name="CustomShape 3"/>
          <p:cNvSpPr/>
          <p:nvPr/>
        </p:nvSpPr>
        <p:spPr>
          <a:xfrm>
            <a:off x="182880" y="6400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6973253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36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400" b="1">
                <a:solidFill>
                  <a:srgbClr val="000000"/>
                </a:solidFill>
                <a:latin typeface="Abyssinica SIL"/>
              </a:rPr>
              <a:t>WRANs (IEEE 802.22) security</a:t>
            </a:r>
            <a:endParaRPr/>
          </a:p>
          <a:p>
            <a:pPr>
              <a:lnSpc>
                <a:spcPct val="100000"/>
              </a:lnSpc>
            </a:pPr>
            <a:r>
              <a:rPr lang="en-US" sz="2400" b="1">
                <a:solidFill>
                  <a:srgbClr val="000000"/>
                </a:solidFill>
                <a:latin typeface="Abyssinica SIL"/>
              </a:rPr>
              <a:t> 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800">
                <a:solidFill>
                  <a:srgbClr val="000000"/>
                </a:solidFill>
                <a:latin typeface="Abyssinica SIL"/>
              </a:rPr>
              <a:t>Two security sub-layers:</a:t>
            </a:r>
            <a:endParaRPr/>
          </a:p>
          <a:p>
            <a:pPr lvl="1"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en-US" sz="2800">
                <a:solidFill>
                  <a:srgbClr val="000000"/>
                </a:solidFill>
                <a:latin typeface="Abyssinica SIL"/>
              </a:rPr>
              <a:t>Sublayer 1 – targets </a:t>
            </a:r>
            <a:r>
              <a:rPr lang="en-US" sz="2800">
                <a:solidFill>
                  <a:srgbClr val="FF0000"/>
                </a:solidFill>
                <a:latin typeface="Abyssinica SIL"/>
              </a:rPr>
              <a:t>non-cognitive</a:t>
            </a:r>
            <a:r>
              <a:rPr lang="en-US" sz="2800">
                <a:solidFill>
                  <a:srgbClr val="000000"/>
                </a:solidFill>
                <a:latin typeface="Abyssinica SIL"/>
              </a:rPr>
              <a:t> functionalities</a:t>
            </a:r>
            <a:endParaRPr/>
          </a:p>
          <a:p>
            <a:pPr lvl="1">
              <a:lnSpc>
                <a:spcPct val="100000"/>
              </a:lnSpc>
              <a:buSzPct val="45000"/>
              <a:buFont typeface="StarSymbol"/>
              <a:buChar char="l"/>
            </a:pPr>
            <a:r>
              <a:rPr lang="en-US" sz="2800">
                <a:solidFill>
                  <a:srgbClr val="000000"/>
                </a:solidFill>
                <a:latin typeface="Abyssinica SIL"/>
              </a:rPr>
              <a:t>Sublayer 2 – targets </a:t>
            </a:r>
            <a:r>
              <a:rPr lang="en-US" sz="2800">
                <a:solidFill>
                  <a:srgbClr val="FF0000"/>
                </a:solidFill>
                <a:latin typeface="Abyssinica SIL"/>
              </a:rPr>
              <a:t>cognitive</a:t>
            </a:r>
            <a:r>
              <a:rPr lang="en-US" sz="2800">
                <a:solidFill>
                  <a:srgbClr val="000000"/>
                </a:solidFill>
                <a:latin typeface="Abyssinica SIL"/>
              </a:rPr>
              <a:t> functionalities</a:t>
            </a:r>
            <a:endParaRPr/>
          </a:p>
        </p:txBody>
      </p:sp>
      <p:sp>
        <p:nvSpPr>
          <p:cNvPr id="137" name="CustomShape 3"/>
          <p:cNvSpPr/>
          <p:nvPr/>
        </p:nvSpPr>
        <p:spPr>
          <a:xfrm>
            <a:off x="165240" y="6238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90526380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39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600">
                <a:solidFill>
                  <a:srgbClr val="000000"/>
                </a:solidFill>
                <a:latin typeface="Abyssinica SIL"/>
              </a:rPr>
              <a:t>In sublayer1, </a:t>
            </a:r>
            <a:r>
              <a:rPr lang="en-US" sz="2600">
                <a:solidFill>
                  <a:srgbClr val="FF0000"/>
                </a:solidFill>
                <a:latin typeface="Abyssinica SIL"/>
              </a:rPr>
              <a:t>encapsulation protocol </a:t>
            </a:r>
            <a:r>
              <a:rPr lang="en-US" sz="2600">
                <a:solidFill>
                  <a:srgbClr val="000000"/>
                </a:solidFill>
                <a:latin typeface="Abyssinica SIL"/>
              </a:rPr>
              <a:t>defines set of</a:t>
            </a:r>
            <a:r>
              <a:rPr lang="en-US" sz="2600">
                <a:solidFill>
                  <a:srgbClr val="FF0000"/>
                </a:solidFill>
                <a:latin typeface="Abyssinica SIL"/>
              </a:rPr>
              <a:t> supported cryptographic suites.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600">
                <a:solidFill>
                  <a:srgbClr val="FF0000"/>
                </a:solidFill>
                <a:latin typeface="Abyssinica SIL"/>
              </a:rPr>
              <a:t>AES in GCM </a:t>
            </a:r>
            <a:r>
              <a:rPr lang="en-US" sz="2600">
                <a:solidFill>
                  <a:srgbClr val="000000"/>
                </a:solidFill>
                <a:latin typeface="Abyssinica SIL"/>
              </a:rPr>
              <a:t>(Galois Counter Mode) is supported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600">
                <a:solidFill>
                  <a:srgbClr val="000000"/>
                </a:solidFill>
                <a:latin typeface="Abyssinica SIL"/>
              </a:rPr>
              <a:t>The cognitive targeting, sublayer 2, provides protection to the </a:t>
            </a:r>
            <a:r>
              <a:rPr lang="en-US" sz="2600">
                <a:solidFill>
                  <a:srgbClr val="FF0000"/>
                </a:solidFill>
                <a:latin typeface="Abyssinica SIL"/>
              </a:rPr>
              <a:t>incumbents</a:t>
            </a:r>
            <a:r>
              <a:rPr lang="en-US" sz="2600">
                <a:solidFill>
                  <a:srgbClr val="000000"/>
                </a:solidFill>
                <a:latin typeface="Abyssinica SIL"/>
              </a:rPr>
              <a:t> as well as to the </a:t>
            </a:r>
            <a:r>
              <a:rPr lang="en-US" sz="2600">
                <a:solidFill>
                  <a:srgbClr val="FF0000"/>
                </a:solidFill>
                <a:latin typeface="Abyssinica SIL"/>
              </a:rPr>
              <a:t>802.22 systems </a:t>
            </a:r>
            <a:r>
              <a:rPr lang="en-US" sz="2600">
                <a:solidFill>
                  <a:srgbClr val="000000"/>
                </a:solidFill>
                <a:latin typeface="Abyssinica SIL"/>
              </a:rPr>
              <a:t>against </a:t>
            </a:r>
            <a:r>
              <a:rPr lang="en-US" sz="2600">
                <a:solidFill>
                  <a:srgbClr val="FF0000"/>
                </a:solidFill>
                <a:latin typeface="Abyssinica SIL"/>
              </a:rPr>
              <a:t>DoS</a:t>
            </a:r>
            <a:r>
              <a:rPr lang="en-US" sz="2600">
                <a:solidFill>
                  <a:srgbClr val="000000"/>
                </a:solidFill>
                <a:latin typeface="Abyssinica SIL"/>
              </a:rPr>
              <a:t> attack types targeted at that layer.</a:t>
            </a: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140" name="CustomShape 3"/>
          <p:cNvSpPr/>
          <p:nvPr/>
        </p:nvSpPr>
        <p:spPr>
          <a:xfrm>
            <a:off x="182880" y="640080"/>
            <a:ext cx="8061480" cy="56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Data Confidentiality and Integrity </a:t>
            </a:r>
            <a:endParaRPr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6997018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CustomShape 1"/>
          <p:cNvSpPr/>
          <p:nvPr/>
        </p:nvSpPr>
        <p:spPr>
          <a:xfrm>
            <a:off x="436084" y="482724"/>
            <a:ext cx="8225640" cy="11390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3600" b="1" dirty="0">
                <a:solidFill>
                  <a:srgbClr val="000000"/>
                </a:solidFill>
                <a:latin typeface="Abyssinica SIL"/>
              </a:rPr>
              <a:t>Challenges and Conclusion</a:t>
            </a:r>
            <a:endParaRPr sz="3600" dirty="0"/>
          </a:p>
        </p:txBody>
      </p:sp>
      <p:sp>
        <p:nvSpPr>
          <p:cNvPr id="142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600" b="1">
                <a:solidFill>
                  <a:srgbClr val="000000"/>
                </a:solidFill>
                <a:latin typeface="Abyssinica SIL"/>
              </a:rPr>
              <a:t>Challenges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Weaknesses in security mechanisms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Increasing computing power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Cloud computing changing the way service is provided</a:t>
            </a:r>
            <a:endParaRPr/>
          </a:p>
          <a:p>
            <a:pPr>
              <a:lnSpc>
                <a:spcPct val="100000"/>
              </a:lnSpc>
            </a:pPr>
            <a:r>
              <a:rPr lang="en-US" sz="2400" b="1">
                <a:solidFill>
                  <a:srgbClr val="000000"/>
                </a:solidFill>
                <a:latin typeface="Abyssinica SIL"/>
              </a:rPr>
              <a:t>Conclusion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Early IEEE 802 security started with simple cryptographic techniques and evolved to its current state.</a:t>
            </a: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Future security protocols need to consider the above factors and provide scalable solutions to existing weaknesses.</a:t>
            </a:r>
            <a:endParaRPr/>
          </a:p>
          <a:p>
            <a:pPr>
              <a:lnSpc>
                <a:spcPct val="100000"/>
              </a:lnSpc>
            </a:pPr>
            <a:endParaRPr/>
          </a:p>
        </p:txBody>
      </p:sp>
      <p:sp>
        <p:nvSpPr>
          <p:cNvPr id="4" name="Rectangle 3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76306490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144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algn="ctr">
              <a:lnSpc>
                <a:spcPct val="100000"/>
              </a:lnSpc>
            </a:pPr>
            <a:endParaRPr/>
          </a:p>
          <a:p>
            <a:pPr algn="ctr">
              <a:lnSpc>
                <a:spcPct val="100000"/>
              </a:lnSpc>
            </a:pPr>
            <a:r>
              <a:rPr lang="en-US" sz="6600">
                <a:solidFill>
                  <a:srgbClr val="000000"/>
                </a:solidFill>
                <a:latin typeface="Abyssinica SIL"/>
              </a:rPr>
              <a:t>Thank You!</a:t>
            </a:r>
            <a:endParaRPr/>
          </a:p>
          <a:p>
            <a:pPr algn="ctr">
              <a:lnSpc>
                <a:spcPct val="100000"/>
              </a:lnSpc>
            </a:pPr>
            <a:endParaRPr/>
          </a:p>
          <a:p>
            <a:pPr algn="ctr">
              <a:lnSpc>
                <a:spcPct val="100000"/>
              </a:lnSpc>
            </a:pPr>
            <a:r>
              <a:rPr lang="en-US" sz="2800">
                <a:solidFill>
                  <a:srgbClr val="000000"/>
                </a:solidFill>
                <a:latin typeface="Abyssinica SIL"/>
              </a:rPr>
              <a:t>Questions and comments are welcome :-)</a:t>
            </a:r>
            <a:endParaRPr/>
          </a:p>
          <a:p>
            <a:pPr algn="ctr">
              <a:lnSpc>
                <a:spcPct val="100000"/>
              </a:lnSpc>
            </a:pPr>
            <a:endParaRPr/>
          </a:p>
          <a:p>
            <a:pPr algn="ctr">
              <a:lnSpc>
                <a:spcPct val="100000"/>
              </a:lnSpc>
            </a:pPr>
            <a:endParaRPr/>
          </a:p>
        </p:txBody>
      </p:sp>
      <p:sp>
        <p:nvSpPr>
          <p:cNvPr id="4" name="Rectangle 3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0977788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82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marL="457200" indent="-457200">
              <a:lnSpc>
                <a:spcPct val="100000"/>
              </a:lnSpc>
              <a:buFont typeface="Wingdings" panose="05000000000000000000" pitchFamily="2" charset="2"/>
              <a:buChar char="q"/>
            </a:pPr>
            <a:r>
              <a:rPr lang="en-US" sz="3200" dirty="0">
                <a:solidFill>
                  <a:srgbClr val="000000"/>
                </a:solidFill>
                <a:latin typeface="Abyssinica SIL"/>
              </a:rPr>
              <a:t>Background</a:t>
            </a:r>
            <a:endParaRPr dirty="0"/>
          </a:p>
          <a:p>
            <a:pPr marL="342900" indent="-342900">
              <a:lnSpc>
                <a:spcPct val="100000"/>
              </a:lnSpc>
              <a:buFont typeface="Wingdings" panose="05000000000000000000" pitchFamily="2" charset="2"/>
              <a:buChar char="q"/>
            </a:pPr>
            <a:endParaRPr dirty="0"/>
          </a:p>
          <a:p>
            <a:pPr marL="457200" indent="-457200">
              <a:lnSpc>
                <a:spcPct val="100000"/>
              </a:lnSpc>
              <a:buFont typeface="Wingdings" panose="05000000000000000000" pitchFamily="2" charset="2"/>
              <a:buChar char="q"/>
            </a:pPr>
            <a:r>
              <a:rPr lang="en-US" sz="3200" dirty="0">
                <a:solidFill>
                  <a:srgbClr val="000000"/>
                </a:solidFill>
                <a:latin typeface="Abyssinica SIL"/>
              </a:rPr>
              <a:t>Parameter as security gauges</a:t>
            </a:r>
            <a:endParaRPr dirty="0"/>
          </a:p>
          <a:p>
            <a:pPr marL="342900" indent="-342900">
              <a:lnSpc>
                <a:spcPct val="100000"/>
              </a:lnSpc>
              <a:buFont typeface="Wingdings" panose="05000000000000000000" pitchFamily="2" charset="2"/>
              <a:buChar char="q"/>
            </a:pPr>
            <a:endParaRPr dirty="0"/>
          </a:p>
          <a:p>
            <a:pPr marL="457200" indent="-457200">
              <a:lnSpc>
                <a:spcPct val="100000"/>
              </a:lnSpc>
              <a:buFont typeface="Wingdings" panose="05000000000000000000" pitchFamily="2" charset="2"/>
              <a:buChar char="q"/>
            </a:pPr>
            <a:r>
              <a:rPr lang="en-US" sz="3200" dirty="0">
                <a:solidFill>
                  <a:srgbClr val="000000"/>
                </a:solidFill>
                <a:latin typeface="Abyssinica SIL"/>
              </a:rPr>
              <a:t>IEEE 802 security protocols in terms of the chosen parameters</a:t>
            </a:r>
            <a:endParaRPr dirty="0"/>
          </a:p>
          <a:p>
            <a:pPr marL="342900" indent="-342900">
              <a:lnSpc>
                <a:spcPct val="100000"/>
              </a:lnSpc>
              <a:buFont typeface="Wingdings" panose="05000000000000000000" pitchFamily="2" charset="2"/>
              <a:buChar char="q"/>
            </a:pPr>
            <a:endParaRPr dirty="0"/>
          </a:p>
          <a:p>
            <a:pPr marL="457200" indent="-457200">
              <a:lnSpc>
                <a:spcPct val="100000"/>
              </a:lnSpc>
              <a:buFont typeface="Wingdings" panose="05000000000000000000" pitchFamily="2" charset="2"/>
              <a:buChar char="q"/>
            </a:pPr>
            <a:r>
              <a:rPr lang="en-US" sz="3200" dirty="0">
                <a:solidFill>
                  <a:srgbClr val="000000"/>
                </a:solidFill>
                <a:latin typeface="Abyssinica SIL"/>
              </a:rPr>
              <a:t>Challenges and Conclusion</a:t>
            </a:r>
            <a:endParaRPr dirty="0"/>
          </a:p>
          <a:p>
            <a:pPr>
              <a:lnSpc>
                <a:spcPct val="100000"/>
              </a:lnSpc>
            </a:pPr>
            <a:endParaRPr dirty="0"/>
          </a:p>
        </p:txBody>
      </p:sp>
      <p:sp>
        <p:nvSpPr>
          <p:cNvPr id="83" name="CustomShape 3"/>
          <p:cNvSpPr/>
          <p:nvPr/>
        </p:nvSpPr>
        <p:spPr>
          <a:xfrm>
            <a:off x="548640" y="623880"/>
            <a:ext cx="1991160" cy="56160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Outline</a:t>
            </a:r>
            <a:endParaRPr/>
          </a:p>
        </p:txBody>
      </p:sp>
      <p:sp>
        <p:nvSpPr>
          <p:cNvPr id="5" name="Date Placeholder 3"/>
          <p:cNvSpPr>
            <a:spLocks noGrp="1"/>
          </p:cNvSpPr>
          <p:nvPr>
            <p:ph type="dt" idx="4294967295"/>
          </p:nvPr>
        </p:nvSpPr>
        <p:spPr>
          <a:xfrm>
            <a:off x="696912" y="228600"/>
            <a:ext cx="2303451" cy="395280"/>
          </a:xfrm>
          <a:prstGeom prst="rect">
            <a:avLst/>
          </a:prstGeom>
        </p:spPr>
        <p:txBody>
          <a:bodyPr/>
          <a:lstStyle/>
          <a:p>
            <a:r>
              <a:rPr lang="en-US" sz="2000" b="1" dirty="0" smtClean="0">
                <a:solidFill>
                  <a:schemeClr val="tx1"/>
                </a:solidFill>
              </a:rPr>
              <a:t>July 2016</a:t>
            </a:r>
            <a:endParaRPr lang="en-GB" sz="20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7346717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Background</a:t>
            </a:r>
            <a:endParaRPr/>
          </a:p>
        </p:txBody>
      </p:sp>
      <p:sp>
        <p:nvSpPr>
          <p:cNvPr id="85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 marL="457200" indent="-457200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n-US" sz="3200" dirty="0">
                <a:solidFill>
                  <a:srgbClr val="000000"/>
                </a:solidFill>
                <a:latin typeface="Abyssinica SIL"/>
              </a:rPr>
              <a:t>Early security on IEEE 802:</a:t>
            </a:r>
            <a:endParaRPr dirty="0"/>
          </a:p>
          <a:p>
            <a:pPr marL="914400" lvl="1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rgbClr val="000000"/>
                </a:solidFill>
                <a:latin typeface="Abyssinica SIL"/>
              </a:rPr>
              <a:t>Gained attention in the wireless world</a:t>
            </a:r>
            <a:endParaRPr dirty="0"/>
          </a:p>
          <a:p>
            <a:pPr marL="914400" lvl="1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rgbClr val="000000"/>
                </a:solidFill>
                <a:latin typeface="Abyssinica SIL"/>
              </a:rPr>
              <a:t>Barely proof of concept for Number theory's application </a:t>
            </a:r>
            <a:endParaRPr dirty="0"/>
          </a:p>
          <a:p>
            <a:pPr marL="342900" indent="-342900">
              <a:lnSpc>
                <a:spcPct val="100000"/>
              </a:lnSpc>
              <a:buFont typeface="Arial" panose="020B0604020202020204" pitchFamily="34" charset="0"/>
              <a:buChar char="•"/>
            </a:pPr>
            <a:endParaRPr dirty="0"/>
          </a:p>
          <a:p>
            <a:pPr marL="457200" indent="-457200">
              <a:lnSpc>
                <a:spcPct val="100000"/>
              </a:lnSpc>
              <a:buFont typeface="Arial" panose="020B0604020202020204" pitchFamily="34" charset="0"/>
              <a:buChar char="•"/>
            </a:pPr>
            <a:r>
              <a:rPr lang="en-US" sz="3200" dirty="0">
                <a:solidFill>
                  <a:srgbClr val="000000"/>
                </a:solidFill>
                <a:latin typeface="Abyssinica SIL"/>
              </a:rPr>
              <a:t>Security protocols evolved due to:</a:t>
            </a:r>
            <a:endParaRPr dirty="0"/>
          </a:p>
          <a:p>
            <a:pPr marL="914400" lvl="1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2600" dirty="0">
                <a:solidFill>
                  <a:srgbClr val="000000"/>
                </a:solidFill>
                <a:latin typeface="Abyssinica SIL"/>
              </a:rPr>
              <a:t>Thorough analysis</a:t>
            </a:r>
            <a:endParaRPr dirty="0"/>
          </a:p>
          <a:p>
            <a:pPr marL="914400" lvl="1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2600" dirty="0">
                <a:solidFill>
                  <a:srgbClr val="000000"/>
                </a:solidFill>
                <a:latin typeface="Abyssinica SIL"/>
              </a:rPr>
              <a:t>Attacks</a:t>
            </a: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</p:txBody>
      </p:sp>
      <p:sp>
        <p:nvSpPr>
          <p:cNvPr id="2" name="Rectangle 1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8380356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CustomShape 1"/>
          <p:cNvSpPr/>
          <p:nvPr/>
        </p:nvSpPr>
        <p:spPr>
          <a:xfrm>
            <a:off x="457200" y="320760"/>
            <a:ext cx="8225640" cy="11390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3600" b="1">
                <a:solidFill>
                  <a:srgbClr val="000000"/>
                </a:solidFill>
                <a:latin typeface="Abyssinica SIL"/>
              </a:rPr>
              <a:t>Parameters as Security Gauges</a:t>
            </a:r>
            <a:endParaRPr/>
          </a:p>
        </p:txBody>
      </p:sp>
      <p:sp>
        <p:nvSpPr>
          <p:cNvPr id="87" name="CustomShape 2"/>
          <p:cNvSpPr/>
          <p:nvPr/>
        </p:nvSpPr>
        <p:spPr>
          <a:xfrm>
            <a:off x="457200" y="155448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r>
              <a:rPr lang="en-US" sz="2800" dirty="0">
                <a:solidFill>
                  <a:srgbClr val="000000"/>
                </a:solidFill>
                <a:latin typeface="Abyssinica SIL"/>
              </a:rPr>
              <a:t>Parameters that provide the means to </a:t>
            </a:r>
            <a:r>
              <a:rPr lang="en-US" sz="2800" dirty="0">
                <a:solidFill>
                  <a:srgbClr val="FF0000"/>
                </a:solidFill>
                <a:latin typeface="Abyssinica SIL"/>
              </a:rPr>
              <a:t>control clients</a:t>
            </a:r>
            <a:r>
              <a:rPr lang="en-US" sz="2800" dirty="0">
                <a:solidFill>
                  <a:srgbClr val="000000"/>
                </a:solidFill>
                <a:latin typeface="Abyssinica SIL"/>
              </a:rPr>
              <a:t> and </a:t>
            </a:r>
            <a:r>
              <a:rPr lang="en-US" sz="2800" dirty="0">
                <a:solidFill>
                  <a:srgbClr val="FF0000"/>
                </a:solidFill>
                <a:latin typeface="Abyssinica SIL"/>
              </a:rPr>
              <a:t>resources in a given network</a:t>
            </a:r>
            <a:r>
              <a:rPr lang="en-US" sz="2800" dirty="0">
                <a:solidFill>
                  <a:srgbClr val="000000"/>
                </a:solidFill>
                <a:latin typeface="Abyssinica SIL"/>
              </a:rPr>
              <a:t>:</a:t>
            </a:r>
            <a:endParaRPr dirty="0"/>
          </a:p>
          <a:p>
            <a:pPr marL="342900" indent="-342900">
              <a:lnSpc>
                <a:spcPct val="100000"/>
              </a:lnSpc>
              <a:buFont typeface="Arial" panose="020B0604020202020204" pitchFamily="34" charset="0"/>
              <a:buChar char="•"/>
            </a:pPr>
            <a:endParaRPr dirty="0"/>
          </a:p>
          <a:p>
            <a:pPr marL="457200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2800" b="1" dirty="0">
                <a:solidFill>
                  <a:srgbClr val="000000"/>
                </a:solidFill>
                <a:latin typeface="Abyssinica SIL"/>
              </a:rPr>
              <a:t>Data Access Control and Authentication</a:t>
            </a:r>
            <a:endParaRPr dirty="0"/>
          </a:p>
          <a:p>
            <a:pPr marL="1828800" lvl="3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rgbClr val="000000"/>
                </a:solidFill>
                <a:latin typeface="Abyssinica SIL"/>
              </a:rPr>
              <a:t>Resource access and controls clients</a:t>
            </a:r>
            <a:endParaRPr dirty="0"/>
          </a:p>
          <a:p>
            <a:pPr marL="457200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2800" b="1" dirty="0">
                <a:solidFill>
                  <a:srgbClr val="000000"/>
                </a:solidFill>
                <a:latin typeface="Abyssinica SIL"/>
              </a:rPr>
              <a:t>Data Confidentiality and Integrity:</a:t>
            </a:r>
            <a:endParaRPr dirty="0"/>
          </a:p>
          <a:p>
            <a:pPr marL="1828800" lvl="3" indent="-457200">
              <a:lnSpc>
                <a:spcPct val="100000"/>
              </a:lnSpc>
              <a:buSzPct val="45000"/>
              <a:buFont typeface="Arial" panose="020B0604020202020204" pitchFamily="34" charset="0"/>
              <a:buChar char="•"/>
            </a:pPr>
            <a:r>
              <a:rPr lang="en-US" sz="2800" dirty="0">
                <a:solidFill>
                  <a:srgbClr val="000000"/>
                </a:solidFill>
                <a:latin typeface="Abyssinica SIL"/>
              </a:rPr>
              <a:t>Privacy and authenticity of data</a:t>
            </a: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</p:txBody>
      </p:sp>
      <p:sp>
        <p:nvSpPr>
          <p:cNvPr id="4" name="Rectangle 3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9854070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3200" b="1">
                <a:solidFill>
                  <a:srgbClr val="000000"/>
                </a:solidFill>
                <a:latin typeface="Abyssinica SIL"/>
              </a:rPr>
              <a:t>Data Access Control and Authentication</a:t>
            </a:r>
            <a:endParaRPr/>
          </a:p>
        </p:txBody>
      </p:sp>
      <p:sp>
        <p:nvSpPr>
          <p:cNvPr id="89" name="CustomShape 2"/>
          <p:cNvSpPr/>
          <p:nvPr/>
        </p:nvSpPr>
        <p:spPr>
          <a:xfrm>
            <a:off x="457920" y="160128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 dirty="0">
                <a:solidFill>
                  <a:srgbClr val="000000"/>
                </a:solidFill>
                <a:latin typeface="Abyssinica SIL"/>
              </a:rPr>
              <a:t>Started out with </a:t>
            </a:r>
            <a:r>
              <a:rPr lang="en-US" sz="2400" dirty="0">
                <a:solidFill>
                  <a:srgbClr val="FF0000"/>
                </a:solidFill>
                <a:latin typeface="Abyssinica SIL"/>
              </a:rPr>
              <a:t>802.1x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 standard for</a:t>
            </a:r>
            <a:r>
              <a:rPr lang="en-US" sz="2400" dirty="0">
                <a:solidFill>
                  <a:srgbClr val="FF0000"/>
                </a:solidFill>
                <a:latin typeface="Abyssinica SIL"/>
              </a:rPr>
              <a:t> port-based</a:t>
            </a:r>
            <a:r>
              <a:rPr lang="en-US" sz="2400" dirty="0">
                <a:solidFill>
                  <a:srgbClr val="FF3300"/>
                </a:solidFill>
                <a:latin typeface="Abyssinica SIL"/>
              </a:rPr>
              <a:t> 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network Access control in 2001 - u</a:t>
            </a:r>
            <a:r>
              <a:rPr lang="en-US" sz="2200" dirty="0">
                <a:solidFill>
                  <a:srgbClr val="000000"/>
                </a:solidFill>
                <a:latin typeface="Abyssinica SIL"/>
              </a:rPr>
              <a:t>ses the PPP based </a:t>
            </a:r>
            <a:r>
              <a:rPr lang="en-US" sz="2200" dirty="0">
                <a:solidFill>
                  <a:srgbClr val="FF0000"/>
                </a:solidFill>
                <a:latin typeface="Abyssinica SIL"/>
              </a:rPr>
              <a:t>EAP</a:t>
            </a:r>
            <a:r>
              <a:rPr lang="en-US" sz="2200" dirty="0">
                <a:solidFill>
                  <a:srgbClr val="000000"/>
                </a:solidFill>
                <a:latin typeface="Abyssinica SIL"/>
              </a:rPr>
              <a:t> as its authentication mechanism.</a:t>
            </a:r>
            <a:endParaRPr dirty="0"/>
          </a:p>
          <a:p>
            <a:pPr>
              <a:lnSpc>
                <a:spcPct val="100000"/>
              </a:lnSpc>
            </a:pPr>
            <a:endParaRPr lang="en-US" dirty="0" smtClean="0"/>
          </a:p>
          <a:p>
            <a:r>
              <a:rPr lang="en-US" dirty="0">
                <a:solidFill>
                  <a:srgbClr val="000000"/>
                </a:solidFill>
                <a:latin typeface="Abyssinica SIL"/>
              </a:rPr>
              <a:t>802.1x contains </a:t>
            </a:r>
            <a:r>
              <a:rPr lang="en-US" dirty="0">
                <a:solidFill>
                  <a:srgbClr val="FF3333"/>
                </a:solidFill>
                <a:latin typeface="Abyssinica SIL"/>
              </a:rPr>
              <a:t>three components </a:t>
            </a:r>
            <a:r>
              <a:rPr lang="en-US" dirty="0">
                <a:solidFill>
                  <a:srgbClr val="000000"/>
                </a:solidFill>
                <a:latin typeface="Abyssinica SIL"/>
              </a:rPr>
              <a:t>and </a:t>
            </a:r>
            <a:r>
              <a:rPr lang="en-US" dirty="0">
                <a:solidFill>
                  <a:srgbClr val="FF3333"/>
                </a:solidFill>
                <a:latin typeface="Abyssinica SIL"/>
              </a:rPr>
              <a:t>two logical ports</a:t>
            </a:r>
            <a:r>
              <a:rPr lang="en-US" dirty="0" smtClean="0">
                <a:solidFill>
                  <a:srgbClr val="000000"/>
                </a:solidFill>
                <a:latin typeface="Abyssinica SIL"/>
              </a:rPr>
              <a:t>.</a:t>
            </a:r>
            <a:endParaRPr lang="en-US"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 dirty="0">
                <a:solidFill>
                  <a:srgbClr val="CC0000"/>
                </a:solidFill>
                <a:latin typeface="Abyssinica SIL"/>
              </a:rPr>
              <a:t>Authenticator PAE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 enforces authentication via the </a:t>
            </a:r>
            <a:r>
              <a:rPr lang="en-US" sz="2400" dirty="0">
                <a:solidFill>
                  <a:srgbClr val="FF0000"/>
                </a:solidFill>
                <a:latin typeface="Abyssinica SIL"/>
              </a:rPr>
              <a:t>uncontrolled port</a:t>
            </a:r>
            <a:r>
              <a:rPr lang="en-US" sz="2400" dirty="0">
                <a:solidFill>
                  <a:srgbClr val="FF3300"/>
                </a:solidFill>
                <a:latin typeface="Abyssinica SIL"/>
              </a:rPr>
              <a:t> 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before opening the </a:t>
            </a:r>
            <a:r>
              <a:rPr lang="en-US" sz="2400" dirty="0">
                <a:solidFill>
                  <a:srgbClr val="FF0000"/>
                </a:solidFill>
                <a:latin typeface="Abyssinica SIL"/>
              </a:rPr>
              <a:t>controlled port</a:t>
            </a:r>
            <a:r>
              <a:rPr lang="en-US" sz="2400" dirty="0">
                <a:solidFill>
                  <a:srgbClr val="3333FF"/>
                </a:solidFill>
                <a:latin typeface="Abyssinica SIL"/>
              </a:rPr>
              <a:t> 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to allow supplicants access to resources.</a:t>
            </a: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</p:txBody>
      </p:sp>
      <p:sp>
        <p:nvSpPr>
          <p:cNvPr id="4" name="Rectangle 3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31109930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CustomShape 1"/>
          <p:cNvSpPr/>
          <p:nvPr/>
        </p:nvSpPr>
        <p:spPr>
          <a:xfrm>
            <a:off x="457200" y="274320"/>
            <a:ext cx="8225640" cy="11390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3200" b="1">
                <a:solidFill>
                  <a:srgbClr val="000000"/>
                </a:solidFill>
                <a:latin typeface="Abyssinica SIL"/>
              </a:rPr>
              <a:t>A little more on 802.1x</a:t>
            </a:r>
            <a:endParaRPr/>
          </a:p>
        </p:txBody>
      </p:sp>
      <p:sp>
        <p:nvSpPr>
          <p:cNvPr id="91" name="CustomShape 2"/>
          <p:cNvSpPr/>
          <p:nvPr/>
        </p:nvSpPr>
        <p:spPr>
          <a:xfrm>
            <a:off x="457200" y="160020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802.1x was initially developed for IEEE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802.3 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- since 2003, extended to 802.11.</a:t>
            </a:r>
            <a:endParaRPr/>
          </a:p>
          <a:p>
            <a:pPr>
              <a:lnSpc>
                <a:spcPct val="100000"/>
              </a:lnSpc>
            </a:pPr>
            <a:endParaRPr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>
                <a:solidFill>
                  <a:srgbClr val="000000"/>
                </a:solidFill>
                <a:latin typeface="Abyssinica SIL"/>
              </a:rPr>
              <a:t>It defines </a:t>
            </a:r>
            <a:r>
              <a:rPr lang="en-US" sz="2400">
                <a:solidFill>
                  <a:srgbClr val="FF0000"/>
                </a:solidFill>
                <a:latin typeface="Abyssinica SIL"/>
              </a:rPr>
              <a:t>EAP-Over-LAN (EAPOL)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,</a:t>
            </a:r>
            <a:r>
              <a:rPr lang="en-US" sz="2400" b="1">
                <a:solidFill>
                  <a:srgbClr val="000000"/>
                </a:solidFill>
                <a:latin typeface="Abyssinica SIL"/>
              </a:rPr>
              <a:t> 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a standard </a:t>
            </a:r>
            <a:r>
              <a:rPr lang="en-US" sz="2400">
                <a:solidFill>
                  <a:srgbClr val="FF3300"/>
                </a:solidFill>
                <a:latin typeface="Abyssinica SIL"/>
              </a:rPr>
              <a:t>encapsulation method </a:t>
            </a:r>
            <a:r>
              <a:rPr lang="en-US" sz="2400">
                <a:solidFill>
                  <a:srgbClr val="000000"/>
                </a:solidFill>
                <a:latin typeface="Abyssinica SIL"/>
              </a:rPr>
              <a:t>to adapt EAP messages sent over Ethernet or WLANs.</a:t>
            </a:r>
            <a:endParaRPr/>
          </a:p>
        </p:txBody>
      </p:sp>
      <p:sp>
        <p:nvSpPr>
          <p:cNvPr id="4" name="Rectangle 3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1945712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CustomShape 1"/>
          <p:cNvSpPr/>
          <p:nvPr/>
        </p:nvSpPr>
        <p:spPr>
          <a:xfrm>
            <a:off x="457200" y="274680"/>
            <a:ext cx="8225640" cy="1139040"/>
          </a:xfrm>
          <a:prstGeom prst="rect">
            <a:avLst/>
          </a:prstGeom>
          <a:noFill/>
          <a:ln>
            <a:noFill/>
          </a:ln>
        </p:spPr>
      </p:sp>
      <p:sp>
        <p:nvSpPr>
          <p:cNvPr id="93" name="CustomShape 2"/>
          <p:cNvSpPr/>
          <p:nvPr/>
        </p:nvSpPr>
        <p:spPr>
          <a:xfrm>
            <a:off x="457200" y="1878840"/>
            <a:ext cx="8225640" cy="452196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/>
          <a:lstStyle/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 dirty="0">
                <a:solidFill>
                  <a:srgbClr val="000000"/>
                </a:solidFill>
                <a:latin typeface="Abyssinica SIL"/>
              </a:rPr>
              <a:t>The IEEE </a:t>
            </a:r>
            <a:r>
              <a:rPr lang="en-US" sz="2400" dirty="0">
                <a:solidFill>
                  <a:srgbClr val="FF3300"/>
                </a:solidFill>
                <a:latin typeface="Abyssinica SIL"/>
              </a:rPr>
              <a:t>802.11i Enterprise mode</a:t>
            </a:r>
            <a:r>
              <a:rPr lang="en-US" sz="2400" b="1" dirty="0">
                <a:solidFill>
                  <a:srgbClr val="000000"/>
                </a:solidFill>
                <a:latin typeface="Abyssinica SIL"/>
              </a:rPr>
              <a:t> 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implements the 802.1x with authentication servers such as RADIUS</a:t>
            </a:r>
            <a:endParaRPr dirty="0"/>
          </a:p>
          <a:p>
            <a:pPr>
              <a:lnSpc>
                <a:spcPct val="100000"/>
              </a:lnSpc>
            </a:pPr>
            <a:endParaRPr lang="en-US" dirty="0" smtClean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sz="2400" dirty="0">
                <a:solidFill>
                  <a:srgbClr val="000000"/>
                </a:solidFill>
                <a:latin typeface="Abyssinica SIL"/>
              </a:rPr>
              <a:t>In IEEE </a:t>
            </a:r>
            <a:r>
              <a:rPr lang="en-US" sz="2400" dirty="0">
                <a:solidFill>
                  <a:srgbClr val="FF0000"/>
                </a:solidFill>
                <a:latin typeface="Abyssinica SIL"/>
              </a:rPr>
              <a:t>802.21, MIH SA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 is established either using </a:t>
            </a:r>
            <a:r>
              <a:rPr lang="en-US" sz="2400" dirty="0">
                <a:solidFill>
                  <a:srgbClr val="FF0000"/>
                </a:solidFill>
                <a:latin typeface="Abyssinica SIL"/>
              </a:rPr>
              <a:t>TLS handshake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, </a:t>
            </a:r>
            <a:r>
              <a:rPr lang="en-US" sz="2400" dirty="0">
                <a:solidFill>
                  <a:srgbClr val="FF0000"/>
                </a:solidFill>
                <a:latin typeface="Abyssinica SIL"/>
              </a:rPr>
              <a:t>(D)TLS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 or</a:t>
            </a:r>
            <a:r>
              <a:rPr lang="en-US" sz="2400" dirty="0">
                <a:solidFill>
                  <a:srgbClr val="FF0000"/>
                </a:solidFill>
                <a:latin typeface="Abyssinica SIL"/>
              </a:rPr>
              <a:t> EAP execution</a:t>
            </a:r>
            <a:r>
              <a:rPr lang="en-US" sz="2400" dirty="0">
                <a:solidFill>
                  <a:srgbClr val="000000"/>
                </a:solidFill>
                <a:latin typeface="Abyssinica SIL"/>
              </a:rPr>
              <a:t> over the </a:t>
            </a:r>
            <a:r>
              <a:rPr lang="en-US" sz="2400" dirty="0">
                <a:solidFill>
                  <a:srgbClr val="FF0000"/>
                </a:solidFill>
                <a:latin typeface="Abyssinica SIL"/>
              </a:rPr>
              <a:t>MIH protocol.</a:t>
            </a: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  <a:p>
            <a:pPr>
              <a:lnSpc>
                <a:spcPct val="100000"/>
              </a:lnSpc>
            </a:pPr>
            <a:endParaRPr dirty="0"/>
          </a:p>
        </p:txBody>
      </p:sp>
      <p:sp>
        <p:nvSpPr>
          <p:cNvPr id="94" name="CustomShape 3"/>
          <p:cNvSpPr/>
          <p:nvPr/>
        </p:nvSpPr>
        <p:spPr>
          <a:xfrm>
            <a:off x="182880" y="461160"/>
            <a:ext cx="8225640" cy="1139040"/>
          </a:xfrm>
          <a:prstGeom prst="rect">
            <a:avLst/>
          </a:prstGeom>
          <a:noFill/>
          <a:ln>
            <a:noFill/>
          </a:ln>
        </p:spPr>
        <p:txBody>
          <a:bodyPr lIns="90000" tIns="45000" rIns="90000" bIns="45000" anchor="ctr"/>
          <a:lstStyle/>
          <a:p>
            <a:pPr>
              <a:lnSpc>
                <a:spcPct val="100000"/>
              </a:lnSpc>
            </a:pPr>
            <a:r>
              <a:rPr lang="en-US" sz="2400" b="1" dirty="0">
                <a:solidFill>
                  <a:srgbClr val="000000"/>
                </a:solidFill>
                <a:latin typeface="Abyssinica SIL"/>
              </a:rPr>
              <a:t>Data Access Control and Authentication on IEEE 802 standards currently</a:t>
            </a:r>
            <a:endParaRPr dirty="0"/>
          </a:p>
        </p:txBody>
      </p:sp>
      <p:sp>
        <p:nvSpPr>
          <p:cNvPr id="5" name="Rectangle 4"/>
          <p:cNvSpPr/>
          <p:nvPr/>
        </p:nvSpPr>
        <p:spPr>
          <a:xfrm>
            <a:off x="449855" y="228600"/>
            <a:ext cx="112723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800" b="1" dirty="0">
                <a:solidFill>
                  <a:schemeClr val="tx1"/>
                </a:solidFill>
              </a:rPr>
              <a:t>July 2016</a:t>
            </a:r>
            <a:endParaRPr lang="en-GB" sz="1800" b="1" dirty="0">
              <a:solidFill>
                <a:schemeClr val="tx1"/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idx="4294967295"/>
          </p:nvPr>
        </p:nvSpPr>
        <p:spPr>
          <a:xfrm>
            <a:off x="5500694" y="6475413"/>
            <a:ext cx="3041644" cy="180975"/>
          </a:xfrm>
          <a:prstGeom prst="rect">
            <a:avLst/>
          </a:prstGeom>
        </p:spPr>
        <p:txBody>
          <a:bodyPr/>
          <a:lstStyle/>
          <a:p>
            <a:r>
              <a:rPr lang="en-GB" sz="1200" dirty="0" err="1">
                <a:solidFill>
                  <a:schemeClr val="tx1"/>
                </a:solidFill>
              </a:rPr>
              <a:t>Meareg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err="1">
                <a:solidFill>
                  <a:schemeClr val="tx1"/>
                </a:solidFill>
              </a:rPr>
              <a:t>Abreha</a:t>
            </a:r>
            <a:r>
              <a:rPr lang="en-GB" sz="1200" dirty="0">
                <a:solidFill>
                  <a:schemeClr val="tx1"/>
                </a:solidFill>
              </a:rPr>
              <a:t> </a:t>
            </a:r>
            <a:r>
              <a:rPr lang="en-GB" sz="1200" dirty="0" smtClean="0">
                <a:solidFill>
                  <a:schemeClr val="tx1"/>
                </a:solidFill>
              </a:rPr>
              <a:t>(Addis Ababa University)</a:t>
            </a:r>
            <a:endParaRPr lang="en-GB" sz="12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23876328"/>
      </p:ext>
    </p:extLst>
  </p:cSld>
  <p:clrMapOvr>
    <a:masterClrMapping/>
  </p:clrMapOvr>
  <p:timing>
    <p:tnLst>
      <p:par>
        <p:cTn id="1" dur="indefinite" restart="never" nodeType="tmRoot">
          <p:childTnLst>
            <p:seq>
              <p:cTn id="2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dirty="0">
                <a:latin typeface="Abyssinica SIL"/>
              </a:rPr>
              <a:t>Data Access Control and Authentication on IEEE 802 standards </a:t>
            </a:r>
            <a:r>
              <a:rPr lang="en-US" sz="2800" dirty="0" smtClean="0">
                <a:latin typeface="Abyssinica SIL"/>
              </a:rPr>
              <a:t>currently</a:t>
            </a:r>
            <a:endParaRPr lang="en-US" sz="28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685800" y="1906587"/>
            <a:ext cx="7770813" cy="4113213"/>
          </a:xfrm>
        </p:spPr>
        <p:txBody>
          <a:bodyPr/>
          <a:lstStyle/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dirty="0" smtClean="0">
                <a:solidFill>
                  <a:srgbClr val="FF3333"/>
                </a:solidFill>
                <a:latin typeface="Abyssinica SIL"/>
              </a:rPr>
              <a:t>IEEE </a:t>
            </a:r>
            <a:r>
              <a:rPr lang="en-US" dirty="0">
                <a:solidFill>
                  <a:srgbClr val="FF3333"/>
                </a:solidFill>
                <a:latin typeface="Abyssinica SIL"/>
              </a:rPr>
              <a:t>802.15.1</a:t>
            </a:r>
            <a:r>
              <a:rPr lang="en-US" dirty="0">
                <a:latin typeface="Abyssinica SIL"/>
              </a:rPr>
              <a:t> (Bluetooth) implements request-response based scheme where specific implementation is dependent on the application used</a:t>
            </a:r>
            <a:r>
              <a:rPr lang="en-US" dirty="0" smtClean="0">
                <a:latin typeface="Abyssinica SIL"/>
              </a:rPr>
              <a:t>.</a:t>
            </a:r>
            <a:endParaRPr lang="en-US" dirty="0"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dirty="0">
                <a:latin typeface="Abyssinica SIL"/>
              </a:rPr>
              <a:t>In </a:t>
            </a:r>
            <a:r>
              <a:rPr lang="en-US" dirty="0" err="1">
                <a:latin typeface="Abyssinica SIL"/>
              </a:rPr>
              <a:t>Zigbee</a:t>
            </a:r>
            <a:r>
              <a:rPr lang="en-US" dirty="0">
                <a:latin typeface="Abyssinica SIL"/>
              </a:rPr>
              <a:t> (Upper layer extension on top of the </a:t>
            </a:r>
            <a:r>
              <a:rPr lang="en-US" dirty="0">
                <a:solidFill>
                  <a:srgbClr val="FF3333"/>
                </a:solidFill>
                <a:latin typeface="Abyssinica SIL"/>
              </a:rPr>
              <a:t>IEEE 802.15.4</a:t>
            </a:r>
            <a:r>
              <a:rPr lang="en-US" dirty="0">
                <a:latin typeface="Abyssinica SIL"/>
              </a:rPr>
              <a:t>) a trust center/coordinator requests a node for a valid shared network key</a:t>
            </a:r>
            <a:r>
              <a:rPr lang="en-US" dirty="0">
                <a:solidFill>
                  <a:srgbClr val="FF0000"/>
                </a:solidFill>
                <a:latin typeface="Abyssinica SIL"/>
              </a:rPr>
              <a:t> </a:t>
            </a:r>
            <a:r>
              <a:rPr lang="en-US" dirty="0">
                <a:latin typeface="Abyssinica SIL"/>
              </a:rPr>
              <a:t>before it can join the network</a:t>
            </a:r>
            <a:r>
              <a:rPr lang="en-US" dirty="0" smtClean="0">
                <a:latin typeface="Abyssinica SIL"/>
              </a:rPr>
              <a:t>.</a:t>
            </a:r>
            <a:endParaRPr lang="en-US" dirty="0"/>
          </a:p>
          <a:p>
            <a:pPr>
              <a:lnSpc>
                <a:spcPct val="100000"/>
              </a:lnSpc>
              <a:buFont typeface="Arial"/>
              <a:buChar char="•"/>
            </a:pPr>
            <a:r>
              <a:rPr lang="en-US" dirty="0">
                <a:latin typeface="Abyssinica SIL"/>
              </a:rPr>
              <a:t>The </a:t>
            </a:r>
            <a:r>
              <a:rPr lang="en-US" dirty="0">
                <a:solidFill>
                  <a:srgbClr val="FF3333"/>
                </a:solidFill>
                <a:latin typeface="Abyssinica SIL"/>
              </a:rPr>
              <a:t>IEEE 802.16</a:t>
            </a:r>
            <a:r>
              <a:rPr lang="en-US" dirty="0">
                <a:latin typeface="Abyssinica SIL"/>
              </a:rPr>
              <a:t> (WiMAX) (MBWA) implements RSA based authentication function using x.509 certificates or EAP based authentication.</a:t>
            </a:r>
            <a:endParaRPr lang="en-US" dirty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F5D8E26B-7BCF-4D25-9C89-0168A6618F18}" type="slidenum">
              <a:rPr lang="en-GB" smtClean="0"/>
              <a:pPr/>
              <a:t>9</a:t>
            </a:fld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Joseph Levy (InterDigital)</a:t>
            </a:r>
            <a:endParaRPr lang="en-GB" dirty="0"/>
          </a:p>
        </p:txBody>
      </p:sp>
      <p:sp>
        <p:nvSpPr>
          <p:cNvPr id="2" name="Date Placeholder 1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January 2016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4292558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Presentation1" id="{6F2D85B4-B705-4018-9CF0-E6E4BD03567D}" vid="{6A25E773-D890-44CD-BA7F-9C3E9F9CAE58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2214</TotalTime>
  <Words>1284</Words>
  <Application>Microsoft Office PowerPoint</Application>
  <PresentationFormat>On-screen Show (4:3)</PresentationFormat>
  <Paragraphs>236</Paragraphs>
  <Slides>26</Slides>
  <Notes>5</Notes>
  <HiddenSlides>0</HiddenSlides>
  <MMClips>0</MMClips>
  <ScaleCrop>false</ScaleCrop>
  <HeadingPairs>
    <vt:vector size="8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26</vt:i4>
      </vt:variant>
    </vt:vector>
  </HeadingPairs>
  <TitlesOfParts>
    <vt:vector size="36" baseType="lpstr">
      <vt:lpstr>Arial Unicode MS</vt:lpstr>
      <vt:lpstr>MS Gothic</vt:lpstr>
      <vt:lpstr>Abyssinica SIL</vt:lpstr>
      <vt:lpstr>Arial</vt:lpstr>
      <vt:lpstr>Calibri</vt:lpstr>
      <vt:lpstr>StarSymbol</vt:lpstr>
      <vt:lpstr>Times New Roman</vt:lpstr>
      <vt:lpstr>Wingdings</vt:lpstr>
      <vt:lpstr>Office Theme</vt:lpstr>
      <vt:lpstr>Microsoft Word 97 - 2003 Document</vt:lpstr>
      <vt:lpstr>History and Implementation of the IEEE 802 Security Architecture 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Data Access Control and Authentication on IEEE 802 standards currently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InterDigital Communications, LLC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ITU-R IMT-2020 Status – 802.11 Way Forward</dc:title>
  <dc:creator>Meareg Abreha</dc:creator>
  <cp:lastModifiedBy>Lansford, Jim</cp:lastModifiedBy>
  <cp:revision>50</cp:revision>
  <cp:lastPrinted>1601-01-01T00:00:00Z</cp:lastPrinted>
  <dcterms:created xsi:type="dcterms:W3CDTF">2016-01-17T17:32:36Z</dcterms:created>
  <dcterms:modified xsi:type="dcterms:W3CDTF">2016-07-26T06:21:04Z</dcterms:modified>
</cp:coreProperties>
</file>