
<file path=[Content_Types].xml><?xml version="1.0" encoding="utf-8"?>
<Types xmlns="http://schemas.openxmlformats.org/package/2006/content-types">
  <Default Extension="xml" ContentType="application/xml"/>
  <Default Extension="doc" ContentType="application/msword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63" r:id="rId1"/>
  </p:sldMasterIdLst>
  <p:notesMasterIdLst>
    <p:notesMasterId r:id="rId23"/>
  </p:notesMasterIdLst>
  <p:handoutMasterIdLst>
    <p:handoutMasterId r:id="rId24"/>
  </p:handoutMasterIdLst>
  <p:sldIdLst>
    <p:sldId id="269" r:id="rId2"/>
    <p:sldId id="302" r:id="rId3"/>
    <p:sldId id="306" r:id="rId4"/>
    <p:sldId id="307" r:id="rId5"/>
    <p:sldId id="304" r:id="rId6"/>
    <p:sldId id="305" r:id="rId7"/>
    <p:sldId id="308" r:id="rId8"/>
    <p:sldId id="321" r:id="rId9"/>
    <p:sldId id="323" r:id="rId10"/>
    <p:sldId id="309" r:id="rId11"/>
    <p:sldId id="310" r:id="rId12"/>
    <p:sldId id="311" r:id="rId13"/>
    <p:sldId id="312" r:id="rId14"/>
    <p:sldId id="313" r:id="rId15"/>
    <p:sldId id="314" r:id="rId16"/>
    <p:sldId id="315" r:id="rId17"/>
    <p:sldId id="317" r:id="rId18"/>
    <p:sldId id="318" r:id="rId19"/>
    <p:sldId id="320" r:id="rId20"/>
    <p:sldId id="322" r:id="rId21"/>
    <p:sldId id="296" r:id="rId22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E26A"/>
    <a:srgbClr val="FFB2E5"/>
    <a:srgbClr val="EDED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284" autoAdjust="0"/>
    <p:restoredTop sz="94622" autoAdjust="0"/>
  </p:normalViewPr>
  <p:slideViewPr>
    <p:cSldViewPr>
      <p:cViewPr varScale="1">
        <p:scale>
          <a:sx n="145" d="100"/>
          <a:sy n="145" d="100"/>
        </p:scale>
        <p:origin x="1088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48" d="100"/>
          <a:sy n="48" d="100"/>
        </p:scale>
        <p:origin x="-2102" y="-77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notesMaster" Target="notesMasters/notesMaster1.xml"/><Relationship Id="rId24" Type="http://schemas.openxmlformats.org/officeDocument/2006/relationships/handoutMaster" Target="handoutMasters/handoutMaster1.xml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3F99EF29-387F-42BB-8A81-132E16DF844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 dirty="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837981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 smtClean="0"/>
            </a:lvl5pPr>
          </a:lstStyle>
          <a:p>
            <a:pPr lvl="4">
              <a:defRPr/>
            </a:pPr>
            <a:endParaRPr lang="en-US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870C1BA4-1CEE-4CD8-8532-343A8D2B31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109202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1024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endParaRPr lang="en-US" dirty="0"/>
          </a:p>
        </p:txBody>
      </p:sp>
      <p:sp>
        <p:nvSpPr>
          <p:cNvPr id="102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dirty="0"/>
              <a:t>Page </a:t>
            </a:r>
            <a:fld id="{9A6FF2A5-3843-4034-80EC-B86A7C49C53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02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02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019613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Hongyuan Zhang, Marvell; etc.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C873923-7103-4AF9-AECF-EE09B40480BC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58733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14442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34167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954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87272" y="6475413"/>
            <a:ext cx="2056653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Joonsuk Kim (Apple)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67085262-DAF8-40EB-B101-2C509DD6478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01316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July, 2016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July, 2016</a:t>
            </a:r>
            <a:endParaRPr lang="en-US" altLang="ko-K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203815" y="6475413"/>
            <a:ext cx="1340110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Joonsuk Kim (Apple)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1020D93E-1000-485A-B4A0-9946B8CFFE0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July, 2016</a:t>
            </a:r>
            <a:endParaRPr lang="en-US" altLang="ko-K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203815" y="6475413"/>
            <a:ext cx="1340110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Joonsuk Kim (Apple)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1020D93E-1000-485A-B4A0-9946B8CFFE0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>
            <a:lvl1pPr>
              <a:defRPr sz="2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>
            <a:lvl1pPr>
              <a:defRPr sz="2000" b="0" i="0" baseline="0"/>
            </a:lvl1pPr>
            <a:lvl2pPr>
              <a:defRPr sz="1800" baseline="0"/>
            </a:lvl2pPr>
            <a:lvl3pPr>
              <a:defRPr sz="1600" baseline="0"/>
            </a:lvl3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013162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July,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Joonsuk Kim (Apple)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013162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July, 2016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1020D93E-1000-485A-B4A0-9946B8CFFE0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Joonsuk Kim (Apple)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2" y="332601"/>
            <a:ext cx="1013162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July, 2016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1020D93E-1000-485A-B4A0-9946B8CFFE0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Joonsuk Kim (Apple)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July, 2016</a:t>
            </a:r>
            <a:endParaRPr lang="en-US" altLang="ko-KR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1020D93E-1000-485A-B4A0-9946B8CFFE0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1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Joonsuk Kim (Apple)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July, 2016</a:t>
            </a:r>
            <a:endParaRPr lang="en-US" altLang="ko-KR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203815" y="6475413"/>
            <a:ext cx="1340110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Joonsuk Kim (Apple)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1020D93E-1000-485A-B4A0-9946B8CFFE0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July, 2016</a:t>
            </a:r>
            <a:endParaRPr lang="en-US" altLang="ko-KR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203815" y="6475413"/>
            <a:ext cx="1340110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Joonsuk Kim (Apple)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1020D93E-1000-485A-B4A0-9946B8CFFE0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July, 2016</a:t>
            </a:r>
            <a:endParaRPr lang="en-US" altLang="ko-KR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203815" y="6475413"/>
            <a:ext cx="1340110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Joonsuk Kim (Apple)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1020D93E-1000-485A-B4A0-9946B8CFFE0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July, 2016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1020D93E-1000-485A-B4A0-9946B8CFFE0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Joonsuk Kim (Apple)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875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July, 2016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24864" y="6475413"/>
            <a:ext cx="17190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Joonsuk Kim (Apple)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smtClean="0"/>
              <a:t>Slide </a:t>
            </a:r>
            <a:fld id="{1020D93E-1000-485A-B4A0-9946B8CFFE0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21" y="332601"/>
            <a:ext cx="328307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solidFill>
                  <a:schemeClr val="tx1"/>
                </a:solidFill>
                <a:cs typeface="+mn-cs"/>
              </a:rPr>
              <a:t>doc.: IEEE </a:t>
            </a:r>
            <a:r>
              <a:rPr lang="en-US" sz="1800" b="1" dirty="0" smtClean="0">
                <a:solidFill>
                  <a:schemeClr val="tx1"/>
                </a:solidFill>
                <a:cs typeface="+mn-cs"/>
              </a:rPr>
              <a:t>802.11-16/0907r2</a:t>
            </a:r>
            <a:endParaRPr lang="en-US" sz="1800" b="1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4" Type="http://schemas.openxmlformats.org/officeDocument/2006/relationships/oleObject" Target="../embeddings/Microsoft_Word_97_-_2004_Document1.doc"/><Relationship Id="rId5" Type="http://schemas.openxmlformats.org/officeDocument/2006/relationships/image" Target="../media/image1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/>
              <a:t>20MHz-only </a:t>
            </a:r>
            <a:r>
              <a:rPr lang="en-US" dirty="0" smtClean="0"/>
              <a:t>Device in 11ax</a:t>
            </a:r>
            <a:endParaRPr lang="en-US" sz="2800" dirty="0" smtClean="0"/>
          </a:p>
        </p:txBody>
      </p:sp>
      <p:sp>
        <p:nvSpPr>
          <p:cNvPr id="7173" name="Rectangle 6"/>
          <p:cNvSpPr>
            <a:spLocks noGrp="1" noChangeArrowheads="1"/>
          </p:cNvSpPr>
          <p:nvPr>
            <p:ph idx="1"/>
          </p:nvPr>
        </p:nvSpPr>
        <p:spPr>
          <a:xfrm>
            <a:off x="762000" y="1447800"/>
            <a:ext cx="7772400" cy="41148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2016-07-</a:t>
            </a:r>
            <a:r>
              <a:rPr lang="en-US" dirty="0" smtClean="0"/>
              <a:t>25</a:t>
            </a:r>
            <a:endParaRPr lang="en-US" sz="2000" b="0" dirty="0" smtClean="0"/>
          </a:p>
        </p:txBody>
      </p:sp>
      <p:sp>
        <p:nvSpPr>
          <p:cNvPr id="7170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>
              <a:defRPr/>
            </a:pPr>
            <a:r>
              <a:rPr lang="en-US" smtClean="0"/>
              <a:t>Joonsuk Kim (Apple)</a:t>
            </a:r>
            <a:endParaRPr lang="en-US" dirty="0"/>
          </a:p>
        </p:txBody>
      </p:sp>
      <p:sp>
        <p:nvSpPr>
          <p:cNvPr id="717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dirty="0"/>
              <a:t>Slide </a:t>
            </a:r>
            <a:fld id="{8ECFE58B-6F90-4BB0-B09C-F6AB727C71EB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1066800" y="1828800"/>
            <a:ext cx="1368339" cy="2500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 smtClean="0"/>
              <a:t>Authors:</a:t>
            </a:r>
            <a:endParaRPr lang="en-US" sz="2000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093406"/>
              </p:ext>
            </p:extLst>
          </p:nvPr>
        </p:nvGraphicFramePr>
        <p:xfrm>
          <a:off x="1066800" y="2268417"/>
          <a:ext cx="7620000" cy="4132383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24000"/>
                <a:gridCol w="1203158"/>
                <a:gridCol w="1684421"/>
                <a:gridCol w="1363579"/>
                <a:gridCol w="1844842"/>
              </a:tblGrid>
              <a:tr h="264897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4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200" dirty="0" smtClean="0">
                          <a:latin typeface="+mn-lt"/>
                          <a:ea typeface="Times New Roman"/>
                          <a:cs typeface="Arial"/>
                        </a:rPr>
                        <a:t>Joonsuk Kim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Apple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1 Infinite Loop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Cupertino,</a:t>
                      </a:r>
                      <a:r>
                        <a:rPr lang="en-US" sz="1100" baseline="0" dirty="0" smtClean="0">
                          <a:latin typeface="Times New Roman"/>
                          <a:ea typeface="Times New Roman"/>
                          <a:cs typeface="Arial"/>
                        </a:rPr>
                        <a:t> CA 95014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aseline="0" dirty="0" smtClean="0">
                          <a:latin typeface="Times New Roman"/>
                          <a:ea typeface="Times New Roman"/>
                          <a:cs typeface="Arial"/>
                        </a:rPr>
                        <a:t>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+1-408-862-3055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100" dirty="0" smtClean="0">
                          <a:latin typeface="+mn-lt"/>
                          <a:ea typeface="Times New Roman"/>
                          <a:cs typeface="Arial"/>
                        </a:rPr>
                        <a:t> joonsuk@apple.com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4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200" dirty="0" smtClean="0">
                          <a:latin typeface="+mn-lt"/>
                          <a:ea typeface="Times New Roman"/>
                          <a:cs typeface="Arial"/>
                        </a:rPr>
                        <a:t>Aon Mujtaba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100" dirty="0" smtClean="0">
                          <a:latin typeface="+mn-lt"/>
                          <a:ea typeface="Times New Roman"/>
                          <a:cs typeface="Arial"/>
                        </a:rPr>
                        <a:t> mujtaba@apple.com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4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200" dirty="0" smtClean="0">
                          <a:latin typeface="+mn-lt"/>
                          <a:ea typeface="Times New Roman"/>
                          <a:cs typeface="Arial"/>
                        </a:rPr>
                        <a:t>Guoqing Li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100" dirty="0" smtClean="0">
                          <a:latin typeface="+mn-lt"/>
                          <a:ea typeface="Times New Roman"/>
                          <a:cs typeface="Arial"/>
                        </a:rPr>
                        <a:t>guoqing_li@apple.com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4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200" dirty="0" smtClean="0">
                          <a:latin typeface="+mn-lt"/>
                          <a:ea typeface="Times New Roman"/>
                          <a:cs typeface="Arial"/>
                        </a:rPr>
                        <a:t>Jarkko</a:t>
                      </a:r>
                      <a:r>
                        <a:rPr lang="fi-FI" sz="1200" baseline="0" dirty="0" smtClean="0">
                          <a:latin typeface="+mn-lt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fi-FI" sz="1200" baseline="0" dirty="0" err="1" smtClean="0">
                          <a:latin typeface="+mn-lt"/>
                          <a:ea typeface="Times New Roman"/>
                          <a:cs typeface="Arial"/>
                        </a:rPr>
                        <a:t>Kneckt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100" dirty="0" err="1" smtClean="0">
                          <a:latin typeface="+mn-lt"/>
                          <a:ea typeface="Times New Roman"/>
                          <a:cs typeface="Arial"/>
                        </a:rPr>
                        <a:t>jkneckt@apple.com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4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200" dirty="0" smtClean="0">
                          <a:latin typeface="+mn-lt"/>
                          <a:ea typeface="Times New Roman"/>
                          <a:cs typeface="Arial"/>
                        </a:rPr>
                        <a:t> Chris Hartman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100" dirty="0" smtClean="0">
                          <a:latin typeface="+mn-lt"/>
                          <a:ea typeface="Times New Roman"/>
                          <a:cs typeface="Arial"/>
                        </a:rPr>
                        <a:t>chartman@apple.com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4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Robert Stacey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9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Intel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9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2111 NE 25th Ave, Hillsboro OR 97124, USA 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9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+1-503-724-893 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robert.stacey@intel.com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4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Shahrnaz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Azizi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shahrnaz.azizi@intel.com</a:t>
                      </a:r>
                      <a:endParaRPr lang="en-US" sz="11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4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Po-Kai Huang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po-kai.huang@intel.com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4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Qinghua Li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quinghua.li@intel.com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4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Xiaogang Chen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xiaogang.c.chen@intel.com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4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Chitto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Ghosh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chittabrata.ghosh@intel.com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4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Laurent </a:t>
                      </a: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Cariou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laurent.cariou@intel.com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49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Yaron Alpert</a:t>
                      </a:r>
                      <a:endParaRPr lang="en-US" sz="12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yaron.alpert@intel.com</a:t>
                      </a:r>
                      <a:endParaRPr lang="en-US" sz="11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4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Assaf Gurevitz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assaf.gurevitz@intel.com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87578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July, 2016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dense networks, it becomes more important to support low power, low complexity devices, by avoiding busy channel </a:t>
            </a:r>
            <a:r>
              <a:rPr lang="en-US" dirty="0" smtClean="0"/>
              <a:t>access, </a:t>
            </a:r>
            <a:r>
              <a:rPr lang="en-US" dirty="0"/>
              <a:t>e.g., </a:t>
            </a:r>
          </a:p>
          <a:p>
            <a:pPr lvl="1"/>
            <a:r>
              <a:rPr lang="en-US" dirty="0"/>
              <a:t>Wearable devices</a:t>
            </a:r>
          </a:p>
          <a:p>
            <a:pPr lvl="1"/>
            <a:r>
              <a:rPr lang="en-US" dirty="0"/>
              <a:t>Home network connectivity</a:t>
            </a:r>
          </a:p>
          <a:p>
            <a:pPr lvl="1"/>
            <a:r>
              <a:rPr lang="en-US" dirty="0"/>
              <a:t>Automation</a:t>
            </a:r>
          </a:p>
          <a:p>
            <a:pPr lvl="1"/>
            <a:r>
              <a:rPr lang="en-US" dirty="0"/>
              <a:t>Medical </a:t>
            </a:r>
            <a:r>
              <a:rPr lang="en-US" dirty="0" err="1"/>
              <a:t>equipments</a:t>
            </a:r>
            <a:endParaRPr lang="en-US" dirty="0"/>
          </a:p>
          <a:p>
            <a:r>
              <a:rPr lang="en-US" dirty="0"/>
              <a:t>Such devices do not need high bandwidth operation; only 20 MHz bandwidth with optimized power saving features would be necessary, which also eases overall network loads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>
          <a:xfrm flipH="1">
            <a:off x="5791199" y="6475413"/>
            <a:ext cx="2752661" cy="182562"/>
          </a:xfrm>
          <a:prstGeom prst="rect">
            <a:avLst/>
          </a:prstGeom>
        </p:spPr>
        <p:txBody>
          <a:bodyPr/>
          <a:lstStyle/>
          <a:p>
            <a:pPr algn="r">
              <a:defRPr/>
            </a:pPr>
            <a:r>
              <a:rPr lang="en-US" dirty="0" err="1" smtClean="0"/>
              <a:t>Joonsuk</a:t>
            </a:r>
            <a:r>
              <a:rPr lang="en-US" dirty="0" smtClean="0"/>
              <a:t> Kim (Apple)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July, 2016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5438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802.11ax 20MHz-only Devices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We have to introduce 20MHz-only </a:t>
            </a:r>
            <a:r>
              <a:rPr lang="en-US" dirty="0"/>
              <a:t>devices in 11ax, both in 2.4 GHz and 5 GHz </a:t>
            </a:r>
            <a:r>
              <a:rPr lang="en-US" dirty="0" smtClean="0"/>
              <a:t>band</a:t>
            </a:r>
          </a:p>
          <a:p>
            <a:pPr lvl="1"/>
            <a:r>
              <a:rPr lang="en-US" dirty="0" smtClean="0"/>
              <a:t>20MHz-only </a:t>
            </a:r>
            <a:r>
              <a:rPr lang="en-US" dirty="0"/>
              <a:t>devices </a:t>
            </a:r>
            <a:r>
              <a:rPr lang="en-US" dirty="0" smtClean="0"/>
              <a:t>operate in </a:t>
            </a:r>
            <a:r>
              <a:rPr lang="en-US" dirty="0"/>
              <a:t>the primary channel</a:t>
            </a:r>
          </a:p>
          <a:p>
            <a:pPr lvl="1"/>
            <a:r>
              <a:rPr lang="en-US" dirty="0"/>
              <a:t>It can be a part of OFDMA operation of wider </a:t>
            </a:r>
            <a:r>
              <a:rPr lang="en-US" dirty="0" smtClean="0"/>
              <a:t>bandwidth</a:t>
            </a:r>
            <a:endParaRPr lang="en-US" dirty="0"/>
          </a:p>
          <a:p>
            <a:pPr lvl="2"/>
            <a:r>
              <a:rPr lang="en-US" dirty="0"/>
              <a:t>Some RUs in 40/80/160 MHz OFDMA shall not be assigned to 20MHz-only devices, if those RUs are out of band in the Rx </a:t>
            </a:r>
            <a:r>
              <a:rPr lang="en-US" dirty="0" smtClean="0"/>
              <a:t>filter [</a:t>
            </a:r>
            <a:r>
              <a:rPr lang="en-US" dirty="0"/>
              <a:t>1</a:t>
            </a:r>
            <a:r>
              <a:rPr lang="en-US" dirty="0" smtClean="0"/>
              <a:t>]</a:t>
            </a:r>
            <a:endParaRPr lang="en-US" dirty="0"/>
          </a:p>
          <a:p>
            <a:pPr lvl="1"/>
            <a:r>
              <a:rPr lang="en-US" dirty="0"/>
              <a:t>Other mandatory features of 11ax are supported, such as DL/UL-OFDMA or </a:t>
            </a:r>
            <a:r>
              <a:rPr lang="en-US" dirty="0" smtClean="0"/>
              <a:t>full-BW DL-MU-MIMO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>
          <a:xfrm flipH="1">
            <a:off x="5791199" y="6475413"/>
            <a:ext cx="2752661" cy="182562"/>
          </a:xfrm>
          <a:prstGeom prst="rect">
            <a:avLst/>
          </a:prstGeom>
        </p:spPr>
        <p:txBody>
          <a:bodyPr/>
          <a:lstStyle/>
          <a:p>
            <a:pPr algn="r">
              <a:defRPr/>
            </a:pPr>
            <a:r>
              <a:rPr lang="en-US" dirty="0" err="1" smtClean="0"/>
              <a:t>Joonsuk</a:t>
            </a:r>
            <a:r>
              <a:rPr lang="en-US" dirty="0" smtClean="0"/>
              <a:t> Kim (Apple)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July, 2016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9397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M/O Bandwidth in 11ax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5988900"/>
            <a:ext cx="7772400" cy="381000"/>
          </a:xfrm>
        </p:spPr>
        <p:txBody>
          <a:bodyPr>
            <a:normAutofit fontScale="92500" lnSpcReduction="10000"/>
          </a:bodyPr>
          <a:lstStyle/>
          <a:p>
            <a:r>
              <a:rPr lang="en-US" i="1" dirty="0">
                <a:solidFill>
                  <a:srgbClr val="FF0000"/>
                </a:solidFill>
              </a:rPr>
              <a:t>11ax AP shall not assume all </a:t>
            </a:r>
            <a:r>
              <a:rPr lang="en-US" i="1" dirty="0" smtClean="0">
                <a:solidFill>
                  <a:srgbClr val="FF0000"/>
                </a:solidFill>
              </a:rPr>
              <a:t>non-AP STAs </a:t>
            </a:r>
            <a:r>
              <a:rPr lang="en-US" i="1" dirty="0">
                <a:solidFill>
                  <a:srgbClr val="FF0000"/>
                </a:solidFill>
              </a:rPr>
              <a:t>are 80 MHz operation capable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>
          <a:xfrm flipH="1">
            <a:off x="5791199" y="6475413"/>
            <a:ext cx="2752661" cy="182562"/>
          </a:xfrm>
          <a:prstGeom prst="rect">
            <a:avLst/>
          </a:prstGeom>
        </p:spPr>
        <p:txBody>
          <a:bodyPr/>
          <a:lstStyle/>
          <a:p>
            <a:pPr algn="r">
              <a:defRPr/>
            </a:pPr>
            <a:r>
              <a:rPr lang="en-US" dirty="0" err="1" smtClean="0"/>
              <a:t>Joonsuk</a:t>
            </a:r>
            <a:r>
              <a:rPr lang="en-US" dirty="0" smtClean="0"/>
              <a:t> Kim (Apple)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7086600" y="927465"/>
            <a:ext cx="1949573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M: </a:t>
            </a:r>
            <a:r>
              <a:rPr lang="en-US" dirty="0" smtClean="0"/>
              <a:t>Mandatory</a:t>
            </a:r>
          </a:p>
          <a:p>
            <a:r>
              <a:rPr lang="en-US" dirty="0" smtClean="0"/>
              <a:t>CM</a:t>
            </a:r>
            <a:r>
              <a:rPr lang="en-US" dirty="0"/>
              <a:t>: Conditional </a:t>
            </a:r>
            <a:r>
              <a:rPr lang="en-US" dirty="0" smtClean="0"/>
              <a:t>Mandatory</a:t>
            </a:r>
          </a:p>
          <a:p>
            <a:r>
              <a:rPr lang="en-US" dirty="0" smtClean="0"/>
              <a:t>O</a:t>
            </a:r>
            <a:r>
              <a:rPr lang="en-US" dirty="0"/>
              <a:t>: </a:t>
            </a:r>
            <a:r>
              <a:rPr lang="en-US" dirty="0" smtClean="0"/>
              <a:t>Optional</a:t>
            </a:r>
          </a:p>
          <a:p>
            <a:r>
              <a:rPr lang="en-US" dirty="0" smtClean="0"/>
              <a:t>X</a:t>
            </a:r>
            <a:r>
              <a:rPr lang="en-US" dirty="0"/>
              <a:t>: Not Allowed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/>
          </p:nvPr>
        </p:nvGraphicFramePr>
        <p:xfrm>
          <a:off x="1414661" y="1768596"/>
          <a:ext cx="6001224" cy="4114791"/>
        </p:xfrm>
        <a:graphic>
          <a:graphicData uri="http://schemas.openxmlformats.org/drawingml/2006/table">
            <a:tbl>
              <a:tblPr/>
              <a:tblGrid>
                <a:gridCol w="695299"/>
                <a:gridCol w="609811"/>
                <a:gridCol w="1094240"/>
                <a:gridCol w="1094240"/>
                <a:gridCol w="1248118"/>
                <a:gridCol w="1259516"/>
              </a:tblGrid>
              <a:tr h="157297">
                <a:tc>
                  <a:txBody>
                    <a:bodyPr/>
                    <a:lstStyle/>
                    <a:p>
                      <a:pPr algn="ctr"/>
                      <a:r>
                        <a:rPr lang="en-US" sz="800" b="1" dirty="0">
                          <a:solidFill>
                            <a:srgbClr val="FFFFFF"/>
                          </a:solidFill>
                          <a:effectLst/>
                          <a:latin typeface="Helvetica Neue" charset="0"/>
                        </a:rPr>
                        <a:t>Frequency</a:t>
                      </a:r>
                      <a:endParaRPr lang="en-US" sz="800" dirty="0">
                        <a:effectLst/>
                      </a:endParaRPr>
                    </a:p>
                  </a:txBody>
                  <a:tcPr marL="17098" marR="17098" marT="17098" marB="17098" anchor="ctr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b="1" dirty="0">
                          <a:solidFill>
                            <a:srgbClr val="FFFFFF"/>
                          </a:solidFill>
                          <a:effectLst/>
                          <a:latin typeface="Helvetica Neue" charset="0"/>
                        </a:rPr>
                        <a:t>BW [MHz]</a:t>
                      </a:r>
                      <a:endParaRPr lang="fi-FI" sz="800" dirty="0">
                        <a:effectLst/>
                      </a:endParaRPr>
                    </a:p>
                  </a:txBody>
                  <a:tcPr marL="17098" marR="17098" marT="17098" marB="17098" anchor="ctr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1" dirty="0">
                          <a:solidFill>
                            <a:srgbClr val="FFFFFF"/>
                          </a:solidFill>
                          <a:effectLst/>
                          <a:latin typeface="Helvetica Neue" charset="0"/>
                        </a:rPr>
                        <a:t>RU in OFDMA</a:t>
                      </a:r>
                      <a:endParaRPr lang="en-US" sz="800" dirty="0">
                        <a:effectLst/>
                      </a:endParaRPr>
                    </a:p>
                  </a:txBody>
                  <a:tcPr marL="17098" marR="17098" marT="17098" marB="17098" anchor="ctr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1" dirty="0">
                          <a:solidFill>
                            <a:srgbClr val="FFFFFF"/>
                          </a:solidFill>
                          <a:effectLst/>
                          <a:latin typeface="Helvetica Neue" charset="0"/>
                        </a:rPr>
                        <a:t>Non-AP</a:t>
                      </a:r>
                      <a:endParaRPr lang="en-US" sz="800" dirty="0">
                        <a:effectLst/>
                      </a:endParaRPr>
                    </a:p>
                  </a:txBody>
                  <a:tcPr marL="17098" marR="17098" marT="17098" marB="17098" anchor="ctr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1" dirty="0">
                          <a:solidFill>
                            <a:srgbClr val="FFFFFF"/>
                          </a:solidFill>
                          <a:effectLst/>
                          <a:latin typeface="Helvetica Neue" charset="0"/>
                        </a:rPr>
                        <a:t>Non-AP (20MHz only)</a:t>
                      </a:r>
                      <a:endParaRPr lang="en-US" sz="800" dirty="0">
                        <a:effectLst/>
                      </a:endParaRPr>
                    </a:p>
                  </a:txBody>
                  <a:tcPr marL="17098" marR="17098" marT="17098" marB="17098" anchor="ctr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1" dirty="0">
                          <a:solidFill>
                            <a:srgbClr val="FFFFFF"/>
                          </a:solidFill>
                          <a:effectLst/>
                          <a:latin typeface="Helvetica Neue" charset="0"/>
                        </a:rPr>
                        <a:t>Condition</a:t>
                      </a:r>
                      <a:endParaRPr lang="en-US" sz="800" dirty="0">
                        <a:effectLst/>
                      </a:endParaRPr>
                    </a:p>
                  </a:txBody>
                  <a:tcPr marL="17098" marR="17098" marT="17098" marB="17098" anchor="ctr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168695">
                <a:tc rowSpan="4">
                  <a:txBody>
                    <a:bodyPr/>
                    <a:lstStyle/>
                    <a:p>
                      <a:pPr algn="ctr"/>
                      <a:r>
                        <a:rPr lang="it-IT" sz="800" b="1" dirty="0">
                          <a:solidFill>
                            <a:srgbClr val="FFFFFF"/>
                          </a:solidFill>
                          <a:effectLst/>
                          <a:latin typeface="Helvetica Neue" charset="0"/>
                        </a:rPr>
                        <a:t>In 2.4 </a:t>
                      </a:r>
                      <a:r>
                        <a:rPr lang="it-IT" sz="800" b="1" dirty="0" err="1">
                          <a:solidFill>
                            <a:srgbClr val="FFFFFF"/>
                          </a:solidFill>
                          <a:effectLst/>
                          <a:latin typeface="Helvetica Neue" charset="0"/>
                        </a:rPr>
                        <a:t>Gz</a:t>
                      </a:r>
                      <a:r>
                        <a:rPr lang="it-IT" sz="800" b="1" dirty="0">
                          <a:solidFill>
                            <a:srgbClr val="FFFFFF"/>
                          </a:solidFill>
                          <a:effectLst/>
                          <a:latin typeface="Helvetica Neue" charset="0"/>
                        </a:rPr>
                        <a:t> &amp; 5 GHz</a:t>
                      </a:r>
                      <a:endParaRPr lang="it-IT" sz="800" dirty="0">
                        <a:effectLst/>
                      </a:endParaRPr>
                    </a:p>
                  </a:txBody>
                  <a:tcPr marL="17098" marR="17098" marT="17098" marB="17098" anchor="ctr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is-IS" sz="800" b="1">
                          <a:solidFill>
                            <a:srgbClr val="000000"/>
                          </a:solidFill>
                          <a:effectLst/>
                          <a:latin typeface="Helvetica Neue" charset="0"/>
                        </a:rPr>
                        <a:t>20</a:t>
                      </a:r>
                      <a:endParaRPr lang="is-IS" sz="800">
                        <a:effectLst/>
                      </a:endParaRPr>
                    </a:p>
                  </a:txBody>
                  <a:tcPr marL="22797" marR="22797" marT="22797" marB="22797" anchor="ctr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s-IS" sz="800" b="1" dirty="0">
                          <a:solidFill>
                            <a:srgbClr val="000000"/>
                          </a:solidFill>
                          <a:effectLst/>
                          <a:latin typeface="Helvetica Neue" charset="0"/>
                        </a:rPr>
                        <a:t>RU242</a:t>
                      </a:r>
                      <a:endParaRPr lang="is-IS" sz="800" dirty="0">
                        <a:effectLst/>
                      </a:endParaRPr>
                    </a:p>
                  </a:txBody>
                  <a:tcPr marL="22797" marR="22797" marT="22797" marB="22797" anchor="ctr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 gridSpan="2">
                  <a:txBody>
                    <a:bodyPr/>
                    <a:lstStyle/>
                    <a:p>
                      <a:pPr algn="ctr"/>
                      <a:r>
                        <a:rPr lang="en-US" sz="800" b="1" dirty="0">
                          <a:solidFill>
                            <a:srgbClr val="000000"/>
                          </a:solidFill>
                          <a:effectLst/>
                          <a:latin typeface="Helvetica Neue" charset="0"/>
                        </a:rPr>
                        <a:t>M</a:t>
                      </a:r>
                      <a:endParaRPr lang="en-US" sz="800" dirty="0">
                        <a:effectLst/>
                      </a:endParaRPr>
                    </a:p>
                  </a:txBody>
                  <a:tcPr marL="22797" marR="22797" marT="22797" marB="22797" anchor="ctr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r>
                        <a:rPr lang="en-US" sz="800">
                          <a:effectLst/>
                          <a:latin typeface="Helvetica" charset="0"/>
                        </a:rPr>
                        <a:t/>
                      </a:r>
                      <a:br>
                        <a:rPr lang="en-US" sz="800">
                          <a:effectLst/>
                          <a:latin typeface="Helvetica" charset="0"/>
                        </a:rPr>
                      </a:br>
                      <a:endParaRPr lang="en-US" sz="800">
                        <a:effectLst/>
                        <a:latin typeface="Helvetica" charset="0"/>
                      </a:endParaRPr>
                    </a:p>
                  </a:txBody>
                  <a:tcPr marL="22797" marR="22797" marT="22797" marB="22797" anchor="ctr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869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s-IS" sz="800" b="1" dirty="0">
                          <a:solidFill>
                            <a:srgbClr val="000000"/>
                          </a:solidFill>
                          <a:effectLst/>
                          <a:latin typeface="Helvetica Neue" charset="0"/>
                        </a:rPr>
                        <a:t>RU106</a:t>
                      </a:r>
                      <a:endParaRPr lang="is-IS" sz="800" dirty="0">
                        <a:effectLst/>
                      </a:endParaRPr>
                    </a:p>
                  </a:txBody>
                  <a:tcPr marL="22797" marR="22797" marT="22797" marB="22797" anchor="ctr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6869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s-IS" sz="800" b="1" dirty="0">
                          <a:solidFill>
                            <a:srgbClr val="000000"/>
                          </a:solidFill>
                          <a:effectLst/>
                          <a:latin typeface="Helvetica Neue" charset="0"/>
                        </a:rPr>
                        <a:t>RU52</a:t>
                      </a:r>
                      <a:endParaRPr lang="is-IS" sz="800" dirty="0">
                        <a:effectLst/>
                      </a:endParaRPr>
                    </a:p>
                  </a:txBody>
                  <a:tcPr marL="22797" marR="22797" marT="22797" marB="22797" anchor="ctr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6869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s-IS" sz="800" b="1" dirty="0">
                          <a:solidFill>
                            <a:srgbClr val="000000"/>
                          </a:solidFill>
                          <a:effectLst/>
                          <a:latin typeface="Helvetica Neue" charset="0"/>
                        </a:rPr>
                        <a:t>RU26</a:t>
                      </a:r>
                      <a:endParaRPr lang="is-IS" sz="800" dirty="0">
                        <a:effectLst/>
                      </a:endParaRPr>
                    </a:p>
                  </a:txBody>
                  <a:tcPr marL="22797" marR="22797" marT="22797" marB="22797" anchor="ctr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91797">
                <a:tc rowSpan="5">
                  <a:txBody>
                    <a:bodyPr/>
                    <a:lstStyle/>
                    <a:p>
                      <a:pPr algn="ctr"/>
                      <a:r>
                        <a:rPr lang="it-IT" sz="800" b="1" dirty="0">
                          <a:solidFill>
                            <a:srgbClr val="FFFFFF"/>
                          </a:solidFill>
                          <a:effectLst/>
                          <a:latin typeface="Helvetica Neue" charset="0"/>
                        </a:rPr>
                        <a:t>In 2.4 GHz</a:t>
                      </a:r>
                      <a:endParaRPr lang="it-IT" sz="800" dirty="0">
                        <a:effectLst/>
                      </a:endParaRPr>
                    </a:p>
                  </a:txBody>
                  <a:tcPr marL="17098" marR="17098" marT="17098" marB="17098" anchor="ctr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ctr"/>
                      <a:r>
                        <a:rPr lang="en-US" sz="800" b="1" dirty="0">
                          <a:solidFill>
                            <a:srgbClr val="000000"/>
                          </a:solidFill>
                          <a:effectLst/>
                          <a:latin typeface="Helvetica Neue" charset="0"/>
                        </a:rPr>
                        <a:t>40</a:t>
                      </a:r>
                      <a:endParaRPr lang="en-US" sz="800" dirty="0">
                        <a:effectLst/>
                      </a:endParaRPr>
                    </a:p>
                  </a:txBody>
                  <a:tcPr marL="22797" marR="22797" marT="22797" marB="22797" anchor="ctr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s-IS" sz="800" b="1" dirty="0">
                          <a:solidFill>
                            <a:srgbClr val="000000"/>
                          </a:solidFill>
                          <a:effectLst/>
                          <a:latin typeface="Helvetica Neue" charset="0"/>
                        </a:rPr>
                        <a:t>RU484</a:t>
                      </a:r>
                      <a:endParaRPr lang="is-IS" sz="800" dirty="0">
                        <a:effectLst/>
                      </a:endParaRPr>
                    </a:p>
                  </a:txBody>
                  <a:tcPr marL="22797" marR="22797" marT="22797" marB="22797" anchor="ctr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1" dirty="0">
                          <a:solidFill>
                            <a:srgbClr val="000000"/>
                          </a:solidFill>
                          <a:effectLst/>
                          <a:latin typeface="Helvetica Neue" charset="0"/>
                        </a:rPr>
                        <a:t>O</a:t>
                      </a:r>
                      <a:endParaRPr lang="en-US" sz="800" dirty="0">
                        <a:effectLst/>
                      </a:endParaRPr>
                    </a:p>
                  </a:txBody>
                  <a:tcPr marL="22797" marR="22797" marT="22797" marB="22797" anchor="ctr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1" dirty="0">
                          <a:solidFill>
                            <a:srgbClr val="000000"/>
                          </a:solidFill>
                          <a:effectLst/>
                          <a:latin typeface="Helvetica Neue" charset="0"/>
                        </a:rPr>
                        <a:t>X</a:t>
                      </a:r>
                      <a:endParaRPr lang="en-US" sz="800" dirty="0">
                        <a:effectLst/>
                      </a:endParaRPr>
                    </a:p>
                  </a:txBody>
                  <a:tcPr marL="22797" marR="22797" marT="22797" marB="22797" anchor="ctr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800">
                          <a:effectLst/>
                          <a:latin typeface="Helvetica" charset="0"/>
                        </a:rPr>
                        <a:t/>
                      </a:r>
                      <a:br>
                        <a:rPr lang="en-US" sz="800">
                          <a:effectLst/>
                          <a:latin typeface="Helvetica" charset="0"/>
                        </a:rPr>
                      </a:br>
                      <a:endParaRPr lang="en-US" sz="800">
                        <a:effectLst/>
                        <a:latin typeface="Helvetica" charset="0"/>
                      </a:endParaRPr>
                    </a:p>
                  </a:txBody>
                  <a:tcPr marL="22797" marR="22797" marT="22797" marB="22797" anchor="ctr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869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s-IS" sz="800" b="1" dirty="0">
                          <a:solidFill>
                            <a:srgbClr val="000000"/>
                          </a:solidFill>
                          <a:effectLst/>
                          <a:latin typeface="Helvetica Neue" charset="0"/>
                        </a:rPr>
                        <a:t>RU242</a:t>
                      </a:r>
                      <a:endParaRPr lang="is-IS" sz="800" dirty="0">
                        <a:effectLst/>
                      </a:endParaRPr>
                    </a:p>
                  </a:txBody>
                  <a:tcPr marL="22797" marR="22797" marT="22797" marB="22797" anchor="ctr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pt-BR" sz="800" b="1" dirty="0">
                          <a:solidFill>
                            <a:srgbClr val="000000"/>
                          </a:solidFill>
                          <a:effectLst/>
                          <a:latin typeface="Helvetica Neue" charset="0"/>
                        </a:rPr>
                        <a:t>CM</a:t>
                      </a:r>
                      <a:endParaRPr lang="pt-BR" sz="800" dirty="0">
                        <a:effectLst/>
                      </a:endParaRPr>
                    </a:p>
                  </a:txBody>
                  <a:tcPr marL="22797" marR="22797" marT="22797" marB="22797" anchor="ctr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en-US" sz="800" b="1" dirty="0" smtClean="0">
                          <a:solidFill>
                            <a:srgbClr val="000000"/>
                          </a:solidFill>
                          <a:effectLst/>
                          <a:latin typeface="Helvetica Neue" charset="0"/>
                        </a:rPr>
                        <a:t>O</a:t>
                      </a:r>
                      <a:endParaRPr lang="en-US" sz="800" dirty="0">
                        <a:effectLst/>
                      </a:endParaRPr>
                    </a:p>
                  </a:txBody>
                  <a:tcPr marL="22797" marR="22797" marT="22797" marB="22797" anchor="ctr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r>
                        <a:rPr lang="en-US" sz="800" b="1" dirty="0">
                          <a:solidFill>
                            <a:srgbClr val="000000"/>
                          </a:solidFill>
                          <a:effectLst/>
                          <a:latin typeface="Helvetica Neue" charset="0"/>
                        </a:rPr>
                        <a:t>For AP/Non-AP: RU484 with 40MHz</a:t>
                      </a:r>
                      <a:endParaRPr lang="en-US" sz="800" dirty="0">
                        <a:effectLst/>
                      </a:endParaRPr>
                    </a:p>
                  </a:txBody>
                  <a:tcPr marL="22797" marR="22797" marT="22797" marB="22797" anchor="ctr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869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s-IS" sz="800" b="1" dirty="0">
                          <a:solidFill>
                            <a:srgbClr val="000000"/>
                          </a:solidFill>
                          <a:effectLst/>
                          <a:latin typeface="Helvetica Neue" charset="0"/>
                        </a:rPr>
                        <a:t>RU106</a:t>
                      </a:r>
                      <a:endParaRPr lang="is-IS" sz="800" dirty="0">
                        <a:effectLst/>
                      </a:endParaRPr>
                    </a:p>
                  </a:txBody>
                  <a:tcPr marL="22797" marR="22797" marT="22797" marB="22797" anchor="ctr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6869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s-IS" sz="800" b="1" dirty="0">
                          <a:solidFill>
                            <a:srgbClr val="000000"/>
                          </a:solidFill>
                          <a:effectLst/>
                          <a:latin typeface="Helvetica Neue" charset="0"/>
                        </a:rPr>
                        <a:t>RU52</a:t>
                      </a:r>
                      <a:endParaRPr lang="is-IS" sz="800" dirty="0">
                        <a:effectLst/>
                      </a:endParaRPr>
                    </a:p>
                  </a:txBody>
                  <a:tcPr marL="22797" marR="22797" marT="22797" marB="22797" anchor="ctr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6869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s-IS" sz="800" b="1" dirty="0">
                          <a:solidFill>
                            <a:srgbClr val="000000"/>
                          </a:solidFill>
                          <a:effectLst/>
                          <a:latin typeface="Helvetica Neue" charset="0"/>
                        </a:rPr>
                        <a:t>RU26</a:t>
                      </a:r>
                      <a:endParaRPr lang="is-IS" sz="800" dirty="0">
                        <a:effectLst/>
                      </a:endParaRPr>
                    </a:p>
                  </a:txBody>
                  <a:tcPr marL="22797" marR="22797" marT="22797" marB="22797" anchor="ctr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91797">
                <a:tc rowSpan="13">
                  <a:txBody>
                    <a:bodyPr/>
                    <a:lstStyle/>
                    <a:p>
                      <a:pPr algn="ctr"/>
                      <a:r>
                        <a:rPr lang="fi-FI" sz="800" b="1" dirty="0">
                          <a:solidFill>
                            <a:srgbClr val="FFFFFF"/>
                          </a:solidFill>
                          <a:effectLst/>
                          <a:latin typeface="Helvetica Neue" charset="0"/>
                        </a:rPr>
                        <a:t>In 5 GHz</a:t>
                      </a:r>
                      <a:endParaRPr lang="fi-FI" sz="800" dirty="0">
                        <a:effectLst/>
                      </a:endParaRPr>
                    </a:p>
                  </a:txBody>
                  <a:tcPr marL="17098" marR="17098" marT="17098" marB="17098" anchor="ctr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rowSpan="6">
                  <a:txBody>
                    <a:bodyPr/>
                    <a:lstStyle/>
                    <a:p>
                      <a:pPr algn="ctr"/>
                      <a:r>
                        <a:rPr lang="uk-UA" sz="800" b="1" dirty="0">
                          <a:solidFill>
                            <a:srgbClr val="000000"/>
                          </a:solidFill>
                          <a:effectLst/>
                          <a:latin typeface="Helvetica Neue" charset="0"/>
                        </a:rPr>
                        <a:t>40 &amp; 80</a:t>
                      </a:r>
                      <a:endParaRPr lang="uk-UA" sz="800" dirty="0">
                        <a:effectLst/>
                      </a:endParaRPr>
                    </a:p>
                  </a:txBody>
                  <a:tcPr marL="22797" marR="22797" marT="22797" marB="22797" anchor="ctr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1" dirty="0">
                          <a:solidFill>
                            <a:srgbClr val="000000"/>
                          </a:solidFill>
                          <a:effectLst/>
                          <a:latin typeface="Helvetica Neue" charset="0"/>
                        </a:rPr>
                        <a:t>RU996</a:t>
                      </a:r>
                      <a:endParaRPr lang="en-US" sz="800" dirty="0">
                        <a:effectLst/>
                      </a:endParaRPr>
                    </a:p>
                  </a:txBody>
                  <a:tcPr marL="22797" marR="22797" marT="22797" marB="22797" anchor="ctr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6">
                  <a:txBody>
                    <a:bodyPr/>
                    <a:lstStyle/>
                    <a:p>
                      <a:pPr algn="ctr"/>
                      <a:r>
                        <a:rPr lang="en-US" sz="800" b="1" dirty="0">
                          <a:solidFill>
                            <a:srgbClr val="000000"/>
                          </a:solidFill>
                          <a:effectLst/>
                          <a:latin typeface="Helvetica Neue" charset="0"/>
                        </a:rPr>
                        <a:t>M</a:t>
                      </a:r>
                      <a:endParaRPr lang="en-US" sz="800" dirty="0">
                        <a:effectLst/>
                      </a:endParaRPr>
                    </a:p>
                  </a:txBody>
                  <a:tcPr marL="22797" marR="22797" marT="22797" marB="22797" anchor="ctr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1" dirty="0">
                          <a:solidFill>
                            <a:srgbClr val="000000"/>
                          </a:solidFill>
                          <a:effectLst/>
                          <a:latin typeface="Helvetica Neue" charset="0"/>
                        </a:rPr>
                        <a:t>X</a:t>
                      </a:r>
                      <a:endParaRPr lang="en-US" sz="800" dirty="0">
                        <a:effectLst/>
                      </a:endParaRPr>
                    </a:p>
                  </a:txBody>
                  <a:tcPr marL="22797" marR="22797" marT="22797" marB="22797" anchor="ctr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800">
                          <a:effectLst/>
                          <a:latin typeface="Helvetica" charset="0"/>
                        </a:rPr>
                        <a:t/>
                      </a:r>
                      <a:br>
                        <a:rPr lang="en-US" sz="800">
                          <a:effectLst/>
                          <a:latin typeface="Helvetica" charset="0"/>
                        </a:rPr>
                      </a:br>
                      <a:endParaRPr lang="en-US" sz="800">
                        <a:effectLst/>
                        <a:latin typeface="Helvetica" charset="0"/>
                      </a:endParaRPr>
                    </a:p>
                  </a:txBody>
                  <a:tcPr marL="22797" marR="22797" marT="22797" marB="22797" anchor="ctr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869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s-IS" sz="800" b="1" dirty="0">
                          <a:solidFill>
                            <a:srgbClr val="000000"/>
                          </a:solidFill>
                          <a:effectLst/>
                          <a:latin typeface="Helvetica Neue" charset="0"/>
                        </a:rPr>
                        <a:t>RU484</a:t>
                      </a:r>
                      <a:endParaRPr lang="is-IS" sz="800" dirty="0">
                        <a:effectLst/>
                      </a:endParaRPr>
                    </a:p>
                  </a:txBody>
                  <a:tcPr marL="22797" marR="22797" marT="22797" marB="22797" anchor="ctr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1" dirty="0">
                          <a:solidFill>
                            <a:srgbClr val="000000"/>
                          </a:solidFill>
                          <a:effectLst/>
                          <a:latin typeface="Helvetica Neue" charset="0"/>
                        </a:rPr>
                        <a:t>X</a:t>
                      </a:r>
                      <a:endParaRPr lang="en-US" sz="800" dirty="0">
                        <a:effectLst/>
                      </a:endParaRPr>
                    </a:p>
                  </a:txBody>
                  <a:tcPr marL="22797" marR="22797" marT="22797" marB="22797" anchor="ctr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endParaRPr lang="en-US" sz="800" dirty="0">
                        <a:effectLst/>
                      </a:endParaRPr>
                    </a:p>
                  </a:txBody>
                  <a:tcPr marL="22797" marR="22797" marT="22797" marB="22797" anchor="ctr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869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s-IS" sz="800" b="1" dirty="0">
                          <a:solidFill>
                            <a:srgbClr val="000000"/>
                          </a:solidFill>
                          <a:effectLst/>
                          <a:latin typeface="Helvetica Neue" charset="0"/>
                        </a:rPr>
                        <a:t>RU242</a:t>
                      </a:r>
                      <a:endParaRPr lang="is-IS" sz="800" dirty="0">
                        <a:effectLst/>
                      </a:endParaRPr>
                    </a:p>
                  </a:txBody>
                  <a:tcPr marL="22797" marR="22797" marT="22797" marB="22797" anchor="ctr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1" dirty="0" smtClean="0">
                          <a:solidFill>
                            <a:srgbClr val="000000"/>
                          </a:solidFill>
                          <a:effectLst/>
                          <a:latin typeface="Helvetica Neue" charset="0"/>
                        </a:rPr>
                        <a:t>O</a:t>
                      </a:r>
                      <a:endParaRPr lang="en-US" sz="800" dirty="0">
                        <a:effectLst/>
                      </a:endParaRPr>
                    </a:p>
                  </a:txBody>
                  <a:tcPr marL="22797" marR="22797" marT="22797" marB="22797" anchor="ctr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6869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s-IS" sz="800" b="1" dirty="0">
                          <a:solidFill>
                            <a:srgbClr val="000000"/>
                          </a:solidFill>
                          <a:effectLst/>
                          <a:latin typeface="Helvetica Neue" charset="0"/>
                        </a:rPr>
                        <a:t>RU106</a:t>
                      </a:r>
                      <a:endParaRPr lang="is-IS" sz="800" dirty="0">
                        <a:effectLst/>
                      </a:endParaRPr>
                    </a:p>
                  </a:txBody>
                  <a:tcPr marL="22797" marR="22797" marT="22797" marB="22797" anchor="ctr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US" sz="800" b="1" dirty="0" smtClean="0">
                          <a:solidFill>
                            <a:srgbClr val="000000"/>
                          </a:solidFill>
                          <a:effectLst/>
                          <a:latin typeface="Helvetica Neue" charset="0"/>
                        </a:rPr>
                        <a:t>M</a:t>
                      </a:r>
                      <a:endParaRPr lang="en-US" sz="800" dirty="0">
                        <a:effectLst/>
                      </a:endParaRPr>
                    </a:p>
                  </a:txBody>
                  <a:tcPr marL="22797" marR="22797" marT="22797" marB="22797" anchor="ctr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6869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s-IS" sz="800" b="1" dirty="0">
                          <a:solidFill>
                            <a:srgbClr val="000000"/>
                          </a:solidFill>
                          <a:effectLst/>
                          <a:latin typeface="Helvetica Neue" charset="0"/>
                        </a:rPr>
                        <a:t>RU52</a:t>
                      </a:r>
                      <a:endParaRPr lang="is-IS" sz="800" dirty="0">
                        <a:effectLst/>
                      </a:endParaRPr>
                    </a:p>
                  </a:txBody>
                  <a:tcPr marL="22797" marR="22797" marT="22797" marB="22797" anchor="ctr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sz="800" dirty="0">
                        <a:effectLst/>
                      </a:endParaRPr>
                    </a:p>
                  </a:txBody>
                  <a:tcPr marL="22797" marR="22797" marT="22797" marB="22797" anchor="ctr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6869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s-IS" sz="800" b="1" dirty="0">
                          <a:solidFill>
                            <a:srgbClr val="000000"/>
                          </a:solidFill>
                          <a:effectLst/>
                          <a:latin typeface="Helvetica Neue" charset="0"/>
                        </a:rPr>
                        <a:t>RU26</a:t>
                      </a:r>
                      <a:endParaRPr lang="is-IS" sz="800" dirty="0">
                        <a:effectLst/>
                      </a:endParaRPr>
                    </a:p>
                  </a:txBody>
                  <a:tcPr marL="22797" marR="22797" marT="22797" marB="22797" anchor="ctr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sz="800" dirty="0">
                        <a:effectLst/>
                      </a:endParaRPr>
                    </a:p>
                  </a:txBody>
                  <a:tcPr marL="22797" marR="22797" marT="22797" marB="22797" anchor="ctr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6869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7">
                  <a:txBody>
                    <a:bodyPr/>
                    <a:lstStyle/>
                    <a:p>
                      <a:pPr algn="ctr"/>
                      <a:r>
                        <a:rPr lang="en-US" sz="800" b="1">
                          <a:solidFill>
                            <a:srgbClr val="000000"/>
                          </a:solidFill>
                          <a:effectLst/>
                          <a:latin typeface="Helvetica Neue" charset="0"/>
                        </a:rPr>
                        <a:t>80+80, or 160</a:t>
                      </a:r>
                      <a:endParaRPr lang="en-US" sz="800">
                        <a:effectLst/>
                      </a:endParaRPr>
                    </a:p>
                  </a:txBody>
                  <a:tcPr marL="22797" marR="22797" marT="22797" marB="22797" anchor="ctr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s-IS" sz="800" b="1" dirty="0">
                          <a:solidFill>
                            <a:srgbClr val="000000"/>
                          </a:solidFill>
                          <a:effectLst/>
                          <a:latin typeface="Helvetica Neue" charset="0"/>
                        </a:rPr>
                        <a:t>2xRU996</a:t>
                      </a:r>
                      <a:endParaRPr lang="is-IS" sz="800" dirty="0">
                        <a:effectLst/>
                      </a:endParaRPr>
                    </a:p>
                  </a:txBody>
                  <a:tcPr marL="22797" marR="22797" marT="22797" marB="22797" anchor="ctr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1" dirty="0">
                          <a:solidFill>
                            <a:srgbClr val="000000"/>
                          </a:solidFill>
                          <a:effectLst/>
                          <a:latin typeface="Helvetica Neue" charset="0"/>
                        </a:rPr>
                        <a:t>O</a:t>
                      </a:r>
                      <a:endParaRPr lang="en-US" sz="800" dirty="0">
                        <a:effectLst/>
                      </a:endParaRPr>
                    </a:p>
                  </a:txBody>
                  <a:tcPr marL="22797" marR="22797" marT="22797" marB="22797" anchor="ctr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1">
                          <a:solidFill>
                            <a:srgbClr val="000000"/>
                          </a:solidFill>
                          <a:effectLst/>
                          <a:latin typeface="Helvetica Neue" charset="0"/>
                        </a:rPr>
                        <a:t>X</a:t>
                      </a:r>
                      <a:endParaRPr lang="en-US" sz="800">
                        <a:effectLst/>
                      </a:endParaRPr>
                    </a:p>
                  </a:txBody>
                  <a:tcPr marL="22797" marR="22797" marT="22797" marB="22797" anchor="ctr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7">
                  <a:txBody>
                    <a:bodyPr/>
                    <a:lstStyle/>
                    <a:p>
                      <a:endParaRPr lang="en-US" sz="800" dirty="0">
                        <a:effectLst/>
                      </a:endParaRPr>
                    </a:p>
                  </a:txBody>
                  <a:tcPr marL="22797" marR="22797" marT="22797" marB="22797" anchor="ctr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869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1" dirty="0">
                          <a:solidFill>
                            <a:srgbClr val="000000"/>
                          </a:solidFill>
                          <a:effectLst/>
                          <a:latin typeface="Helvetica Neue" charset="0"/>
                        </a:rPr>
                        <a:t>RU996</a:t>
                      </a:r>
                      <a:endParaRPr lang="en-US" sz="800" dirty="0">
                        <a:effectLst/>
                      </a:endParaRPr>
                    </a:p>
                  </a:txBody>
                  <a:tcPr marL="22797" marR="22797" marT="22797" marB="22797" anchor="ctr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6">
                  <a:txBody>
                    <a:bodyPr/>
                    <a:lstStyle/>
                    <a:p>
                      <a:pPr algn="ctr"/>
                      <a:r>
                        <a:rPr lang="en-US" sz="800" b="1" dirty="0">
                          <a:solidFill>
                            <a:srgbClr val="000000"/>
                          </a:solidFill>
                          <a:effectLst/>
                          <a:latin typeface="Helvetica Neue" charset="0"/>
                        </a:rPr>
                        <a:t>M</a:t>
                      </a:r>
                      <a:endParaRPr lang="en-US" sz="800" dirty="0">
                        <a:effectLst/>
                      </a:endParaRPr>
                    </a:p>
                  </a:txBody>
                  <a:tcPr marL="22797" marR="22797" marT="22797" marB="22797" anchor="ctr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1">
                          <a:solidFill>
                            <a:srgbClr val="000000"/>
                          </a:solidFill>
                          <a:effectLst/>
                          <a:latin typeface="Helvetica Neue" charset="0"/>
                        </a:rPr>
                        <a:t>X</a:t>
                      </a:r>
                      <a:endParaRPr lang="en-US" sz="800">
                        <a:effectLst/>
                      </a:endParaRPr>
                    </a:p>
                  </a:txBody>
                  <a:tcPr marL="22797" marR="22797" marT="22797" marB="22797" anchor="ctr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6869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s-IS" sz="800" b="1" dirty="0">
                          <a:solidFill>
                            <a:srgbClr val="000000"/>
                          </a:solidFill>
                          <a:effectLst/>
                          <a:latin typeface="Helvetica Neue" charset="0"/>
                        </a:rPr>
                        <a:t>RU484</a:t>
                      </a:r>
                      <a:endParaRPr lang="is-IS" sz="800" dirty="0">
                        <a:effectLst/>
                      </a:endParaRPr>
                    </a:p>
                  </a:txBody>
                  <a:tcPr marL="22797" marR="22797" marT="22797" marB="22797" anchor="ctr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1" dirty="0">
                          <a:solidFill>
                            <a:srgbClr val="000000"/>
                          </a:solidFill>
                          <a:effectLst/>
                          <a:latin typeface="Helvetica Neue" charset="0"/>
                        </a:rPr>
                        <a:t>X</a:t>
                      </a:r>
                      <a:endParaRPr lang="en-US" sz="800" dirty="0">
                        <a:effectLst/>
                      </a:endParaRPr>
                    </a:p>
                  </a:txBody>
                  <a:tcPr marL="22797" marR="22797" marT="22797" marB="22797" anchor="ctr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6869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s-IS" sz="800" b="1" dirty="0">
                          <a:solidFill>
                            <a:srgbClr val="000000"/>
                          </a:solidFill>
                          <a:effectLst/>
                          <a:latin typeface="Helvetica Neue" charset="0"/>
                        </a:rPr>
                        <a:t>RU242</a:t>
                      </a:r>
                      <a:endParaRPr lang="is-IS" sz="800" dirty="0">
                        <a:effectLst/>
                      </a:endParaRPr>
                    </a:p>
                  </a:txBody>
                  <a:tcPr marL="22797" marR="22797" marT="22797" marB="22797" anchor="ctr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1" dirty="0" smtClean="0">
                          <a:solidFill>
                            <a:srgbClr val="000000"/>
                          </a:solidFill>
                          <a:effectLst/>
                          <a:latin typeface="Helvetica Neue" charset="0"/>
                        </a:rPr>
                        <a:t>O</a:t>
                      </a:r>
                      <a:endParaRPr lang="en-US" sz="800" dirty="0">
                        <a:effectLst/>
                      </a:endParaRPr>
                    </a:p>
                  </a:txBody>
                  <a:tcPr marL="22797" marR="22797" marT="22797" marB="22797" anchor="ctr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6869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s-IS" sz="800" b="1" dirty="0">
                          <a:solidFill>
                            <a:srgbClr val="000000"/>
                          </a:solidFill>
                          <a:effectLst/>
                          <a:latin typeface="Helvetica Neue" charset="0"/>
                        </a:rPr>
                        <a:t>RU106</a:t>
                      </a:r>
                      <a:endParaRPr lang="is-IS" sz="800" dirty="0">
                        <a:effectLst/>
                      </a:endParaRPr>
                    </a:p>
                  </a:txBody>
                  <a:tcPr marL="22797" marR="22797" marT="22797" marB="22797" anchor="ctr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dirty="0" smtClean="0">
                          <a:solidFill>
                            <a:srgbClr val="000000"/>
                          </a:solidFill>
                          <a:effectLst/>
                          <a:latin typeface="Helvetica Neue" charset="0"/>
                        </a:rPr>
                        <a:t>M</a:t>
                      </a:r>
                      <a:endParaRPr lang="en-US" sz="800" dirty="0" smtClean="0">
                        <a:effectLst/>
                      </a:endParaRPr>
                    </a:p>
                    <a:p>
                      <a:pPr algn="ctr"/>
                      <a:endParaRPr lang="en-US" sz="800" dirty="0">
                        <a:effectLst/>
                      </a:endParaRPr>
                    </a:p>
                  </a:txBody>
                  <a:tcPr marL="22797" marR="22797" marT="22797" marB="22797" anchor="ctr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6869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s-IS" sz="800" b="1" dirty="0">
                          <a:solidFill>
                            <a:srgbClr val="000000"/>
                          </a:solidFill>
                          <a:effectLst/>
                          <a:latin typeface="Helvetica Neue" charset="0"/>
                        </a:rPr>
                        <a:t>RU52</a:t>
                      </a:r>
                      <a:endParaRPr lang="is-IS" sz="800" dirty="0">
                        <a:effectLst/>
                      </a:endParaRPr>
                    </a:p>
                  </a:txBody>
                  <a:tcPr marL="22797" marR="22797" marT="22797" marB="22797" anchor="ctr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sz="800" dirty="0">
                        <a:effectLst/>
                      </a:endParaRPr>
                    </a:p>
                  </a:txBody>
                  <a:tcPr marL="22797" marR="22797" marT="22797" marB="22797" anchor="ctr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6869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s-IS" sz="800" b="1" dirty="0">
                          <a:solidFill>
                            <a:srgbClr val="000000"/>
                          </a:solidFill>
                          <a:effectLst/>
                          <a:latin typeface="Helvetica Neue" charset="0"/>
                        </a:rPr>
                        <a:t>RU26</a:t>
                      </a:r>
                      <a:endParaRPr lang="is-IS" sz="800" dirty="0">
                        <a:effectLst/>
                      </a:endParaRPr>
                    </a:p>
                  </a:txBody>
                  <a:tcPr marL="22797" marR="22797" marT="22797" marB="22797" anchor="ctr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sz="800" dirty="0">
                        <a:effectLst/>
                      </a:endParaRPr>
                    </a:p>
                  </a:txBody>
                  <a:tcPr marL="22797" marR="22797" marT="22797" marB="22797" anchor="ctr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July,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8971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Mandatory Features in PHY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Other mandatory features of 80MHz capable non-AP devices are mandatory for 20MHz-only devices, e.g.,</a:t>
            </a:r>
          </a:p>
          <a:p>
            <a:pPr lvl="1"/>
            <a:r>
              <a:rPr lang="en-US" dirty="0"/>
              <a:t>All preamble formats:</a:t>
            </a:r>
          </a:p>
          <a:p>
            <a:pPr lvl="2"/>
            <a:r>
              <a:rPr lang="en-US" dirty="0"/>
              <a:t>Transmission/Reception of HE_SU, HE_MU, HE_EXT_SU  and </a:t>
            </a:r>
            <a:r>
              <a:rPr lang="en-US" dirty="0" err="1"/>
              <a:t>HE_TRIG_based</a:t>
            </a:r>
            <a:r>
              <a:rPr lang="en-US" dirty="0"/>
              <a:t> preamble</a:t>
            </a:r>
          </a:p>
          <a:p>
            <a:pPr lvl="2"/>
            <a:r>
              <a:rPr lang="en-US" dirty="0" smtClean="0"/>
              <a:t>HE-STF, LTF </a:t>
            </a:r>
            <a:r>
              <a:rPr lang="en-US" dirty="0"/>
              <a:t>&amp; GI combinations</a:t>
            </a:r>
          </a:p>
          <a:p>
            <a:pPr lvl="1"/>
            <a:r>
              <a:rPr lang="en-US" dirty="0"/>
              <a:t>Packet extension with capability</a:t>
            </a:r>
          </a:p>
          <a:p>
            <a:pPr lvl="1"/>
            <a:r>
              <a:rPr lang="en-US" dirty="0"/>
              <a:t>DL/UL OFDMA &amp; full-BW DL-MU-MIMO in 20 MHz</a:t>
            </a:r>
          </a:p>
          <a:p>
            <a:pPr lvl="1"/>
            <a:r>
              <a:rPr lang="en-US" dirty="0" smtClean="0"/>
              <a:t>SU </a:t>
            </a:r>
            <a:r>
              <a:rPr lang="en-US" dirty="0" err="1" smtClean="0"/>
              <a:t>Beamforming</a:t>
            </a:r>
            <a:r>
              <a:rPr lang="en-US" dirty="0" smtClean="0"/>
              <a:t> </a:t>
            </a:r>
            <a:r>
              <a:rPr lang="en-US" dirty="0"/>
              <a:t>and sounding support</a:t>
            </a:r>
          </a:p>
          <a:p>
            <a:pPr lvl="1"/>
            <a:r>
              <a:rPr lang="en-US" dirty="0"/>
              <a:t>BCC is mandatory, but LDPC is optional</a:t>
            </a:r>
          </a:p>
          <a:p>
            <a:pPr lvl="1"/>
            <a:r>
              <a:rPr lang="en-US" dirty="0" err="1"/>
              <a:t>TxPwr</a:t>
            </a:r>
            <a:r>
              <a:rPr lang="en-US" dirty="0"/>
              <a:t> control for UL-MU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>
          <a:xfrm flipH="1">
            <a:off x="5791199" y="6475413"/>
            <a:ext cx="2752661" cy="182562"/>
          </a:xfrm>
          <a:prstGeom prst="rect">
            <a:avLst/>
          </a:prstGeom>
        </p:spPr>
        <p:txBody>
          <a:bodyPr/>
          <a:lstStyle/>
          <a:p>
            <a:pPr algn="r">
              <a:defRPr/>
            </a:pPr>
            <a:r>
              <a:rPr lang="en-US" dirty="0" err="1" smtClean="0"/>
              <a:t>Joonsuk</a:t>
            </a:r>
            <a:r>
              <a:rPr lang="en-US" dirty="0" smtClean="0"/>
              <a:t> Kim (Apple)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July,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5079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MAC 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752600"/>
            <a:ext cx="8153400" cy="4191000"/>
          </a:xfrm>
        </p:spPr>
        <p:txBody>
          <a:bodyPr/>
          <a:lstStyle/>
          <a:p>
            <a:r>
              <a:rPr lang="en-US" dirty="0" smtClean="0"/>
              <a:t>20MHz-only devices shall support other mandatory MAC features, e.g.,</a:t>
            </a:r>
          </a:p>
          <a:p>
            <a:pPr lvl="1"/>
            <a:r>
              <a:rPr lang="en-US" dirty="0" smtClean="0"/>
              <a:t>Basic variant of the trigger frame</a:t>
            </a:r>
          </a:p>
          <a:p>
            <a:pPr lvl="1"/>
            <a:r>
              <a:rPr lang="en-US" dirty="0" smtClean="0"/>
              <a:t>M-BA for acknowledgement of UL MU PPDU</a:t>
            </a:r>
          </a:p>
          <a:p>
            <a:pPr lvl="1"/>
            <a:r>
              <a:rPr lang="en-US" dirty="0" smtClean="0"/>
              <a:t>Responding with CTS to MU-RTS</a:t>
            </a:r>
          </a:p>
          <a:p>
            <a:pPr lvl="1"/>
            <a:r>
              <a:rPr lang="en-US" dirty="0" smtClean="0"/>
              <a:t>UL MU </a:t>
            </a:r>
            <a:r>
              <a:rPr lang="en-US" smtClean="0"/>
              <a:t>sensing rules</a:t>
            </a:r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>
          <a:xfrm flipH="1">
            <a:off x="5791199" y="6475413"/>
            <a:ext cx="2752661" cy="182562"/>
          </a:xfrm>
          <a:prstGeom prst="rect">
            <a:avLst/>
          </a:prstGeom>
        </p:spPr>
        <p:txBody>
          <a:bodyPr/>
          <a:lstStyle/>
          <a:p>
            <a:pPr algn="r">
              <a:defRPr/>
            </a:pPr>
            <a:r>
              <a:rPr lang="en-US" dirty="0" err="1" smtClean="0"/>
              <a:t>Joonsuk</a:t>
            </a:r>
            <a:r>
              <a:rPr lang="en-US" dirty="0" smtClean="0"/>
              <a:t> Kim (Apple)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July,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3212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of 11ax </a:t>
            </a:r>
            <a:r>
              <a:rPr lang="en-US" dirty="0" smtClean="0"/>
              <a:t>Operation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4724400"/>
            <a:ext cx="7772400" cy="1676400"/>
          </a:xfrm>
        </p:spPr>
        <p:txBody>
          <a:bodyPr>
            <a:normAutofit/>
          </a:bodyPr>
          <a:lstStyle/>
          <a:p>
            <a:r>
              <a:rPr lang="en-US" dirty="0"/>
              <a:t>AP may choose the BW operation, with either</a:t>
            </a:r>
          </a:p>
          <a:p>
            <a:pPr lvl="1"/>
            <a:r>
              <a:rPr lang="en-US" dirty="0"/>
              <a:t>One or multiple 20MHz-only STAs in 20 MHz SU/OFDMA, or</a:t>
            </a:r>
          </a:p>
          <a:p>
            <a:pPr lvl="1"/>
            <a:r>
              <a:rPr lang="en-US" dirty="0" smtClean="0"/>
              <a:t>80MHz </a:t>
            </a:r>
            <a:r>
              <a:rPr lang="en-US" dirty="0"/>
              <a:t>capable STAs group, without </a:t>
            </a:r>
            <a:r>
              <a:rPr lang="en-US" dirty="0" smtClean="0"/>
              <a:t>20MHz-only, or</a:t>
            </a:r>
          </a:p>
          <a:p>
            <a:pPr lvl="1"/>
            <a:r>
              <a:rPr lang="en-US" dirty="0"/>
              <a:t>Mixed group of 20MHz-only and 80MHz-capable STAs, where 20MHz-only STAs are only in the primary </a:t>
            </a:r>
            <a:r>
              <a:rPr lang="en-US" dirty="0" smtClean="0"/>
              <a:t>channel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>
          <a:xfrm flipH="1">
            <a:off x="5791199" y="6475413"/>
            <a:ext cx="2752661" cy="182562"/>
          </a:xfrm>
          <a:prstGeom prst="rect">
            <a:avLst/>
          </a:prstGeom>
        </p:spPr>
        <p:txBody>
          <a:bodyPr/>
          <a:lstStyle/>
          <a:p>
            <a:pPr algn="r">
              <a:defRPr/>
            </a:pPr>
            <a:r>
              <a:rPr lang="en-US" dirty="0" err="1" smtClean="0"/>
              <a:t>Joonsuk</a:t>
            </a:r>
            <a:r>
              <a:rPr lang="en-US" dirty="0" smtClean="0"/>
              <a:t> Kim (Apple)</a:t>
            </a: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/>
          </p:nvPr>
        </p:nvGraphicFramePr>
        <p:xfrm>
          <a:off x="7696200" y="897921"/>
          <a:ext cx="990600" cy="484346"/>
        </p:xfrm>
        <a:graphic>
          <a:graphicData uri="http://schemas.openxmlformats.org/drawingml/2006/table">
            <a:tbl>
              <a:tblPr/>
              <a:tblGrid>
                <a:gridCol w="990600"/>
              </a:tblGrid>
              <a:tr h="242173"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Helvetica Neue" charset="0"/>
                        </a:rPr>
                        <a:t>80 MHz Capable</a:t>
                      </a:r>
                      <a:endParaRPr lang="en-US" sz="900" dirty="0">
                        <a:effectLst/>
                      </a:endParaRPr>
                    </a:p>
                  </a:txBody>
                  <a:tcPr marL="50800" marR="50800" marT="50800" marB="50800" anchor="ctr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D328"/>
                    </a:solidFill>
                  </a:tcPr>
                </a:tc>
              </a:tr>
              <a:tr h="242173"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Helvetica Neue" charset="0"/>
                        </a:rPr>
                        <a:t>20 MHz-only</a:t>
                      </a:r>
                      <a:endParaRPr lang="en-US" sz="900" dirty="0">
                        <a:effectLst/>
                      </a:endParaRPr>
                    </a:p>
                  </a:txBody>
                  <a:tcPr marL="50800" marR="50800" marT="50800" marB="50800" anchor="ctr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1A7F9"/>
                    </a:solidFill>
                  </a:tcPr>
                </a:tc>
              </a:tr>
            </a:tbl>
          </a:graphicData>
        </a:graphic>
      </p:graphicFrame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639449"/>
            <a:ext cx="9144000" cy="3198103"/>
          </a:xfrm>
          <a:prstGeom prst="rect">
            <a:avLst/>
          </a:prstGeom>
        </p:spPr>
      </p:pic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July,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1793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make a definition of 20MHz-only devices</a:t>
            </a:r>
          </a:p>
          <a:p>
            <a:pPr lvl="1"/>
            <a:r>
              <a:rPr lang="en-US" dirty="0" smtClean="0"/>
              <a:t>Mainly cover bandwidth related topics</a:t>
            </a:r>
          </a:p>
          <a:p>
            <a:pPr lvl="1"/>
            <a:r>
              <a:rPr lang="en-US" smtClean="0"/>
              <a:t>All other M/O features for non-AP STA would be carried over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>
          <a:xfrm flipH="1">
            <a:off x="5791199" y="6475413"/>
            <a:ext cx="2752661" cy="182562"/>
          </a:xfrm>
          <a:prstGeom prst="rect">
            <a:avLst/>
          </a:prstGeom>
        </p:spPr>
        <p:txBody>
          <a:bodyPr/>
          <a:lstStyle/>
          <a:p>
            <a:pPr algn="r">
              <a:defRPr/>
            </a:pPr>
            <a:r>
              <a:rPr lang="en-US" dirty="0" err="1" smtClean="0"/>
              <a:t>Joonsuk</a:t>
            </a:r>
            <a:r>
              <a:rPr lang="en-US" dirty="0" smtClean="0"/>
              <a:t> Kim (Apple)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July,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796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#1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support following Mandatory and Optional features on bandwidth?</a:t>
            </a:r>
          </a:p>
          <a:p>
            <a:pPr lvl="1"/>
            <a:r>
              <a:rPr lang="en-US" dirty="0" smtClean="0"/>
              <a:t>In 2.4GHz,</a:t>
            </a:r>
          </a:p>
          <a:p>
            <a:pPr lvl="2"/>
            <a:r>
              <a:rPr lang="en-US" dirty="0" smtClean="0"/>
              <a:t>20MHz is mandatory for AP and non-AP</a:t>
            </a:r>
          </a:p>
          <a:p>
            <a:pPr lvl="2"/>
            <a:r>
              <a:rPr lang="en-US" dirty="0" smtClean="0"/>
              <a:t>40MHz is optional for AP and non-AP [signaled in capability field]</a:t>
            </a:r>
          </a:p>
          <a:p>
            <a:pPr lvl="1"/>
            <a:r>
              <a:rPr lang="en-US" dirty="0" smtClean="0"/>
              <a:t>In 5GHz,</a:t>
            </a:r>
          </a:p>
          <a:p>
            <a:pPr lvl="2"/>
            <a:r>
              <a:rPr lang="en-US" dirty="0" smtClean="0"/>
              <a:t>20/40/80MHz is mandatory for AP</a:t>
            </a:r>
          </a:p>
          <a:p>
            <a:pPr lvl="2"/>
            <a:r>
              <a:rPr lang="en-US" dirty="0" smtClean="0"/>
              <a:t>Non-AP can be either 20MHz-only or 80MHz capable  [signaled in capability field]</a:t>
            </a:r>
          </a:p>
          <a:p>
            <a:pPr lvl="3"/>
            <a:r>
              <a:rPr lang="en-US" dirty="0" smtClean="0"/>
              <a:t>11ax spec document </a:t>
            </a:r>
            <a:r>
              <a:rPr lang="en-US" dirty="0" smtClean="0"/>
              <a:t>shall not allow STAs that are 40MHz capable but not 80MHz capable</a:t>
            </a:r>
          </a:p>
          <a:p>
            <a:pPr lvl="2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>
          <a:xfrm flipH="1">
            <a:off x="5791199" y="6475413"/>
            <a:ext cx="2752661" cy="182562"/>
          </a:xfrm>
          <a:prstGeom prst="rect">
            <a:avLst/>
          </a:prstGeom>
        </p:spPr>
        <p:txBody>
          <a:bodyPr/>
          <a:lstStyle/>
          <a:p>
            <a:pPr algn="r">
              <a:defRPr/>
            </a:pPr>
            <a:r>
              <a:rPr lang="en-US" dirty="0" err="1" smtClean="0"/>
              <a:t>Joonsuk</a:t>
            </a:r>
            <a:r>
              <a:rPr lang="en-US" dirty="0" smtClean="0"/>
              <a:t> Kim (Apple)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July,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607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#</a:t>
            </a:r>
            <a:r>
              <a:rPr lang="en-US" dirty="0"/>
              <a:t>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support 20MHz-only non-AP STAs operate in primary 20MHz channel as a mandatory mode?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>
          <a:xfrm flipH="1">
            <a:off x="5791199" y="6475413"/>
            <a:ext cx="2752661" cy="182562"/>
          </a:xfrm>
          <a:prstGeom prst="rect">
            <a:avLst/>
          </a:prstGeom>
        </p:spPr>
        <p:txBody>
          <a:bodyPr/>
          <a:lstStyle/>
          <a:p>
            <a:pPr algn="r">
              <a:defRPr/>
            </a:pPr>
            <a:r>
              <a:rPr lang="en-US" dirty="0" err="1" smtClean="0"/>
              <a:t>Joonsuk</a:t>
            </a:r>
            <a:r>
              <a:rPr lang="en-US" dirty="0" smtClean="0"/>
              <a:t> Kim (Apple)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July,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3309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#3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support 20MHz-only non-AP STAs support tone mapping of </a:t>
            </a:r>
            <a:r>
              <a:rPr lang="en-US" dirty="0" smtClean="0"/>
              <a:t>tone-26 RU, tone-52 RU, tone-106 RU </a:t>
            </a:r>
            <a:r>
              <a:rPr lang="en-US" dirty="0" smtClean="0"/>
              <a:t>and </a:t>
            </a:r>
            <a:r>
              <a:rPr lang="en-US" dirty="0" smtClean="0"/>
              <a:t>tone-242 RU </a:t>
            </a:r>
            <a:r>
              <a:rPr lang="en-US" dirty="0" smtClean="0"/>
              <a:t>for </a:t>
            </a:r>
          </a:p>
          <a:p>
            <a:pPr lvl="1"/>
            <a:r>
              <a:rPr lang="en-US" dirty="0" smtClean="0"/>
              <a:t>20, 40* </a:t>
            </a:r>
            <a:r>
              <a:rPr lang="en-US" dirty="0" smtClean="0"/>
              <a:t>MHz OFDMA in 2.4GHz and 5GHz band</a:t>
            </a:r>
          </a:p>
          <a:p>
            <a:pPr lvl="1"/>
            <a:r>
              <a:rPr lang="en-US" dirty="0" smtClean="0"/>
              <a:t>80*, 80+80*, 160* </a:t>
            </a:r>
            <a:r>
              <a:rPr lang="en-US" dirty="0" smtClean="0"/>
              <a:t>MHz OFDMA in 5GHz </a:t>
            </a:r>
            <a:r>
              <a:rPr lang="en-US" dirty="0" smtClean="0"/>
              <a:t>band</a:t>
            </a:r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[Note*] Some of RUs are restricted for operation [1]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>
          <a:xfrm flipH="1">
            <a:off x="5791199" y="6475413"/>
            <a:ext cx="2752661" cy="182562"/>
          </a:xfrm>
          <a:prstGeom prst="rect">
            <a:avLst/>
          </a:prstGeom>
        </p:spPr>
        <p:txBody>
          <a:bodyPr/>
          <a:lstStyle/>
          <a:p>
            <a:pPr algn="r">
              <a:defRPr/>
            </a:pPr>
            <a:r>
              <a:rPr lang="en-US" dirty="0" err="1" smtClean="0"/>
              <a:t>Joonsuk</a:t>
            </a:r>
            <a:r>
              <a:rPr lang="en-US" dirty="0" smtClean="0"/>
              <a:t> Kim (Apple)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July,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3325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87514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July, 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448800" y="6477000"/>
            <a:ext cx="2095125" cy="184666"/>
          </a:xfrm>
        </p:spPr>
        <p:txBody>
          <a:bodyPr/>
          <a:lstStyle/>
          <a:p>
            <a:pPr>
              <a:defRPr/>
            </a:pPr>
            <a:r>
              <a:rPr lang="da-DK" altLang="ko-KR" dirty="0" smtClean="0"/>
              <a:t>Joonsuk Kim (Apple)</a:t>
            </a:r>
            <a:endParaRPr lang="en-US" altLang="ko-KR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6764311"/>
              </p:ext>
            </p:extLst>
          </p:nvPr>
        </p:nvGraphicFramePr>
        <p:xfrm>
          <a:off x="838200" y="914400"/>
          <a:ext cx="7239000" cy="5548819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5762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66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Hongyuan Zhang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1"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Marvell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1">
                  <a:txBody>
                    <a:bodyPr/>
                    <a:lstStyle/>
                    <a:p>
                      <a:pPr algn="ctr"/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5488 Marvell Lane,</a:t>
                      </a:r>
                      <a:b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Santa Clara, CA, 95054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1"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408-222-2500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hongyuan@marvell.com</a:t>
                      </a:r>
                      <a:endParaRPr lang="en-US" sz="11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66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Lei Wang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Leileiw@marvell.com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66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Liwen Chu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liwenchu@marvell.com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66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Jinjing Jiang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jinjing@marvell.com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66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yzhang@marvell.com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66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Rui Cao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ruicao@marvell.com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66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Sudhir Srinivasa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sudhirs@marvell.com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66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Saga Tamhane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sagar@marvell.com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66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Mao 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my@marvell</a:t>
                      </a: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..</a:t>
                      </a: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66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+mn-lt"/>
                          <a:ea typeface="Times New Roman"/>
                          <a:cs typeface="Arial"/>
                        </a:rPr>
                        <a:t>Xiayu</a:t>
                      </a: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 Zheng</a:t>
                      </a:r>
                      <a:endParaRPr lang="en-US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err="1" smtClean="0">
                          <a:latin typeface="+mn-lt"/>
                          <a:ea typeface="Times New Roman"/>
                          <a:cs typeface="Arial"/>
                        </a:rPr>
                        <a:t>xzheng@marvell.com</a:t>
                      </a:r>
                      <a:endParaRPr lang="en-US" sz="11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66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Hui-Ling 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Lou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hlou@marvell.com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66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Ron Porat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8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Broadcom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rporat@broadcom.com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66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Matthew Fischer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mfischer@broadcom.com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674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Sriram Venkateswaran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674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Zhou Lan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66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Leo Montreuil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66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Andrew Blanksby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66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 smtClean="0">
                          <a:latin typeface="+mn-lt"/>
                          <a:ea typeface="Times New Roman"/>
                          <a:cs typeface="Arial"/>
                        </a:rPr>
                        <a:t>Mingyue</a:t>
                      </a: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 Ji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66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Vinko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Erceg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" name="标题 18"/>
          <p:cNvSpPr txBox="1">
            <a:spLocks/>
          </p:cNvSpPr>
          <p:nvPr/>
        </p:nvSpPr>
        <p:spPr>
          <a:xfrm>
            <a:off x="533400" y="533400"/>
            <a:ext cx="7772400" cy="5334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en-US" altLang="zh-CN" sz="2000" kern="0" dirty="0" smtClean="0"/>
              <a:t>Authors (continued)</a:t>
            </a:r>
            <a:endParaRPr lang="zh-CN" altLang="en-US" sz="2000" kern="0" dirty="0"/>
          </a:p>
        </p:txBody>
      </p:sp>
    </p:spTree>
    <p:extLst>
      <p:ext uri="{BB962C8B-B14F-4D97-AF65-F5344CB8AC3E}">
        <p14:creationId xmlns:p14="http://schemas.microsoft.com/office/powerpoint/2010/main" val="1170604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#4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agree to adopt the spec text change as shown in doc </a:t>
            </a:r>
            <a:r>
              <a:rPr lang="en-US" dirty="0" smtClean="0"/>
              <a:t>11/16-0909r1?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July,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Joonsuk Kim (Apple)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070648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[1</a:t>
            </a:r>
            <a:r>
              <a:rPr lang="en-US" dirty="0"/>
              <a:t>] </a:t>
            </a:r>
            <a:r>
              <a:rPr lang="en-US" dirty="0" smtClean="0"/>
              <a:t>11-16-0906-00-00ax-RU-restriction-of-20MHz-operating-devices-in-OFDMA</a:t>
            </a:r>
          </a:p>
          <a:p>
            <a:pPr marL="0" indent="0">
              <a:buNone/>
            </a:pPr>
            <a:r>
              <a:rPr lang="en-US" dirty="0" smtClean="0"/>
              <a:t>[2] </a:t>
            </a:r>
            <a:r>
              <a:rPr lang="fi-FI" dirty="0" smtClean="0"/>
              <a:t>11-16-0909-01-00ax-20MHz-only-devices-in-11ax-text</a:t>
            </a:r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Joonsuk Kim (Apple)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-1281718" y="4938465"/>
            <a:ext cx="1846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July,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174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July, 2016</a:t>
            </a:r>
            <a:endParaRPr lang="en-US" altLang="ko-K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altLang="ko-KR" smtClean="0"/>
              <a:t>Joonsuk Kim (Apple)</a:t>
            </a:r>
            <a:endParaRPr lang="en-US" altLang="ko-K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4A8CB34A-F2D3-4F3B-AD27-33B98B268C82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6" name="标题 18"/>
          <p:cNvSpPr txBox="1">
            <a:spLocks/>
          </p:cNvSpPr>
          <p:nvPr/>
        </p:nvSpPr>
        <p:spPr>
          <a:xfrm>
            <a:off x="533400" y="533400"/>
            <a:ext cx="7772400" cy="5334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en-US" altLang="zh-CN" sz="2000" kern="0" dirty="0" smtClean="0"/>
              <a:t>Authors (continued)</a:t>
            </a:r>
            <a:endParaRPr lang="zh-CN" altLang="en-US" sz="2000" kern="0" dirty="0"/>
          </a:p>
        </p:txBody>
      </p:sp>
      <p:graphicFrame>
        <p:nvGraphicFramePr>
          <p:cNvPr id="7" name="表格 6"/>
          <p:cNvGraphicFramePr>
            <a:graphicFrameLocks noGrp="1"/>
          </p:cNvGraphicFramePr>
          <p:nvPr/>
        </p:nvGraphicFramePr>
        <p:xfrm>
          <a:off x="838200" y="893928"/>
          <a:ext cx="7467600" cy="556878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00200"/>
                <a:gridCol w="1072415"/>
                <a:gridCol w="1650733"/>
                <a:gridCol w="1336307"/>
                <a:gridCol w="1807945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David X. Yang</a:t>
                      </a:r>
                      <a:endParaRPr lang="en-US" altLang="zh-CN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Huawei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Shenzhen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david.yangxun@huawei.com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Jiayin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Xinjinqiao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Pudong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Shanghai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+86-18601656691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zhangjiayin@huawei.com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 Luo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Xinjinqiao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Pudong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Shanghai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jun.l@huawei.com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Yi Luo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Bantian, Shenzhen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+86-18665891036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Roy.luoyi@huawei.com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Yingpei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Lin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Xinjinqiao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Pudong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Shanghai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linyingpei@huawei.com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Jiyong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Pang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</a:t>
                      </a:r>
                      <a:r>
                        <a:rPr lang="en-US" sz="10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Xinjinqiao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</a:t>
                      </a:r>
                      <a:r>
                        <a:rPr lang="en-US" sz="10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Pudong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Shanghai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pangjiyong@huawei.com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Zhigang Rong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10180 Telesis Court, Suite 365, San Diego, CA  92121 NA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zhigang.rong@huawei.com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Jian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Shenzhen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ross.yujian@huawei.com</a:t>
                      </a:r>
                      <a:endParaRPr lang="zh-CN" altLang="en-US" sz="11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Ming </a:t>
                      </a: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Gan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F1-17, Huawei Base, </a:t>
                      </a:r>
                      <a:r>
                        <a:rPr lang="en-US" altLang="zh-CN" sz="11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, Shenzhen</a:t>
                      </a:r>
                      <a:endParaRPr lang="en-US" altLang="zh-CN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ming.gan@huawei.com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Yuchen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Guo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F1-17,</a:t>
                      </a:r>
                      <a:r>
                        <a:rPr lang="en-US" sz="1100" baseline="0" dirty="0" smtClean="0">
                          <a:latin typeface="Times New Roman"/>
                          <a:ea typeface="Times New Roman"/>
                          <a:cs typeface="Arial"/>
                        </a:rPr>
                        <a:t> Huawei Base, </a:t>
                      </a:r>
                      <a:r>
                        <a:rPr lang="en-US" sz="1100" baseline="0" dirty="0" err="1" smtClean="0">
                          <a:latin typeface="Times New Roman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sz="1100" baseline="0" dirty="0" smtClean="0">
                          <a:latin typeface="Times New Roman"/>
                          <a:ea typeface="Times New Roman"/>
                          <a:cs typeface="Arial"/>
                        </a:rPr>
                        <a:t>, Shenzhen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guoyuchen@huawei.com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Yunsong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10180 Telesis Court, Suite 365, San Diego, CA  92121 NA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yangyunsong@huawei.com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Junghoon Suh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303 Terry Fox, Suite 400 Kanata, Ottawa, Canada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Junghoon.Suh@huawei.com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Peter Loc</a:t>
                      </a:r>
                      <a:endParaRPr lang="zh-CN" alt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zh-CN" altLang="en-US" sz="11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peterloc@iwirelesstech.com</a:t>
                      </a:r>
                      <a:endParaRPr lang="zh-CN" altLang="en-US" sz="11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Edward</a:t>
                      </a:r>
                      <a:r>
                        <a:rPr lang="en-US" sz="1200" baseline="0" dirty="0" smtClean="0">
                          <a:latin typeface="Times New Roman"/>
                          <a:ea typeface="Times New Roman"/>
                          <a:cs typeface="Arial"/>
                        </a:rPr>
                        <a:t> Au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303 Terry Fox, Suite 400 Kanata, Ottawa, Canada</a:t>
                      </a:r>
                      <a:endParaRPr lang="en-US" altLang="zh-CN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edward.ks.au@huawei.com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Teyan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Chen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F1-17, Huawei Base, </a:t>
                      </a:r>
                      <a:r>
                        <a:rPr lang="en-US" altLang="zh-CN" sz="11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, Shenzhen</a:t>
                      </a:r>
                      <a:endParaRPr lang="en-US" altLang="zh-CN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latin typeface="+mn-lt"/>
                          <a:ea typeface="Times New Roman"/>
                          <a:cs typeface="Arial"/>
                        </a:rPr>
                        <a:t>chenteyan@huawei.com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Yunbo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Li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kern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F1-17, Huawei Base, </a:t>
                      </a:r>
                      <a:r>
                        <a:rPr lang="en-US" altLang="zh-CN" sz="1100" kern="12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altLang="zh-CN" sz="1100" kern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, Shenzhen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latin typeface="+mn-lt"/>
                          <a:ea typeface="Times New Roman"/>
                          <a:cs typeface="Arial"/>
                        </a:rPr>
                        <a:t>liyunbo@huawei.com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522546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July, 2016</a:t>
            </a:r>
            <a:endParaRPr lang="en-US" altLang="ko-K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altLang="ko-KR" smtClean="0"/>
              <a:t>Joonsuk Kim (Apple)</a:t>
            </a:r>
            <a:endParaRPr lang="en-US" altLang="ko-K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4A8CB34A-F2D3-4F3B-AD27-33B98B268C82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6" name="标题 18"/>
          <p:cNvSpPr txBox="1">
            <a:spLocks/>
          </p:cNvSpPr>
          <p:nvPr/>
        </p:nvSpPr>
        <p:spPr>
          <a:xfrm>
            <a:off x="533400" y="533400"/>
            <a:ext cx="7772400" cy="5334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en-US" altLang="zh-CN" sz="2000" kern="0" dirty="0" smtClean="0"/>
              <a:t>Authors (continued)</a:t>
            </a:r>
            <a:endParaRPr lang="zh-CN" altLang="en-US" sz="2000" kern="0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8023833"/>
              </p:ext>
            </p:extLst>
          </p:nvPr>
        </p:nvGraphicFramePr>
        <p:xfrm>
          <a:off x="685800" y="838200"/>
          <a:ext cx="7772400" cy="559813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54480"/>
                <a:gridCol w="1227221"/>
                <a:gridCol w="1718110"/>
                <a:gridCol w="1390850"/>
                <a:gridCol w="1881739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Albert Van Zelst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7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Qualcomm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Netherlands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allert@qti.qualcomm.com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Alfred Asterjadhi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aasterja@qti.qualcomm.com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Bin Tian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btian@qti.qualcomm.com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George Cherian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gcherian@qti.qualcomm.com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Gwendolyn Barriac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gbarriac@qti.qualcomm.com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Hemanth Sampath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hsampath@qti.qualcomm.com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Lin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0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linyang@qti.qualcomm.com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Lochan</a:t>
                      </a:r>
                      <a:r>
                        <a:rPr lang="en-US" sz="1200" baseline="0" dirty="0" smtClean="0">
                          <a:latin typeface="Times New Roman"/>
                          <a:ea typeface="Times New Roman"/>
                          <a:cs typeface="Arial"/>
                        </a:rPr>
                        <a:t> Verma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</a:t>
                      </a:r>
                      <a:r>
                        <a:rPr lang="en-US" sz="1000" kern="12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Morehouse Dr. San Diego, CA USA</a:t>
                      </a:r>
                      <a:endParaRPr lang="en-US" sz="10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lverma@qti.qualcomm.com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Menzo Wentink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</a:t>
                      </a:r>
                      <a:r>
                        <a:rPr lang="en-US" sz="10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Netherlands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mwentink@qti.qualcomm.com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Naveen Kakani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2100 </a:t>
                      </a:r>
                      <a:r>
                        <a:rPr lang="fr-FR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Lakeside</a:t>
                      </a: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Boulevard</a:t>
                      </a:r>
                      <a:b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Suite 475, Richardson</a:t>
                      </a:r>
                      <a:b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TX 75082, USA</a:t>
                      </a:r>
                      <a:endParaRPr lang="en-US" sz="1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nkakani@qti.qualcomm.com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Raja Banerjea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1060 Rincon Circle San Jose</a:t>
                      </a:r>
                      <a:br>
                        <a:rPr lang="it-IT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it-IT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 95131, USA</a:t>
                      </a:r>
                      <a:endParaRPr lang="en-US" sz="1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rajab@qit.qualcomm.com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 Van Nee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Netherlands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rvannee@qti.qualcomm.com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Rolf De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Vegt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rolfv@qca.qualcomm.com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Sameer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Vermani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svverman@qti.qualcomm.com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Simone Merlin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smerlin@qti.qualcomm.com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VK Jones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vkjones@qca.qualcomm.com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Youhan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youhank@qca.qualcomm.com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630185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July, 2016</a:t>
            </a:r>
            <a:endParaRPr lang="en-US" altLang="ko-K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altLang="ko-KR" smtClean="0"/>
              <a:t>Joonsuk Kim (Apple)</a:t>
            </a:r>
            <a:endParaRPr lang="en-US" altLang="ko-K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4A8CB34A-F2D3-4F3B-AD27-33B98B268C82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5" name="标题 18"/>
          <p:cNvSpPr txBox="1">
            <a:spLocks/>
          </p:cNvSpPr>
          <p:nvPr/>
        </p:nvSpPr>
        <p:spPr>
          <a:xfrm>
            <a:off x="685800" y="609600"/>
            <a:ext cx="7772400" cy="4572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en-US" altLang="zh-CN" sz="2000" kern="0" dirty="0" smtClean="0"/>
              <a:t>Authors (continued)</a:t>
            </a:r>
            <a:endParaRPr lang="zh-CN" altLang="en-US" sz="2000" kern="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2704752"/>
              </p:ext>
            </p:extLst>
          </p:nvPr>
        </p:nvGraphicFramePr>
        <p:xfrm>
          <a:off x="762000" y="1078644"/>
          <a:ext cx="7620000" cy="3826701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24000"/>
                <a:gridCol w="1203158"/>
                <a:gridCol w="1684421"/>
                <a:gridCol w="1363579"/>
                <a:gridCol w="1844842"/>
              </a:tblGrid>
              <a:tr h="264897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4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Jinmin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LG Electronics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19,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Yangjae-daero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11gil,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Seocho-gu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Seoul 137-130, Korea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Jinmin1230.kim@lge.com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4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Kiseon Ryu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kiseon.ryu@lge.com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4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Jinyoung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Chun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jiny.chun@lge.com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4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Jinsoo Choi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js.choi@lge.com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4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Jeongki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jeongki.kim@lge.com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4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Dongguk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Lim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dongguk.lim@lge.com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4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Suhwook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suhwook.kim@lge.com 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4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Eunsung Park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esung.park@lge.com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4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JayH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Park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Hyunh.park@lge.com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4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HanGyu Cho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hg.cho@lge.com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81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Derham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Orange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thomas.derham@orange.com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4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Brian Hart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Cisco</a:t>
                      </a:r>
                      <a:r>
                        <a:rPr lang="en-US" sz="1200" baseline="0" dirty="0" smtClean="0">
                          <a:latin typeface="Times New Roman"/>
                          <a:ea typeface="Times New Roman"/>
                          <a:cs typeface="Arial"/>
                        </a:rPr>
                        <a:t> Systems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170 W Tasman Dr, San Jose, CA 95134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brianh@cisco.com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4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 smtClean="0">
                          <a:latin typeface="+mn-lt"/>
                          <a:ea typeface="Times New Roman"/>
                          <a:cs typeface="Arial"/>
                        </a:rPr>
                        <a:t>Pooya</a:t>
                      </a: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200" dirty="0" err="1" smtClean="0">
                          <a:latin typeface="+mn-lt"/>
                          <a:ea typeface="Times New Roman"/>
                          <a:cs typeface="Arial"/>
                        </a:rPr>
                        <a:t>Monajemi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pmonajem@cisco.com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217825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July, 2016</a:t>
            </a:r>
            <a:endParaRPr lang="en-US" altLang="ko-K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altLang="ko-KR" smtClean="0"/>
              <a:t>Joonsuk Kim (Apple)</a:t>
            </a:r>
            <a:endParaRPr lang="en-US" altLang="ko-K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4A8CB34A-F2D3-4F3B-AD27-33B98B268C82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5" name="标题 18"/>
          <p:cNvSpPr txBox="1">
            <a:spLocks/>
          </p:cNvSpPr>
          <p:nvPr/>
        </p:nvSpPr>
        <p:spPr>
          <a:xfrm>
            <a:off x="533400" y="762000"/>
            <a:ext cx="7772400" cy="5334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en-US" altLang="zh-CN" sz="2000" kern="0" dirty="0" smtClean="0"/>
              <a:t>Authors (continued)</a:t>
            </a:r>
            <a:endParaRPr lang="zh-CN" altLang="en-US" sz="2000" kern="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1014835"/>
              </p:ext>
            </p:extLst>
          </p:nvPr>
        </p:nvGraphicFramePr>
        <p:xfrm>
          <a:off x="416719" y="1447800"/>
          <a:ext cx="8153400" cy="447603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30680"/>
                <a:gridCol w="1287379"/>
                <a:gridCol w="1802331"/>
                <a:gridCol w="1459029"/>
                <a:gridCol w="1973981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Fei Tong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Samsung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Innovation Park,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Cambridge CB4 0DS   (U.K.)   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+44 1223 434633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f.tong@samsung.com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Hyunjeong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Maetan 3-dong; Yongtong-Gu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Suwon; South Korea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+82-31-279-9028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hyunjeong.kang@samsung.com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Kaushik Josiam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1301, E. Lookout Dr,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Richardson TX 75070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(972) 761 7437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k.josiam@samsung.com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Mark Rison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Innovation Park,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Cambridge CB4 0DS   (U.K.)   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+44 1223  434600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m.rison@samsung.com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Rakesh Taori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1301, E. Lookout Dr,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Richardson TX 75070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(972) 761 7470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rakesh.taori@samsung.com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Sanghyun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Chang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Maetan 3-dong; Yongtong-Gu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Suwon; South Korea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+82-10-8864-1751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s29.chang@samsung.com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Yasushi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Takatori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NTT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1-1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Hikari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-no-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oka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Yokosuka, Kanagawa 239-0847 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Japan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takatori.yasushi@lab.ntt.co.jp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Yasuhiko Inoue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inoue.yasuhiko@lab.ntt.co.jp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Yusuke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Asai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asai.yusuke@lab.ntt.co.jp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Koichi Ishihara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ishihara.koichi@lab.ntt.co.jp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Akira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Kishida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kishida.akira@lab.ntt.co.jp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Akira Yamada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NTT DOCOMO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3-6, Hikarinooka, Yokosuka-shi, Kanagawa, 239-8536, Japan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yamadaakira@nttdocomo.com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Fujio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Watanabe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3240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Hillview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Ave, Palo Alto, CA 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94304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watanabe@docomoinnovations.com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Haralabos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Papadopoulos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hpapadopoulos@docomoinnovations.com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499040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July, 2016</a:t>
            </a:r>
            <a:endParaRPr lang="en-US" altLang="ko-K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altLang="ko-KR" dirty="0" err="1" smtClean="0"/>
              <a:t>Joonsuk</a:t>
            </a:r>
            <a:r>
              <a:rPr lang="da-DK" altLang="ko-KR" dirty="0" smtClean="0"/>
              <a:t> Kim (Apple)</a:t>
            </a:r>
            <a:endParaRPr lang="en-US" altLang="ko-K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4A8CB34A-F2D3-4F3B-AD27-33B98B268C82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321818"/>
              </p:ext>
            </p:extLst>
          </p:nvPr>
        </p:nvGraphicFramePr>
        <p:xfrm>
          <a:off x="914400" y="1447800"/>
          <a:ext cx="7239000" cy="41452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>
                          <a:latin typeface="+mn-lt"/>
                          <a:ea typeface="Times New Roman"/>
                          <a:cs typeface="Arial"/>
                        </a:rPr>
                        <a:t>Jianhan Liu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Mediatek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USA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2860 Junction Ave, San Jose, CA 95134, USA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+1-408-526-1899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jianhan.Liu@mediatek.com</a:t>
                      </a:r>
                      <a:endParaRPr lang="en-US" sz="11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Thomas Pare</a:t>
                      </a:r>
                      <a:endParaRPr lang="en-US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thomas.pare@mediatek.com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ChaoChun Wang</a:t>
                      </a:r>
                      <a:endParaRPr lang="en-US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chaochun.wang@mediatek.com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James Wang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james.wang@mediatek.com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Times New Roman"/>
                          <a:ea typeface="Times New Roman"/>
                          <a:cs typeface="Arial"/>
                        </a:rPr>
                        <a:t>Tianyu Wu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tianyu.wu@mediatek.com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Times New Roman"/>
                          <a:ea typeface="Times New Roman"/>
                          <a:cs typeface="Arial"/>
                        </a:rPr>
                        <a:t>Russell Huang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russell.huang@mediatek.com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 Yee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Mediatek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No. 1 </a:t>
                      </a:r>
                      <a:r>
                        <a:rPr lang="en-GB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Dusing</a:t>
                      </a: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1</a:t>
                      </a:r>
                      <a:r>
                        <a:rPr lang="en-GB" sz="1200" baseline="30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</a:t>
                      </a: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</a:t>
                      </a:r>
                      <a:r>
                        <a:rPr lang="en-GB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Hsinchu</a:t>
                      </a: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Taiwan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+886-3-567-0766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james.yee@mediatek.com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Frank Hsu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frank.hsu@mediatek.com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Bo Sun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ZTE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#9</a:t>
                      </a:r>
                      <a:r>
                        <a:rPr lang="en-US" sz="12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200" baseline="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Wuxing</a:t>
                      </a:r>
                      <a:r>
                        <a:rPr lang="en-US" sz="12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200" baseline="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duan</a:t>
                      </a:r>
                      <a:r>
                        <a:rPr lang="en-US" sz="12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</a:t>
                      </a:r>
                      <a:r>
                        <a:rPr lang="en-US" sz="1200" baseline="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Xifeng</a:t>
                      </a:r>
                      <a:r>
                        <a:rPr lang="en-US" sz="12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Rd, Xi’an, China</a:t>
                      </a: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Sub.bo1@zte.com.cn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Kaiying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Lv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lv.kaiying@zte.com.cn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Yonggang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Fang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yfang@ztetx.com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Ke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Yao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Yao.ke5@zte.com.cn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Weimin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Xing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Xing.weimin@zte.com.cn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标题 18"/>
          <p:cNvSpPr txBox="1">
            <a:spLocks/>
          </p:cNvSpPr>
          <p:nvPr/>
        </p:nvSpPr>
        <p:spPr>
          <a:xfrm>
            <a:off x="533400" y="762000"/>
            <a:ext cx="7772400" cy="5334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en-US" altLang="zh-CN" sz="2000" kern="0" dirty="0" smtClean="0"/>
              <a:t>Authors (continued)</a:t>
            </a:r>
            <a:endParaRPr lang="zh-CN" altLang="en-US" sz="2000" kern="0" dirty="0"/>
          </a:p>
        </p:txBody>
      </p:sp>
    </p:spTree>
    <p:extLst>
      <p:ext uri="{BB962C8B-B14F-4D97-AF65-F5344CB8AC3E}">
        <p14:creationId xmlns:p14="http://schemas.microsoft.com/office/powerpoint/2010/main" val="42470656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/>
          </p:nvPr>
        </p:nvGraphicFramePr>
        <p:xfrm>
          <a:off x="381000" y="1193248"/>
          <a:ext cx="8153400" cy="164139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30680"/>
                <a:gridCol w="1287379"/>
                <a:gridCol w="1802331"/>
                <a:gridCol w="1375610"/>
                <a:gridCol w="20574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Masahito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Mori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Sony Corp.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Masahito.Mori@jp.sony.com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Yusuke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Tanaka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YusukeC.Tanaka@jp.sony.com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Yuichi Morioka</a:t>
                      </a:r>
                      <a:endParaRPr lang="en-US" sz="11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Yuichi.Morioka@jp.sony.com</a:t>
                      </a:r>
                      <a:endParaRPr lang="en-US" altLang="ja-JP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+mn-lt"/>
                        </a:rPr>
                        <a:t>Kazuyuki Sakoda</a:t>
                      </a:r>
                      <a:endParaRPr lang="en-US" sz="1100" dirty="0">
                        <a:latin typeface="+mn-lt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Kazuyuki.Sakoda@am.sony.com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William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Carney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William.Carney@am.sony.com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381000" y="2834640"/>
          <a:ext cx="8153400" cy="55090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30680"/>
                <a:gridCol w="1287379"/>
                <a:gridCol w="1802331"/>
                <a:gridCol w="1375610"/>
                <a:gridCol w="2057400"/>
              </a:tblGrid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1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Sigurd Schelstraete</a:t>
                      </a:r>
                      <a:endParaRPr lang="en-US" sz="11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Quantenna</a:t>
                      </a:r>
                      <a:endParaRPr lang="en-US" sz="1100" b="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Sigurd@quantenna.com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Huizhao Wang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hwang@quantenna.com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/>
          </p:nvPr>
        </p:nvGraphicFramePr>
        <p:xfrm>
          <a:off x="381000" y="3521717"/>
          <a:ext cx="8153400" cy="17125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30680"/>
                <a:gridCol w="1287379"/>
                <a:gridCol w="1802331"/>
                <a:gridCol w="1375610"/>
                <a:gridCol w="2057400"/>
              </a:tblGrid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Minho Cheong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Newracom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9008 Research Dr.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Irvine, CA 92618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minho.cheong@newracom.com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latin typeface="Times New Roman"/>
                          <a:ea typeface="Times New Roman"/>
                          <a:cs typeface="Arial"/>
                        </a:rPr>
                        <a:t>Reza </a:t>
                      </a:r>
                      <a:r>
                        <a:rPr lang="en-US" sz="1200" b="0" dirty="0" err="1" smtClean="0">
                          <a:latin typeface="Times New Roman"/>
                          <a:ea typeface="Times New Roman"/>
                          <a:cs typeface="Arial"/>
                        </a:rPr>
                        <a:t>Hedayat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reza.hedayat@newracom.com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latin typeface="Times New Roman"/>
                          <a:ea typeface="Times New Roman"/>
                          <a:cs typeface="Arial"/>
                        </a:rPr>
                        <a:t>Young</a:t>
                      </a:r>
                      <a:r>
                        <a:rPr lang="en-US" sz="1200" b="0" baseline="0" dirty="0" smtClean="0"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200" b="0" dirty="0" err="1" smtClean="0">
                          <a:latin typeface="Times New Roman"/>
                          <a:ea typeface="Times New Roman"/>
                          <a:cs typeface="Arial"/>
                        </a:rPr>
                        <a:t>Hoon</a:t>
                      </a:r>
                      <a:r>
                        <a:rPr lang="en-US" sz="1200" b="0" baseline="0" dirty="0" smtClean="0">
                          <a:latin typeface="Times New Roman"/>
                          <a:ea typeface="Times New Roman"/>
                          <a:cs typeface="Arial"/>
                        </a:rPr>
                        <a:t> Kwon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100" b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younghoon.kwon@newracom.com</a:t>
                      </a:r>
                      <a:endParaRPr lang="en-US" altLang="ja-JP" sz="11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Yongho Seok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yongho.seok@newracom.com</a:t>
                      </a:r>
                      <a:endParaRPr lang="en-US" sz="11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Daewon Lee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daewon.lee@newracom.com</a:t>
                      </a:r>
                      <a:endParaRPr lang="en-US" sz="11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Yujin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Noh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yujin.noh@newracom.com</a:t>
                      </a:r>
                      <a:endParaRPr lang="en-US" sz="11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May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6244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Joonsuk Kim (Apple)</a:t>
            </a:r>
            <a:endParaRPr lang="en-US" dirty="0"/>
          </a:p>
        </p:txBody>
      </p:sp>
      <p:graphicFrame>
        <p:nvGraphicFramePr>
          <p:cNvPr id="5" name="オブジェクト 6"/>
          <p:cNvGraphicFramePr>
            <a:graphicFrameLocks noChangeAspect="1"/>
          </p:cNvGraphicFramePr>
          <p:nvPr/>
        </p:nvGraphicFramePr>
        <p:xfrm>
          <a:off x="841375" y="1146175"/>
          <a:ext cx="6802438" cy="3633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" name="Document" r:id="rId4" imgW="9344962" imgH="4994491" progId="Word.Document.8">
                  <p:embed/>
                </p:oleObj>
              </mc:Choice>
              <mc:Fallback>
                <p:oleObj name="Document" r:id="rId4" imgW="9344962" imgH="4994491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1375" y="1146175"/>
                        <a:ext cx="6802438" cy="3633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标题 18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310175"/>
      </p:ext>
    </p:extLst>
  </p:cSld>
  <p:clrMapOvr>
    <a:masterClrMapping/>
  </p:clrMapOvr>
</p:sld>
</file>

<file path=ppt/theme/theme1.xml><?xml version="1.0" encoding="utf-8"?>
<a:theme xmlns:a="http://schemas.openxmlformats.org/drawingml/2006/main" name="IEEE 802.11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IEEE 802.11.thmx</Template>
  <TotalTime>28966</TotalTime>
  <Words>1765</Words>
  <Application>Microsoft Macintosh PowerPoint</Application>
  <PresentationFormat>On-screen Show (4:3)</PresentationFormat>
  <Paragraphs>610</Paragraphs>
  <Slides>21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8" baseType="lpstr">
      <vt:lpstr>Calibri</vt:lpstr>
      <vt:lpstr>Helvetica</vt:lpstr>
      <vt:lpstr>Helvetica Neue</vt:lpstr>
      <vt:lpstr>Times New Roman</vt:lpstr>
      <vt:lpstr>Arial</vt:lpstr>
      <vt:lpstr>IEEE 802.11</vt:lpstr>
      <vt:lpstr>Document</vt:lpstr>
      <vt:lpstr>20MHz-only Device in 11ax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Authors (continued)</vt:lpstr>
      <vt:lpstr>Authors (continued)</vt:lpstr>
      <vt:lpstr>Background</vt:lpstr>
      <vt:lpstr>802.11ax 20MHz-only Devices</vt:lpstr>
      <vt:lpstr>M/O Bandwidth in 11ax</vt:lpstr>
      <vt:lpstr>Other Mandatory Features in PHY </vt:lpstr>
      <vt:lpstr>Other MAC Features</vt:lpstr>
      <vt:lpstr>Example of 11ax Operation</vt:lpstr>
      <vt:lpstr>Summary</vt:lpstr>
      <vt:lpstr>Straw Poll #1</vt:lpstr>
      <vt:lpstr>Straw Poll #2</vt:lpstr>
      <vt:lpstr>Straw Poll #3</vt:lpstr>
      <vt:lpstr>Straw Poll #4</vt:lpstr>
      <vt:lpstr>Reference</vt:lpstr>
    </vt:vector>
  </TitlesOfParts>
  <Company>&lt;Company Name&gt;</Company>
  <LinksUpToDate>false</LinksUpToDate>
  <SharedDoc>false</SharedDoc>
  <HyperlinksChanged>false</HyperlinksChanged>
  <AppVersion>15.0023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&lt;Document Title&gt;</dc:title>
  <dc:creator>robert.stacey@intel.com</dc:creator>
  <cp:lastModifiedBy>Microsoft Office User</cp:lastModifiedBy>
  <cp:revision>670</cp:revision>
  <cp:lastPrinted>1998-02-10T13:28:06Z</cp:lastPrinted>
  <dcterms:created xsi:type="dcterms:W3CDTF">2009-12-02T19:05:24Z</dcterms:created>
  <dcterms:modified xsi:type="dcterms:W3CDTF">2016-07-27T14:58:19Z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_AdHocReviewCycleID">
    <vt:i4>-2045965416</vt:i4>
  </property>
  <property fmtid="{D5CDD505-2E9C-101B-9397-08002B2CF9AE}" pid="4" name="_EmailSubject">
    <vt:lpwstr>HE-SIGA structure strawpoll</vt:lpwstr>
  </property>
  <property fmtid="{D5CDD505-2E9C-101B-9397-08002B2CF9AE}" pid="5" name="_AuthorEmail">
    <vt:lpwstr>Jianhan.Liu@mediatek.com</vt:lpwstr>
  </property>
  <property fmtid="{D5CDD505-2E9C-101B-9397-08002B2CF9AE}" pid="6" name="_AuthorEmailDisplayName">
    <vt:lpwstr>Jianhan Liu</vt:lpwstr>
  </property>
</Properties>
</file>