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sldIdLst>
    <p:sldId id="308" r:id="rId2"/>
    <p:sldId id="301" r:id="rId3"/>
    <p:sldId id="299" r:id="rId4"/>
    <p:sldId id="312" r:id="rId5"/>
    <p:sldId id="300" r:id="rId6"/>
    <p:sldId id="309" r:id="rId7"/>
    <p:sldId id="310" r:id="rId8"/>
    <p:sldId id="292" r:id="rId9"/>
    <p:sldId id="293" r:id="rId10"/>
    <p:sldId id="288" r:id="rId11"/>
    <p:sldId id="278" r:id="rId12"/>
    <p:sldId id="296" r:id="rId13"/>
    <p:sldId id="295" r:id="rId14"/>
  </p:sldIdLst>
  <p:sldSz cx="9145588" cy="6859588"/>
  <p:notesSz cx="6735763" cy="9869488"/>
  <p:defaultTextStyle>
    <a:defPPr>
      <a:defRPr lang="ja-JP"/>
    </a:defPPr>
    <a:lvl1pPr marL="0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9566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39133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58699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78264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97830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17396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36963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56529" algn="l" defTabSz="103913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152" userDrawn="1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99"/>
    <a:srgbClr val="CCECFF"/>
    <a:srgbClr val="0000FF"/>
    <a:srgbClr val="FFFF99"/>
    <a:srgbClr val="FFFFFF"/>
    <a:srgbClr val="FF9933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5951" autoAdjust="0"/>
  </p:normalViewPr>
  <p:slideViewPr>
    <p:cSldViewPr snapToGrid="0" snapToObjects="1">
      <p:cViewPr>
        <p:scale>
          <a:sx n="100" d="100"/>
          <a:sy n="100" d="100"/>
        </p:scale>
        <p:origin x="-1512" y="-80"/>
      </p:cViewPr>
      <p:guideLst>
        <p:guide orient="horz" pos="1620"/>
        <p:guide orient="horz" pos="2161"/>
        <p:guide pos="2152"/>
        <p:guide pos="28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9D8A-7090-4F4B-B1AC-55AC238F1609}" type="datetimeFigureOut">
              <a:rPr kumimoji="1" lang="ja-JP" altLang="en-US" smtClean="0"/>
              <a:t>16/07/22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50014-0CE9-4384-B17E-7C97FA29A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3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19566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39133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58699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78264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97830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117396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636963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156529" algn="l" defTabSz="103913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Katsuo Yunoki, KDDI R&amp;D Labs.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6205"/>
            <a:ext cx="4493593" cy="3688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8261"/>
            <a:ext cx="4940793" cy="454138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50014-0CE9-4384-B17E-7C97FA29A1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30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50014-0CE9-4384-B17E-7C97FA29A1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30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50014-0CE9-4384-B17E-7C97FA29A1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130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★値の正当性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■ 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Intel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の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Sim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1.5Gbps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50%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2.3Gbps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95%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4.5Gbps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■ 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KDDI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の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Sim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1.5Gbps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50%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2.5Gbps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95%</a:t>
            </a:r>
            <a:r>
              <a:rPr kumimoji="0" lang="ja-JP" altLang="en-US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値：</a:t>
            </a:r>
            <a:r>
              <a:rPr kumimoji="0" lang="en-US" altLang="ja-JP" sz="1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4.0Gbps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50014-0CE9-4384-B17E-7C97FA29A1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3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921"/>
            <a:ext cx="7773750" cy="1470366"/>
          </a:xfrm>
        </p:spPr>
        <p:txBody>
          <a:bodyPr/>
          <a:lstStyle/>
          <a:p>
            <a:r>
              <a:rPr 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8" y="3887100"/>
            <a:ext cx="6401912" cy="1753006"/>
          </a:xfrm>
        </p:spPr>
        <p:txBody>
          <a:bodyPr/>
          <a:lstStyle>
            <a:lvl1pPr marL="0" indent="0" algn="ctr">
              <a:buNone/>
              <a:defRPr/>
            </a:lvl1pPr>
            <a:lvl2pPr marL="342943" indent="0" algn="ctr">
              <a:buNone/>
              <a:defRPr/>
            </a:lvl2pPr>
            <a:lvl3pPr marL="685886" indent="0" algn="ctr">
              <a:buNone/>
              <a:defRPr/>
            </a:lvl3pPr>
            <a:lvl4pPr marL="1028829" indent="0" algn="ctr">
              <a:buNone/>
              <a:defRPr/>
            </a:lvl4pPr>
            <a:lvl5pPr marL="1371771" indent="0" algn="ctr">
              <a:buNone/>
              <a:defRPr/>
            </a:lvl5pPr>
            <a:lvl6pPr marL="1714714" indent="0" algn="ctr">
              <a:buNone/>
              <a:defRPr/>
            </a:lvl6pPr>
            <a:lvl7pPr marL="2057657" indent="0" algn="ctr">
              <a:buNone/>
              <a:defRPr/>
            </a:lvl7pPr>
            <a:lvl8pPr marL="2400600" indent="0" algn="ctr">
              <a:buNone/>
              <a:defRPr/>
            </a:lvl8pPr>
            <a:lvl9pPr marL="2743543" indent="0" algn="ctr">
              <a:buNone/>
              <a:defRPr/>
            </a:lvl9pPr>
          </a:lstStyle>
          <a:p>
            <a:r>
              <a:rPr 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0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700"/>
            </a:lvl1pPr>
          </a:lstStyle>
          <a:p>
            <a:r>
              <a:rPr lang="en-US" dirty="0" err="1"/>
              <a:t>マスタ</a:t>
            </a:r>
            <a:r>
              <a:rPr lang="en-US" dirty="0"/>
              <a:t>ー </a:t>
            </a:r>
            <a:r>
              <a:rPr lang="en-US" dirty="0" err="1"/>
              <a:t>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762" indent="-357762">
              <a:buFont typeface="Wingdings" panose="05000000000000000000" pitchFamily="2" charset="2"/>
              <a:buChar char="n"/>
              <a:defRPr sz="2100"/>
            </a:lvl1pPr>
            <a:lvl2pPr marL="721874" indent="-378931">
              <a:buFont typeface="Wingdings" panose="05000000000000000000" pitchFamily="2" charset="2"/>
              <a:buChar char="p"/>
              <a:defRPr sz="1900"/>
            </a:lvl2pPr>
            <a:lvl3pPr marL="958971" indent="-273085">
              <a:buFont typeface="Wingdings" panose="05000000000000000000" pitchFamily="2" charset="2"/>
              <a:buChar char="l"/>
              <a:defRPr sz="1600"/>
            </a:lvl3pPr>
            <a:lvl4pPr marL="1257457" indent="-228629">
              <a:buFont typeface="Arial" panose="020B0604020202020204" pitchFamily="34" charset="0"/>
              <a:buChar char="•"/>
              <a:defRPr sz="1600"/>
            </a:lvl4pPr>
            <a:lvl5pPr marL="1600400" indent="-228629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en-US" dirty="0" err="1"/>
              <a:t>マスタ</a:t>
            </a:r>
            <a:r>
              <a:rPr lang="en-US" dirty="0"/>
              <a:t>ー </a:t>
            </a:r>
            <a:r>
              <a:rPr lang="en-US" dirty="0" err="1"/>
              <a:t>テキストの書式設定</a:t>
            </a:r>
            <a:endParaRPr lang="en-US" dirty="0"/>
          </a:p>
          <a:p>
            <a:pPr lvl="1"/>
            <a:r>
              <a:rPr lang="en-US" dirty="0"/>
              <a:t>第 2 </a:t>
            </a:r>
            <a:r>
              <a:rPr lang="en-US" dirty="0" err="1"/>
              <a:t>レベル</a:t>
            </a:r>
            <a:endParaRPr lang="en-US" dirty="0"/>
          </a:p>
          <a:p>
            <a:pPr lvl="2"/>
            <a:r>
              <a:rPr lang="en-US" dirty="0"/>
              <a:t>第 3 </a:t>
            </a:r>
            <a:r>
              <a:rPr lang="en-US" dirty="0" err="1"/>
              <a:t>レベル</a:t>
            </a:r>
            <a:endParaRPr lang="en-US" dirty="0"/>
          </a:p>
          <a:p>
            <a:pPr lvl="3"/>
            <a:r>
              <a:rPr lang="en-US" dirty="0"/>
              <a:t>第 4 </a:t>
            </a:r>
            <a:r>
              <a:rPr lang="en-US" dirty="0" err="1"/>
              <a:t>レベル</a:t>
            </a:r>
            <a:endParaRPr lang="en-US" dirty="0"/>
          </a:p>
          <a:p>
            <a:pPr lvl="4"/>
            <a:r>
              <a:rPr lang="en-US" dirty="0"/>
              <a:t>第 5 </a:t>
            </a:r>
            <a:r>
              <a:rPr lang="en-US" dirty="0" err="1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8749" y="6476915"/>
            <a:ext cx="3185073" cy="181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7035" y="333452"/>
            <a:ext cx="1875148" cy="273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8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9" y="4407922"/>
            <a:ext cx="7773750" cy="136239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9" y="2907386"/>
            <a:ext cx="7773750" cy="1500534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43" indent="0">
              <a:buNone/>
              <a:defRPr sz="1400"/>
            </a:lvl2pPr>
            <a:lvl3pPr marL="685886" indent="0">
              <a:buNone/>
              <a:defRPr sz="1200"/>
            </a:lvl3pPr>
            <a:lvl4pPr marL="1028829" indent="0">
              <a:buNone/>
              <a:defRPr sz="1100"/>
            </a:lvl4pPr>
            <a:lvl5pPr marL="1371771" indent="0">
              <a:buNone/>
              <a:defRPr sz="1100"/>
            </a:lvl5pPr>
            <a:lvl6pPr marL="1714714" indent="0">
              <a:buNone/>
              <a:defRPr sz="1100"/>
            </a:lvl6pPr>
            <a:lvl7pPr marL="2057657" indent="0">
              <a:buNone/>
              <a:defRPr sz="1100"/>
            </a:lvl7pPr>
            <a:lvl8pPr marL="2400600" indent="0">
              <a:buNone/>
              <a:defRPr sz="1100"/>
            </a:lvl8pPr>
            <a:lvl9pPr marL="2743543" indent="0">
              <a:buNone/>
              <a:defRPr sz="1100"/>
            </a:lvl9pPr>
          </a:lstStyle>
          <a:p>
            <a:pPr lvl="0"/>
            <a:r>
              <a:rPr 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5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920" y="1981659"/>
            <a:ext cx="3809075" cy="4114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マスター テキストの書式設定</a:t>
            </a:r>
          </a:p>
          <a:p>
            <a:pPr lvl="1"/>
            <a:r>
              <a:rPr lang="en-US"/>
              <a:t>第 2 レベル</a:t>
            </a:r>
          </a:p>
          <a:p>
            <a:pPr lvl="2"/>
            <a:r>
              <a:rPr lang="en-US"/>
              <a:t>第 3 レベル</a:t>
            </a:r>
          </a:p>
          <a:p>
            <a:pPr lvl="3"/>
            <a:r>
              <a:rPr lang="en-US"/>
              <a:t>第 4 レベル</a:t>
            </a:r>
          </a:p>
          <a:p>
            <a:pPr lvl="4"/>
            <a:r>
              <a:rPr lang="en-US"/>
              <a:t>第 5 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420" y="1981659"/>
            <a:ext cx="3810662" cy="4114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マスター テキストの書式設定</a:t>
            </a:r>
          </a:p>
          <a:p>
            <a:pPr lvl="1"/>
            <a:r>
              <a:rPr lang="en-US"/>
              <a:t>第 2 レベル</a:t>
            </a:r>
          </a:p>
          <a:p>
            <a:pPr lvl="2"/>
            <a:r>
              <a:rPr lang="en-US"/>
              <a:t>第 3 レベル</a:t>
            </a:r>
          </a:p>
          <a:p>
            <a:pPr lvl="3"/>
            <a:r>
              <a:rPr lang="en-US"/>
              <a:t>第 4 レベル</a:t>
            </a:r>
          </a:p>
          <a:p>
            <a:pPr lvl="4"/>
            <a:r>
              <a:rPr lang="en-US"/>
              <a:t>第 5 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4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0" y="274702"/>
            <a:ext cx="8231029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469"/>
            <a:ext cx="4040890" cy="63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3" indent="0">
              <a:buNone/>
              <a:defRPr sz="1500" b="1"/>
            </a:lvl2pPr>
            <a:lvl3pPr marL="685886" indent="0">
              <a:buNone/>
              <a:defRPr sz="1400" b="1"/>
            </a:lvl3pPr>
            <a:lvl4pPr marL="1028829" indent="0">
              <a:buNone/>
              <a:defRPr sz="1200" b="1"/>
            </a:lvl4pPr>
            <a:lvl5pPr marL="1371771" indent="0">
              <a:buNone/>
              <a:defRPr sz="1200" b="1"/>
            </a:lvl5pPr>
            <a:lvl6pPr marL="1714714" indent="0">
              <a:buNone/>
              <a:defRPr sz="1200" b="1"/>
            </a:lvl6pPr>
            <a:lvl7pPr marL="2057657" indent="0">
              <a:buNone/>
              <a:defRPr sz="1200" b="1"/>
            </a:lvl7pPr>
            <a:lvl8pPr marL="2400600" indent="0">
              <a:buNone/>
              <a:defRPr sz="1200" b="1"/>
            </a:lvl8pPr>
            <a:lvl9pPr marL="2743543" indent="0">
              <a:buNone/>
              <a:defRPr sz="1200" b="1"/>
            </a:lvl9pPr>
          </a:lstStyle>
          <a:p>
            <a:pPr lvl="0"/>
            <a:r>
              <a:rPr 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5378"/>
            <a:ext cx="4040890" cy="395220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マスター テキストの書式設定</a:t>
            </a:r>
          </a:p>
          <a:p>
            <a:pPr lvl="1"/>
            <a:r>
              <a:rPr lang="en-US"/>
              <a:t>第 2 レベル</a:t>
            </a:r>
          </a:p>
          <a:p>
            <a:pPr lvl="2"/>
            <a:r>
              <a:rPr lang="en-US"/>
              <a:t>第 3 レベル</a:t>
            </a:r>
          </a:p>
          <a:p>
            <a:pPr lvl="3"/>
            <a:r>
              <a:rPr lang="en-US"/>
              <a:t>第 4 レベル</a:t>
            </a:r>
          </a:p>
          <a:p>
            <a:pPr lvl="4"/>
            <a:r>
              <a:rPr lang="en-US"/>
              <a:t>第 5 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4" y="1535469"/>
            <a:ext cx="4042477" cy="63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3" indent="0">
              <a:buNone/>
              <a:defRPr sz="1500" b="1"/>
            </a:lvl2pPr>
            <a:lvl3pPr marL="685886" indent="0">
              <a:buNone/>
              <a:defRPr sz="1400" b="1"/>
            </a:lvl3pPr>
            <a:lvl4pPr marL="1028829" indent="0">
              <a:buNone/>
              <a:defRPr sz="1200" b="1"/>
            </a:lvl4pPr>
            <a:lvl5pPr marL="1371771" indent="0">
              <a:buNone/>
              <a:defRPr sz="1200" b="1"/>
            </a:lvl5pPr>
            <a:lvl6pPr marL="1714714" indent="0">
              <a:buNone/>
              <a:defRPr sz="1200" b="1"/>
            </a:lvl6pPr>
            <a:lvl7pPr marL="2057657" indent="0">
              <a:buNone/>
              <a:defRPr sz="1200" b="1"/>
            </a:lvl7pPr>
            <a:lvl8pPr marL="2400600" indent="0">
              <a:buNone/>
              <a:defRPr sz="1200" b="1"/>
            </a:lvl8pPr>
            <a:lvl9pPr marL="2743543" indent="0">
              <a:buNone/>
              <a:defRPr sz="1200" b="1"/>
            </a:lvl9pPr>
          </a:lstStyle>
          <a:p>
            <a:pPr lvl="0"/>
            <a:r>
              <a:rPr 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4" y="2175378"/>
            <a:ext cx="4042477" cy="395220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マスター テキストの書式設定</a:t>
            </a:r>
          </a:p>
          <a:p>
            <a:pPr lvl="1"/>
            <a:r>
              <a:rPr lang="en-US"/>
              <a:t>第 2 レベル</a:t>
            </a:r>
          </a:p>
          <a:p>
            <a:pPr lvl="2"/>
            <a:r>
              <a:rPr lang="en-US"/>
              <a:t>第 3 レベル</a:t>
            </a:r>
          </a:p>
          <a:p>
            <a:pPr lvl="3"/>
            <a:r>
              <a:rPr lang="en-US"/>
              <a:t>第 4 レベル</a:t>
            </a:r>
          </a:p>
          <a:p>
            <a:pPr lvl="4"/>
            <a:r>
              <a:rPr lang="en-US"/>
              <a:t>第 5 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4551" y="6476915"/>
            <a:ext cx="2899271" cy="18101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8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8749" y="6476915"/>
            <a:ext cx="3185073" cy="18101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</p:spTree>
    <p:extLst>
      <p:ext uri="{BB962C8B-B14F-4D97-AF65-F5344CB8AC3E}">
        <p14:creationId xmlns:p14="http://schemas.microsoft.com/office/powerpoint/2010/main" val="66614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2"/>
          <p:cNvSpPr>
            <a:spLocks noGrp="1"/>
          </p:cNvSpPr>
          <p:nvPr>
            <p:ph type="dt" idx="10"/>
          </p:nvPr>
        </p:nvSpPr>
        <p:spPr>
          <a:xfrm>
            <a:off x="697035" y="333452"/>
            <a:ext cx="1875148" cy="2731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8749" y="6476915"/>
            <a:ext cx="3185073" cy="18101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</p:spTree>
    <p:extLst>
      <p:ext uri="{BB962C8B-B14F-4D97-AF65-F5344CB8AC3E}">
        <p14:creationId xmlns:p14="http://schemas.microsoft.com/office/powerpoint/2010/main" val="231995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920" y="685959"/>
            <a:ext cx="7772163" cy="1065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2895" tIns="61448" rIns="122895" bIns="61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920" y="1981659"/>
            <a:ext cx="7772163" cy="41141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2895" tIns="61448" rIns="122895" bIns="61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7035" y="333452"/>
            <a:ext cx="1875148" cy="273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8749" y="6476915"/>
            <a:ext cx="3185073" cy="181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5744" y="6476915"/>
            <a:ext cx="528729" cy="363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919" y="609743"/>
            <a:ext cx="77737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1935" tIns="60968" rIns="121935" bIns="60968"/>
          <a:lstStyle/>
          <a:p>
            <a:endParaRPr lang="en-GB" sz="11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334" y="6476915"/>
            <a:ext cx="538703" cy="138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919" y="6478502"/>
            <a:ext cx="784996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1935" tIns="60968" rIns="121935" bIns="60968"/>
          <a:lstStyle/>
          <a:p>
            <a:endParaRPr lang="en-GB" sz="11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1497" y="357248"/>
            <a:ext cx="3501071" cy="273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hdr="0"/>
  <p:txStyles>
    <p:titleStyle>
      <a:lvl1pPr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83" indent="-214340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358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301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244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6186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9129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2072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5015" indent="-171472" algn="ctr" defTabSz="33698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207" indent="-257207" algn="l" defTabSz="336989" rtl="0" eaLnBrk="1" fontAlgn="base" hangingPunct="1">
        <a:spcBef>
          <a:spcPts val="45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83" indent="-214340" algn="l" defTabSz="336989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358" indent="-171472" algn="l" defTabSz="336989" rtl="0" eaLnBrk="1" fontAlgn="base" hangingPunct="1">
        <a:spcBef>
          <a:spcPts val="33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301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244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6186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9129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2072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5015" indent="-171472" algn="l" defTabSz="336989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3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86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29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71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14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57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00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43" algn="l" defTabSz="6858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514" algn="l"/>
                <a:tab pos="1829029" algn="l"/>
                <a:tab pos="2743543" algn="l"/>
                <a:tab pos="3658057" algn="l"/>
                <a:tab pos="4572572" algn="l"/>
                <a:tab pos="5487086" algn="l"/>
                <a:tab pos="6401600" algn="l"/>
                <a:tab pos="7316114" algn="l"/>
                <a:tab pos="8230629" algn="l"/>
                <a:tab pos="9145143" algn="l"/>
                <a:tab pos="10059657" algn="l"/>
              </a:tabLst>
            </a:pPr>
            <a:r>
              <a:rPr lang="en-US" altLang="ja-JP" sz="3600" dirty="0"/>
              <a:t>Potential of channel access for 11ay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927" algn="l"/>
                <a:tab pos="1827442" algn="l"/>
                <a:tab pos="2741956" algn="l"/>
                <a:tab pos="3656470" algn="l"/>
                <a:tab pos="4570985" algn="l"/>
                <a:tab pos="5485499" algn="l"/>
                <a:tab pos="6400013" algn="l"/>
                <a:tab pos="7314528" algn="l"/>
                <a:tab pos="8229042" algn="l"/>
                <a:tab pos="9143556" algn="l"/>
                <a:tab pos="10058070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2016-07</a:t>
            </a:r>
            <a:r>
              <a:rPr lang="en-GB" sz="2000" b="0" dirty="0" smtClean="0"/>
              <a:t>-</a:t>
            </a:r>
            <a:r>
              <a:rPr lang="en-GB" sz="2000" b="0" dirty="0" smtClean="0"/>
              <a:t>22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166200"/>
              </p:ext>
            </p:extLst>
          </p:nvPr>
        </p:nvGraphicFramePr>
        <p:xfrm>
          <a:off x="546195" y="2908974"/>
          <a:ext cx="8023560" cy="297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Document" r:id="rId5" imgW="8258275" imgH="2769809" progId="Word.Document.8">
                  <p:embed/>
                </p:oleObj>
              </mc:Choice>
              <mc:Fallback>
                <p:oleObj name="Document" r:id="rId5" imgW="8258275" imgH="27698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95" y="2908974"/>
                        <a:ext cx="8023560" cy="29767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93" y="2328459"/>
            <a:ext cx="1448051" cy="38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72" tIns="46086" rIns="92172" bIns="46086"/>
          <a:lstStyle/>
          <a:p>
            <a:pPr>
              <a:spcBef>
                <a:spcPts val="500"/>
              </a:spcBef>
              <a:tabLst>
                <a:tab pos="342943" algn="l"/>
                <a:tab pos="1257457" algn="l"/>
                <a:tab pos="2171971" algn="l"/>
                <a:tab pos="3086486" algn="l"/>
                <a:tab pos="4001000" algn="l"/>
                <a:tab pos="4915514" algn="l"/>
                <a:tab pos="5830029" algn="l"/>
                <a:tab pos="6744543" algn="l"/>
                <a:tab pos="7659057" algn="l"/>
                <a:tab pos="8573572" algn="l"/>
                <a:tab pos="9488086" algn="l"/>
                <a:tab pos="10402600" algn="l"/>
              </a:tabLst>
            </a:pPr>
            <a:r>
              <a:rPr lang="en-GB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69342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Straw poll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762" lvl="1" indent="-357762">
              <a:spcBef>
                <a:spcPts val="451"/>
              </a:spcBef>
              <a:buFont typeface="Wingdings" panose="05000000000000000000" pitchFamily="2" charset="2"/>
              <a:buChar char="l"/>
            </a:pPr>
            <a:r>
              <a:rPr lang="en-US" altLang="ja-JP" sz="2400" b="1" dirty="0"/>
              <a:t>Do you agree </a:t>
            </a:r>
            <a:r>
              <a:rPr lang="en-US" altLang="ja-JP" sz="2400" b="1"/>
              <a:t>to </a:t>
            </a:r>
            <a:r>
              <a:rPr lang="en-US" altLang="ja-JP" sz="2400" b="1" smtClean="0"/>
              <a:t>study </a:t>
            </a:r>
            <a:r>
              <a:rPr lang="en-US" altLang="ja-JP" sz="2400" b="1" dirty="0"/>
              <a:t>channel access scheme to improve </a:t>
            </a:r>
            <a:r>
              <a:rPr lang="en-US" altLang="ja-JP" sz="2400" b="1" dirty="0" err="1"/>
              <a:t>mmW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performance </a:t>
            </a:r>
            <a:r>
              <a:rPr lang="en-US" altLang="ja-JP" sz="2400" b="1" dirty="0"/>
              <a:t>in outdoor usage as described in this submission</a:t>
            </a:r>
            <a:r>
              <a:rPr lang="en-US" altLang="ja-JP" sz="2400" b="1" dirty="0" smtClean="0"/>
              <a:t>?</a:t>
            </a:r>
            <a:endParaRPr kumimoji="1" lang="en-US" altLang="ja-JP" sz="2400" b="1" dirty="0" smtClean="0"/>
          </a:p>
          <a:p>
            <a:pPr marL="0" lvl="1" indent="0">
              <a:spcBef>
                <a:spcPts val="451"/>
              </a:spcBef>
              <a:buNone/>
            </a:pPr>
            <a:endParaRPr kumimoji="1" lang="en-US" altLang="ja-JP" dirty="0" smtClean="0"/>
          </a:p>
          <a:p>
            <a:pPr marL="342943" lvl="1" indent="0">
              <a:buNone/>
            </a:pPr>
            <a:r>
              <a:rPr kumimoji="1" lang="en-US" altLang="ja-JP" sz="2000" dirty="0" smtClean="0"/>
              <a:t>Yes</a:t>
            </a:r>
            <a:r>
              <a:rPr kumimoji="1" lang="en-US" altLang="ja-JP" sz="2000" dirty="0"/>
              <a:t>:</a:t>
            </a:r>
          </a:p>
          <a:p>
            <a:pPr marL="342943" lvl="1" indent="0">
              <a:buNone/>
            </a:pPr>
            <a:r>
              <a:rPr kumimoji="1" lang="en-US" altLang="ja-JP" sz="2000" dirty="0"/>
              <a:t>No:</a:t>
            </a:r>
          </a:p>
          <a:p>
            <a:pPr marL="342943" lvl="1" indent="0">
              <a:buNone/>
            </a:pPr>
            <a:r>
              <a:rPr lang="en-US" altLang="ja-JP" sz="2000" dirty="0"/>
              <a:t>Abstain:</a:t>
            </a:r>
          </a:p>
          <a:p>
            <a:pPr marL="342943" lvl="1" indent="0">
              <a:buNone/>
            </a:pPr>
            <a:endParaRPr lang="en-US" altLang="ja-JP" sz="2000" dirty="0"/>
          </a:p>
          <a:p>
            <a:pPr marL="342943" lvl="1" indent="0">
              <a:buNone/>
            </a:pPr>
            <a:endParaRPr lang="en-US" altLang="ja-JP" sz="2000" dirty="0"/>
          </a:p>
          <a:p>
            <a:pPr marL="342943" lvl="1" indent="0">
              <a:buNone/>
            </a:pPr>
            <a:r>
              <a:rPr lang="en-US" altLang="ja-JP" sz="2000" dirty="0"/>
              <a:t># This straw poll is not for motion.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7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References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000" dirty="0" smtClean="0"/>
              <a:t>[1</a:t>
            </a:r>
            <a:r>
              <a:rPr kumimoji="1" lang="en-US" altLang="ja-JP" sz="2000" dirty="0"/>
              <a:t>] IEEE </a:t>
            </a:r>
            <a:r>
              <a:rPr kumimoji="1" lang="en-US" altLang="ja-JP" sz="2000" dirty="0" smtClean="0"/>
              <a:t>802.11-1</a:t>
            </a:r>
            <a:r>
              <a:rPr lang="en-US" altLang="ja-JP" sz="2000" dirty="0" smtClean="0"/>
              <a:t>5/934r0: </a:t>
            </a:r>
            <a:r>
              <a:rPr lang="en-GB" altLang="ja-JP" sz="2000" dirty="0"/>
              <a:t>Wi-Fi Alliance feedback on 802.11 Task Group AY usage models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2000" dirty="0" smtClean="0"/>
              <a:t>[2] </a:t>
            </a:r>
            <a:r>
              <a:rPr kumimoji="1" lang="en-US" altLang="ja-JP" sz="2000" dirty="0"/>
              <a:t>IEEE 802.11-09/0296r16: </a:t>
            </a:r>
            <a:r>
              <a:rPr kumimoji="1" lang="en-US" altLang="ja-JP" sz="2000" dirty="0" err="1"/>
              <a:t>TGay</a:t>
            </a:r>
            <a:r>
              <a:rPr kumimoji="1" lang="en-US" altLang="ja-JP" sz="2000" dirty="0"/>
              <a:t> Evaluation </a:t>
            </a:r>
            <a:r>
              <a:rPr kumimoji="1" lang="en-US" altLang="ja-JP" sz="2000" dirty="0" smtClean="0"/>
              <a:t>Methodology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da-DK" altLang="ja-JP" sz="2000" dirty="0" smtClean="0"/>
              <a:t>[3] </a:t>
            </a:r>
            <a:r>
              <a:rPr kumimoji="1" lang="en-US" altLang="ja-JP" sz="2000" dirty="0"/>
              <a:t>IEEE 802.11-09/0334r08: </a:t>
            </a:r>
            <a:r>
              <a:rPr lang="da-DK" altLang="ja-JP" sz="2000" dirty="0"/>
              <a:t>Channel Models for 60 GHz WLAN Systems</a:t>
            </a:r>
          </a:p>
          <a:p>
            <a:pPr marL="0" indent="0">
              <a:buNone/>
            </a:pPr>
            <a:r>
              <a:rPr kumimoji="1" lang="en-US" altLang="ja-JP" sz="2000" dirty="0" smtClean="0"/>
              <a:t>[4] </a:t>
            </a:r>
            <a:r>
              <a:rPr kumimoji="1" lang="en-US" altLang="ja-JP" sz="2000" dirty="0"/>
              <a:t>IEEE 802.11-15/1150r03: Channel Models for IEEE 802.11ay</a:t>
            </a:r>
          </a:p>
          <a:p>
            <a:pPr marL="0" indent="0">
              <a:buNone/>
            </a:pPr>
            <a:endParaRPr kumimoji="1" lang="en-US" altLang="ja-JP" sz="1900" dirty="0" smtClean="0"/>
          </a:p>
          <a:p>
            <a:pPr marL="0" indent="0">
              <a:buNone/>
            </a:pPr>
            <a:endParaRPr kumimoji="1" lang="en-US" altLang="ja-JP" sz="1900" dirty="0"/>
          </a:p>
          <a:p>
            <a:pPr marL="0" indent="0">
              <a:buNone/>
            </a:pPr>
            <a:endParaRPr kumimoji="1" lang="en-US" altLang="ja-JP" sz="1900" dirty="0" smtClean="0"/>
          </a:p>
          <a:p>
            <a:pPr marL="0" indent="0">
              <a:buNone/>
            </a:pPr>
            <a:endParaRPr lang="da-DK" altLang="ja-JP" sz="1900" dirty="0"/>
          </a:p>
          <a:p>
            <a:pPr marL="0" indent="0">
              <a:buNone/>
            </a:pPr>
            <a:endParaRPr lang="da-DK" altLang="ja-JP" sz="1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0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Appendix</a:t>
            </a:r>
            <a:endParaRPr kumimoji="1" lang="ja-JP" altLang="en-US" sz="32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Shun Koba, KDDI R&amp;D Labs.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9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Appendix 1.  Evaluation</a:t>
            </a:r>
            <a:r>
              <a:rPr kumimoji="1" lang="ja-JP" altLang="en-US" sz="3200" dirty="0" smtClean="0"/>
              <a:t> </a:t>
            </a:r>
            <a:r>
              <a:rPr kumimoji="1" lang="en-US" altLang="ja-JP" sz="3200" dirty="0" smtClean="0"/>
              <a:t>Assumptions 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in </a:t>
            </a:r>
            <a:r>
              <a:rPr lang="en-US" altLang="ja-JP" sz="3200" dirty="0" smtClean="0"/>
              <a:t>dense </a:t>
            </a:r>
            <a:r>
              <a:rPr lang="en-US" altLang="ja-JP" sz="3200" dirty="0"/>
              <a:t>APs </a:t>
            </a:r>
            <a:r>
              <a:rPr lang="en-US" altLang="ja-JP" sz="3200" dirty="0" smtClean="0"/>
              <a:t>(</a:t>
            </a:r>
            <a:r>
              <a:rPr kumimoji="1" lang="en-US" altLang="ja-JP" sz="3200" dirty="0" smtClean="0"/>
              <a:t>DA) model</a:t>
            </a:r>
            <a:endParaRPr kumimoji="1" lang="ja-JP" altLang="en-US" sz="32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22190"/>
              </p:ext>
            </p:extLst>
          </p:nvPr>
        </p:nvGraphicFramePr>
        <p:xfrm>
          <a:off x="463550" y="1973261"/>
          <a:ext cx="8080377" cy="42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550"/>
                <a:gridCol w="2259784"/>
                <a:gridCol w="4341043"/>
              </a:tblGrid>
              <a:tr h="42703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02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Layout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STA deployment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Uniform random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27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Wrap-around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no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use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height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AP: 6 [m], STA: 1.5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[m]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Frequency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Center frequency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58.32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[GHz]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327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Band width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1.76 [GHz]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9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Channel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model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D-rays modeling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LOS,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Q-D Free space + O2 absorption</a:t>
                      </a:r>
                    </a:p>
                    <a:p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【Note】 O2 absorption parameter: -13 [</a:t>
                      </a:r>
                      <a:r>
                        <a:rPr kumimoji="1" lang="en-US" altLang="ja-JP" sz="1600" baseline="0" dirty="0" err="1" smtClean="0">
                          <a:solidFill>
                            <a:sysClr val="windowText" lastClr="000000"/>
                          </a:solidFill>
                        </a:rPr>
                        <a:t>dBm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/m]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6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Frame format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Packet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8192 [byte] * 33 [A-MPDU]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5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Other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ACK timeout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timer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50 [us]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392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Maximum number of retransmission 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 [times]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idx="14"/>
          </p:nvPr>
        </p:nvSpPr>
        <p:spPr>
          <a:xfrm>
            <a:off x="5358749" y="6476915"/>
            <a:ext cx="3185073" cy="181017"/>
          </a:xfrm>
        </p:spPr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idx="15"/>
          </p:nvPr>
        </p:nvSpPr>
        <p:spPr>
          <a:xfrm>
            <a:off x="697035" y="333452"/>
            <a:ext cx="1875148" cy="273114"/>
          </a:xfrm>
        </p:spPr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2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7033" y="333452"/>
            <a:ext cx="2589652" cy="273114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919" y="685959"/>
            <a:ext cx="7773750" cy="1067047"/>
          </a:xfrm>
          <a:ln/>
        </p:spPr>
        <p:txBody>
          <a:bodyPr/>
          <a:lstStyle/>
          <a:p>
            <a:pPr>
              <a:tabLst>
                <a:tab pos="0" algn="l"/>
                <a:tab pos="914514" algn="l"/>
                <a:tab pos="1829029" algn="l"/>
                <a:tab pos="2743543" algn="l"/>
                <a:tab pos="3658057" algn="l"/>
                <a:tab pos="4572572" algn="l"/>
                <a:tab pos="5487086" algn="l"/>
                <a:tab pos="6401600" algn="l"/>
                <a:tab pos="7316114" algn="l"/>
                <a:tab pos="8230629" algn="l"/>
                <a:tab pos="9145143" algn="l"/>
                <a:tab pos="10059657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tabLst>
                <a:tab pos="912927" algn="l"/>
                <a:tab pos="1827442" algn="l"/>
                <a:tab pos="2741956" algn="l"/>
                <a:tab pos="3656470" algn="l"/>
                <a:tab pos="4570985" algn="l"/>
                <a:tab pos="5485499" algn="l"/>
                <a:tab pos="6400013" algn="l"/>
                <a:tab pos="7314528" algn="l"/>
                <a:tab pos="8229042" algn="l"/>
                <a:tab pos="9143556" algn="l"/>
                <a:tab pos="10058070" algn="l"/>
              </a:tabLst>
            </a:pPr>
            <a:r>
              <a:rPr lang="en-GB" altLang="ja-JP" sz="2400" dirty="0"/>
              <a:t>This </a:t>
            </a:r>
            <a:r>
              <a:rPr lang="en-GB" altLang="ja-JP" sz="2400" dirty="0" smtClean="0"/>
              <a:t>contribution </a:t>
            </a:r>
            <a:r>
              <a:rPr lang="en-GB" altLang="ja-JP" sz="2400" dirty="0"/>
              <a:t>describes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potential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enhanced</a:t>
            </a:r>
            <a:r>
              <a:rPr lang="en-US" altLang="ja-JP" sz="2400" dirty="0" smtClean="0"/>
              <a:t> channel access for mobile offloading </a:t>
            </a:r>
            <a:r>
              <a:rPr lang="en-US" altLang="ja-JP" sz="2400" dirty="0"/>
              <a:t>in the outdoor open area </a:t>
            </a:r>
            <a:r>
              <a:rPr lang="en-US" altLang="ja-JP" sz="2400" dirty="0" smtClean="0"/>
              <a:t>.</a:t>
            </a:r>
          </a:p>
          <a:p>
            <a:pPr lvl="1">
              <a:buFont typeface="Arial" charset="0"/>
              <a:buChar char="•"/>
              <a:tabLst>
                <a:tab pos="912927" algn="l"/>
                <a:tab pos="1827442" algn="l"/>
                <a:tab pos="2741956" algn="l"/>
                <a:tab pos="3656470" algn="l"/>
                <a:tab pos="4570985" algn="l"/>
                <a:tab pos="5485499" algn="l"/>
                <a:tab pos="6400013" algn="l"/>
                <a:tab pos="7314528" algn="l"/>
                <a:tab pos="8229042" algn="l"/>
                <a:tab pos="9143556" algn="l"/>
                <a:tab pos="10058070" algn="l"/>
              </a:tabLst>
            </a:pPr>
            <a:r>
              <a:rPr lang="en-US" altLang="ja-JP" sz="2000" dirty="0" smtClean="0"/>
              <a:t>The </a:t>
            </a:r>
            <a:r>
              <a:rPr lang="en-US" altLang="ja-JP" sz="2000" dirty="0" err="1" smtClean="0"/>
              <a:t>mmW</a:t>
            </a:r>
            <a:r>
              <a:rPr lang="en-US" altLang="ja-JP" sz="2000" dirty="0" smtClean="0"/>
              <a:t> system using high </a:t>
            </a:r>
            <a:r>
              <a:rPr lang="en-US" altLang="ja-JP" sz="2000" dirty="0"/>
              <a:t>power </a:t>
            </a:r>
            <a:r>
              <a:rPr lang="en-US" altLang="ja-JP" sz="2000" dirty="0" smtClean="0"/>
              <a:t>transmission and beam forming encounters the directional hidden terminal problem.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8749" y="6476915"/>
            <a:ext cx="3185073" cy="181017"/>
          </a:xfrm>
        </p:spPr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</p:spTree>
    <p:extLst>
      <p:ext uri="{BB962C8B-B14F-4D97-AF65-F5344CB8AC3E}">
        <p14:creationId xmlns:p14="http://schemas.microsoft.com/office/powerpoint/2010/main" val="27438434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3600" dirty="0"/>
              <a:t>Background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5953" y="2163410"/>
            <a:ext cx="7772400" cy="20896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/>
              <a:t>Mobile Offloading </a:t>
            </a:r>
            <a:r>
              <a:rPr kumimoji="1" lang="en-US" altLang="ja-JP" sz="2400" dirty="0" smtClean="0"/>
              <a:t>is an important </a:t>
            </a:r>
            <a:r>
              <a:rPr kumimoji="1" lang="en-US" altLang="ja-JP" sz="2400" dirty="0"/>
              <a:t>use case to address increasing </a:t>
            </a:r>
            <a:r>
              <a:rPr kumimoji="1" lang="en-US" altLang="ja-JP" sz="2400" dirty="0" smtClean="0"/>
              <a:t>traffic.</a:t>
            </a:r>
            <a:endParaRPr kumimoji="1" lang="en-US" altLang="ja-JP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Wi-Fi Alliance</a:t>
            </a:r>
            <a:r>
              <a:rPr kumimoji="1" lang="ja-JP" altLang="en-US" sz="2000" dirty="0"/>
              <a:t> </a:t>
            </a:r>
            <a:r>
              <a:rPr lang="en-US" altLang="ja-JP" sz="2000" dirty="0" smtClean="0"/>
              <a:t>gives the </a:t>
            </a:r>
            <a:r>
              <a:rPr kumimoji="1" lang="en-US" altLang="ja-JP" sz="2000" dirty="0" smtClean="0"/>
              <a:t>2</a:t>
            </a:r>
            <a:r>
              <a:rPr kumimoji="1" lang="en-US" altLang="ja-JP" sz="2000" baseline="30000" dirty="0" smtClean="0"/>
              <a:t>nd</a:t>
            </a:r>
            <a:r>
              <a:rPr kumimoji="1" lang="en-US" altLang="ja-JP" sz="2000" dirty="0" smtClean="0"/>
              <a:t> priority to mobile offloading [</a:t>
            </a:r>
            <a:r>
              <a:rPr kumimoji="1" lang="en-US" altLang="ja-JP" sz="2000" dirty="0">
                <a:solidFill>
                  <a:schemeClr val="tx1"/>
                </a:solidFill>
              </a:rPr>
              <a:t>1</a:t>
            </a:r>
            <a:r>
              <a:rPr kumimoji="1" lang="en-US" altLang="ja-JP" sz="2000" dirty="0" smtClean="0"/>
              <a:t>].</a:t>
            </a:r>
            <a:endParaRPr kumimoji="1" lang="en-US" altLang="ja-JP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Especially</a:t>
            </a:r>
            <a:r>
              <a:rPr kumimoji="1" lang="en-US" altLang="ja-JP" sz="2000" dirty="0"/>
              <a:t>, </a:t>
            </a:r>
            <a:r>
              <a:rPr lang="en-US" altLang="ja-JP" sz="2000" dirty="0"/>
              <a:t>we consider offloading in dense outdoor area </a:t>
            </a:r>
            <a:r>
              <a:rPr lang="en-US" altLang="ja-JP" sz="2000" dirty="0" smtClean="0"/>
              <a:t>important</a:t>
            </a:r>
            <a:r>
              <a:rPr kumimoji="1" lang="en-US" altLang="ja-JP" sz="2000" dirty="0" smtClean="0"/>
              <a:t>. </a:t>
            </a:r>
            <a:endParaRPr kumimoji="1" lang="en-US" altLang="ja-JP" sz="2000" dirty="0"/>
          </a:p>
        </p:txBody>
      </p:sp>
      <p:sp>
        <p:nvSpPr>
          <p:cNvPr id="45" name="Footer Placeholder 4"/>
          <p:cNvSpPr>
            <a:spLocks noGrp="1"/>
          </p:cNvSpPr>
          <p:nvPr>
            <p:ph type="ftr" idx="14"/>
          </p:nvPr>
        </p:nvSpPr>
        <p:spPr>
          <a:xfrm>
            <a:off x="5358749" y="6476915"/>
            <a:ext cx="3185073" cy="181017"/>
          </a:xfrm>
        </p:spPr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46" name="Date Placeholder 3"/>
          <p:cNvSpPr>
            <a:spLocks noGrp="1"/>
          </p:cNvSpPr>
          <p:nvPr>
            <p:ph type="dt" idx="15"/>
          </p:nvPr>
        </p:nvSpPr>
        <p:spPr>
          <a:xfrm>
            <a:off x="697035" y="333452"/>
            <a:ext cx="1875148" cy="273114"/>
          </a:xfrm>
        </p:spPr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 bwMode="auto">
          <a:xfrm>
            <a:off x="4345744" y="6476915"/>
            <a:ext cx="528729" cy="363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ctr" defTabSz="1039133" rtl="0" eaLnBrk="1" latinLnBrk="0" hangingPunct="1"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kumimoji="1" sz="900" kern="12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  <a:lvl2pPr marL="519566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133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699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264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830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396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963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529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36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ja-JP" sz="3600" dirty="0" smtClean="0"/>
              <a:t>Background </a:t>
            </a:r>
            <a:r>
              <a:rPr lang="en-US" altLang="ja-JP" sz="3600" dirty="0"/>
              <a:t>(</a:t>
            </a:r>
            <a:r>
              <a:rPr lang="en-US" altLang="ja-JP" sz="3600" dirty="0" smtClean="0"/>
              <a:t>Cont.)</a:t>
            </a:r>
            <a:endParaRPr kumimoji="1" lang="ja-JP" altLang="en-US" sz="3600" dirty="0"/>
          </a:p>
        </p:txBody>
      </p:sp>
      <p:sp>
        <p:nvSpPr>
          <p:cNvPr id="45" name="Footer Placeholder 4"/>
          <p:cNvSpPr>
            <a:spLocks noGrp="1"/>
          </p:cNvSpPr>
          <p:nvPr>
            <p:ph type="ftr" idx="14"/>
          </p:nvPr>
        </p:nvSpPr>
        <p:spPr>
          <a:xfrm>
            <a:off x="5358749" y="6476915"/>
            <a:ext cx="3185073" cy="181017"/>
          </a:xfrm>
        </p:spPr>
        <p:txBody>
          <a:bodyPr/>
          <a:lstStyle/>
          <a:p>
            <a:r>
              <a:rPr lang="en-GB"/>
              <a:t>Shun Koba, </a:t>
            </a:r>
            <a:r>
              <a:rPr lang="en-GB" dirty="0"/>
              <a:t>KDDI R&amp;D Labs.</a:t>
            </a:r>
          </a:p>
        </p:txBody>
      </p:sp>
      <p:sp>
        <p:nvSpPr>
          <p:cNvPr id="46" name="Date Placeholder 3"/>
          <p:cNvSpPr>
            <a:spLocks noGrp="1"/>
          </p:cNvSpPr>
          <p:nvPr>
            <p:ph type="dt" idx="15"/>
          </p:nvPr>
        </p:nvSpPr>
        <p:spPr>
          <a:xfrm>
            <a:off x="697035" y="333452"/>
            <a:ext cx="1875148" cy="273114"/>
          </a:xfrm>
        </p:spPr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 bwMode="auto">
          <a:xfrm>
            <a:off x="4345744" y="6476915"/>
            <a:ext cx="528729" cy="363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ctr" defTabSz="1039133" rtl="0" eaLnBrk="1" latinLnBrk="0" hangingPunct="1">
              <a:tabLst>
                <a:tab pos="0" algn="l"/>
                <a:tab pos="685886" algn="l"/>
                <a:tab pos="1371771" algn="l"/>
                <a:tab pos="2057657" algn="l"/>
                <a:tab pos="2743543" algn="l"/>
                <a:tab pos="3429429" algn="l"/>
                <a:tab pos="4115314" algn="l"/>
                <a:tab pos="4801200" algn="l"/>
                <a:tab pos="5487086" algn="l"/>
                <a:tab pos="6172972" algn="l"/>
                <a:tab pos="6858857" algn="l"/>
                <a:tab pos="7544743" algn="l"/>
              </a:tabLst>
              <a:defRPr kumimoji="1" sz="900" kern="12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  <a:lvl2pPr marL="519566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133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699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264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830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396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963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529" algn="l" defTabSz="1039133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97035" y="2145213"/>
            <a:ext cx="7772163" cy="5467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Outdoor open area: high density and overlapped APs.</a:t>
            </a:r>
            <a:endParaRPr kumimoji="1" lang="ja-JP" altLang="en-US" sz="2400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60" y="2922628"/>
            <a:ext cx="2703007" cy="182717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49" y="3031723"/>
            <a:ext cx="3500095" cy="1718077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912252" y="3031723"/>
            <a:ext cx="1776193" cy="369418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txBody>
          <a:bodyPr wrap="square" lIns="121935" tIns="60968" rIns="121935" bIns="60968" rtlCol="0">
            <a:spAutoFit/>
          </a:bodyPr>
          <a:lstStyle/>
          <a:p>
            <a:r>
              <a:rPr lang="en-US" altLang="ja-JP" sz="1600" smtClean="0"/>
              <a:t>Population </a:t>
            </a:r>
            <a:r>
              <a:rPr lang="en-US" altLang="ja-JP" sz="1600" dirty="0"/>
              <a:t>density</a:t>
            </a:r>
            <a:endParaRPr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04211" y="4280825"/>
            <a:ext cx="2347056" cy="564723"/>
          </a:xfrm>
          <a:prstGeom prst="rect">
            <a:avLst/>
          </a:prstGeom>
          <a:noFill/>
        </p:spPr>
        <p:txBody>
          <a:bodyPr wrap="square" lIns="121935" tIns="60968" rIns="121935" bIns="60968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u="sng" dirty="0" smtClean="0">
                <a:solidFill>
                  <a:srgbClr val="FF0000"/>
                </a:solidFill>
              </a:rPr>
              <a:t>MAX 6 APs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 overlap</a:t>
            </a:r>
            <a:r>
              <a:rPr lang="ja-JP" alt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on the same channel</a:t>
            </a:r>
            <a:endParaRPr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1003301" y="2749955"/>
            <a:ext cx="6845300" cy="218133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1978693" y="2643484"/>
            <a:ext cx="4894517" cy="247922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22895" tIns="61448" rIns="122895" bIns="61448" numCol="1" anchor="ctr" anchorCtr="0" compatLnSpc="1">
            <a:prstTxWarp prst="textNoShape">
              <a:avLst/>
            </a:prstTxWarp>
          </a:bodyPr>
          <a:lstStyle>
            <a:lvl1pPr marL="192881" indent="-192881" algn="l" defTabSz="252710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5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17910" indent="-160735" algn="l" defTabSz="252710" rtl="0" eaLnBrk="1" fontAlgn="base" hangingPunct="1">
              <a:spcBef>
                <a:spcPts val="2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125">
                <a:solidFill>
                  <a:srgbClr val="000000"/>
                </a:solidFill>
                <a:latin typeface="+mn-lt"/>
                <a:ea typeface="+mn-ea"/>
              </a:defRPr>
            </a:lvl2pPr>
            <a:lvl3pPr marL="642938" indent="-128588" algn="l" defTabSz="252710" rtl="0" eaLnBrk="1" fontAlgn="base" hangingPunct="1">
              <a:spcBef>
                <a:spcPts val="25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900113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4pPr>
            <a:lvl5pPr marL="1157288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5pPr>
            <a:lvl6pPr marL="1414463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6pPr>
            <a:lvl7pPr marL="1671638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7pPr>
            <a:lvl8pPr marL="1928813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8pPr>
            <a:lvl9pPr marL="2185988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sz="2000" dirty="0" smtClean="0"/>
              <a:t>An example of </a:t>
            </a:r>
            <a:r>
              <a:rPr lang="en-US" altLang="ja-JP" sz="2000" dirty="0"/>
              <a:t>outdoor open area in </a:t>
            </a:r>
            <a:r>
              <a:rPr lang="en-US" altLang="ja-JP" sz="2000" dirty="0" smtClean="0"/>
              <a:t>Japan</a:t>
            </a:r>
            <a:endParaRPr lang="ja-JP" altLang="en-US" sz="2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46191" y="2929436"/>
            <a:ext cx="1905076" cy="369348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txBody>
          <a:bodyPr wrap="square" lIns="121935" tIns="60968" rIns="121935" bIns="60968" rtlCol="0">
            <a:spAutoFit/>
          </a:bodyPr>
          <a:lstStyle/>
          <a:p>
            <a:r>
              <a:rPr lang="en-US" altLang="ja-JP" sz="1600" dirty="0"/>
              <a:t>Utilization of 5GHz</a:t>
            </a:r>
            <a:endParaRPr lang="ja-JP" altLang="en-US" sz="1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13593" y="4397234"/>
            <a:ext cx="2257665" cy="346714"/>
          </a:xfrm>
          <a:prstGeom prst="rect">
            <a:avLst/>
          </a:prstGeom>
          <a:noFill/>
        </p:spPr>
        <p:txBody>
          <a:bodyPr wrap="square" lIns="121935" tIns="60968" rIns="121935" bIns="60968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u="sng" dirty="0" smtClean="0">
                <a:solidFill>
                  <a:srgbClr val="FF0000"/>
                </a:solidFill>
              </a:rPr>
              <a:t>High density users</a:t>
            </a:r>
            <a:endParaRPr lang="ja-JP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" name="コンテンツ プレースホルダー 3"/>
          <p:cNvSpPr txBox="1">
            <a:spLocks/>
          </p:cNvSpPr>
          <p:nvPr/>
        </p:nvSpPr>
        <p:spPr bwMode="auto">
          <a:xfrm>
            <a:off x="697035" y="4931293"/>
            <a:ext cx="7772163" cy="1634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2895" tIns="61448" rIns="122895" bIns="61448" numCol="1" anchor="t" anchorCtr="0" compatLnSpc="1">
            <a:prstTxWarp prst="textNoShape">
              <a:avLst/>
            </a:prstTxWarp>
          </a:bodyPr>
          <a:lstStyle>
            <a:lvl1pPr marL="357762" indent="-357762" algn="l" defTabSz="336989" rtl="0" eaLnBrk="1" fontAlgn="base" hangingPunct="1">
              <a:spcBef>
                <a:spcPts val="45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n"/>
              <a:defRPr sz="21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21874" indent="-378931" algn="l" defTabSz="336989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p"/>
              <a:defRPr sz="1900">
                <a:solidFill>
                  <a:srgbClr val="000000"/>
                </a:solidFill>
                <a:latin typeface="+mn-lt"/>
                <a:ea typeface="+mn-ea"/>
              </a:defRPr>
            </a:lvl2pPr>
            <a:lvl3pPr marL="958971" indent="-273085" algn="l" defTabSz="336989" rtl="0" eaLnBrk="1" fontAlgn="base" hangingPunct="1">
              <a:spcBef>
                <a:spcPts val="339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l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257457" indent="-228629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600400" indent="-228629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6186" indent="-171472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9129" indent="-171472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2072" indent="-171472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5015" indent="-171472" algn="l" defTabSz="336989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kern="0" dirty="0" smtClean="0"/>
              <a:t>TX power limitation of 60GHz band: EIRP &lt;= 40dB,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000" kern="0" dirty="0" smtClean="0"/>
              <a:t>Maximum EIRP </a:t>
            </a:r>
            <a:r>
              <a:rPr lang="en-US" altLang="ja-JP" sz="2000" kern="0" dirty="0"/>
              <a:t>is </a:t>
            </a:r>
            <a:r>
              <a:rPr lang="en-US" altLang="ja-JP" sz="2000" kern="0" dirty="0" smtClean="0"/>
              <a:t>limited to 40dBm in some regions.</a:t>
            </a:r>
            <a:endParaRPr kumimoji="1" lang="en-US" altLang="ja-JP" sz="20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kern="0" dirty="0" smtClean="0"/>
              <a:t>Note: Japanese regulation was revised.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ja-JP" kern="0" dirty="0" smtClean="0"/>
              <a:t> </a:t>
            </a:r>
            <a:r>
              <a:rPr lang="en-US" altLang="ja-JP" sz="1800" kern="0" dirty="0" smtClean="0"/>
              <a:t>Maximum </a:t>
            </a:r>
            <a:r>
              <a:rPr lang="en-US" altLang="ja-JP" sz="1800" kern="0" dirty="0"/>
              <a:t>TX power : 10 </a:t>
            </a:r>
            <a:r>
              <a:rPr lang="en-US" altLang="ja-JP" sz="1800" kern="0" dirty="0" err="1"/>
              <a:t>mW</a:t>
            </a:r>
            <a:r>
              <a:rPr lang="en-US" altLang="ja-JP" sz="1800" kern="0" dirty="0"/>
              <a:t> </a:t>
            </a:r>
            <a:r>
              <a:rPr lang="en-US" altLang="ja-JP" sz="1800" kern="0" dirty="0">
                <a:sym typeface="Wingdings" panose="05000000000000000000" pitchFamily="2" charset="2"/>
              </a:rPr>
              <a:t> 250 </a:t>
            </a:r>
            <a:r>
              <a:rPr lang="en-US" altLang="ja-JP" sz="1800" kern="0" dirty="0" err="1">
                <a:sym typeface="Wingdings" panose="05000000000000000000" pitchFamily="2" charset="2"/>
              </a:rPr>
              <a:t>mW</a:t>
            </a:r>
            <a:r>
              <a:rPr lang="en-US" altLang="ja-JP" sz="1800" kern="0" dirty="0">
                <a:sym typeface="Wingdings" panose="05000000000000000000" pitchFamily="2" charset="2"/>
              </a:rPr>
              <a:t> (and EIRP &lt;= 40dBm</a:t>
            </a:r>
            <a:r>
              <a:rPr lang="en-US" altLang="ja-JP" sz="1800" kern="0" dirty="0" smtClean="0">
                <a:sym typeface="Wingdings" panose="05000000000000000000" pitchFamily="2" charset="2"/>
              </a:rPr>
              <a:t>)</a:t>
            </a:r>
            <a:endParaRPr lang="en-US" altLang="ja-JP" sz="1800" kern="0" dirty="0">
              <a:sym typeface="Wingdings" panose="05000000000000000000" pitchFamily="2" charset="2"/>
            </a:endParaRPr>
          </a:p>
        </p:txBody>
      </p:sp>
      <p:sp>
        <p:nvSpPr>
          <p:cNvPr id="3" name="上矢印 2"/>
          <p:cNvSpPr/>
          <p:nvPr/>
        </p:nvSpPr>
        <p:spPr bwMode="auto">
          <a:xfrm>
            <a:off x="5631789" y="4090025"/>
            <a:ext cx="197510" cy="190800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07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Potential </a:t>
            </a:r>
            <a:r>
              <a:rPr lang="en-US" altLang="ja-JP" sz="3600" dirty="0" smtClean="0"/>
              <a:t>Issues in outdoor open area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921" y="2123932"/>
            <a:ext cx="8096931" cy="18393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Beam forming (BF) </a:t>
            </a:r>
            <a:r>
              <a:rPr kumimoji="1" lang="en-US" altLang="ja-JP" sz="2400" dirty="0"/>
              <a:t>may cause an additional problem; the directional hidden terminal problem</a:t>
            </a:r>
            <a:r>
              <a:rPr kumimoji="1" lang="en-US" altLang="ja-JP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 the other hand, </a:t>
            </a:r>
            <a:r>
              <a:rPr kumimoji="1" lang="en-US" altLang="ja-JP" sz="2000" dirty="0" smtClean="0"/>
              <a:t>sharp </a:t>
            </a:r>
            <a:r>
              <a:rPr kumimoji="1" lang="en-US" altLang="ja-JP" sz="2000" dirty="0"/>
              <a:t>beam forming </a:t>
            </a:r>
            <a:r>
              <a:rPr kumimoji="1" lang="en-US" altLang="ja-JP" sz="2000" dirty="0" smtClean="0"/>
              <a:t>in </a:t>
            </a:r>
            <a:r>
              <a:rPr kumimoji="1" lang="en-US" altLang="ja-JP" sz="2000" dirty="0" err="1"/>
              <a:t>mmW</a:t>
            </a:r>
            <a:r>
              <a:rPr kumimoji="1" lang="en-US" altLang="ja-JP" sz="2000" dirty="0"/>
              <a:t> may be able to mitigate interference</a:t>
            </a:r>
            <a:r>
              <a:rPr kumimoji="1" lang="en-US" altLang="ja-JP" sz="2000" dirty="0" smtClean="0"/>
              <a:t>.</a:t>
            </a:r>
            <a:endParaRPr kumimoji="1"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4307339" y="4308771"/>
            <a:ext cx="4750322" cy="2184589"/>
            <a:chOff x="1988213" y="3514932"/>
            <a:chExt cx="2814261" cy="1294153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988213" y="3514932"/>
              <a:ext cx="1979249" cy="1294153"/>
              <a:chOff x="5863327" y="2798315"/>
              <a:chExt cx="2638999" cy="1725536"/>
            </a:xfrm>
          </p:grpSpPr>
          <p:sp>
            <p:nvSpPr>
              <p:cNvPr id="9" name="二等辺三角形 8"/>
              <p:cNvSpPr/>
              <p:nvPr/>
            </p:nvSpPr>
            <p:spPr>
              <a:xfrm rot="17132981">
                <a:off x="6826933" y="2119567"/>
                <a:ext cx="996645" cy="2354141"/>
              </a:xfrm>
              <a:prstGeom prst="triangle">
                <a:avLst/>
              </a:prstGeom>
              <a:solidFill>
                <a:srgbClr val="CCECFF">
                  <a:alpha val="20000"/>
                </a:srgbClr>
              </a:solidFill>
              <a:ln w="12700">
                <a:solidFill>
                  <a:srgbClr val="0000FF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863327" y="3353338"/>
                <a:ext cx="772595" cy="303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00B0F0"/>
                    </a:solidFill>
                  </a:rPr>
                  <a:t>AP1</a:t>
                </a:r>
                <a:endParaRPr lang="ja-JP" altLang="en-US" sz="19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6329031" y="3561908"/>
                <a:ext cx="145922" cy="230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altLang="ja-JP" sz="1300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5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C0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0000">
                <a:off x="8012085" y="3540755"/>
                <a:ext cx="151793" cy="254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4F81BD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0000">
                <a:off x="8222350" y="3252872"/>
                <a:ext cx="151793" cy="254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54" descr="C:\Users\yamazaki\AppData\Local\Microsoft\Windows\Temporary Internet Files\Content.IE5\7MW6HJWQ\MC900429007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81525" y="3784994"/>
                <a:ext cx="207260" cy="529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テキスト ボックス 9"/>
              <p:cNvSpPr txBox="1"/>
              <p:nvPr/>
            </p:nvSpPr>
            <p:spPr>
              <a:xfrm>
                <a:off x="6421395" y="4219972"/>
                <a:ext cx="772595" cy="303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FF0000"/>
                    </a:solidFill>
                  </a:rPr>
                  <a:t>AP2</a:t>
                </a:r>
                <a:endParaRPr lang="ja-JP" altLang="en-US" sz="19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二等辺三角形 19"/>
              <p:cNvSpPr/>
              <p:nvPr/>
            </p:nvSpPr>
            <p:spPr>
              <a:xfrm rot="15250897">
                <a:off x="7174831" y="2766420"/>
                <a:ext cx="866953" cy="1694545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7608308" y="3182728"/>
                <a:ext cx="653052" cy="303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00B0F0"/>
                    </a:solidFill>
                  </a:rPr>
                  <a:t>STA1</a:t>
                </a:r>
                <a:endParaRPr lang="ja-JP" altLang="en-US" sz="19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356120" y="3491771"/>
                <a:ext cx="772595" cy="303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FF0000"/>
                    </a:solidFill>
                  </a:rPr>
                  <a:t>STA2</a:t>
                </a:r>
                <a:endParaRPr lang="ja-JP" altLang="en-US" sz="19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3" name="Picture 54" descr="C:\Users\yamazaki\AppData\Local\Microsoft\Windows\Temporary Internet Files\Content.IE5\7MW6HJWQ\MC900429007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121770" y="2916019"/>
                <a:ext cx="207260" cy="5297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6" name="テキスト ボックス 25"/>
            <p:cNvSpPr txBox="1"/>
            <p:nvPr/>
          </p:nvSpPr>
          <p:spPr>
            <a:xfrm>
              <a:off x="3996958" y="3924823"/>
              <a:ext cx="805516" cy="22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900" dirty="0">
                  <a:solidFill>
                    <a:srgbClr val="FF0000"/>
                  </a:solidFill>
                </a:rPr>
                <a:t>Interference</a:t>
              </a:r>
              <a:endParaRPr lang="ja-JP" altLang="en-US" sz="1900" dirty="0">
                <a:solidFill>
                  <a:srgbClr val="FF0000"/>
                </a:solidFill>
              </a:endParaRPr>
            </a:p>
          </p:txBody>
        </p:sp>
        <p:sp>
          <p:nvSpPr>
            <p:cNvPr id="27" name="爆発 1 26"/>
            <p:cNvSpPr/>
            <p:nvPr/>
          </p:nvSpPr>
          <p:spPr bwMode="auto">
            <a:xfrm>
              <a:off x="3696932" y="3963995"/>
              <a:ext cx="300180" cy="247260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99092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kumimoji="0" lang="ja-JP" altLang="en-US" sz="37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907083" y="4418392"/>
            <a:ext cx="3646289" cy="70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b="1" dirty="0" smtClean="0"/>
              <a:t>1.</a:t>
            </a:r>
            <a:r>
              <a:rPr lang="en-US" altLang="ja-JP" b="1" dirty="0" smtClean="0">
                <a:solidFill>
                  <a:srgbClr val="00B0F0"/>
                </a:solidFill>
              </a:rPr>
              <a:t> AP1</a:t>
            </a:r>
            <a:r>
              <a:rPr lang="en-US" altLang="ja-JP" b="1" dirty="0" smtClean="0">
                <a:solidFill>
                  <a:prstClr val="black"/>
                </a:solidFill>
              </a:rPr>
              <a:t> </a:t>
            </a:r>
            <a:r>
              <a:rPr lang="en-US" altLang="ja-JP" b="1" dirty="0">
                <a:solidFill>
                  <a:prstClr val="black"/>
                </a:solidFill>
              </a:rPr>
              <a:t>is transmitting signal to </a:t>
            </a:r>
            <a:r>
              <a:rPr lang="en-US" altLang="ja-JP" b="1" dirty="0">
                <a:solidFill>
                  <a:srgbClr val="00B0F0"/>
                </a:solidFill>
              </a:rPr>
              <a:t>STA1</a:t>
            </a:r>
            <a:endParaRPr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10380" y="5319091"/>
            <a:ext cx="3855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en-US" altLang="ja-JP" b="1" dirty="0" smtClean="0"/>
              <a:t>2.</a:t>
            </a:r>
            <a:r>
              <a:rPr lang="en-US" altLang="ja-JP" b="1" dirty="0" smtClean="0">
                <a:solidFill>
                  <a:srgbClr val="00B0F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AP2 </a:t>
            </a:r>
            <a:r>
              <a:rPr lang="en-US" altLang="ja-JP" b="1" dirty="0" smtClean="0">
                <a:solidFill>
                  <a:prstClr val="black"/>
                </a:solidFill>
              </a:rPr>
              <a:t>start to transmit </a:t>
            </a:r>
            <a:r>
              <a:rPr lang="en-US" altLang="ja-JP" b="1" dirty="0">
                <a:solidFill>
                  <a:prstClr val="black"/>
                </a:solidFill>
              </a:rPr>
              <a:t>signal </a:t>
            </a:r>
            <a:r>
              <a:rPr lang="en-US" altLang="ja-JP" b="1" dirty="0" smtClean="0"/>
              <a:t>because </a:t>
            </a:r>
            <a:r>
              <a:rPr lang="en-US" altLang="ja-JP" b="1" dirty="0" smtClean="0">
                <a:solidFill>
                  <a:srgbClr val="FF0000"/>
                </a:solidFill>
              </a:rPr>
              <a:t>AP2 </a:t>
            </a:r>
            <a:r>
              <a:rPr lang="en-US" altLang="ja-JP" b="1" dirty="0" smtClean="0"/>
              <a:t>cannot sense the medium was busy due to BF.</a:t>
            </a:r>
            <a:endParaRPr lang="ja-JP" altLang="en-US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945192" y="3932399"/>
            <a:ext cx="3929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/>
              <a:t>Directional </a:t>
            </a:r>
            <a:r>
              <a:rPr lang="en-US" altLang="ja-JP" u="sng" dirty="0"/>
              <a:t>hidden terminal </a:t>
            </a:r>
            <a:r>
              <a:rPr lang="en-US" altLang="ja-JP" u="sng" dirty="0" smtClean="0"/>
              <a:t>problem</a:t>
            </a:r>
            <a:endParaRPr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49235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Simulation Models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pic>
        <p:nvPicPr>
          <p:cNvPr id="66" name="Picture 54" descr="C:\Users\yamazaki\AppData\Local\Microsoft\Windows\Temporary Internet Files\Content.IE5\7MW6HJWQ\MC900429007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67048" y="4386403"/>
            <a:ext cx="107864" cy="27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グループ化 16"/>
          <p:cNvGrpSpPr/>
          <p:nvPr/>
        </p:nvGrpSpPr>
        <p:grpSpPr>
          <a:xfrm>
            <a:off x="1349674" y="4452805"/>
            <a:ext cx="2187935" cy="2208158"/>
            <a:chOff x="527094" y="3793258"/>
            <a:chExt cx="2802406" cy="2828308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567394" y="4073910"/>
              <a:ext cx="1168981" cy="2267005"/>
              <a:chOff x="4496505" y="1797260"/>
              <a:chExt cx="1092682" cy="2118915"/>
            </a:xfrm>
          </p:grpSpPr>
          <p:grpSp>
            <p:nvGrpSpPr>
              <p:cNvPr id="54" name="グループ化 53"/>
              <p:cNvGrpSpPr/>
              <p:nvPr/>
            </p:nvGrpSpPr>
            <p:grpSpPr>
              <a:xfrm>
                <a:off x="4496505" y="2058139"/>
                <a:ext cx="612976" cy="1603981"/>
                <a:chOff x="4180577" y="2003450"/>
                <a:chExt cx="612976" cy="1603981"/>
              </a:xfrm>
            </p:grpSpPr>
            <p:sp>
              <p:nvSpPr>
                <p:cNvPr id="60" name="六角形 59"/>
                <p:cNvSpPr/>
                <p:nvPr/>
              </p:nvSpPr>
              <p:spPr>
                <a:xfrm>
                  <a:off x="4180577" y="2003450"/>
                  <a:ext cx="612976" cy="53428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61" name="六角形 60"/>
                <p:cNvSpPr/>
                <p:nvPr/>
              </p:nvSpPr>
              <p:spPr>
                <a:xfrm>
                  <a:off x="4180577" y="2535227"/>
                  <a:ext cx="612976" cy="53428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62" name="六角形 61"/>
                <p:cNvSpPr/>
                <p:nvPr/>
              </p:nvSpPr>
              <p:spPr>
                <a:xfrm>
                  <a:off x="4180577" y="3073149"/>
                  <a:ext cx="612976" cy="53428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55" name="グループ化 54"/>
              <p:cNvGrpSpPr/>
              <p:nvPr/>
            </p:nvGrpSpPr>
            <p:grpSpPr>
              <a:xfrm>
                <a:off x="4976210" y="1797260"/>
                <a:ext cx="612977" cy="2118915"/>
                <a:chOff x="4751018" y="1567910"/>
                <a:chExt cx="612977" cy="2118915"/>
              </a:xfrm>
            </p:grpSpPr>
            <p:sp>
              <p:nvSpPr>
                <p:cNvPr id="56" name="六角形 55"/>
                <p:cNvSpPr/>
                <p:nvPr/>
              </p:nvSpPr>
              <p:spPr>
                <a:xfrm>
                  <a:off x="4751018" y="2104006"/>
                  <a:ext cx="612977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7" name="六角形 56"/>
                <p:cNvSpPr/>
                <p:nvPr/>
              </p:nvSpPr>
              <p:spPr>
                <a:xfrm>
                  <a:off x="4751018" y="2633279"/>
                  <a:ext cx="612977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8" name="六角形 57"/>
                <p:cNvSpPr/>
                <p:nvPr/>
              </p:nvSpPr>
              <p:spPr>
                <a:xfrm>
                  <a:off x="4751018" y="1567910"/>
                  <a:ext cx="612977" cy="53428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9" name="六角形 58"/>
                <p:cNvSpPr/>
                <p:nvPr/>
              </p:nvSpPr>
              <p:spPr>
                <a:xfrm>
                  <a:off x="4751018" y="3157553"/>
                  <a:ext cx="612977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</p:grpSp>
        </p:grpSp>
        <p:grpSp>
          <p:nvGrpSpPr>
            <p:cNvPr id="36" name="グループ化 35"/>
            <p:cNvGrpSpPr/>
            <p:nvPr/>
          </p:nvGrpSpPr>
          <p:grpSpPr>
            <a:xfrm>
              <a:off x="1590953" y="3793258"/>
              <a:ext cx="1673838" cy="2828308"/>
              <a:chOff x="5453256" y="1534941"/>
              <a:chExt cx="1564587" cy="2643553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5453256" y="1534941"/>
                <a:ext cx="612976" cy="2643553"/>
                <a:chOff x="5453256" y="1430463"/>
                <a:chExt cx="612976" cy="2643553"/>
              </a:xfrm>
            </p:grpSpPr>
            <p:sp>
              <p:nvSpPr>
                <p:cNvPr id="49" name="六角形 48"/>
                <p:cNvSpPr/>
                <p:nvPr/>
              </p:nvSpPr>
              <p:spPr>
                <a:xfrm>
                  <a:off x="5453256" y="1962544"/>
                  <a:ext cx="612976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0" name="六角形 49"/>
                <p:cNvSpPr/>
                <p:nvPr/>
              </p:nvSpPr>
              <p:spPr>
                <a:xfrm>
                  <a:off x="5453256" y="2489008"/>
                  <a:ext cx="612976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kumimoji="1" lang="ja-JP" altLang="en-US" dirty="0"/>
                    <a:t>・</a:t>
                  </a:r>
                </a:p>
              </p:txBody>
            </p:sp>
            <p:sp>
              <p:nvSpPr>
                <p:cNvPr id="51" name="六角形 50"/>
                <p:cNvSpPr/>
                <p:nvPr/>
              </p:nvSpPr>
              <p:spPr>
                <a:xfrm>
                  <a:off x="5453256" y="3018280"/>
                  <a:ext cx="612976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2" name="六角形 51"/>
                <p:cNvSpPr/>
                <p:nvPr/>
              </p:nvSpPr>
              <p:spPr>
                <a:xfrm>
                  <a:off x="5453256" y="1430463"/>
                  <a:ext cx="612976" cy="53428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  <p:sp>
              <p:nvSpPr>
                <p:cNvPr id="53" name="六角形 52"/>
                <p:cNvSpPr/>
                <p:nvPr/>
              </p:nvSpPr>
              <p:spPr>
                <a:xfrm>
                  <a:off x="5453256" y="3544744"/>
                  <a:ext cx="612976" cy="529272"/>
                </a:xfrm>
                <a:prstGeom prst="hexagon">
                  <a:avLst/>
                </a:prstGeom>
                <a:pattFill prst="wdUpDiag">
                  <a:fgClr>
                    <a:srgbClr val="CCFF99"/>
                  </a:fgClr>
                  <a:bgClr>
                    <a:schemeClr val="bg1"/>
                  </a:bgClr>
                </a:pattFill>
                <a:ln w="1905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ja-JP" altLang="en-US" dirty="0"/>
                    <a:t>・</a:t>
                  </a:r>
                  <a:endParaRPr kumimoji="1" lang="ja-JP" altLang="en-US" dirty="0"/>
                </a:p>
              </p:txBody>
            </p:sp>
          </p:grpSp>
          <p:grpSp>
            <p:nvGrpSpPr>
              <p:cNvPr id="39" name="グループ化 38"/>
              <p:cNvGrpSpPr/>
              <p:nvPr/>
            </p:nvGrpSpPr>
            <p:grpSpPr>
              <a:xfrm>
                <a:off x="5932962" y="1795571"/>
                <a:ext cx="1084881" cy="2122292"/>
                <a:chOff x="6130858" y="1795571"/>
                <a:chExt cx="1084881" cy="2122292"/>
              </a:xfrm>
            </p:grpSpPr>
            <p:grpSp>
              <p:nvGrpSpPr>
                <p:cNvPr id="40" name="グループ化 39"/>
                <p:cNvGrpSpPr/>
                <p:nvPr/>
              </p:nvGrpSpPr>
              <p:grpSpPr>
                <a:xfrm>
                  <a:off x="6130858" y="1795571"/>
                  <a:ext cx="612976" cy="2122292"/>
                  <a:chOff x="6130858" y="2160680"/>
                  <a:chExt cx="612976" cy="2122292"/>
                </a:xfrm>
              </p:grpSpPr>
              <p:sp>
                <p:nvSpPr>
                  <p:cNvPr id="45" name="六角形 44"/>
                  <p:cNvSpPr/>
                  <p:nvPr/>
                </p:nvSpPr>
                <p:spPr>
                  <a:xfrm>
                    <a:off x="6130858" y="3223544"/>
                    <a:ext cx="612976" cy="53428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ja-JP" altLang="en-US" dirty="0"/>
                      <a:t>・</a:t>
                    </a:r>
                  </a:p>
                </p:txBody>
              </p:sp>
              <p:sp>
                <p:nvSpPr>
                  <p:cNvPr id="46" name="六角形 45"/>
                  <p:cNvSpPr/>
                  <p:nvPr/>
                </p:nvSpPr>
                <p:spPr>
                  <a:xfrm>
                    <a:off x="6130858" y="2692457"/>
                    <a:ext cx="612976" cy="52927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dirty="0"/>
                      <a:t>・</a:t>
                    </a:r>
                  </a:p>
                </p:txBody>
              </p:sp>
              <p:sp>
                <p:nvSpPr>
                  <p:cNvPr id="47" name="六角形 46"/>
                  <p:cNvSpPr/>
                  <p:nvPr/>
                </p:nvSpPr>
                <p:spPr>
                  <a:xfrm>
                    <a:off x="6130858" y="2160680"/>
                    <a:ext cx="612976" cy="53428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dirty="0"/>
                      <a:t>・</a:t>
                    </a:r>
                    <a:endParaRPr kumimoji="1" lang="ja-JP" altLang="en-US" dirty="0"/>
                  </a:p>
                </p:txBody>
              </p:sp>
              <p:sp>
                <p:nvSpPr>
                  <p:cNvPr id="48" name="六角形 47"/>
                  <p:cNvSpPr/>
                  <p:nvPr/>
                </p:nvSpPr>
                <p:spPr>
                  <a:xfrm>
                    <a:off x="6130858" y="3753700"/>
                    <a:ext cx="612976" cy="52927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dirty="0"/>
                      <a:t>・</a:t>
                    </a:r>
                    <a:endParaRPr kumimoji="1" lang="ja-JP" altLang="en-US" dirty="0"/>
                  </a:p>
                </p:txBody>
              </p:sp>
            </p:grpSp>
            <p:grpSp>
              <p:nvGrpSpPr>
                <p:cNvPr id="41" name="グループ化 40"/>
                <p:cNvGrpSpPr/>
                <p:nvPr/>
              </p:nvGrpSpPr>
              <p:grpSpPr>
                <a:xfrm>
                  <a:off x="6602762" y="2061114"/>
                  <a:ext cx="612977" cy="1598030"/>
                  <a:chOff x="6857732" y="2434645"/>
                  <a:chExt cx="612977" cy="1598030"/>
                </a:xfrm>
              </p:grpSpPr>
              <p:sp>
                <p:nvSpPr>
                  <p:cNvPr id="42" name="六角形 41"/>
                  <p:cNvSpPr/>
                  <p:nvPr/>
                </p:nvSpPr>
                <p:spPr>
                  <a:xfrm>
                    <a:off x="6857732" y="2968237"/>
                    <a:ext cx="612977" cy="53428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ja-JP" altLang="en-US" dirty="0"/>
                      <a:t>・</a:t>
                    </a:r>
                  </a:p>
                </p:txBody>
              </p:sp>
              <p:sp>
                <p:nvSpPr>
                  <p:cNvPr id="43" name="六角形 42"/>
                  <p:cNvSpPr/>
                  <p:nvPr/>
                </p:nvSpPr>
                <p:spPr>
                  <a:xfrm>
                    <a:off x="6857732" y="2434645"/>
                    <a:ext cx="612976" cy="53428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kumimoji="1" lang="ja-JP" altLang="en-US" dirty="0"/>
                      <a:t>・</a:t>
                    </a:r>
                  </a:p>
                </p:txBody>
              </p:sp>
              <p:sp>
                <p:nvSpPr>
                  <p:cNvPr id="44" name="六角形 43"/>
                  <p:cNvSpPr/>
                  <p:nvPr/>
                </p:nvSpPr>
                <p:spPr>
                  <a:xfrm>
                    <a:off x="6857732" y="3503403"/>
                    <a:ext cx="612976" cy="529272"/>
                  </a:xfrm>
                  <a:prstGeom prst="hexagon">
                    <a:avLst/>
                  </a:prstGeom>
                  <a:pattFill prst="wdUpDiag">
                    <a:fgClr>
                      <a:srgbClr val="CCFF99"/>
                    </a:fgClr>
                    <a:bgClr>
                      <a:schemeClr val="bg1"/>
                    </a:bgClr>
                  </a:pattFill>
                  <a:ln w="19050">
                    <a:solidFill>
                      <a:schemeClr val="bg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altLang="en-US" dirty="0"/>
                      <a:t>・</a:t>
                    </a:r>
                    <a:endParaRPr kumimoji="1" lang="ja-JP" altLang="en-US" dirty="0"/>
                  </a:p>
                </p:txBody>
              </p:sp>
            </p:grpSp>
          </p:grpSp>
        </p:grpSp>
        <p:pic>
          <p:nvPicPr>
            <p:cNvPr id="96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96076" y="4781227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90953" y="503935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06431" y="5029813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0296" y="4760301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96076" y="531923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0296" y="5298305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729354" y="5883998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3575" y="586307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182873" y="5598187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094" y="5577260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182873" y="5034966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094" y="5014040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182873" y="4458619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094" y="4437693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710509" y="417977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4730" y="4158848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719635" y="419326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3856" y="4172338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719635" y="477774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3856" y="4756816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722755" y="532139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6975" y="5300466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725874" y="5904118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0095" y="588319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09551" y="618881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3772" y="6167888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24491" y="5050739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8712" y="5029813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48900" y="4472161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3121" y="445123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06432" y="4472161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0653" y="445123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9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12135" y="5619112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6356" y="5598186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16601" y="3893963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0822" y="3873036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241356" y="5616640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5577" y="559571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5" name="Picture 54" descr="C:\Users\yamazaki\AppData\Local\Microsoft\Windows\Temporary Internet Files\Content.IE5\7MW6HJWQ\MC9004290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2267" y="4065823"/>
            <a:ext cx="107864" cy="27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5953" y="2163410"/>
            <a:ext cx="7772400" cy="15500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/>
              <a:t>We </a:t>
            </a:r>
            <a:r>
              <a:rPr lang="en-US" altLang="ja-JP" sz="2400" dirty="0" smtClean="0"/>
              <a:t>introduce </a:t>
            </a:r>
            <a:r>
              <a:rPr lang="en-US" altLang="ja-JP" sz="2400" dirty="0"/>
              <a:t>individually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dense </a:t>
            </a:r>
            <a:r>
              <a:rPr lang="en-US" altLang="ja-JP" sz="2400" dirty="0" smtClean="0"/>
              <a:t>APs (DA) model  to simulate a </a:t>
            </a:r>
            <a:r>
              <a:rPr lang="en-US" altLang="ja-JP" sz="2400" dirty="0"/>
              <a:t>high density environment</a:t>
            </a:r>
            <a:r>
              <a:rPr lang="en-US" altLang="ja-JP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Base model is MAC-layer SLS scenario 3 [</a:t>
            </a:r>
            <a:r>
              <a:rPr lang="en-US" altLang="ja-JP" sz="2000" dirty="0" smtClean="0">
                <a:solidFill>
                  <a:schemeClr val="tx1"/>
                </a:solidFill>
              </a:rPr>
              <a:t>2</a:t>
            </a:r>
            <a:r>
              <a:rPr lang="en-US" altLang="ja-JP" sz="2000" dirty="0" smtClean="0"/>
              <a:t>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The DA model includes multi-operators. Related parameters are shown in Table 1.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ja-JP" sz="2200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3156" y="4017295"/>
            <a:ext cx="178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Operator#1’s AP</a:t>
            </a:r>
            <a:endParaRPr kumimoji="1" lang="ja-JP" altLang="en-US" sz="18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419670" y="4323593"/>
            <a:ext cx="178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Operator#2’s AP</a:t>
            </a:r>
            <a:endParaRPr kumimoji="1" lang="ja-JP" altLang="en-US" sz="180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165669" y="4067509"/>
            <a:ext cx="1943941" cy="6382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56447"/>
              </p:ext>
            </p:extLst>
          </p:nvPr>
        </p:nvGraphicFramePr>
        <p:xfrm>
          <a:off x="3805180" y="4991100"/>
          <a:ext cx="5173719" cy="142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5229"/>
                <a:gridCol w="682181"/>
                <a:gridCol w="1146309"/>
              </a:tblGrid>
              <a:tr h="41910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Parameters   /   model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DA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MAC SLS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558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The number of operator (OP)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58">
                <a:tc>
                  <a:txBody>
                    <a:bodyPr/>
                    <a:lstStyle/>
                    <a:p>
                      <a:pPr marL="0" marR="0" indent="0" algn="l" defTabSz="68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The number of APs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</a:rPr>
                        <a:t> per OP in one grid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58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The number of STA per OP</a:t>
                      </a: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</a:rPr>
                        <a:t> in one grid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358749" y="4671920"/>
            <a:ext cx="275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Table 1. layout parameters</a:t>
            </a:r>
            <a:endParaRPr kumimoji="1" lang="ja-JP" altLang="en-US" sz="18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62545" y="4158400"/>
            <a:ext cx="794363" cy="616634"/>
            <a:chOff x="279805" y="3934442"/>
            <a:chExt cx="736379" cy="571623"/>
          </a:xfrm>
        </p:grpSpPr>
        <p:sp>
          <p:nvSpPr>
            <p:cNvPr id="109" name="六角形 108"/>
            <p:cNvSpPr/>
            <p:nvPr/>
          </p:nvSpPr>
          <p:spPr>
            <a:xfrm>
              <a:off x="279805" y="3934442"/>
              <a:ext cx="655778" cy="571623"/>
            </a:xfrm>
            <a:prstGeom prst="hexagon">
              <a:avLst/>
            </a:prstGeom>
            <a:pattFill prst="wdUpDiag">
              <a:fgClr>
                <a:srgbClr val="CCFF99"/>
              </a:fgClr>
              <a:bgClr>
                <a:schemeClr val="bg1"/>
              </a:bgClr>
            </a:pattFill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dirty="0"/>
                <a:t>・</a:t>
              </a:r>
              <a:endParaRPr kumimoji="1" lang="ja-JP" altLang="en-US" dirty="0"/>
            </a:p>
          </p:txBody>
        </p:sp>
        <p:pic>
          <p:nvPicPr>
            <p:cNvPr id="110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35584" y="4063921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1" name="Picture 54" descr="C:\Users\yamazaki\AppData\Local\Microsoft\Windows\Temporary Internet Files\Content.IE5\7MW6HJWQ\MC90042900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9805" y="4042994"/>
              <a:ext cx="80600" cy="206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9" name="直線矢印コネクタ 18"/>
          <p:cNvCxnSpPr/>
          <p:nvPr/>
        </p:nvCxnSpPr>
        <p:spPr bwMode="auto">
          <a:xfrm>
            <a:off x="1637132" y="5567998"/>
            <a:ext cx="0" cy="361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950163" y="5567986"/>
            <a:ext cx="900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130m</a:t>
            </a:r>
            <a:endParaRPr kumimoji="1"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4428" y="4471374"/>
            <a:ext cx="78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x19</a:t>
            </a:r>
            <a:endParaRPr kumimoji="1" lang="ja-JP" altLang="en-US" dirty="0"/>
          </a:p>
        </p:txBody>
      </p:sp>
      <p:sp>
        <p:nvSpPr>
          <p:cNvPr id="23" name="下カーブ矢印 22"/>
          <p:cNvSpPr/>
          <p:nvPr/>
        </p:nvSpPr>
        <p:spPr bwMode="auto">
          <a:xfrm rot="1884884">
            <a:off x="1114287" y="4470287"/>
            <a:ext cx="599581" cy="173118"/>
          </a:xfrm>
          <a:prstGeom prst="curvedDownArrow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8421" y="6141763"/>
            <a:ext cx="1851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Frequency reuse1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6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Simulation Models (Cont.)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Shun Koba,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920" y="2005513"/>
            <a:ext cx="7772163" cy="4319002"/>
          </a:xfrm>
        </p:spPr>
        <p:txBody>
          <a:bodyPr/>
          <a:lstStyle/>
          <a:p>
            <a:r>
              <a:rPr kumimoji="1" lang="en-US" altLang="ja-JP" sz="2000" dirty="0" smtClean="0"/>
              <a:t>Traffic: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/>
              <a:t>Full buffer model </a:t>
            </a:r>
            <a:r>
              <a:rPr kumimoji="1" lang="en-US" altLang="ja-JP" sz="1800" dirty="0" smtClean="0"/>
              <a:t> (DL Data + UL L2 ACK).</a:t>
            </a:r>
          </a:p>
          <a:p>
            <a:r>
              <a:rPr kumimoji="1" lang="en-US" altLang="ja-JP" sz="2000" dirty="0" smtClean="0"/>
              <a:t>Beamforming model: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TX: </a:t>
            </a:r>
            <a:r>
              <a:rPr lang="en-US" altLang="ja-JP" sz="1800" dirty="0" smtClean="0"/>
              <a:t>Basic </a:t>
            </a:r>
            <a:r>
              <a:rPr lang="en-US" altLang="ja-JP" sz="1800" dirty="0"/>
              <a:t>Steerable Directional Antenna </a:t>
            </a:r>
            <a:r>
              <a:rPr lang="en-US" altLang="ja-JP" sz="1800" dirty="0" smtClean="0"/>
              <a:t>Model of </a:t>
            </a:r>
            <a:r>
              <a:rPr lang="en-US" altLang="ja-JP" sz="1800" dirty="0" smtClean="0">
                <a:solidFill>
                  <a:schemeClr val="tx1"/>
                </a:solidFill>
              </a:rPr>
              <a:t>11ad [3]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ja-JP" sz="1800" dirty="0" smtClean="0"/>
              <a:t>Half-value angle (</a:t>
            </a:r>
            <a:r>
              <a:rPr lang="en-GB" altLang="ja-JP" sz="1800" dirty="0">
                <a:sym typeface="Symbol"/>
              </a:rPr>
              <a:t></a:t>
            </a:r>
            <a:r>
              <a:rPr lang="en-GB" altLang="ja-JP" sz="1800" baseline="-25000" dirty="0"/>
              <a:t>-</a:t>
            </a:r>
            <a:r>
              <a:rPr lang="en-GB" altLang="ja-JP" sz="1800" baseline="-25000" dirty="0" smtClean="0"/>
              <a:t>3dB</a:t>
            </a:r>
            <a:r>
              <a:rPr lang="en-GB" altLang="ja-JP" sz="1800" dirty="0" smtClean="0"/>
              <a:t>) </a:t>
            </a:r>
            <a:r>
              <a:rPr lang="en-US" altLang="ja-JP" sz="1800" dirty="0" smtClean="0"/>
              <a:t>: 15 or 60 degree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800" dirty="0" smtClean="0"/>
              <a:t>RX: 3dBi Omni</a:t>
            </a:r>
          </a:p>
          <a:p>
            <a:r>
              <a:rPr lang="en-US" altLang="ja-JP" sz="2000" dirty="0" smtClean="0"/>
              <a:t>TX power limitation: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Maximum EIRP: 40dB</a:t>
            </a:r>
            <a:endParaRPr lang="en-US" altLang="ja-JP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Maximum TX power: 250mW</a:t>
            </a:r>
            <a:r>
              <a:rPr lang="ja-JP" altLang="en-US" sz="1800" dirty="0"/>
              <a:t> </a:t>
            </a:r>
            <a:r>
              <a:rPr lang="en-US" altLang="ja-JP" sz="1800" dirty="0" smtClean="0"/>
              <a:t>(AP), 20mW (STA)</a:t>
            </a:r>
          </a:p>
          <a:p>
            <a:r>
              <a:rPr lang="en-US" altLang="ja-JP" sz="2000" dirty="0" smtClean="0"/>
              <a:t>Frame format: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11ad DMG-SC </a:t>
            </a:r>
            <a:r>
              <a:rPr lang="en-US" altLang="ja-JP" sz="1800" dirty="0"/>
              <a:t>(MCS 1-12</a:t>
            </a:r>
            <a:r>
              <a:rPr lang="en-US" altLang="ja-JP" sz="1800" dirty="0" smtClean="0"/>
              <a:t>)</a:t>
            </a:r>
          </a:p>
          <a:p>
            <a:r>
              <a:rPr lang="en-US" altLang="ja-JP" sz="2000" dirty="0" smtClean="0"/>
              <a:t>Propagation model: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800" dirty="0" smtClean="0"/>
              <a:t>D-rays modeling (Direct ray only) [</a:t>
            </a:r>
            <a:r>
              <a:rPr lang="en-US" altLang="ja-JP" sz="1800" dirty="0">
                <a:solidFill>
                  <a:schemeClr val="tx1"/>
                </a:solidFill>
              </a:rPr>
              <a:t>4</a:t>
            </a:r>
            <a:r>
              <a:rPr lang="en-US" altLang="ja-JP" sz="1800" dirty="0" smtClean="0"/>
              <a:t>]</a:t>
            </a:r>
          </a:p>
          <a:p>
            <a:pPr marL="342943" lvl="1" indent="0">
              <a:buNone/>
            </a:pPr>
            <a:endParaRPr lang="en-US" altLang="ja-JP" sz="1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0900" y="5613400"/>
            <a:ext cx="24589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Other parameters are shown in Appendix 1.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51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Simulation </a:t>
            </a:r>
            <a:r>
              <a:rPr kumimoji="1" lang="en-US" altLang="ja-JP" sz="3600" dirty="0" smtClean="0"/>
              <a:t>Results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358749" y="6476915"/>
            <a:ext cx="3185073" cy="181017"/>
          </a:xfrm>
        </p:spPr>
        <p:txBody>
          <a:bodyPr/>
          <a:lstStyle/>
          <a:p>
            <a:r>
              <a:rPr lang="en-GB" dirty="0"/>
              <a:t>Shun Koba, KDDI R&amp;D Labs.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7035" y="333452"/>
            <a:ext cx="1875148" cy="273114"/>
          </a:xfrm>
        </p:spPr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44" name="コンテンツ プレースホルダー 1"/>
          <p:cNvSpPr txBox="1">
            <a:spLocks/>
          </p:cNvSpPr>
          <p:nvPr/>
        </p:nvSpPr>
        <p:spPr bwMode="auto">
          <a:xfrm>
            <a:off x="4956059" y="3586571"/>
            <a:ext cx="4009017" cy="28649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122895" tIns="61448" rIns="122895" bIns="61448" numCol="1" anchor="t" anchorCtr="0" compatLnSpc="1">
            <a:prstTxWarp prst="textNoShape">
              <a:avLst/>
            </a:prstTxWarp>
          </a:bodyPr>
          <a:lstStyle>
            <a:lvl1pPr marL="268288" indent="-268288" algn="l" defTabSz="252710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n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41338" indent="-284163" algn="l" defTabSz="252710" rtl="0" eaLnBrk="1" fontAlgn="base" hangingPunct="1">
              <a:spcBef>
                <a:spcPts val="28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p"/>
              <a:defRPr sz="1400">
                <a:solidFill>
                  <a:srgbClr val="000000"/>
                </a:solidFill>
                <a:latin typeface="+mn-lt"/>
                <a:ea typeface="+mn-ea"/>
              </a:defRPr>
            </a:lvl2pPr>
            <a:lvl3pPr marL="719138" indent="-204788" algn="l" defTabSz="252710" rtl="0" eaLnBrk="1" fontAlgn="base" hangingPunct="1">
              <a:spcBef>
                <a:spcPts val="25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l"/>
              <a:defRPr sz="1200">
                <a:solidFill>
                  <a:srgbClr val="000000"/>
                </a:solidFill>
                <a:latin typeface="+mn-lt"/>
                <a:ea typeface="+mn-ea"/>
              </a:defRPr>
            </a:lvl3pPr>
            <a:lvl4pPr marL="942975" indent="-171450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200150" indent="-171450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414463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6pPr>
            <a:lvl7pPr marL="1671638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7pPr>
            <a:lvl8pPr marL="1928813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8pPr>
            <a:lvl9pPr marL="2185988" indent="-128588" algn="l" defTabSz="252710" rtl="0" eaLnBrk="1" fontAlgn="base" hangingPunct="1">
              <a:spcBef>
                <a:spcPts val="2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DMG channel access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ja-JP" sz="1600" dirty="0" smtClean="0"/>
              <a:t>APs start to transmit data packets when CSMA/CA mechanism is completed.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kumimoji="0" lang="en-US" altLang="ja-JP" sz="1600" b="0" kern="0" dirty="0" smtClean="0">
                <a:solidFill>
                  <a:schemeClr val="tx1"/>
                </a:solidFill>
              </a:rPr>
              <a:t>Note: APs cannot sense </a:t>
            </a:r>
            <a:r>
              <a:rPr kumimoji="0" lang="en-US" altLang="ja-JP" sz="1600" kern="0" dirty="0" smtClean="0">
                <a:solidFill>
                  <a:schemeClr val="tx1"/>
                </a:solidFill>
              </a:rPr>
              <a:t>signals </a:t>
            </a:r>
            <a:r>
              <a:rPr kumimoji="0" lang="en-US" altLang="ja-JP" sz="1600" b="0" kern="0" dirty="0" smtClean="0">
                <a:solidFill>
                  <a:schemeClr val="tx1"/>
                </a:solidFill>
              </a:rPr>
              <a:t>from other APs due to the long distance. </a:t>
            </a:r>
            <a:endParaRPr kumimoji="0" lang="en-US" altLang="ja-JP" sz="1600" b="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Ideal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kumimoji="0" lang="en-US" altLang="ja-JP" sz="1600" kern="0" dirty="0" smtClean="0">
                <a:solidFill>
                  <a:schemeClr val="tx1"/>
                </a:solidFill>
              </a:rPr>
              <a:t>We assume that APs can ideally avoid the interference. Therefore, Per BSS throughput depends on SNR and MCS only. </a:t>
            </a:r>
            <a:endParaRPr kumimoji="0" lang="en-US" altLang="ja-JP" sz="1600" kern="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99" y="3595018"/>
            <a:ext cx="4390909" cy="263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1187450" y="6123198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+mj-lt"/>
              </a:rPr>
              <a:t>θ</a:t>
            </a:r>
            <a:r>
              <a:rPr kumimoji="1" lang="en-US" altLang="ja-JP" sz="1800" baseline="-25000" dirty="0" smtClean="0">
                <a:latin typeface="+mj-lt"/>
              </a:rPr>
              <a:t>-3dBm</a:t>
            </a:r>
            <a:r>
              <a:rPr kumimoji="1" lang="en-US" altLang="ja-JP" sz="1800" dirty="0" smtClean="0">
                <a:latin typeface="+mj-lt"/>
              </a:rPr>
              <a:t>=60°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28890" y="6123198"/>
            <a:ext cx="135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latin typeface="+mj-lt"/>
              </a:rPr>
              <a:t>θ</a:t>
            </a:r>
            <a:r>
              <a:rPr kumimoji="1" lang="en-US" altLang="ja-JP" sz="1800" baseline="-25000" dirty="0" smtClean="0">
                <a:latin typeface="+mj-lt"/>
              </a:rPr>
              <a:t>-3dBm</a:t>
            </a:r>
            <a:r>
              <a:rPr kumimoji="1" lang="en-US" altLang="ja-JP" sz="1800" dirty="0" smtClean="0">
                <a:latin typeface="+mj-lt"/>
              </a:rPr>
              <a:t>=15°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8" name="右中かっこ 17"/>
          <p:cNvSpPr/>
          <p:nvPr/>
        </p:nvSpPr>
        <p:spPr bwMode="auto">
          <a:xfrm rot="5400000">
            <a:off x="1798950" y="5410784"/>
            <a:ext cx="100911" cy="148266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右中かっこ 32"/>
          <p:cNvSpPr/>
          <p:nvPr/>
        </p:nvSpPr>
        <p:spPr bwMode="auto">
          <a:xfrm rot="5400000">
            <a:off x="3672200" y="5432320"/>
            <a:ext cx="100911" cy="148266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920" y="1844132"/>
            <a:ext cx="8413472" cy="1597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Simulation result shows the negative impact of directional hidden terminal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We think that it is necessary to study solution about this problem.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/>
              <a:t>The use of shaper beam mitigates the degradation in the </a:t>
            </a:r>
            <a:r>
              <a:rPr lang="en-US" altLang="ja-JP" sz="2000" dirty="0" smtClean="0"/>
              <a:t>throughput.</a:t>
            </a:r>
            <a:endParaRPr kumimoji="1" lang="ja-JP" altLang="en-US" sz="2000" dirty="0"/>
          </a:p>
        </p:txBody>
      </p:sp>
      <p:cxnSp>
        <p:nvCxnSpPr>
          <p:cNvPr id="20" name="直線コネクタ 19"/>
          <p:cNvCxnSpPr/>
          <p:nvPr/>
        </p:nvCxnSpPr>
        <p:spPr bwMode="auto">
          <a:xfrm flipH="1">
            <a:off x="1372871" y="4114800"/>
            <a:ext cx="9194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flipH="1">
            <a:off x="3169921" y="3867150"/>
            <a:ext cx="9194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1593850" y="4159250"/>
            <a:ext cx="0" cy="12763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 flipV="1">
            <a:off x="3397250" y="3867150"/>
            <a:ext cx="0" cy="638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965666" y="5313690"/>
            <a:ext cx="1225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Data retry </a:t>
            </a:r>
          </a:p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65%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818576" y="4942870"/>
            <a:ext cx="1157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Data retry </a:t>
            </a:r>
          </a:p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</a:rPr>
              <a:t>25%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2896" y="3983355"/>
            <a:ext cx="1039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1.4Gbps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31250" y="4574955"/>
            <a:ext cx="1039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2.9Gbps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1255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Examples of 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enhanced</a:t>
            </a:r>
            <a:r>
              <a:rPr kumimoji="1" lang="en-US" altLang="ja-JP" sz="3600" dirty="0" smtClean="0"/>
              <a:t> DMG channel access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7035" y="2178361"/>
            <a:ext cx="7924772" cy="42337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We think that </a:t>
            </a:r>
            <a:r>
              <a:rPr kumimoji="1" lang="en-US" altLang="ja-JP" sz="2400" dirty="0" smtClean="0"/>
              <a:t>enhanced </a:t>
            </a:r>
            <a:r>
              <a:rPr kumimoji="1" lang="en-US" altLang="ja-JP" sz="2400" dirty="0"/>
              <a:t>DMG channel access</a:t>
            </a:r>
            <a:r>
              <a:rPr lang="en-US" altLang="ja-JP" sz="2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improves throughput in outdoor open area.</a:t>
            </a:r>
          </a:p>
          <a:p>
            <a:pPr marL="1071167" lvl="2" indent="-709173">
              <a:buNone/>
            </a:pPr>
            <a:r>
              <a:rPr kumimoji="1" lang="en-US" altLang="ja-JP" sz="2000" dirty="0"/>
              <a:t>Ex 1) </a:t>
            </a:r>
            <a:r>
              <a:rPr kumimoji="1" lang="en-US" altLang="ja-JP" sz="2000" dirty="0" smtClean="0"/>
              <a:t>Possible measures for the </a:t>
            </a:r>
            <a:r>
              <a:rPr kumimoji="1" lang="en-US" altLang="ja-JP" sz="2000" dirty="0"/>
              <a:t>directional hidden terminal </a:t>
            </a:r>
            <a:r>
              <a:rPr kumimoji="1" lang="en-US" altLang="ja-JP" sz="2000" dirty="0" smtClean="0"/>
              <a:t>problem</a:t>
            </a:r>
          </a:p>
          <a:p>
            <a:pPr marL="1346200" lvl="2" indent="-361950"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RTS/CTS beam-formed</a:t>
            </a:r>
          </a:p>
          <a:p>
            <a:pPr marL="1346200" lvl="2" indent="-361950"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Other feedback procedure from STA</a:t>
            </a:r>
            <a:endParaRPr kumimoji="1" lang="en-US" altLang="ja-JP" sz="1800" dirty="0"/>
          </a:p>
          <a:p>
            <a:pPr marL="1071167" lvl="2" indent="-709173">
              <a:buNone/>
            </a:pPr>
            <a:r>
              <a:rPr kumimoji="1" lang="en-US" altLang="ja-JP" sz="2000" dirty="0"/>
              <a:t>Ex 2) </a:t>
            </a:r>
            <a:r>
              <a:rPr kumimoji="1" lang="en-US" altLang="ja-JP" sz="2000" dirty="0" smtClean="0"/>
              <a:t>Channel efficiency improvement</a:t>
            </a:r>
          </a:p>
          <a:p>
            <a:pPr marL="1327150" lvl="2" indent="-342900"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If </a:t>
            </a:r>
            <a:r>
              <a:rPr kumimoji="1" lang="en-US" altLang="ja-JP" sz="1800" dirty="0"/>
              <a:t>AP can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estimate</a:t>
            </a:r>
            <a:r>
              <a:rPr kumimoji="1" lang="en-US" altLang="ja-JP" sz="1800" dirty="0" smtClean="0"/>
              <a:t> </a:t>
            </a:r>
            <a:r>
              <a:rPr kumimoji="1" lang="en-US" altLang="ja-JP" sz="1800" dirty="0"/>
              <a:t>whether interference occurs between </a:t>
            </a:r>
            <a:r>
              <a:rPr kumimoji="1" lang="en-US" altLang="ja-JP" sz="1800" dirty="0" smtClean="0"/>
              <a:t>other pair, </a:t>
            </a:r>
            <a:r>
              <a:rPr kumimoji="1" lang="en-US" altLang="ja-JP" sz="1800" dirty="0"/>
              <a:t>BF transmission without relying on CCA status </a:t>
            </a:r>
            <a:r>
              <a:rPr kumimoji="1" lang="en-US" altLang="ja-JP" sz="1800" dirty="0" smtClean="0"/>
              <a:t>can improve </a:t>
            </a:r>
            <a:r>
              <a:rPr kumimoji="1" lang="en-US" altLang="ja-JP" sz="1800" dirty="0"/>
              <a:t>spatial </a:t>
            </a:r>
            <a:r>
              <a:rPr kumimoji="1" lang="en-US" altLang="ja-JP" sz="1800" dirty="0" smtClean="0"/>
              <a:t>capacity.</a:t>
            </a:r>
            <a:endParaRPr kumimoji="1"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Shun Koba, KDDI R&amp;D Labs.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2016</a:t>
            </a:r>
            <a:endParaRPr lang="en-GB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1897949" y="5047698"/>
            <a:ext cx="6632502" cy="1453079"/>
            <a:chOff x="500042" y="3905631"/>
            <a:chExt cx="4305620" cy="943241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500042" y="4266935"/>
              <a:ext cx="2157906" cy="249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900" b="1" dirty="0">
                  <a:solidFill>
                    <a:prstClr val="black"/>
                  </a:solidFill>
                </a:rPr>
                <a:t>#</a:t>
              </a:r>
              <a:r>
                <a:rPr lang="en-US" altLang="ja-JP" sz="1900" b="1" dirty="0">
                  <a:solidFill>
                    <a:srgbClr val="00B0F0"/>
                  </a:solidFill>
                </a:rPr>
                <a:t> AP1</a:t>
              </a:r>
              <a:r>
                <a:rPr lang="en-US" altLang="ja-JP" sz="1900" b="1" dirty="0">
                  <a:solidFill>
                    <a:prstClr val="black"/>
                  </a:solidFill>
                </a:rPr>
                <a:t> is sending data to </a:t>
              </a:r>
              <a:r>
                <a:rPr lang="en-US" altLang="ja-JP" sz="1900" b="1" dirty="0">
                  <a:solidFill>
                    <a:srgbClr val="00B0F0"/>
                  </a:solidFill>
                </a:rPr>
                <a:t>STA1</a:t>
              </a:r>
              <a:endParaRPr lang="ja-JP" altLang="en-US" sz="1900" b="1" dirty="0">
                <a:solidFill>
                  <a:srgbClr val="00B0F0"/>
                </a:solidFill>
              </a:endParaRPr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1872596" y="3905631"/>
              <a:ext cx="2933066" cy="943241"/>
              <a:chOff x="1872596" y="3905631"/>
              <a:chExt cx="2933066" cy="943241"/>
            </a:xfrm>
          </p:grpSpPr>
          <p:sp>
            <p:nvSpPr>
              <p:cNvPr id="52" name="二等辺三角形 51"/>
              <p:cNvSpPr/>
              <p:nvPr/>
            </p:nvSpPr>
            <p:spPr>
              <a:xfrm rot="15292777">
                <a:off x="3780996" y="3786177"/>
                <a:ext cx="360639" cy="615527"/>
              </a:xfrm>
              <a:prstGeom prst="triangle">
                <a:avLst/>
              </a:prstGeom>
              <a:noFill/>
              <a:ln w="12700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 rot="16364776">
                <a:off x="3139133" y="3801574"/>
                <a:ext cx="608851" cy="1415547"/>
              </a:xfrm>
              <a:prstGeom prst="triangle">
                <a:avLst/>
              </a:prstGeom>
              <a:solidFill>
                <a:srgbClr val="CCECFF">
                  <a:alpha val="20000"/>
                </a:srgbClr>
              </a:solidFill>
              <a:ln w="12700">
                <a:solidFill>
                  <a:srgbClr val="0000FF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テキスト ボックス 9"/>
              <p:cNvSpPr txBox="1"/>
              <p:nvPr/>
            </p:nvSpPr>
            <p:spPr>
              <a:xfrm>
                <a:off x="2435345" y="4578798"/>
                <a:ext cx="579446" cy="249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00B0F0"/>
                    </a:solidFill>
                  </a:rPr>
                  <a:t>AP1</a:t>
                </a:r>
                <a:endParaRPr lang="ja-JP" altLang="en-US" sz="19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6" name="テキスト ボックス 9"/>
              <p:cNvSpPr txBox="1"/>
              <p:nvPr/>
            </p:nvSpPr>
            <p:spPr>
              <a:xfrm>
                <a:off x="3391844" y="4419628"/>
                <a:ext cx="441261" cy="249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FF0000"/>
                    </a:solidFill>
                  </a:rPr>
                  <a:t>AP2</a:t>
                </a:r>
                <a:endParaRPr lang="ja-JP" altLang="en-US" sz="19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57" name="Picture 9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rgbClr val="4F81BD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0000">
                <a:off x="3960496" y="4474656"/>
                <a:ext cx="113845" cy="190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円形吹き出し 57"/>
              <p:cNvSpPr/>
              <p:nvPr/>
            </p:nvSpPr>
            <p:spPr>
              <a:xfrm>
                <a:off x="1872596" y="3980339"/>
                <a:ext cx="1748186" cy="234109"/>
              </a:xfrm>
              <a:prstGeom prst="wedgeEllipseCallout">
                <a:avLst>
                  <a:gd name="adj1" fmla="val 48242"/>
                  <a:gd name="adj2" fmla="val 111294"/>
                </a:avLst>
              </a:prstGeom>
              <a:ln w="1270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sz="1900" dirty="0">
                    <a:solidFill>
                      <a:prstClr val="black"/>
                    </a:solidFill>
                  </a:rPr>
                  <a:t>CCA status = busy</a:t>
                </a:r>
              </a:p>
            </p:txBody>
          </p:sp>
          <p:pic>
            <p:nvPicPr>
              <p:cNvPr id="60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C0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0000">
                <a:off x="4073186" y="3934649"/>
                <a:ext cx="114421" cy="191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" name="テキスト ボックス 60"/>
              <p:cNvSpPr txBox="1"/>
              <p:nvPr/>
            </p:nvSpPr>
            <p:spPr>
              <a:xfrm>
                <a:off x="4226216" y="3905631"/>
                <a:ext cx="579446" cy="249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FF0000"/>
                    </a:solidFill>
                  </a:rPr>
                  <a:t>STA2</a:t>
                </a:r>
                <a:endParaRPr lang="ja-JP" altLang="en-US" sz="19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3745775" y="4599137"/>
                <a:ext cx="559688" cy="249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900" dirty="0">
                    <a:solidFill>
                      <a:srgbClr val="00B0F0"/>
                    </a:solidFill>
                  </a:rPr>
                  <a:t>STA1</a:t>
                </a:r>
                <a:endParaRPr lang="ja-JP" altLang="en-US" sz="1900" dirty="0">
                  <a:solidFill>
                    <a:srgbClr val="00B0F0"/>
                  </a:solidFill>
                </a:endParaRPr>
              </a:p>
            </p:txBody>
          </p:sp>
        </p:grpSp>
      </p:grpSp>
      <p:pic>
        <p:nvPicPr>
          <p:cNvPr id="23" name="Picture 54" descr="C:\Users\yamazaki\AppData\Local\Microsoft\Windows\Temporary Internet Files\Content.IE5\7MW6HJWQ\MC9004290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2050" y="5729625"/>
            <a:ext cx="173503" cy="44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54" descr="C:\Users\yamazaki\AppData\Local\Microsoft\Windows\Temporary Internet Files\Content.IE5\7MW6HJWQ\MC9004290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17" y="5481446"/>
            <a:ext cx="173503" cy="44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42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2" id="{DACD3921-C2FB-4DD9-A520-65F41E4CC918}" vid="{8E9380FE-08E3-4D96-AE02-753407AA0CD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3831</TotalTime>
  <Words>1153</Words>
  <Application>Microsoft Macintosh PowerPoint</Application>
  <PresentationFormat>ユーザー設定</PresentationFormat>
  <Paragraphs>225</Paragraphs>
  <Slides>13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802.11_テンプレート</vt:lpstr>
      <vt:lpstr>Document</vt:lpstr>
      <vt:lpstr>Potential of channel access for 11ay</vt:lpstr>
      <vt:lpstr>Abstract</vt:lpstr>
      <vt:lpstr>Background</vt:lpstr>
      <vt:lpstr>Background (Cont.)</vt:lpstr>
      <vt:lpstr>Potential Issues in outdoor open area</vt:lpstr>
      <vt:lpstr>Simulation Models</vt:lpstr>
      <vt:lpstr>Simulation Models (Cont.)</vt:lpstr>
      <vt:lpstr>Simulation Results</vt:lpstr>
      <vt:lpstr>Examples of  enhanced DMG channel access</vt:lpstr>
      <vt:lpstr>Straw poll</vt:lpstr>
      <vt:lpstr>References</vt:lpstr>
      <vt:lpstr>Appendix</vt:lpstr>
      <vt:lpstr>Appendix 1.  Evaluation Assumptions  in dense APs (DA) model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of channel access for 11ay</dc:title>
  <dc:subject/>
  <dc:creator>Shun Koba</dc:creator>
  <cp:keywords/>
  <dc:description/>
  <cp:lastModifiedBy>柚木 克夫</cp:lastModifiedBy>
  <cp:revision>386</cp:revision>
  <cp:lastPrinted>2013-11-26T04:50:05Z</cp:lastPrinted>
  <dcterms:created xsi:type="dcterms:W3CDTF">2016-06-23T04:57:12Z</dcterms:created>
  <dcterms:modified xsi:type="dcterms:W3CDTF">2016-07-22T06:45:22Z</dcterms:modified>
  <cp:category/>
</cp:coreProperties>
</file>