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0" r:id="rId3"/>
    <p:sldId id="360" r:id="rId4"/>
    <p:sldId id="410" r:id="rId5"/>
    <p:sldId id="416" r:id="rId6"/>
    <p:sldId id="423" r:id="rId7"/>
    <p:sldId id="417" r:id="rId8"/>
    <p:sldId id="424" r:id="rId9"/>
    <p:sldId id="418" r:id="rId10"/>
    <p:sldId id="422" r:id="rId11"/>
    <p:sldId id="419" r:id="rId12"/>
    <p:sldId id="425" r:id="rId13"/>
    <p:sldId id="420" r:id="rId14"/>
    <p:sldId id="426" r:id="rId15"/>
    <p:sldId id="427" r:id="rId16"/>
    <p:sldId id="275" r:id="rId17"/>
    <p:sldId id="382" r:id="rId18"/>
    <p:sldId id="404" r:id="rId19"/>
    <p:sldId id="414" r:id="rId20"/>
    <p:sldId id="421" r:id="rId21"/>
    <p:sldId id="327" r:id="rId22"/>
    <p:sldId id="415" r:id="rId23"/>
    <p:sldId id="301" r:id="rId24"/>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FF00"/>
    <a:srgbClr val="66FF99"/>
    <a:srgbClr val="FF9966"/>
    <a:srgbClr val="FF9933"/>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42" autoAdjust="0"/>
    <p:restoredTop sz="97869" autoAdjust="0"/>
  </p:normalViewPr>
  <p:slideViewPr>
    <p:cSldViewPr>
      <p:cViewPr>
        <p:scale>
          <a:sx n="90" d="100"/>
          <a:sy n="90" d="100"/>
        </p:scale>
        <p:origin x="-87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66"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4524" y="175081"/>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802.11-16/0788r1</a:t>
            </a:r>
            <a:endParaRPr lang="en-US" dirty="0"/>
          </a:p>
        </p:txBody>
      </p:sp>
      <p:sp>
        <p:nvSpPr>
          <p:cNvPr id="3075" name="Rectangle 3"/>
          <p:cNvSpPr>
            <a:spLocks noGrp="1" noChangeArrowheads="1"/>
          </p:cNvSpPr>
          <p:nvPr>
            <p:ph type="dt" sz="quarter" idx="1"/>
          </p:nvPr>
        </p:nvSpPr>
        <p:spPr bwMode="auto">
          <a:xfrm>
            <a:off x="687388" y="175081"/>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2016</a:t>
            </a:r>
            <a:endParaRPr lang="en-US" dirty="0"/>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802.11-16/0788r1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2016</a:t>
            </a:r>
            <a:endParaRPr lang="en-US" dirty="0"/>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802.11-16/0788r1</a:t>
            </a:r>
            <a:endParaRPr lang="en-US" sz="1400" smtClean="0"/>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July 2016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(HP Enterprise)</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48235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802.11-16/0788r1</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16</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802.11-16/0788r1</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17</a:t>
            </a:fld>
            <a:endParaRPr lang="en-US"/>
          </a:p>
        </p:txBody>
      </p:sp>
    </p:spTree>
    <p:extLst>
      <p:ext uri="{BB962C8B-B14F-4D97-AF65-F5344CB8AC3E}">
        <p14:creationId xmlns:p14="http://schemas.microsoft.com/office/powerpoint/2010/main" val="2823711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927849" y="95706"/>
            <a:ext cx="2285626" cy="215444"/>
          </a:xfrm>
        </p:spPr>
        <p:txBody>
          <a:bodyPr/>
          <a:lstStyle/>
          <a:p>
            <a:pPr>
              <a:defRPr/>
            </a:pPr>
            <a:r>
              <a:rPr lang="en-US" smtClean="0"/>
              <a:t>doc.: IEEE 802.11-16/0788r1</a:t>
            </a:r>
            <a:endParaRPr lang="en-US"/>
          </a:p>
        </p:txBody>
      </p:sp>
      <p:sp>
        <p:nvSpPr>
          <p:cNvPr id="5" name="Date Placeholder 4"/>
          <p:cNvSpPr>
            <a:spLocks noGrp="1"/>
          </p:cNvSpPr>
          <p:nvPr>
            <p:ph type="dt" idx="11"/>
          </p:nvPr>
        </p:nvSpPr>
        <p:spPr>
          <a:xfrm>
            <a:off x="646113" y="95706"/>
            <a:ext cx="742191" cy="215444"/>
          </a:xfrm>
        </p:spPr>
        <p:txBody>
          <a:bodyPr/>
          <a:lstStyle/>
          <a:p>
            <a:pPr>
              <a:defRPr/>
            </a:pPr>
            <a:r>
              <a:rPr lang="en-US" smtClean="0"/>
              <a:t>July 2016</a:t>
            </a:r>
            <a:endParaRPr lang="en-US"/>
          </a:p>
        </p:txBody>
      </p:sp>
      <p:sp>
        <p:nvSpPr>
          <p:cNvPr id="6" name="Footer Placeholder 5"/>
          <p:cNvSpPr>
            <a:spLocks noGrp="1"/>
          </p:cNvSpPr>
          <p:nvPr>
            <p:ph type="ftr" sz="quarter" idx="12"/>
          </p:nvPr>
        </p:nvSpPr>
        <p:spPr>
          <a:xfrm>
            <a:off x="4435424" y="9001125"/>
            <a:ext cx="1778051" cy="184666"/>
          </a:xfrm>
        </p:spPr>
        <p:txBody>
          <a:bodyPr/>
          <a:lstStyle/>
          <a:p>
            <a:pPr lvl="4">
              <a:defRPr/>
            </a:pPr>
            <a:r>
              <a:rPr lang="en-US" smtClean="0"/>
              <a:t>Xiaoming Peng / I2R</a:t>
            </a:r>
            <a:endParaRPr lang="en-US"/>
          </a:p>
        </p:txBody>
      </p:sp>
      <p:sp>
        <p:nvSpPr>
          <p:cNvPr id="7" name="Slide Number Placeholder 6"/>
          <p:cNvSpPr>
            <a:spLocks noGrp="1"/>
          </p:cNvSpPr>
          <p:nvPr>
            <p:ph type="sldNum" sz="quarter" idx="13"/>
          </p:nvPr>
        </p:nvSpPr>
        <p:spPr>
          <a:xfrm>
            <a:off x="3201992" y="9001125"/>
            <a:ext cx="492121" cy="184666"/>
          </a:xfrm>
        </p:spPr>
        <p:txBody>
          <a:bodyPr/>
          <a:lstStyle/>
          <a:p>
            <a:r>
              <a:rPr lang="en-US" altLang="zh-CN" smtClean="0"/>
              <a:t>Page </a:t>
            </a:r>
            <a:fld id="{868DDD5A-3682-499C-BA38-9EBBE651821E}" type="slidenum">
              <a:rPr lang="en-US" altLang="zh-CN" smtClean="0"/>
              <a:pPr/>
              <a:t>18</a:t>
            </a:fld>
            <a:endParaRPr lang="en-US" altLang="zh-CN"/>
          </a:p>
        </p:txBody>
      </p:sp>
    </p:spTree>
    <p:extLst>
      <p:ext uri="{BB962C8B-B14F-4D97-AF65-F5344CB8AC3E}">
        <p14:creationId xmlns:p14="http://schemas.microsoft.com/office/powerpoint/2010/main" val="2850143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802.11-16/0788r1</a:t>
            </a:r>
            <a:endParaRPr lang="en-US" sz="1400"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July 2016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7347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802.11-16/0788r1</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802.11-16/0788r1</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21</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802.11-16/0788r1</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23</a:t>
            </a:fld>
            <a:endParaRPr lang="en-US"/>
          </a:p>
        </p:txBody>
      </p:sp>
    </p:spTree>
    <p:extLst>
      <p:ext uri="{BB962C8B-B14F-4D97-AF65-F5344CB8AC3E}">
        <p14:creationId xmlns:p14="http://schemas.microsoft.com/office/powerpoint/2010/main" val="175259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802.11-16/0788r1</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extLst>
      <p:ext uri="{BB962C8B-B14F-4D97-AF65-F5344CB8AC3E}">
        <p14:creationId xmlns:p14="http://schemas.microsoft.com/office/powerpoint/2010/main" val="1991236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802.11-16/0788r1</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51223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802.11-16/0788r1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2/11-12-0141-07-cmmw-ieee-802-11-cmww-sg-5c.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0983-00-00ak-tgak-par-extension.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2/11-12-1208-00-0glk-802-11-glk-draft-5c.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975-01-00aq-par-extension-form.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2/11-12-1137-06-0pad-draft-5c-proposal.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6/11-16-0863-01-00ah-tgah-par-extension.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4/11-14-0591-00-00ah-tgah-revised-cs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6/11-16-0991-00-00ai-tgai-par-extension-reques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0/11-10-1153-00-0fia-fast-initial-link-set-up-5c.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6/11-16-0987-01-00aj-tgaj-par-extension.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2016</a:t>
            </a:r>
            <a:endParaRPr lang="en-US" sz="1800"/>
          </a:p>
        </p:txBody>
      </p:sp>
      <p:sp>
        <p:nvSpPr>
          <p:cNvPr id="3077" name="Rectangle 2"/>
          <p:cNvSpPr>
            <a:spLocks noGrp="1" noChangeArrowheads="1"/>
          </p:cNvSpPr>
          <p:nvPr>
            <p:ph type="title"/>
          </p:nvPr>
        </p:nvSpPr>
        <p:spPr>
          <a:noFill/>
        </p:spPr>
        <p:txBody>
          <a:bodyPr/>
          <a:lstStyle/>
          <a:p>
            <a:r>
              <a:rPr lang="en-US" dirty="0" smtClean="0"/>
              <a:t>802.11 July 2016 WG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2016-07-27</a:t>
            </a:r>
            <a:endParaRPr lang="en-US" sz="2000" b="0" dirty="0" smtClean="0"/>
          </a:p>
          <a:p>
            <a:pPr algn="ctr">
              <a:lnSpc>
                <a:spcPct val="90000"/>
              </a:lnSpc>
              <a:buFontTx/>
              <a:buNone/>
            </a:pP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val="2573440321"/>
              </p:ext>
            </p:extLst>
          </p:nvPr>
        </p:nvGraphicFramePr>
        <p:xfrm>
          <a:off x="531813" y="2317750"/>
          <a:ext cx="7804150" cy="2573338"/>
        </p:xfrm>
        <a:graphic>
          <a:graphicData uri="http://schemas.openxmlformats.org/presentationml/2006/ole">
            <mc:AlternateContent xmlns:mc="http://schemas.openxmlformats.org/markup-compatibility/2006">
              <mc:Choice xmlns:v="urn:schemas-microsoft-com:vml" Requires="v">
                <p:oleObj spid="_x0000_s4089" name="Document" r:id="rId4" imgW="8530917" imgH="2817917" progId="Word.Document.8">
                  <p:embed/>
                </p:oleObj>
              </mc:Choice>
              <mc:Fallback>
                <p:oleObj name="Document" r:id="rId4" imgW="8530917" imgH="2817917" progId="Word.Document.8">
                  <p:embed/>
                  <p:pic>
                    <p:nvPicPr>
                      <p:cNvPr id="0" name="Object 11"/>
                      <p:cNvPicPr>
                        <a:picLocks noChangeAspect="1" noChangeArrowheads="1"/>
                      </p:cNvPicPr>
                      <p:nvPr/>
                    </p:nvPicPr>
                    <p:blipFill>
                      <a:blip r:embed="rId5"/>
                      <a:srcRect/>
                      <a:stretch>
                        <a:fillRect/>
                      </a:stretch>
                    </p:blipFill>
                    <p:spPr bwMode="auto">
                      <a:xfrm>
                        <a:off x="531813" y="2317750"/>
                        <a:ext cx="7804150" cy="2573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
        <p:nvSpPr>
          <p:cNvPr id="2" name="Footer Placeholder 1"/>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TGaj</a:t>
            </a:r>
            <a:r>
              <a:rPr lang="en-US" dirty="0" smtClean="0"/>
              <a:t> </a:t>
            </a:r>
            <a:r>
              <a:rPr lang="en-US" dirty="0" smtClean="0"/>
              <a:t>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a:t>
            </a:r>
            <a:r>
              <a:rPr lang="en-GB" dirty="0" smtClean="0"/>
              <a:t>document</a:t>
            </a:r>
            <a:r>
              <a:rPr lang="en-GB" dirty="0" smtClean="0"/>
              <a:t> </a:t>
            </a:r>
            <a:r>
              <a:rPr lang="en-GB" dirty="0" smtClean="0"/>
              <a:t>for P802.11aj </a:t>
            </a:r>
            <a:r>
              <a:rPr lang="en-GB" dirty="0"/>
              <a:t>cited below to </a:t>
            </a:r>
            <a:r>
              <a:rPr lang="en-GB" dirty="0" smtClean="0"/>
              <a:t>the 802 EC</a:t>
            </a:r>
            <a:r>
              <a:rPr lang="en-GB" dirty="0" smtClean="0"/>
              <a:t>.</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mentor.ieee.org/802.11/dcn/12/11-12-0141-07-cmmw-ieee-802-11-cmww-sg-5c.doc</a:t>
            </a:r>
            <a:r>
              <a:rPr lang="en-GB" b="1" dirty="0" smtClean="0"/>
              <a:t> </a:t>
            </a:r>
            <a:r>
              <a:rPr lang="en-GB" dirty="0" smtClean="0"/>
              <a:t> </a:t>
            </a:r>
            <a:endParaRPr lang="en-US" dirty="0"/>
          </a:p>
          <a:p>
            <a:pPr lvl="0"/>
            <a:r>
              <a:rPr lang="en-GB" dirty="0" smtClean="0"/>
              <a:t>Moved: </a:t>
            </a:r>
            <a:r>
              <a:rPr lang="en-GB" dirty="0" err="1" smtClean="0"/>
              <a:t>Jiamin</a:t>
            </a:r>
            <a:r>
              <a:rPr lang="en-GB" dirty="0" smtClean="0"/>
              <a:t> Chen</a:t>
            </a:r>
          </a:p>
          <a:p>
            <a:pPr lvl="0"/>
            <a:r>
              <a:rPr lang="en-GB" dirty="0" smtClean="0"/>
              <a:t>Seconded</a:t>
            </a:r>
            <a:r>
              <a:rPr lang="en-GB" dirty="0"/>
              <a:t>: </a:t>
            </a:r>
            <a:r>
              <a:rPr lang="en-GB" dirty="0" smtClean="0"/>
              <a:t>Al </a:t>
            </a:r>
            <a:r>
              <a:rPr lang="en-GB" dirty="0" err="1" smtClean="0"/>
              <a:t>Petrick</a:t>
            </a:r>
            <a:endParaRPr lang="en-US" dirty="0"/>
          </a:p>
          <a:p>
            <a:pPr lvl="0"/>
            <a:r>
              <a:rPr lang="en-US" b="1" dirty="0" smtClean="0"/>
              <a:t>Result</a:t>
            </a:r>
            <a:r>
              <a:rPr lang="en-US" b="1" dirty="0" smtClean="0"/>
              <a:t>: 93-0-1</a:t>
            </a:r>
            <a:endParaRPr lang="en-US" b="1" dirty="0" smtClean="0"/>
          </a:p>
          <a:p>
            <a:pPr lvl="0"/>
            <a:endParaRPr lang="en-US" dirty="0"/>
          </a:p>
          <a:p>
            <a:pPr marL="342900" lvl="1" indent="-342900">
              <a:buFontTx/>
              <a:buChar char="•"/>
            </a:pPr>
            <a:r>
              <a:rPr lang="en-GB" b="1" dirty="0" smtClean="0"/>
              <a:t>In the TG:  </a:t>
            </a:r>
            <a:r>
              <a:rPr lang="en-GB" b="1" dirty="0" smtClean="0"/>
              <a:t>Moved: </a:t>
            </a:r>
            <a:r>
              <a:rPr lang="en-GB" altLang="zh-CN" b="1" dirty="0" smtClean="0"/>
              <a:t>Haiming Wang, Seconded: </a:t>
            </a:r>
            <a:r>
              <a:rPr lang="en-GB" altLang="zh-CN" b="1" dirty="0"/>
              <a:t>Pei </a:t>
            </a:r>
            <a:r>
              <a:rPr lang="en-GB" altLang="zh-CN" b="1" dirty="0" smtClean="0"/>
              <a:t>Liu, </a:t>
            </a:r>
            <a:r>
              <a:rPr lang="en-US" b="1" dirty="0" smtClean="0"/>
              <a:t>Result: 9-0-1</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540780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P802.11ak cited </a:t>
            </a:r>
            <a:r>
              <a:rPr lang="en-GB" dirty="0"/>
              <a:t>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mentor.ieee.org/802.11/dcn/16/11-16-0983-00-00ak-tgak-par-extension.docx</a:t>
            </a:r>
            <a:r>
              <a:rPr lang="en-GB" b="1" dirty="0" smtClean="0"/>
              <a:t> </a:t>
            </a:r>
            <a:endParaRPr lang="en-GB" b="1" dirty="0" smtClean="0"/>
          </a:p>
          <a:p>
            <a:pPr lvl="0"/>
            <a:r>
              <a:rPr lang="en-GB" dirty="0" smtClean="0"/>
              <a:t>Moved</a:t>
            </a:r>
            <a:r>
              <a:rPr lang="en-GB" dirty="0"/>
              <a:t>: </a:t>
            </a:r>
            <a:r>
              <a:rPr lang="en-GB" dirty="0" smtClean="0"/>
              <a:t>Donald Eastlake</a:t>
            </a:r>
            <a:endParaRPr lang="en-US" dirty="0"/>
          </a:p>
          <a:p>
            <a:pPr lvl="0"/>
            <a:r>
              <a:rPr lang="en-GB" dirty="0"/>
              <a:t>Seconded: </a:t>
            </a:r>
            <a:r>
              <a:rPr lang="en-GB" dirty="0" smtClean="0"/>
              <a:t>Michael Fischer</a:t>
            </a:r>
            <a:endParaRPr lang="en-US" dirty="0"/>
          </a:p>
          <a:p>
            <a:pPr lvl="0"/>
            <a:r>
              <a:rPr lang="en-GB" dirty="0" smtClean="0"/>
              <a:t>Result</a:t>
            </a:r>
            <a:r>
              <a:rPr lang="en-GB" dirty="0" smtClean="0"/>
              <a:t>: 87-0-2 passes</a:t>
            </a:r>
            <a:endParaRPr lang="en-GB" dirty="0" smtClean="0"/>
          </a:p>
          <a:p>
            <a:pPr lvl="0"/>
            <a:endParaRPr lang="en-GB" b="1" dirty="0" smtClean="0"/>
          </a:p>
          <a:p>
            <a:pPr lvl="0"/>
            <a:r>
              <a:rPr lang="en-GB" b="1" dirty="0" smtClean="0"/>
              <a:t>In the WG:  </a:t>
            </a:r>
            <a:r>
              <a:rPr lang="en-US" b="1" dirty="0" smtClean="0"/>
              <a:t>Moved: </a:t>
            </a:r>
            <a:r>
              <a:rPr lang="en-US" b="1" dirty="0" smtClean="0"/>
              <a:t>Joseph Levy Seconded</a:t>
            </a:r>
            <a:r>
              <a:rPr lang="en-US" b="1" dirty="0" smtClean="0"/>
              <a:t>: </a:t>
            </a:r>
            <a:r>
              <a:rPr lang="en-US" b="1" dirty="0" smtClean="0"/>
              <a:t>Michael Fischer Result: 3-0-0</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429209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a:t>
            </a:r>
            <a:r>
              <a:rPr lang="en-US" dirty="0" smtClean="0"/>
              <a:t>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a:t>
            </a:r>
            <a:r>
              <a:rPr lang="en-GB" dirty="0" smtClean="0"/>
              <a:t>P802.11ak cited </a:t>
            </a:r>
            <a:r>
              <a:rPr lang="en-GB" dirty="0"/>
              <a:t>below to </a:t>
            </a:r>
            <a:r>
              <a:rPr lang="en-GB" dirty="0" smtClean="0"/>
              <a:t>the 802 EC</a:t>
            </a:r>
            <a:r>
              <a:rPr lang="en-GB" dirty="0" smtClean="0"/>
              <a:t>.</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mentor.ieee.org/802.11/dcn/12/11-12-1208-00-0glk-802-11-glk-draft-5c.docx</a:t>
            </a:r>
            <a:r>
              <a:rPr lang="en-GB" b="1" dirty="0" smtClean="0"/>
              <a:t> </a:t>
            </a:r>
            <a:endParaRPr lang="en-US" dirty="0"/>
          </a:p>
          <a:p>
            <a:pPr lvl="0"/>
            <a:endParaRPr lang="en-GB" dirty="0" smtClean="0"/>
          </a:p>
          <a:p>
            <a:pPr lvl="0"/>
            <a:r>
              <a:rPr lang="en-GB" dirty="0" smtClean="0"/>
              <a:t>Moved</a:t>
            </a:r>
            <a:r>
              <a:rPr lang="en-GB" dirty="0"/>
              <a:t>: </a:t>
            </a:r>
            <a:r>
              <a:rPr lang="en-GB" dirty="0" smtClean="0"/>
              <a:t>Donald Eastlake</a:t>
            </a:r>
            <a:endParaRPr lang="en-US" dirty="0"/>
          </a:p>
          <a:p>
            <a:pPr lvl="0"/>
            <a:r>
              <a:rPr lang="en-GB" dirty="0"/>
              <a:t>Seconded: </a:t>
            </a:r>
            <a:r>
              <a:rPr lang="en-GB" dirty="0" smtClean="0"/>
              <a:t>Stuart Kerry</a:t>
            </a:r>
            <a:endParaRPr lang="en-US" dirty="0"/>
          </a:p>
          <a:p>
            <a:pPr lvl="0"/>
            <a:r>
              <a:rPr lang="en-GB" dirty="0" smtClean="0"/>
              <a:t>Result</a:t>
            </a:r>
            <a:r>
              <a:rPr lang="en-GB" dirty="0" smtClean="0"/>
              <a:t>: 85-0-3 passes</a:t>
            </a:r>
            <a:endParaRPr lang="en-GB" dirty="0" smtClean="0"/>
          </a:p>
          <a:p>
            <a:r>
              <a:rPr lang="en-GB" dirty="0"/>
              <a:t>In the WG:  </a:t>
            </a:r>
            <a:r>
              <a:rPr lang="en-US" dirty="0"/>
              <a:t>Moved: </a:t>
            </a:r>
            <a:r>
              <a:rPr lang="en-US" dirty="0" smtClean="0"/>
              <a:t>Michael Fischer Seconded</a:t>
            </a:r>
            <a:r>
              <a:rPr lang="en-US" dirty="0"/>
              <a:t>: Joseph Levy </a:t>
            </a:r>
            <a:r>
              <a:rPr lang="en-US" dirty="0" smtClean="0"/>
              <a:t>Result</a:t>
            </a:r>
            <a:r>
              <a:rPr lang="en-US" dirty="0"/>
              <a:t>: 3-0-0</a:t>
            </a:r>
          </a:p>
          <a:p>
            <a:pPr lvl="0"/>
            <a:endParaRPr lang="en-GB" b="1"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312865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P802.11aq </a:t>
            </a:r>
            <a:r>
              <a:rPr lang="en-GB" dirty="0"/>
              <a:t>cited below to </a:t>
            </a:r>
            <a:r>
              <a:rPr lang="en-GB" dirty="0" err="1" smtClean="0"/>
              <a:t>NesCom</a:t>
            </a:r>
            <a:r>
              <a:rPr lang="en-GB" dirty="0" smtClean="0"/>
              <a:t>.</a:t>
            </a:r>
            <a:endParaRPr lang="en-US" dirty="0"/>
          </a:p>
          <a:p>
            <a:pPr lvl="1"/>
            <a:r>
              <a:rPr lang="en-GB" b="1" dirty="0" smtClean="0"/>
              <a:t>PAR </a:t>
            </a:r>
            <a:r>
              <a:rPr lang="en-GB" b="1" dirty="0"/>
              <a:t>document</a:t>
            </a:r>
            <a:r>
              <a:rPr lang="en-GB" b="1" dirty="0"/>
              <a:t>: </a:t>
            </a:r>
            <a:r>
              <a:rPr lang="en-GB" b="1" dirty="0">
                <a:hlinkClick r:id="rId3"/>
              </a:rPr>
              <a:t>https://</a:t>
            </a:r>
            <a:r>
              <a:rPr lang="en-GB" b="1" dirty="0" smtClean="0">
                <a:hlinkClick r:id="rId3"/>
              </a:rPr>
              <a:t>mentor.ieee.org/802.11/dcn/16/11-16-0975-01-00aq-par-extension-form.docx</a:t>
            </a:r>
            <a:r>
              <a:rPr lang="en-GB" b="1" dirty="0" smtClean="0"/>
              <a:t> </a:t>
            </a:r>
            <a:endParaRPr lang="en-US" dirty="0"/>
          </a:p>
          <a:p>
            <a:pPr lvl="0"/>
            <a:endParaRPr lang="en-GB" dirty="0" smtClean="0"/>
          </a:p>
          <a:p>
            <a:pPr lvl="0"/>
            <a:r>
              <a:rPr lang="en-GB" dirty="0" smtClean="0"/>
              <a:t>Moved</a:t>
            </a:r>
            <a:r>
              <a:rPr lang="en-GB" dirty="0"/>
              <a:t>: </a:t>
            </a:r>
            <a:r>
              <a:rPr lang="en-GB" dirty="0" smtClean="0"/>
              <a:t>Stephen McCann</a:t>
            </a:r>
            <a:endParaRPr lang="en-US" dirty="0"/>
          </a:p>
          <a:p>
            <a:pPr lvl="0"/>
            <a:r>
              <a:rPr lang="en-GB" dirty="0"/>
              <a:t>Seconded: </a:t>
            </a:r>
            <a:r>
              <a:rPr lang="en-GB" dirty="0" smtClean="0"/>
              <a:t>John </a:t>
            </a:r>
            <a:r>
              <a:rPr lang="en-GB" dirty="0" err="1" smtClean="0"/>
              <a:t>Notor</a:t>
            </a:r>
            <a:endParaRPr lang="en-US" dirty="0"/>
          </a:p>
          <a:p>
            <a:pPr lvl="0"/>
            <a:r>
              <a:rPr lang="en-GB" dirty="0" smtClean="0"/>
              <a:t>Result:</a:t>
            </a:r>
            <a:r>
              <a:rPr lang="en-GB" dirty="0"/>
              <a:t> </a:t>
            </a:r>
            <a:r>
              <a:rPr lang="en-GB" dirty="0" smtClean="0"/>
              <a:t>79-0-0 passes</a:t>
            </a:r>
            <a:endParaRPr lang="en-GB" dirty="0" smtClean="0"/>
          </a:p>
          <a:p>
            <a:pPr>
              <a:defRPr/>
            </a:pPr>
            <a:r>
              <a:rPr lang="en-GB" b="1" dirty="0" smtClean="0"/>
              <a:t>In </a:t>
            </a:r>
            <a:r>
              <a:rPr lang="en-GB" b="1" dirty="0" smtClean="0"/>
              <a:t>the TG: </a:t>
            </a:r>
            <a:r>
              <a:rPr lang="en-GB" altLang="en-US" dirty="0" smtClean="0"/>
              <a:t>Moved</a:t>
            </a:r>
            <a:r>
              <a:rPr lang="en-GB" altLang="en-US" dirty="0"/>
              <a:t>: </a:t>
            </a:r>
            <a:r>
              <a:rPr lang="en-GB" altLang="en-US" dirty="0" smtClean="0"/>
              <a:t>Marc </a:t>
            </a:r>
            <a:r>
              <a:rPr lang="en-GB" altLang="en-US" dirty="0" err="1"/>
              <a:t>Emmelmann</a:t>
            </a:r>
            <a:r>
              <a:rPr lang="en-GB" altLang="en-US" dirty="0"/>
              <a:t>,  </a:t>
            </a:r>
            <a:r>
              <a:rPr lang="en-GB" altLang="en-US" dirty="0" smtClean="0"/>
              <a:t>Seconded: </a:t>
            </a:r>
            <a:r>
              <a:rPr lang="en-GB" altLang="en-US" dirty="0" err="1"/>
              <a:t>Yunsong</a:t>
            </a:r>
            <a:r>
              <a:rPr lang="en-GB" altLang="en-US" dirty="0"/>
              <a:t> </a:t>
            </a:r>
            <a:r>
              <a:rPr lang="en-GB" altLang="en-US" dirty="0" smtClean="0"/>
              <a:t>Yang Result: Y</a:t>
            </a:r>
            <a:r>
              <a:rPr lang="en-GB" altLang="en-US" dirty="0"/>
              <a:t>:  10, N: 0, A: 0</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151297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a:t>
            </a:r>
            <a:r>
              <a:rPr lang="en-US" dirty="0" smtClean="0"/>
              <a:t>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a:t>
            </a:r>
            <a:r>
              <a:rPr lang="en-GB" dirty="0" smtClean="0"/>
              <a:t>P802.11aq </a:t>
            </a:r>
            <a:r>
              <a:rPr lang="en-GB" dirty="0"/>
              <a:t>cited below to </a:t>
            </a:r>
            <a:r>
              <a:rPr lang="en-GB" dirty="0" smtClean="0"/>
              <a:t>the 802 EC</a:t>
            </a:r>
            <a:r>
              <a:rPr lang="en-GB" dirty="0" smtClean="0"/>
              <a:t>.</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mentor.ieee.org/802.11/dcn/12/11-12-1137-06-0pad-draft-5c-proposal.doc</a:t>
            </a:r>
            <a:r>
              <a:rPr lang="en-GB" b="1" dirty="0" smtClean="0"/>
              <a:t> </a:t>
            </a:r>
            <a:endParaRPr lang="en-US" dirty="0"/>
          </a:p>
          <a:p>
            <a:pPr lvl="0"/>
            <a:r>
              <a:rPr lang="en-GB" dirty="0" smtClean="0"/>
              <a:t>Moved</a:t>
            </a:r>
            <a:r>
              <a:rPr lang="en-GB" dirty="0"/>
              <a:t>: </a:t>
            </a:r>
            <a:r>
              <a:rPr lang="en-GB" dirty="0" smtClean="0"/>
              <a:t>Stephen McCann</a:t>
            </a:r>
            <a:endParaRPr lang="en-US" dirty="0"/>
          </a:p>
          <a:p>
            <a:pPr lvl="0"/>
            <a:r>
              <a:rPr lang="en-GB" dirty="0"/>
              <a:t>Seconded: </a:t>
            </a:r>
            <a:r>
              <a:rPr lang="en-GB" dirty="0" smtClean="0"/>
              <a:t>Al </a:t>
            </a:r>
            <a:r>
              <a:rPr lang="en-GB" dirty="0" err="1" smtClean="0"/>
              <a:t>Petrick</a:t>
            </a:r>
            <a:endParaRPr lang="en-US" dirty="0"/>
          </a:p>
          <a:p>
            <a:pPr lvl="0"/>
            <a:r>
              <a:rPr lang="en-GB" dirty="0" smtClean="0"/>
              <a:t>Result:</a:t>
            </a:r>
            <a:r>
              <a:rPr lang="en-GB" dirty="0"/>
              <a:t> </a:t>
            </a:r>
            <a:r>
              <a:rPr lang="en-GB" dirty="0" smtClean="0"/>
              <a:t>75-0-0 passes</a:t>
            </a:r>
            <a:endParaRPr lang="en-GB"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495695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ITU-R liaison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Do you support 802.18 drafting a liaison statement to ITU-R requesting that Wireless Access Services/Radio Local Area Networks be considered in 66-71 GHz studies in support of WRC-19 agenda item 1.13.</a:t>
            </a:r>
          </a:p>
          <a:p>
            <a:pPr lvl="0"/>
            <a:endParaRPr lang="en-US" dirty="0"/>
          </a:p>
          <a:p>
            <a:pPr lvl="0"/>
            <a:r>
              <a:rPr lang="en-US" dirty="0" smtClean="0"/>
              <a:t>Result: 68-0-4</a:t>
            </a:r>
            <a:endParaRPr lang="en-GB"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294736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Friday</a:t>
            </a:r>
            <a:endParaRPr lang="en-GB"/>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16</a:t>
            </a:fld>
            <a:endParaRPr lang="en-US"/>
          </a:p>
        </p:txBody>
      </p:sp>
    </p:spTree>
    <p:extLst>
      <p:ext uri="{BB962C8B-B14F-4D97-AF65-F5344CB8AC3E}">
        <p14:creationId xmlns:p14="http://schemas.microsoft.com/office/powerpoint/2010/main" val="2886540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July 2016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155228987"/>
              </p:ext>
            </p:extLst>
          </p:nvPr>
        </p:nvGraphicFramePr>
        <p:xfrm>
          <a:off x="152400" y="762000"/>
          <a:ext cx="8839200" cy="5129551"/>
        </p:xfrm>
        <a:graphic>
          <a:graphicData uri="http://schemas.openxmlformats.org/drawingml/2006/table">
            <a:tbl>
              <a:tblPr/>
              <a:tblGrid>
                <a:gridCol w="2779620"/>
                <a:gridCol w="3588299"/>
                <a:gridCol w="1057708"/>
                <a:gridCol w="1413573"/>
              </a:tblGrid>
              <a:tr h="346364">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46364">
                <a:tc>
                  <a:txBody>
                    <a:bodyPr/>
                    <a:lstStyle/>
                    <a:p>
                      <a:pPr algn="l" fontAlgn="b"/>
                      <a:r>
                        <a:rPr lang="en-GB" sz="18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fr-FR" sz="1800" b="0" i="0" u="none" strike="noStrike" dirty="0" smtClean="0">
                          <a:solidFill>
                            <a:srgbClr val="000000"/>
                          </a:solidFill>
                          <a:effectLst/>
                          <a:latin typeface="Calibri" panose="020F0502020204030204" pitchFamily="34" charset="0"/>
                        </a:rPr>
                        <a:t>Mon</a:t>
                      </a:r>
                      <a:r>
                        <a:rPr lang="fr-FR" sz="1800" b="0" i="0" u="none" strike="noStrike" baseline="0" dirty="0" smtClean="0">
                          <a:solidFill>
                            <a:srgbClr val="000000"/>
                          </a:solidFill>
                          <a:effectLst/>
                          <a:latin typeface="Calibri" panose="020F0502020204030204" pitchFamily="34" charset="0"/>
                        </a:rPr>
                        <a:t> </a:t>
                      </a:r>
                      <a:r>
                        <a:rPr lang="fr-FR" sz="1800" b="0" i="0" u="none" strike="noStrike" baseline="0" dirty="0" err="1" smtClean="0">
                          <a:solidFill>
                            <a:srgbClr val="000000"/>
                          </a:solidFill>
                          <a:effectLst/>
                          <a:latin typeface="Calibri" panose="020F0502020204030204" pitchFamily="34" charset="0"/>
                        </a:rPr>
                        <a:t>June</a:t>
                      </a:r>
                      <a:r>
                        <a:rPr lang="fr-FR" sz="1800" b="0" i="0" u="none" strike="noStrike" baseline="0" dirty="0" smtClean="0">
                          <a:solidFill>
                            <a:srgbClr val="000000"/>
                          </a:solidFill>
                          <a:effectLst/>
                          <a:latin typeface="Calibri" panose="020F0502020204030204" pitchFamily="34" charset="0"/>
                        </a:rPr>
                        <a:t>  20, July 18</a:t>
                      </a:r>
                      <a:endParaRPr lang="fr-FR"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a:solidFill>
                            <a:srgbClr val="000000"/>
                          </a:solidFill>
                          <a:effectLst/>
                          <a:latin typeface="Calibri" panose="020F0502020204030204" pitchFamily="34" charset="0"/>
                        </a:rPr>
                        <a:t>1 </a:t>
                      </a:r>
                      <a:r>
                        <a:rPr lang="en-GB" sz="1800" b="0" i="0" u="none" strike="noStrike" dirty="0" smtClean="0">
                          <a:solidFill>
                            <a:srgbClr val="000000"/>
                          </a:solidFill>
                          <a:effectLst/>
                          <a:latin typeface="Calibri" panose="020F0502020204030204" pitchFamily="34" charset="0"/>
                        </a:rPr>
                        <a:t>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TGaj</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dirty="0" smtClean="0">
                          <a:solidFill>
                            <a:srgbClr val="000000"/>
                          </a:solidFill>
                          <a:effectLst/>
                          <a:latin typeface="Calibri" panose="020F0502020204030204" pitchFamily="34" charset="0"/>
                        </a:rPr>
                        <a:t>Thurs July 7</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21:00</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 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1800" b="0" i="0" u="none" strike="noStrike" dirty="0" smtClean="0">
                          <a:solidFill>
                            <a:srgbClr val="000000"/>
                          </a:solidFill>
                          <a:effectLst/>
                          <a:latin typeface="Calibri" panose="020F0502020204030204" pitchFamily="34" charset="0"/>
                        </a:rPr>
                        <a:t>ARC</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Scheduled with 10 day notice</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marL="0" algn="l" defTabSz="914400" rtl="0" eaLnBrk="1" fontAlgn="b" latinLnBrk="0" hangingPunct="1"/>
                      <a:r>
                        <a:rPr lang="en-GB" sz="1800" b="0" i="0" u="none" strike="noStrike" kern="1200" dirty="0" err="1" smtClean="0">
                          <a:solidFill>
                            <a:srgbClr val="000000"/>
                          </a:solidFill>
                          <a:effectLst/>
                          <a:latin typeface="Calibri" panose="020F0502020204030204" pitchFamily="34" charset="0"/>
                          <a:ea typeface="+mn-ea"/>
                          <a:cs typeface="+mn-cs"/>
                        </a:rPr>
                        <a:t>TGah</a:t>
                      </a:r>
                      <a:endParaRPr lang="en-GB" sz="1800" b="0" i="0" u="none" strike="noStrike" kern="1200" dirty="0" smtClean="0">
                        <a:solidFill>
                          <a:srgbClr val="000000"/>
                        </a:solidFill>
                        <a:effectLst/>
                        <a:latin typeface="Calibri" panose="020F0502020204030204" pitchFamily="34" charset="0"/>
                        <a:ea typeface="+mn-ea"/>
                        <a:cs typeface="+mn-cs"/>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baseline="0" dirty="0" smtClean="0">
                          <a:solidFill>
                            <a:srgbClr val="000000"/>
                          </a:solidFill>
                          <a:effectLst/>
                          <a:latin typeface="Calibri" panose="020F0502020204030204" pitchFamily="34" charset="0"/>
                        </a:rPr>
                        <a:t>Weekly Tues May 24 to Aug 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2.5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402968">
                <a:tc>
                  <a:txBody>
                    <a:bodyPr/>
                    <a:lstStyle/>
                    <a:p>
                      <a:pPr algn="l" fontAlgn="b"/>
                      <a:r>
                        <a:rPr lang="en-GB" sz="1800" b="0" i="0" u="none" strike="noStrike" dirty="0" err="1" smtClean="0">
                          <a:solidFill>
                            <a:srgbClr val="000000"/>
                          </a:solidFill>
                          <a:effectLst/>
                          <a:latin typeface="Calibri" panose="020F0502020204030204" pitchFamily="34" charset="0"/>
                        </a:rPr>
                        <a:t>TGai</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Scheduled with 10 day notice</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a:solidFill>
                            <a:srgbClr val="000000"/>
                          </a:solidFill>
                          <a:effectLst/>
                          <a:latin typeface="Calibri" panose="020F0502020204030204" pitchFamily="34" charset="0"/>
                        </a:rPr>
                        <a:t>TGak</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1800" b="0" i="0" u="none" strike="noStrike" dirty="0" smtClean="0">
                          <a:solidFill>
                            <a:srgbClr val="000000"/>
                          </a:solidFill>
                          <a:effectLst/>
                          <a:latin typeface="Calibri" panose="020F0502020204030204" pitchFamily="34" charset="0"/>
                        </a:rPr>
                        <a:t>Mon June 6, 13, 20, July 11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10:00 </a:t>
                      </a:r>
                      <a:r>
                        <a:rPr lang="en-GB" sz="18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1.5 hrs</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TGmc</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Fri May 27, June 3</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3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58043">
                <a:tc>
                  <a:txBody>
                    <a:bodyPr/>
                    <a:lstStyle/>
                    <a:p>
                      <a:pPr algn="l" fontAlgn="b"/>
                      <a:r>
                        <a:rPr lang="en-GB" sz="1800" b="0" i="0" u="none" strike="noStrike" dirty="0" err="1" smtClean="0">
                          <a:solidFill>
                            <a:srgbClr val="000000"/>
                          </a:solidFill>
                          <a:effectLst/>
                          <a:latin typeface="Calibri" panose="020F0502020204030204" pitchFamily="34" charset="0"/>
                        </a:rPr>
                        <a:t>TGaq</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1800" b="0" i="0" u="none" strike="noStrike" dirty="0" smtClean="0">
                          <a:solidFill>
                            <a:srgbClr val="000000"/>
                          </a:solidFill>
                          <a:effectLst/>
                          <a:latin typeface="Calibri" panose="020F0502020204030204" pitchFamily="34" charset="0"/>
                        </a:rPr>
                        <a:t>Fri</a:t>
                      </a:r>
                      <a:r>
                        <a:rPr lang="en-GB" sz="1800" b="0" i="0" u="none" strike="noStrike" baseline="0" dirty="0" smtClean="0">
                          <a:solidFill>
                            <a:srgbClr val="000000"/>
                          </a:solidFill>
                          <a:effectLst/>
                          <a:latin typeface="Calibri" panose="020F0502020204030204" pitchFamily="34" charset="0"/>
                        </a:rPr>
                        <a:t> </a:t>
                      </a:r>
                      <a:r>
                        <a:rPr lang="en-GB" sz="1800" b="0" i="0" u="none" strike="noStrike" dirty="0" smtClean="0">
                          <a:solidFill>
                            <a:srgbClr val="000000"/>
                          </a:solidFill>
                          <a:effectLst/>
                          <a:latin typeface="Calibri" panose="020F0502020204030204" pitchFamily="34" charset="0"/>
                        </a:rPr>
                        <a:t>June 24, July 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Noon</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TGax</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1800" kern="1200" dirty="0" smtClean="0">
                          <a:solidFill>
                            <a:schemeClr val="tx1"/>
                          </a:solidFill>
                          <a:effectLst/>
                          <a:latin typeface="Calibri" panose="020F0502020204030204" pitchFamily="34" charset="0"/>
                          <a:ea typeface="+mn-ea"/>
                          <a:cs typeface="+mn-cs"/>
                        </a:rPr>
                        <a:t>Thurs June 2, 16, 30, July 14</a:t>
                      </a:r>
                      <a:endParaRPr lang="en-CA" sz="1800" kern="1200" baseline="0" dirty="0" smtClean="0">
                        <a:solidFill>
                          <a:schemeClr val="tx1"/>
                        </a:solidFill>
                        <a:effectLst/>
                        <a:latin typeface="Calibri" panose="020F0502020204030204" pitchFamily="34" charset="0"/>
                        <a:ea typeface="+mn-ea"/>
                        <a:cs typeface="+mn-cs"/>
                      </a:endParaRPr>
                    </a:p>
                    <a:p>
                      <a:pPr algn="l" fontAlgn="b"/>
                      <a:r>
                        <a:rPr lang="en-CA" sz="1800" b="0" i="0" u="none" strike="noStrike" kern="1200" baseline="0" dirty="0" smtClean="0">
                          <a:solidFill>
                            <a:schemeClr val="tx1"/>
                          </a:solidFill>
                          <a:effectLst/>
                          <a:latin typeface="Calibri" panose="020F0502020204030204" pitchFamily="34" charset="0"/>
                          <a:ea typeface="+mn-ea"/>
                          <a:cs typeface="+mn-cs"/>
                        </a:rPr>
                        <a:t>June 23, July 7, Aug 4</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p>
                      <a:pPr algn="ctr" fontAlgn="b"/>
                      <a:r>
                        <a:rPr lang="en-GB" sz="18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2</a:t>
                      </a:r>
                      <a:r>
                        <a:rPr lang="en-GB" sz="1800" b="0" i="0" u="none" strike="noStrike" baseline="0" dirty="0" smtClean="0">
                          <a:solidFill>
                            <a:srgbClr val="000000"/>
                          </a:solidFill>
                          <a:effectLst/>
                          <a:latin typeface="Calibri" panose="020F0502020204030204" pitchFamily="34" charset="0"/>
                        </a:rPr>
                        <a:t> hrs</a:t>
                      </a:r>
                    </a:p>
                    <a:p>
                      <a:pPr algn="ctr" fontAlgn="b"/>
                      <a:r>
                        <a:rPr lang="en-GB" sz="1800" b="0" i="0" u="none" strike="noStrike" baseline="0" dirty="0" smtClean="0">
                          <a:solidFill>
                            <a:srgbClr val="000000"/>
                          </a:solidFill>
                          <a:effectLst/>
                          <a:latin typeface="Calibri" panose="020F0502020204030204" pitchFamily="34" charset="0"/>
                        </a:rPr>
                        <a:t>2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TGay</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baseline="0" dirty="0" smtClean="0">
                          <a:solidFill>
                            <a:srgbClr val="000000"/>
                          </a:solidFill>
                          <a:effectLst/>
                          <a:latin typeface="Calibri" panose="020F0502020204030204" pitchFamily="34" charset="0"/>
                        </a:rPr>
                        <a:t>Weds June 29</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a:t>
                      </a:r>
                      <a:r>
                        <a:rPr lang="en-GB"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TGaz</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1800" b="0" i="0" u="none" strike="noStrike" kern="1200" baseline="0" dirty="0" smtClean="0">
                          <a:solidFill>
                            <a:schemeClr val="tx1"/>
                          </a:solidFill>
                          <a:effectLst/>
                          <a:latin typeface="Calibri" panose="020F0502020204030204" pitchFamily="34" charset="0"/>
                          <a:ea typeface="+mn-ea"/>
                          <a:cs typeface="+mn-cs"/>
                        </a:rPr>
                        <a:t>Weds June 15</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46364">
                <a:tc>
                  <a:txBody>
                    <a:bodyPr/>
                    <a:lstStyle/>
                    <a:p>
                      <a:pPr algn="l" fontAlgn="b"/>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bl>
          </a:graphicData>
        </a:graphic>
      </p:graphicFrame>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2" name="TextBox 1"/>
          <p:cNvSpPr txBox="1"/>
          <p:nvPr/>
        </p:nvSpPr>
        <p:spPr>
          <a:xfrm>
            <a:off x="187362" y="5867400"/>
            <a:ext cx="8651838" cy="369332"/>
          </a:xfrm>
          <a:prstGeom prst="rect">
            <a:avLst/>
          </a:prstGeom>
          <a:noFill/>
        </p:spPr>
        <p:txBody>
          <a:bodyPr wrap="square" rtlCol="0">
            <a:spAutoFit/>
          </a:bodyPr>
          <a:lstStyle/>
          <a:p>
            <a:r>
              <a:rPr lang="en-US" sz="1800" dirty="0" smtClean="0"/>
              <a:t>Move to approve:  Seconded:  Result</a:t>
            </a:r>
            <a:r>
              <a:rPr lang="en-US" sz="1800" dirty="0"/>
              <a:t>:</a:t>
            </a:r>
            <a:r>
              <a:rPr lang="en-US" sz="1800" dirty="0" smtClean="0"/>
              <a:t> </a:t>
            </a:r>
            <a:endParaRPr lang="en-US" sz="1800" dirty="0"/>
          </a:p>
        </p:txBody>
      </p:sp>
      <p:sp>
        <p:nvSpPr>
          <p:cNvPr id="7" name="TextBox 6"/>
          <p:cNvSpPr txBox="1"/>
          <p:nvPr/>
        </p:nvSpPr>
        <p:spPr>
          <a:xfrm>
            <a:off x="2823117" y="152400"/>
            <a:ext cx="2250744" cy="461665"/>
          </a:xfrm>
          <a:prstGeom prst="rect">
            <a:avLst/>
          </a:prstGeom>
          <a:noFill/>
        </p:spPr>
        <p:txBody>
          <a:bodyPr wrap="none" rtlCol="0">
            <a:spAutoFit/>
          </a:bodyPr>
          <a:lstStyle/>
          <a:p>
            <a:r>
              <a:rPr lang="en-US" dirty="0" smtClean="0"/>
              <a:t>Teleconferences</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EA664691-56C7-4D38-BFF3-A32E09E0A67B}" type="slidenum">
              <a:rPr lang="en-US" smtClean="0"/>
              <a:pPr>
                <a:defRPr/>
              </a:pPr>
              <a:t>17</a:t>
            </a:fld>
            <a:endParaRPr lang="en-US"/>
          </a:p>
        </p:txBody>
      </p:sp>
      <p:sp>
        <p:nvSpPr>
          <p:cNvPr id="6" name="Rectangle 5"/>
          <p:cNvSpPr/>
          <p:nvPr/>
        </p:nvSpPr>
        <p:spPr>
          <a:xfrm rot="19169429">
            <a:off x="3402450" y="2967335"/>
            <a:ext cx="2339102"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Update</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9431826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WUR SG Extension</a:t>
            </a:r>
            <a:endParaRPr lang="en-US" dirty="0"/>
          </a:p>
        </p:txBody>
      </p:sp>
      <p:sp>
        <p:nvSpPr>
          <p:cNvPr id="3" name="Content Placeholder 2"/>
          <p:cNvSpPr>
            <a:spLocks noGrp="1"/>
          </p:cNvSpPr>
          <p:nvPr>
            <p:ph idx="1"/>
          </p:nvPr>
        </p:nvSpPr>
        <p:spPr>
          <a:xfrm>
            <a:off x="611560" y="1484784"/>
            <a:ext cx="8136904" cy="4752528"/>
          </a:xfrm>
        </p:spPr>
        <p:txBody>
          <a:bodyPr/>
          <a:lstStyle/>
          <a:p>
            <a:pPr lvl="0"/>
            <a:r>
              <a:rPr lang="en-GB" dirty="0"/>
              <a:t>Request the IEEE 802 LMSC to extend the 802.11 </a:t>
            </a:r>
            <a:r>
              <a:rPr lang="en-GB" dirty="0" smtClean="0"/>
              <a:t>Wake-up Radio (WUR) </a:t>
            </a:r>
            <a:r>
              <a:rPr lang="en-GB" dirty="0"/>
              <a:t>Study Group.</a:t>
            </a:r>
            <a:endParaRPr lang="en-US" dirty="0"/>
          </a:p>
          <a:p>
            <a:pPr marL="0" indent="0">
              <a:buNone/>
            </a:pPr>
            <a:endParaRPr lang="en-US" dirty="0"/>
          </a:p>
          <a:p>
            <a:pPr lvl="0"/>
            <a:r>
              <a:rPr lang="en-GB" dirty="0" smtClean="0"/>
              <a:t>Moved: Minyoung Park</a:t>
            </a:r>
          </a:p>
          <a:p>
            <a:pPr lvl="0"/>
            <a:r>
              <a:rPr lang="en-GB" dirty="0" smtClean="0"/>
              <a:t>Seconded:</a:t>
            </a:r>
          </a:p>
          <a:p>
            <a:pPr lvl="0"/>
            <a:r>
              <a:rPr lang="en-GB" dirty="0" smtClean="0"/>
              <a:t>Result</a:t>
            </a:r>
            <a:endParaRPr lang="en-US" dirty="0"/>
          </a:p>
          <a:p>
            <a:pPr lvl="0"/>
            <a:endParaRPr lang="en-GB" dirty="0" smtClean="0"/>
          </a:p>
          <a:p>
            <a:pPr lvl="0"/>
            <a:endParaRPr lang="en-GB" dirty="0"/>
          </a:p>
          <a:p>
            <a:pPr lvl="0"/>
            <a:r>
              <a:rPr lang="en-GB" sz="2000" dirty="0" smtClean="0"/>
              <a:t>WUR SG vote: Moved</a:t>
            </a:r>
            <a:r>
              <a:rPr lang="en-GB" sz="2000" dirty="0"/>
              <a:t>: &lt;name&gt;,  Seconded: &lt;name&gt;, Result: y-n-a]</a:t>
            </a:r>
            <a:endParaRPr lang="en-US" sz="2000" dirty="0"/>
          </a:p>
          <a:p>
            <a:pPr marL="0" indent="0">
              <a:buNone/>
            </a:pPr>
            <a:endParaRPr lang="en-GB" altLang="en-US" sz="2000" dirty="0" smtClean="0"/>
          </a:p>
          <a:p>
            <a:endParaRPr lang="en-GB" alt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4294967295"/>
          </p:nvPr>
        </p:nvSpPr>
        <p:spPr>
          <a:xfrm>
            <a:off x="5638800" y="6477000"/>
            <a:ext cx="2895600" cy="228600"/>
          </a:xfrm>
          <a:prstGeom prst="rect">
            <a:avLst/>
          </a:prstGeom>
        </p:spPr>
        <p:txBody>
          <a:bodyPr/>
          <a:lstStyle/>
          <a:p>
            <a:pPr algn="r">
              <a:defRPr/>
            </a:pPr>
            <a:r>
              <a:rPr lang="en-US" sz="1200" b="0" dirty="0" smtClean="0"/>
              <a:t>Dorothy Stanley (HP Enterprise)</a:t>
            </a:r>
            <a:endParaRPr lang="en-US" sz="1200" b="0" dirty="0"/>
          </a:p>
        </p:txBody>
      </p:sp>
    </p:spTree>
    <p:extLst>
      <p:ext uri="{BB962C8B-B14F-4D97-AF65-F5344CB8AC3E}">
        <p14:creationId xmlns:p14="http://schemas.microsoft.com/office/powerpoint/2010/main" val="1674728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SG Chair affirmation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Move to affirm Minyoung Park as WUR chair.</a:t>
            </a:r>
            <a:endParaRPr lang="en-US" dirty="0"/>
          </a:p>
          <a:p>
            <a:pPr lvl="0"/>
            <a:r>
              <a:rPr lang="en-GB" dirty="0"/>
              <a:t> </a:t>
            </a:r>
            <a:endParaRPr lang="en-US" dirty="0"/>
          </a:p>
          <a:p>
            <a:pPr lvl="0"/>
            <a:r>
              <a:rPr lang="en-GB" dirty="0" smtClean="0"/>
              <a:t>Moved</a:t>
            </a:r>
            <a:r>
              <a:rPr lang="en-GB" dirty="0"/>
              <a:t>: </a:t>
            </a:r>
            <a:endParaRPr lang="en-US" dirty="0"/>
          </a:p>
          <a:p>
            <a:pPr lvl="0"/>
            <a:r>
              <a:rPr lang="en-GB" dirty="0"/>
              <a:t>Seconded: </a:t>
            </a:r>
            <a:endParaRPr lang="en-US" dirty="0"/>
          </a:p>
          <a:p>
            <a:pPr lvl="0"/>
            <a:r>
              <a:rPr lang="en-GB" dirty="0"/>
              <a:t> </a:t>
            </a:r>
            <a:r>
              <a:rPr lang="en-GB" dirty="0" smtClean="0"/>
              <a:t>Result:</a:t>
            </a: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582304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2016</a:t>
            </a:r>
            <a:endParaRPr lang="en-US" sz="180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a:xfrm>
            <a:off x="685800" y="1676400"/>
            <a:ext cx="8153400" cy="4572000"/>
          </a:xfrm>
        </p:spPr>
        <p:txBody>
          <a:bodyPr/>
          <a:lstStyle/>
          <a:p>
            <a:r>
              <a:rPr lang="en-US" b="0" dirty="0" smtClean="0"/>
              <a:t>This document is a composite of all 802.11 sub-group motions that are brought to the July 2016 802.11 WG plenary meetings and EC meetings.</a:t>
            </a:r>
          </a:p>
          <a:p>
            <a:r>
              <a:rPr lang="en-US" b="0" dirty="0" smtClean="0"/>
              <a:t>Revisions</a:t>
            </a:r>
          </a:p>
          <a:p>
            <a:pPr lvl="1"/>
            <a:r>
              <a:rPr lang="en-US" b="0" dirty="0" smtClean="0"/>
              <a:t>R0: containing motions for the Wednesday WG11 plenary</a:t>
            </a:r>
          </a:p>
          <a:p>
            <a:pPr lvl="1"/>
            <a:r>
              <a:rPr lang="en-US" dirty="0" smtClean="0"/>
              <a:t>R1: </a:t>
            </a:r>
            <a:r>
              <a:rPr lang="en-US" b="0" dirty="0" smtClean="0"/>
              <a:t>at conclusion of </a:t>
            </a:r>
            <a:r>
              <a:rPr lang="en-US" dirty="0" smtClean="0"/>
              <a:t>Wednesday</a:t>
            </a:r>
            <a:r>
              <a:rPr lang="en-US" b="0" dirty="0" smtClean="0"/>
              <a:t> WG11 plenary</a:t>
            </a:r>
          </a:p>
          <a:p>
            <a:pPr lvl="1"/>
            <a:r>
              <a:rPr lang="en-US" b="0" dirty="0" smtClean="0"/>
              <a:t>R2: containing motions for </a:t>
            </a:r>
            <a:r>
              <a:rPr lang="en-US" dirty="0" smtClean="0"/>
              <a:t>Friday</a:t>
            </a:r>
            <a:r>
              <a:rPr lang="en-US" b="0" dirty="0" smtClean="0"/>
              <a:t> WG11 plenary</a:t>
            </a:r>
          </a:p>
          <a:p>
            <a:pPr lvl="1"/>
            <a:r>
              <a:rPr lang="en-US" b="0" dirty="0" smtClean="0"/>
              <a:t>R3: at conclusion of  </a:t>
            </a:r>
            <a:r>
              <a:rPr lang="en-US" dirty="0" smtClean="0"/>
              <a:t>Friday</a:t>
            </a:r>
            <a:r>
              <a:rPr lang="en-US" b="0" dirty="0" smtClean="0"/>
              <a:t> WG11 plenary</a:t>
            </a:r>
          </a:p>
          <a:p>
            <a:pPr lvl="1"/>
            <a:r>
              <a:rPr lang="en-US" dirty="0" smtClean="0"/>
              <a:t>R4: at the conclusion of the Friday 802 EC meeting (plenary only)</a:t>
            </a:r>
            <a:endParaRPr lang="en-US" b="0" dirty="0" smtClean="0"/>
          </a:p>
        </p:txBody>
      </p:sp>
      <p:sp>
        <p:nvSpPr>
          <p:cNvPr id="2" name="Footer Placeholder 1"/>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Motion:  IEEE 802.11 OM change</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proposed change </a:t>
            </a:r>
          </a:p>
          <a:p>
            <a:pPr lvl="1"/>
            <a:r>
              <a:rPr lang="en-US" dirty="0" smtClean="0"/>
              <a:t>Changes application of  ballot response rules re: loss of voting rights </a:t>
            </a:r>
          </a:p>
          <a:p>
            <a:r>
              <a:rPr lang="en-US" dirty="0" smtClean="0"/>
              <a:t>Move: In 11-14-0629r14,  “7.1.4 Voter”, change text as shown:</a:t>
            </a:r>
          </a:p>
          <a:p>
            <a:pPr marL="457200" lvl="1" indent="0">
              <a:buNone/>
            </a:pPr>
            <a:r>
              <a:rPr lang="en-US" sz="1600" dirty="0"/>
              <a:t>A Voter remains as such provided:</a:t>
            </a:r>
          </a:p>
          <a:p>
            <a:pPr lvl="1"/>
            <a:r>
              <a:rPr lang="en-US" sz="1600" dirty="0"/>
              <a:t>The Voter continues to properly attend 2 of 4 consecutive plenary sessions (a single interim session may be substituted for a plenary). </a:t>
            </a:r>
          </a:p>
          <a:p>
            <a:pPr lvl="1"/>
            <a:r>
              <a:rPr lang="en-US" sz="1600" dirty="0"/>
              <a:t>The Voter responds to </a:t>
            </a:r>
            <a:r>
              <a:rPr lang="en-US" sz="1600" dirty="0" smtClean="0"/>
              <a:t> 2 </a:t>
            </a:r>
            <a:r>
              <a:rPr lang="en-US" sz="1600" strike="sngStrike" dirty="0" smtClean="0"/>
              <a:t>4 </a:t>
            </a:r>
            <a:r>
              <a:rPr lang="en-US" sz="1600" dirty="0"/>
              <a:t>out of </a:t>
            </a:r>
            <a:r>
              <a:rPr lang="en-US" sz="1600" dirty="0" smtClean="0"/>
              <a:t> 3 </a:t>
            </a:r>
            <a:r>
              <a:rPr lang="en-US" sz="1600" strike="sngStrike" dirty="0" smtClean="0"/>
              <a:t>6 </a:t>
            </a:r>
            <a:r>
              <a:rPr lang="en-US" sz="1600" dirty="0"/>
              <a:t>consecutive mandatory WG letter </a:t>
            </a:r>
            <a:r>
              <a:rPr lang="en-US" sz="1600" dirty="0" smtClean="0"/>
              <a:t>ballots</a:t>
            </a:r>
            <a:r>
              <a:rPr lang="en-US" sz="1600" u="sng" dirty="0" smtClean="0"/>
              <a:t>, </a:t>
            </a:r>
            <a:r>
              <a:rPr lang="en-US" sz="1600" u="sng" dirty="0"/>
              <a:t>where a valid response is received in the initial </a:t>
            </a:r>
            <a:r>
              <a:rPr lang="en-US" sz="1600" u="sng" dirty="0" smtClean="0"/>
              <a:t>mandatory WG </a:t>
            </a:r>
            <a:r>
              <a:rPr lang="en-US" sz="1600" u="sng" dirty="0"/>
              <a:t>letter ballot or any of its subsequent </a:t>
            </a:r>
            <a:r>
              <a:rPr lang="en-US" sz="1600" u="sng" dirty="0" smtClean="0"/>
              <a:t>recirculation ballots. </a:t>
            </a:r>
            <a:endParaRPr lang="en-US" sz="1600" u="sng" dirty="0"/>
          </a:p>
          <a:p>
            <a:pPr lvl="2"/>
            <a:r>
              <a:rPr lang="en-US" sz="1400" u="sng" dirty="0" smtClean="0"/>
              <a:t>NOTE – A voter’s status is evaluated at completion of a WGLB series. </a:t>
            </a:r>
            <a:endParaRPr lang="en-US" sz="1400" u="sng" dirty="0"/>
          </a:p>
          <a:p>
            <a:pPr lvl="2"/>
            <a:r>
              <a:rPr lang="en-US" sz="1600" strike="sngStrike" dirty="0"/>
              <a:t>NOTE – the 802 LMSC Policies and Procedures state that WG voter status is lost for failure to return 2 of 3 consecutive mandatory WG letter ballots, but such loss may be excused by the WG chair if the participant is otherwise considered active.  The WG chair has ruled that any 802.11 voter who has returned 4 out of 6 consecutive mandatory WG letter ballots is deemed to be active</a:t>
            </a:r>
            <a:r>
              <a:rPr lang="en-US" sz="1600" strike="sngStrike" dirty="0" smtClean="0"/>
              <a:t>.</a:t>
            </a:r>
            <a:endParaRPr lang="en-US" sz="1600" strike="sngStrike"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
        <p:nvSpPr>
          <p:cNvPr id="7" name="TextBox 6"/>
          <p:cNvSpPr txBox="1"/>
          <p:nvPr/>
        </p:nvSpPr>
        <p:spPr>
          <a:xfrm>
            <a:off x="381000" y="6172200"/>
            <a:ext cx="7501221" cy="338554"/>
          </a:xfrm>
          <a:prstGeom prst="rect">
            <a:avLst/>
          </a:prstGeom>
          <a:noFill/>
        </p:spPr>
        <p:txBody>
          <a:bodyPr wrap="none" rtlCol="0">
            <a:spAutoFit/>
          </a:bodyPr>
          <a:lstStyle/>
          <a:p>
            <a:r>
              <a:rPr lang="en-US" sz="1600" dirty="0" smtClean="0"/>
              <a:t>This proposal grew out of investigation into “Abstain”, see 11-16-223r1, slides 20-25</a:t>
            </a:r>
            <a:endParaRPr lang="en-US" sz="1600" dirty="0"/>
          </a:p>
        </p:txBody>
      </p:sp>
    </p:spTree>
    <p:extLst>
      <p:ext uri="{BB962C8B-B14F-4D97-AF65-F5344CB8AC3E}">
        <p14:creationId xmlns:p14="http://schemas.microsoft.com/office/powerpoint/2010/main" val="1500254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 EC Motions</a:t>
            </a:r>
            <a:br>
              <a:rPr lang="en-GB" dirty="0" smtClean="0"/>
            </a:br>
            <a:r>
              <a:rPr lang="en-GB" dirty="0" smtClean="0"/>
              <a:t>plenary only</a:t>
            </a:r>
            <a:r>
              <a:rPr lang="en-GB" dirty="0"/>
              <a:t/>
            </a:r>
            <a:br>
              <a:rPr lang="en-GB" dirty="0"/>
            </a:br>
            <a:r>
              <a:rPr lang="en-GB" dirty="0"/>
              <a:t/>
            </a:r>
            <a:br>
              <a:rPr lang="en-GB" dirty="0"/>
            </a:br>
            <a:endParaRPr lang="en-GB" dirty="0"/>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21</a:t>
            </a:fld>
            <a:endParaRPr lang="en-US"/>
          </a:p>
        </p:txBody>
      </p:sp>
    </p:spTree>
    <p:extLst>
      <p:ext uri="{BB962C8B-B14F-4D97-AF65-F5344CB8AC3E}">
        <p14:creationId xmlns:p14="http://schemas.microsoft.com/office/powerpoint/2010/main" val="3596820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extension motions</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err="1"/>
              <a:t>extension|modification</a:t>
            </a:r>
            <a:r>
              <a:rPr lang="en-GB" dirty="0"/>
              <a:t>] information [for P802.11&lt;x&gt;] cited below to </a:t>
            </a:r>
            <a:r>
              <a:rPr lang="en-GB" dirty="0" err="1"/>
              <a:t>NesCom</a:t>
            </a:r>
            <a:r>
              <a:rPr lang="en-GB" dirty="0"/>
              <a:t>.</a:t>
            </a:r>
            <a:endParaRPr lang="en-US" dirty="0"/>
          </a:p>
          <a:p>
            <a:pPr lvl="0"/>
            <a:r>
              <a:rPr lang="en-GB" dirty="0"/>
              <a:t> </a:t>
            </a:r>
            <a:endParaRPr lang="en-US" dirty="0"/>
          </a:p>
          <a:p>
            <a:pPr lvl="1"/>
            <a:r>
              <a:rPr lang="en-GB" b="1" dirty="0"/>
              <a:t>PAR document:  &lt;doc-ref&gt;</a:t>
            </a:r>
            <a:endParaRPr lang="en-US" dirty="0"/>
          </a:p>
          <a:p>
            <a:pPr lvl="1"/>
            <a:r>
              <a:rPr lang="en-GB" b="1" dirty="0"/>
              <a:t>CSD document: &lt;doc-ref&gt;</a:t>
            </a:r>
            <a:endParaRPr lang="en-US" dirty="0"/>
          </a:p>
          <a:p>
            <a:pPr lvl="1"/>
            <a:r>
              <a:rPr lang="en-GB" b="1" dirty="0"/>
              <a:t>In the WG:  PAR approval motion &lt;result&gt;, CSD approval motion &lt;result&gt;</a:t>
            </a:r>
            <a:endParaRPr lang="en-US" dirty="0"/>
          </a:p>
          <a:p>
            <a:pPr lvl="0"/>
            <a:r>
              <a:rPr lang="en-GB" dirty="0"/>
              <a:t>Moved: </a:t>
            </a:r>
            <a:endParaRPr lang="en-US" dirty="0"/>
          </a:p>
          <a:p>
            <a:pPr lvl="0"/>
            <a:r>
              <a:rPr lang="en-GB" dirty="0"/>
              <a:t>Seconded: </a:t>
            </a:r>
            <a:endParaRPr lang="en-US" dirty="0"/>
          </a:p>
          <a:p>
            <a:pPr lvl="0"/>
            <a:r>
              <a:rPr lang="en-GB" dirty="0"/>
              <a:t> </a:t>
            </a:r>
            <a:endParaRPr lang="en-US" dirty="0"/>
          </a:p>
          <a:p>
            <a:pPr lvl="0"/>
            <a:r>
              <a:rPr lang="en-GB" dirty="0"/>
              <a:t>Working Group vote on the motion passes: y-n-a</a:t>
            </a: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57648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endParaRPr lang="en-GB"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EA664691-56C7-4D38-BFF3-A32E09E0A67B}" type="slidenum">
              <a:rPr lang="en-US" smtClean="0"/>
              <a:pPr>
                <a:defRPr/>
              </a:pPr>
              <a:t>23</a:t>
            </a:fld>
            <a:endParaRPr lang="en-US"/>
          </a:p>
        </p:txBody>
      </p:sp>
    </p:spTree>
    <p:extLst>
      <p:ext uri="{BB962C8B-B14F-4D97-AF65-F5344CB8AC3E}">
        <p14:creationId xmlns:p14="http://schemas.microsoft.com/office/powerpoint/2010/main" val="2103273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3" name="Footer Placeholder 2"/>
          <p:cNvSpPr>
            <a:spLocks noGrp="1"/>
          </p:cNvSpPr>
          <p:nvPr>
            <p:ph type="ftr" sz="quarter" idx="11"/>
          </p:nvPr>
        </p:nvSpPr>
        <p:spPr/>
        <p:txBody>
          <a:bodyPr/>
          <a:lstStyle/>
          <a:p>
            <a:pPr>
              <a:defRPr/>
            </a:pPr>
            <a:r>
              <a:rPr lang="en-US" dirty="0" smtClean="0"/>
              <a:t>Dorothy Stanley (HP Enterprise)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3</a:t>
            </a:fld>
            <a:endParaRPr lang="en-US"/>
          </a:p>
        </p:txBody>
      </p:sp>
    </p:spTree>
    <p:extLst>
      <p:ext uri="{BB962C8B-B14F-4D97-AF65-F5344CB8AC3E}">
        <p14:creationId xmlns:p14="http://schemas.microsoft.com/office/powerpoint/2010/main" val="1764657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TGmc</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smtClean="0"/>
              <a:t>Approve </a:t>
            </a:r>
            <a:r>
              <a:rPr lang="en-GB" dirty="0"/>
              <a:t>sending the PAR </a:t>
            </a:r>
            <a:r>
              <a:rPr lang="en-GB" dirty="0" smtClean="0"/>
              <a:t>extension </a:t>
            </a:r>
            <a:r>
              <a:rPr lang="en-GB" dirty="0"/>
              <a:t>information </a:t>
            </a:r>
            <a:r>
              <a:rPr lang="en-GB" dirty="0" smtClean="0"/>
              <a:t>for P802.11REVmc </a:t>
            </a:r>
            <a:r>
              <a:rPr lang="en-GB" dirty="0"/>
              <a:t>cited below to </a:t>
            </a:r>
            <a:r>
              <a:rPr lang="en-GB" dirty="0" err="1" smtClean="0"/>
              <a:t>NesCom</a:t>
            </a:r>
            <a:r>
              <a:rPr lang="en-GB" dirty="0" smtClean="0"/>
              <a:t>.</a:t>
            </a:r>
            <a:endParaRPr lang="en-US" dirty="0"/>
          </a:p>
          <a:p>
            <a:pPr lvl="1"/>
            <a:r>
              <a:rPr lang="en-GB" b="1" dirty="0"/>
              <a:t>PAR document:  </a:t>
            </a:r>
            <a:r>
              <a:rPr lang="en-US" b="1" dirty="0">
                <a:hlinkClick r:id="rId3"/>
              </a:rPr>
              <a:t>https://</a:t>
            </a:r>
            <a:r>
              <a:rPr lang="en-US" b="1" dirty="0" smtClean="0">
                <a:hlinkClick r:id="rId3"/>
              </a:rPr>
              <a:t>mentor.ieee.org/802.11/dcn/16/11-16-0978-01-000m-tgmc-par-extension-document.docx</a:t>
            </a:r>
            <a:r>
              <a:rPr lang="en-US" b="1" dirty="0" smtClean="0"/>
              <a:t> </a:t>
            </a:r>
          </a:p>
          <a:p>
            <a:pPr lvl="1"/>
            <a:r>
              <a:rPr lang="en-GB" b="1" dirty="0" smtClean="0"/>
              <a:t>CSD </a:t>
            </a:r>
            <a:r>
              <a:rPr lang="en-GB" b="1" dirty="0"/>
              <a:t>document: </a:t>
            </a:r>
            <a:r>
              <a:rPr lang="en-US" b="1" dirty="0" smtClean="0"/>
              <a:t>Revision/not applicable</a:t>
            </a:r>
            <a:endParaRPr lang="en-US" dirty="0"/>
          </a:p>
          <a:p>
            <a:pPr lvl="0"/>
            <a:r>
              <a:rPr lang="en-GB" dirty="0" smtClean="0"/>
              <a:t>Moved</a:t>
            </a:r>
            <a:r>
              <a:rPr lang="en-GB" dirty="0"/>
              <a:t>: </a:t>
            </a:r>
            <a:r>
              <a:rPr lang="en-GB" dirty="0" smtClean="0"/>
              <a:t>Dorothy Stanley</a:t>
            </a:r>
            <a:endParaRPr lang="en-US" dirty="0"/>
          </a:p>
          <a:p>
            <a:pPr lvl="0"/>
            <a:r>
              <a:rPr lang="en-GB" dirty="0"/>
              <a:t>Seconded: </a:t>
            </a:r>
            <a:r>
              <a:rPr lang="en-GB" dirty="0" smtClean="0"/>
              <a:t>David Hunter</a:t>
            </a:r>
            <a:endParaRPr lang="en-GB" dirty="0" smtClean="0"/>
          </a:p>
          <a:p>
            <a:pPr lvl="0"/>
            <a:r>
              <a:rPr lang="en-GB" dirty="0" smtClean="0"/>
              <a:t>Result</a:t>
            </a:r>
            <a:r>
              <a:rPr lang="en-GB" dirty="0" smtClean="0"/>
              <a:t>: 146-0-0 Passes</a:t>
            </a:r>
            <a:endParaRPr lang="en-US" dirty="0"/>
          </a:p>
          <a:p>
            <a:pPr lvl="0"/>
            <a:r>
              <a:rPr lang="en-GB" dirty="0"/>
              <a:t> </a:t>
            </a:r>
            <a:endParaRPr lang="en-US" dirty="0"/>
          </a:p>
          <a:p>
            <a:r>
              <a:rPr lang="en-GB" b="1" dirty="0" smtClean="0"/>
              <a:t>In the TG:  Moved: </a:t>
            </a:r>
            <a:r>
              <a:rPr lang="en-GB" b="1" dirty="0" smtClean="0"/>
              <a:t>Emily Qi Seconded</a:t>
            </a:r>
            <a:r>
              <a:rPr lang="en-GB" b="1" dirty="0" smtClean="0"/>
              <a:t>: </a:t>
            </a:r>
            <a:r>
              <a:rPr lang="en-GB" b="1" dirty="0" smtClean="0"/>
              <a:t>Menzo Wentink Result: 18-0-0</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470480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P802.11ah </a:t>
            </a:r>
            <a:r>
              <a:rPr lang="en-GB" dirty="0"/>
              <a:t>cited below to </a:t>
            </a:r>
            <a:r>
              <a:rPr lang="en-GB" dirty="0" err="1"/>
              <a:t>NesCom</a:t>
            </a:r>
            <a:r>
              <a:rPr lang="en-GB" dirty="0" smtClean="0"/>
              <a:t>.</a:t>
            </a:r>
            <a:endParaRPr lang="en-US" dirty="0"/>
          </a:p>
          <a:p>
            <a:pPr lvl="1"/>
            <a:r>
              <a:rPr lang="en-GB" b="1" dirty="0"/>
              <a:t>PAR document: </a:t>
            </a:r>
            <a:r>
              <a:rPr lang="en-GB" b="1" dirty="0">
                <a:hlinkClick r:id="rId3"/>
              </a:rPr>
              <a:t>https://</a:t>
            </a:r>
            <a:r>
              <a:rPr lang="en-GB" b="1" dirty="0" smtClean="0">
                <a:hlinkClick r:id="rId3"/>
              </a:rPr>
              <a:t>mentor.ieee.org/802.11/dcn/16/11-16-0863-01-00ah-tgah-par-extension.docx</a:t>
            </a:r>
            <a:r>
              <a:rPr lang="en-GB" b="1" dirty="0" smtClean="0"/>
              <a:t> </a:t>
            </a:r>
            <a:endParaRPr lang="en-GB" b="1" dirty="0" smtClean="0"/>
          </a:p>
          <a:p>
            <a:pPr lvl="0"/>
            <a:endParaRPr lang="en-GB" dirty="0" smtClean="0"/>
          </a:p>
          <a:p>
            <a:pPr lvl="0"/>
            <a:r>
              <a:rPr lang="en-GB" dirty="0" smtClean="0"/>
              <a:t>Moved</a:t>
            </a:r>
            <a:r>
              <a:rPr lang="en-GB" dirty="0"/>
              <a:t>: </a:t>
            </a:r>
            <a:r>
              <a:rPr lang="en-GB" dirty="0" err="1" smtClean="0"/>
              <a:t>Yongho</a:t>
            </a:r>
            <a:r>
              <a:rPr lang="en-GB" dirty="0" smtClean="0"/>
              <a:t> </a:t>
            </a:r>
            <a:r>
              <a:rPr lang="en-GB" dirty="0" err="1" smtClean="0"/>
              <a:t>Seok</a:t>
            </a:r>
            <a:endParaRPr lang="en-US" dirty="0"/>
          </a:p>
          <a:p>
            <a:pPr lvl="0"/>
            <a:r>
              <a:rPr lang="en-GB" dirty="0"/>
              <a:t>Seconded: </a:t>
            </a:r>
            <a:r>
              <a:rPr lang="en-GB" dirty="0" smtClean="0"/>
              <a:t>Ian Sherlock</a:t>
            </a:r>
            <a:endParaRPr lang="en-US" dirty="0"/>
          </a:p>
          <a:p>
            <a:pPr lvl="0"/>
            <a:r>
              <a:rPr lang="en-GB" dirty="0" smtClean="0"/>
              <a:t>Result</a:t>
            </a:r>
            <a:r>
              <a:rPr lang="en-GB" dirty="0" smtClean="0"/>
              <a:t>: 122-0-4 passes</a:t>
            </a:r>
            <a:endParaRPr lang="en-GB" dirty="0" smtClean="0"/>
          </a:p>
          <a:p>
            <a:pPr lvl="0"/>
            <a:r>
              <a:rPr lang="en-GB" b="1" dirty="0" smtClean="0"/>
              <a:t>In </a:t>
            </a:r>
            <a:r>
              <a:rPr lang="en-GB" b="1" dirty="0" smtClean="0"/>
              <a:t>the TG:  </a:t>
            </a:r>
            <a:r>
              <a:rPr lang="en-GB" b="1" dirty="0" smtClean="0"/>
              <a:t>Moved: Eugene </a:t>
            </a:r>
            <a:r>
              <a:rPr lang="en-GB" b="1" dirty="0" err="1" smtClean="0"/>
              <a:t>Baik</a:t>
            </a:r>
            <a:r>
              <a:rPr lang="en-GB" b="1" dirty="0" smtClean="0"/>
              <a:t> Seconded: Harry </a:t>
            </a:r>
            <a:r>
              <a:rPr lang="en-GB" b="1" dirty="0" err="1" smtClean="0"/>
              <a:t>Bim</a:t>
            </a:r>
            <a:r>
              <a:rPr lang="en-GB" b="1" dirty="0" smtClean="0"/>
              <a:t> Result: 20-0-2</a:t>
            </a: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020427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a:t>
            </a:r>
            <a:r>
              <a:rPr lang="en-US" dirty="0" smtClean="0"/>
              <a:t>CSD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CSD </a:t>
            </a:r>
            <a:r>
              <a:rPr lang="en-GB" dirty="0" smtClean="0"/>
              <a:t>document</a:t>
            </a:r>
            <a:r>
              <a:rPr lang="en-GB" dirty="0" smtClean="0"/>
              <a:t> </a:t>
            </a:r>
            <a:r>
              <a:rPr lang="en-GB" dirty="0" smtClean="0"/>
              <a:t>for P802.11ah </a:t>
            </a:r>
            <a:r>
              <a:rPr lang="en-GB" dirty="0"/>
              <a:t>cited below to </a:t>
            </a:r>
            <a:r>
              <a:rPr lang="en-GB" dirty="0" smtClean="0"/>
              <a:t>the 802 EC.</a:t>
            </a:r>
            <a:endParaRPr lang="en-US" dirty="0"/>
          </a:p>
          <a:p>
            <a:pPr lvl="1"/>
            <a:r>
              <a:rPr lang="en-GB" b="1" dirty="0" smtClean="0"/>
              <a:t>CSD </a:t>
            </a:r>
            <a:r>
              <a:rPr lang="en-GB" b="1" dirty="0"/>
              <a:t>document: </a:t>
            </a:r>
            <a:r>
              <a:rPr lang="en-GB" b="1" dirty="0">
                <a:hlinkClick r:id="rId3"/>
              </a:rPr>
              <a:t>https://</a:t>
            </a:r>
            <a:r>
              <a:rPr lang="en-GB" b="1" dirty="0" smtClean="0">
                <a:hlinkClick r:id="rId3"/>
              </a:rPr>
              <a:t>mentor.ieee.org/802.11/dcn/14/11-14-0591-00-00ah-tgah-revised-csd.docx</a:t>
            </a:r>
            <a:r>
              <a:rPr lang="en-GB" b="1" dirty="0" smtClean="0"/>
              <a:t> </a:t>
            </a:r>
            <a:endParaRPr lang="en-US" dirty="0"/>
          </a:p>
          <a:p>
            <a:pPr lvl="0"/>
            <a:r>
              <a:rPr lang="en-GB" dirty="0" smtClean="0"/>
              <a:t>Moved</a:t>
            </a:r>
            <a:r>
              <a:rPr lang="en-GB" dirty="0"/>
              <a:t>: </a:t>
            </a:r>
            <a:r>
              <a:rPr lang="en-GB" dirty="0" err="1" smtClean="0"/>
              <a:t>Yongho</a:t>
            </a:r>
            <a:r>
              <a:rPr lang="en-GB" dirty="0" smtClean="0"/>
              <a:t> </a:t>
            </a:r>
            <a:r>
              <a:rPr lang="en-GB" dirty="0" err="1" smtClean="0"/>
              <a:t>Seok</a:t>
            </a:r>
            <a:endParaRPr lang="en-US" dirty="0"/>
          </a:p>
          <a:p>
            <a:pPr lvl="0"/>
            <a:r>
              <a:rPr lang="en-GB" dirty="0"/>
              <a:t>Seconded: </a:t>
            </a:r>
            <a:r>
              <a:rPr lang="en-GB" dirty="0" smtClean="0"/>
              <a:t>Stephen McCann</a:t>
            </a:r>
            <a:endParaRPr lang="en-US" dirty="0"/>
          </a:p>
          <a:p>
            <a:pPr lvl="0"/>
            <a:r>
              <a:rPr lang="en-GB" dirty="0" smtClean="0"/>
              <a:t>Result</a:t>
            </a:r>
            <a:r>
              <a:rPr lang="en-GB" dirty="0" smtClean="0"/>
              <a:t>: 118-0-6 </a:t>
            </a:r>
          </a:p>
          <a:p>
            <a:r>
              <a:rPr lang="en-GB" dirty="0"/>
              <a:t>In the TG:  Moved: </a:t>
            </a:r>
            <a:r>
              <a:rPr lang="en-GB" dirty="0" smtClean="0"/>
              <a:t>Alfred </a:t>
            </a:r>
            <a:r>
              <a:rPr lang="en-GB" dirty="0" err="1" smtClean="0"/>
              <a:t>Asterjadi</a:t>
            </a:r>
            <a:r>
              <a:rPr lang="en-GB" dirty="0" smtClean="0"/>
              <a:t> Seconded</a:t>
            </a:r>
            <a:r>
              <a:rPr lang="en-GB" dirty="0"/>
              <a:t>: </a:t>
            </a:r>
            <a:r>
              <a:rPr lang="en-GB" dirty="0" smtClean="0"/>
              <a:t>Young-</a:t>
            </a:r>
            <a:r>
              <a:rPr lang="en-GB" dirty="0" err="1" smtClean="0"/>
              <a:t>Hoon</a:t>
            </a:r>
            <a:r>
              <a:rPr lang="en-GB" dirty="0" smtClean="0"/>
              <a:t> Kwon Result: 19-0-1</a:t>
            </a:r>
            <a:endParaRPr lang="en-US" dirty="0"/>
          </a:p>
          <a:p>
            <a:pPr lvl="0"/>
            <a:endParaRPr lang="en-GB"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65011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TGai</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P802.11ai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mentor.ieee.org/802.11/dcn/16/11-16-0991-00-00ai-tgai-par-extension-request.docx</a:t>
            </a:r>
            <a:r>
              <a:rPr lang="en-GB" b="1" dirty="0" smtClean="0"/>
              <a:t>   </a:t>
            </a:r>
          </a:p>
          <a:p>
            <a:pPr lvl="0"/>
            <a:endParaRPr lang="en-GB" dirty="0" smtClean="0"/>
          </a:p>
          <a:p>
            <a:pPr lvl="0"/>
            <a:r>
              <a:rPr lang="en-GB" dirty="0" smtClean="0"/>
              <a:t>Moved</a:t>
            </a:r>
            <a:r>
              <a:rPr lang="en-GB" dirty="0"/>
              <a:t>: </a:t>
            </a:r>
            <a:r>
              <a:rPr lang="en-GB" dirty="0" smtClean="0"/>
              <a:t>Hiroshi Mano</a:t>
            </a:r>
            <a:endParaRPr lang="en-US" dirty="0"/>
          </a:p>
          <a:p>
            <a:pPr lvl="0"/>
            <a:r>
              <a:rPr lang="en-GB" dirty="0"/>
              <a:t>Seconded: </a:t>
            </a:r>
            <a:r>
              <a:rPr lang="en-GB" dirty="0" smtClean="0"/>
              <a:t>Marc </a:t>
            </a:r>
            <a:r>
              <a:rPr lang="en-GB" dirty="0" err="1" smtClean="0"/>
              <a:t>Emmelmann</a:t>
            </a:r>
            <a:endParaRPr lang="en-US" dirty="0"/>
          </a:p>
          <a:p>
            <a:pPr lvl="0"/>
            <a:r>
              <a:rPr lang="en-US" b="1" dirty="0" smtClean="0"/>
              <a:t>Result</a:t>
            </a:r>
            <a:r>
              <a:rPr lang="en-US" b="1" dirty="0" smtClean="0"/>
              <a:t>: 116-0-2 passes</a:t>
            </a:r>
            <a:endParaRPr lang="en-US" b="1" dirty="0" smtClean="0"/>
          </a:p>
          <a:p>
            <a:pPr lvl="0"/>
            <a:endParaRPr lang="en-GB" dirty="0"/>
          </a:p>
          <a:p>
            <a:pPr lvl="0"/>
            <a:r>
              <a:rPr lang="en-GB" b="1" dirty="0" smtClean="0"/>
              <a:t>In the TG:  Moved: </a:t>
            </a:r>
            <a:r>
              <a:rPr lang="en-GB" b="1" dirty="0" smtClean="0"/>
              <a:t>Ping Fang Seconded</a:t>
            </a:r>
            <a:r>
              <a:rPr lang="en-GB" b="1" dirty="0" smtClean="0"/>
              <a:t>: </a:t>
            </a:r>
            <a:r>
              <a:rPr lang="en-GB" b="1" dirty="0" smtClean="0"/>
              <a:t>George Calcev Result: 8-0-0</a:t>
            </a:r>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86266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TGai</a:t>
            </a:r>
            <a:r>
              <a:rPr lang="en-US" dirty="0" smtClean="0"/>
              <a:t> </a:t>
            </a:r>
            <a:r>
              <a:rPr lang="en-US" dirty="0" smtClean="0"/>
              <a:t>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a:t>
            </a:r>
            <a:r>
              <a:rPr lang="en-GB" dirty="0" smtClean="0"/>
              <a:t>P802.11ai </a:t>
            </a:r>
            <a:r>
              <a:rPr lang="en-GB" dirty="0"/>
              <a:t>cited below to </a:t>
            </a:r>
            <a:r>
              <a:rPr lang="en-GB" dirty="0" smtClean="0"/>
              <a:t>the 802 EC</a:t>
            </a:r>
            <a:r>
              <a:rPr lang="en-GB" dirty="0" smtClean="0"/>
              <a:t>.</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mentor.ieee.org/802.11/dcn/10/11-10-1153-00-0fia-fast-initial-link-set-up-5c.doc</a:t>
            </a:r>
            <a:r>
              <a:rPr lang="en-GB" b="1" dirty="0" smtClean="0"/>
              <a:t> </a:t>
            </a:r>
            <a:endParaRPr lang="en-US" dirty="0"/>
          </a:p>
          <a:p>
            <a:pPr lvl="0"/>
            <a:r>
              <a:rPr lang="en-GB" dirty="0" smtClean="0"/>
              <a:t>Moved</a:t>
            </a:r>
            <a:r>
              <a:rPr lang="en-GB" dirty="0"/>
              <a:t>: </a:t>
            </a:r>
            <a:r>
              <a:rPr lang="en-GB" dirty="0" smtClean="0"/>
              <a:t>Hiroshi Mano</a:t>
            </a:r>
            <a:endParaRPr lang="en-US" dirty="0"/>
          </a:p>
          <a:p>
            <a:pPr lvl="0"/>
            <a:r>
              <a:rPr lang="en-GB" dirty="0"/>
              <a:t>Seconded: </a:t>
            </a:r>
            <a:r>
              <a:rPr lang="en-GB" dirty="0" smtClean="0"/>
              <a:t>Jouni Malinen</a:t>
            </a:r>
            <a:endParaRPr lang="en-US" dirty="0"/>
          </a:p>
          <a:p>
            <a:pPr lvl="0"/>
            <a:r>
              <a:rPr lang="en-US" b="1" dirty="0" smtClean="0"/>
              <a:t>Result</a:t>
            </a:r>
            <a:r>
              <a:rPr lang="en-US" b="1" dirty="0" smtClean="0"/>
              <a:t>: 106-0-2 passes</a:t>
            </a:r>
            <a:endParaRPr lang="en-US" b="1" dirty="0" smtClean="0"/>
          </a:p>
          <a:p>
            <a:pPr lvl="0"/>
            <a:endParaRPr lang="en-GB" dirty="0"/>
          </a:p>
          <a:p>
            <a:pPr lvl="0"/>
            <a:r>
              <a:rPr lang="en-GB" b="1" dirty="0" smtClean="0"/>
              <a:t>In the TG:  Moved: </a:t>
            </a:r>
            <a:r>
              <a:rPr lang="en-GB" b="1" dirty="0" smtClean="0"/>
              <a:t>Ping Fang Seconded</a:t>
            </a:r>
            <a:r>
              <a:rPr lang="en-GB" b="1" dirty="0" smtClean="0"/>
              <a:t>: </a:t>
            </a:r>
            <a:r>
              <a:rPr lang="en-GB" b="1" dirty="0" smtClean="0"/>
              <a:t>Hitoshi Morioka Result 7-0-0</a:t>
            </a:r>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384957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TGaj</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P802.11aj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mentor.ieee.org/802.11/dcn/16/11-16-0987-01-00aj-tgaj-par-extension.docx</a:t>
            </a:r>
            <a:r>
              <a:rPr lang="en-GB" b="1" dirty="0" smtClean="0"/>
              <a:t> </a:t>
            </a:r>
          </a:p>
          <a:p>
            <a:pPr lvl="0"/>
            <a:endParaRPr lang="en-GB" dirty="0" smtClean="0"/>
          </a:p>
          <a:p>
            <a:pPr lvl="0"/>
            <a:r>
              <a:rPr lang="en-GB" dirty="0" smtClean="0"/>
              <a:t>Moved</a:t>
            </a:r>
            <a:r>
              <a:rPr lang="en-GB" dirty="0"/>
              <a:t>: </a:t>
            </a:r>
            <a:r>
              <a:rPr lang="en-GB" dirty="0" err="1" smtClean="0"/>
              <a:t>Jiamin</a:t>
            </a:r>
            <a:r>
              <a:rPr lang="en-GB" dirty="0" smtClean="0"/>
              <a:t> Chen</a:t>
            </a:r>
            <a:endParaRPr lang="en-US" dirty="0"/>
          </a:p>
          <a:p>
            <a:pPr lvl="0"/>
            <a:r>
              <a:rPr lang="en-GB" dirty="0"/>
              <a:t>Seconded: </a:t>
            </a:r>
            <a:r>
              <a:rPr lang="en-GB" dirty="0" smtClean="0"/>
              <a:t>Stephen McCann</a:t>
            </a:r>
            <a:endParaRPr lang="en-US" dirty="0"/>
          </a:p>
          <a:p>
            <a:pPr lvl="0"/>
            <a:r>
              <a:rPr lang="en-US" b="1" dirty="0" smtClean="0"/>
              <a:t>Result</a:t>
            </a:r>
            <a:r>
              <a:rPr lang="en-US" b="1" dirty="0" smtClean="0"/>
              <a:t>: 99-0-1</a:t>
            </a:r>
            <a:endParaRPr lang="en-US" b="1" dirty="0" smtClean="0"/>
          </a:p>
          <a:p>
            <a:pPr lvl="0"/>
            <a:endParaRPr lang="en-US" dirty="0"/>
          </a:p>
          <a:p>
            <a:pPr marL="342900" lvl="1" indent="-342900">
              <a:buFontTx/>
              <a:buChar char="•"/>
            </a:pPr>
            <a:r>
              <a:rPr lang="en-GB" b="1" dirty="0" smtClean="0"/>
              <a:t>In the TG:  </a:t>
            </a:r>
            <a:r>
              <a:rPr lang="en-GB" b="1" dirty="0" smtClean="0"/>
              <a:t>Moved: </a:t>
            </a:r>
            <a:r>
              <a:rPr lang="en-GB" altLang="zh-CN" b="1" dirty="0" smtClean="0"/>
              <a:t>Haiming Wang, Seconded: </a:t>
            </a:r>
            <a:r>
              <a:rPr lang="en-GB" altLang="zh-CN" b="1" dirty="0"/>
              <a:t>Pei </a:t>
            </a:r>
            <a:r>
              <a:rPr lang="en-GB" altLang="zh-CN" b="1" dirty="0" smtClean="0"/>
              <a:t>Liu, </a:t>
            </a:r>
            <a:r>
              <a:rPr lang="en-US" b="1" dirty="0" smtClean="0"/>
              <a:t>Result: 9-0-1</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867495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103684</TotalTime>
  <Words>1589</Words>
  <Application>Microsoft Office PowerPoint</Application>
  <PresentationFormat>On-screen Show (4:3)</PresentationFormat>
  <Paragraphs>364</Paragraphs>
  <Slides>23</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Default Design</vt:lpstr>
      <vt:lpstr>Document</vt:lpstr>
      <vt:lpstr>802.11 July 2016 WG Motions</vt:lpstr>
      <vt:lpstr>Abstract</vt:lpstr>
      <vt:lpstr>Wednesday</vt:lpstr>
      <vt:lpstr>TGmc PAR extension</vt:lpstr>
      <vt:lpstr>TGah PAR extension</vt:lpstr>
      <vt:lpstr>TGah CSD document</vt:lpstr>
      <vt:lpstr>TGai PAR extension</vt:lpstr>
      <vt:lpstr>TGai 5C document</vt:lpstr>
      <vt:lpstr>TGaj PAR extension</vt:lpstr>
      <vt:lpstr>TGaj 5C document</vt:lpstr>
      <vt:lpstr>TGak PAR extension</vt:lpstr>
      <vt:lpstr>TGak 5C document</vt:lpstr>
      <vt:lpstr>TGaq PAR extension</vt:lpstr>
      <vt:lpstr>TGaq 5C document</vt:lpstr>
      <vt:lpstr>Straw poll: ITU-R liaison</vt:lpstr>
      <vt:lpstr>Friday</vt:lpstr>
      <vt:lpstr>PowerPoint Presentation</vt:lpstr>
      <vt:lpstr>Motion: WUR SG Extension</vt:lpstr>
      <vt:lpstr>WUR SG Chair affirmation</vt:lpstr>
      <vt:lpstr>Motion:  IEEE 802.11 OM change</vt:lpstr>
      <vt:lpstr>Friday – EC Motions plenary only  </vt:lpstr>
      <vt:lpstr>PAR extension motions</vt:lpstr>
      <vt:lpstr>References</vt:lpstr>
    </vt:vector>
  </TitlesOfParts>
  <Company>HPE-Aruba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Motions</dc:title>
  <dc:creator>dstanley@arubanetworks.com;dorothy.stanley@hpe.com</dc:creator>
  <cp:keywords>July 2016 IEEE 802.11 WG motions</cp:keywords>
  <cp:lastModifiedBy>Dorothy Stanley</cp:lastModifiedBy>
  <cp:revision>2023</cp:revision>
  <cp:lastPrinted>1998-02-10T13:28:06Z</cp:lastPrinted>
  <dcterms:created xsi:type="dcterms:W3CDTF">1998-02-10T13:07:52Z</dcterms:created>
  <dcterms:modified xsi:type="dcterms:W3CDTF">2016-07-27T19:35:16Z</dcterms:modified>
</cp:coreProperties>
</file>