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57" r:id="rId14"/>
    <p:sldId id="326" r:id="rId15"/>
    <p:sldId id="355" r:id="rId16"/>
    <p:sldId id="325" r:id="rId17"/>
    <p:sldId id="305" r:id="rId18"/>
    <p:sldId id="289" r:id="rId19"/>
    <p:sldId id="297" r:id="rId20"/>
    <p:sldId id="359" r:id="rId21"/>
    <p:sldId id="346" r:id="rId22"/>
    <p:sldId id="356" r:id="rId23"/>
    <p:sldId id="303" r:id="rId24"/>
    <p:sldId id="358" r:id="rId25"/>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22" autoAdjust="0"/>
    <p:restoredTop sz="95630" autoAdjust="0"/>
  </p:normalViewPr>
  <p:slideViewPr>
    <p:cSldViewPr>
      <p:cViewPr>
        <p:scale>
          <a:sx n="90" d="100"/>
          <a:sy n="90" d="100"/>
        </p:scale>
        <p:origin x="-792"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802.11-16/0787r0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2016</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 (HP Enterprise)</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802.11-16/0787r0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2016</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 (HP Enterprise)</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802.11-16/0787r0</a:t>
            </a:r>
            <a:endParaRPr lang="en-US"/>
          </a:p>
        </p:txBody>
      </p:sp>
      <p:sp>
        <p:nvSpPr>
          <p:cNvPr id="11267" name="Rectangle 3"/>
          <p:cNvSpPr>
            <a:spLocks noGrp="1" noChangeArrowheads="1"/>
          </p:cNvSpPr>
          <p:nvPr>
            <p:ph type="dt" sz="quarter" idx="1"/>
          </p:nvPr>
        </p:nvSpPr>
        <p:spPr>
          <a:noFill/>
        </p:spPr>
        <p:txBody>
          <a:bodyPr/>
          <a:lstStyle/>
          <a:p>
            <a:r>
              <a:rPr lang="en-US" smtClean="0"/>
              <a:t>July 2016</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15</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802.11-16/0787r0</a:t>
            </a:r>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July 2016</a:t>
            </a:r>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 (HP Enterprise)</a:t>
            </a:r>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16</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802.11-16/0787r0</a:t>
            </a:r>
            <a:endParaRPr lang="en-US"/>
          </a:p>
        </p:txBody>
      </p:sp>
      <p:sp>
        <p:nvSpPr>
          <p:cNvPr id="12291" name="Rectangle 3"/>
          <p:cNvSpPr>
            <a:spLocks noGrp="1" noChangeArrowheads="1"/>
          </p:cNvSpPr>
          <p:nvPr>
            <p:ph type="dt" sz="quarter" idx="1"/>
          </p:nvPr>
        </p:nvSpPr>
        <p:spPr>
          <a:noFill/>
        </p:spPr>
        <p:txBody>
          <a:bodyPr/>
          <a:lstStyle/>
          <a:p>
            <a:r>
              <a:rPr lang="en-US" smtClean="0"/>
              <a:t>July 2016</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22</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802.11-16/0787r0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July 2016</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 (HP Enterprise)</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23</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802.11-16/0787r0</a:t>
            </a:r>
            <a:endParaRPr lang="en-US"/>
          </a:p>
        </p:txBody>
      </p:sp>
      <p:sp>
        <p:nvSpPr>
          <p:cNvPr id="13315" name="Rectangle 3"/>
          <p:cNvSpPr>
            <a:spLocks noGrp="1" noChangeArrowheads="1"/>
          </p:cNvSpPr>
          <p:nvPr>
            <p:ph type="dt" sz="quarter" idx="1"/>
          </p:nvPr>
        </p:nvSpPr>
        <p:spPr>
          <a:noFill/>
        </p:spPr>
        <p:txBody>
          <a:bodyPr/>
          <a:lstStyle/>
          <a:p>
            <a:r>
              <a:rPr lang="en-US" smtClean="0"/>
              <a:t>July 2016</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 (HP Enterprise)</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802.11-16/0787r0</a:t>
            </a:r>
            <a:endParaRPr lang="en-US"/>
          </a:p>
        </p:txBody>
      </p:sp>
      <p:sp>
        <p:nvSpPr>
          <p:cNvPr id="5" name="Date Placeholder 4"/>
          <p:cNvSpPr>
            <a:spLocks noGrp="1"/>
          </p:cNvSpPr>
          <p:nvPr>
            <p:ph type="dt" idx="11"/>
          </p:nvPr>
        </p:nvSpPr>
        <p:spPr/>
        <p:txBody>
          <a:bodyPr/>
          <a:lstStyle/>
          <a:p>
            <a:pPr>
              <a:defRPr/>
            </a:pPr>
            <a:r>
              <a:rPr lang="en-US" smtClean="0"/>
              <a:t>July 2016</a:t>
            </a:r>
            <a:endParaRPr lang="en-US"/>
          </a:p>
        </p:txBody>
      </p:sp>
      <p:sp>
        <p:nvSpPr>
          <p:cNvPr id="6" name="Footer Placeholder 5"/>
          <p:cNvSpPr>
            <a:spLocks noGrp="1"/>
          </p:cNvSpPr>
          <p:nvPr>
            <p:ph type="ftr" sz="quarter" idx="12"/>
          </p:nvPr>
        </p:nvSpPr>
        <p:spPr/>
        <p:txBody>
          <a:bodyPr/>
          <a:lstStyle/>
          <a:p>
            <a:pPr lvl="4">
              <a:defRPr/>
            </a:pPr>
            <a:r>
              <a:rPr lang="en-US" smtClean="0"/>
              <a:t>Dorothy Stanley (HP Enterprise)</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04800"/>
            <a:ext cx="1752600" cy="276999"/>
          </a:xfrm>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July 2016</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July 2016</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2016</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 Enterprise</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2016</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 Enterprise</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802.11-16/0787r0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4-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2016-03/IEEE_802_Chairs_guidelines_v22_with_changes.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8.1.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8.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ec/dcn/16/ec-16-0116-00-00EC-july-2016-rules-change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4-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04800"/>
            <a:ext cx="1828800" cy="276999"/>
          </a:xfrm>
          <a:noFill/>
        </p:spPr>
        <p:txBody>
          <a:bodyPr/>
          <a:lstStyle/>
          <a:p>
            <a:r>
              <a:rPr lang="en-US" smtClean="0"/>
              <a:t>July 2016</a:t>
            </a:r>
            <a:endParaRPr lang="en-US" dirty="0"/>
          </a:p>
        </p:txBody>
      </p:sp>
      <p:sp>
        <p:nvSpPr>
          <p:cNvPr id="1028" name="Footer Placeholder 4"/>
          <p:cNvSpPr>
            <a:spLocks noGrp="1"/>
          </p:cNvSpPr>
          <p:nvPr>
            <p:ph type="ftr" sz="quarter" idx="11"/>
          </p:nvPr>
        </p:nvSpPr>
        <p:spPr>
          <a:noFill/>
        </p:spPr>
        <p:txBody>
          <a:bodyPr/>
          <a:lstStyle/>
          <a:p>
            <a:r>
              <a:rPr lang="en-US" smtClean="0"/>
              <a:t>D. Stanley, HP Enterprise</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July 2016</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2016-07-24</a:t>
            </a:r>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2534688372"/>
              </p:ext>
            </p:extLst>
          </p:nvPr>
        </p:nvGraphicFramePr>
        <p:xfrm>
          <a:off x="609600" y="2295525"/>
          <a:ext cx="7896225" cy="2647950"/>
        </p:xfrm>
        <a:graphic>
          <a:graphicData uri="http://schemas.openxmlformats.org/presentationml/2006/ole">
            <mc:AlternateContent xmlns:mc="http://schemas.openxmlformats.org/markup-compatibility/2006">
              <mc:Choice xmlns:v="urn:schemas-microsoft-com:vml" Requires="v">
                <p:oleObj spid="_x0000_s1252" name="Document" r:id="rId4" imgW="8239149" imgH="2760161" progId="Word.Document.8">
                  <p:embed/>
                </p:oleObj>
              </mc:Choice>
              <mc:Fallback>
                <p:oleObj name="Document" r:id="rId4" imgW="8239149" imgH="2760161" progId="Word.Document.8">
                  <p:embed/>
                  <p:pic>
                    <p:nvPicPr>
                      <p:cNvPr id="0" name="Object 4"/>
                      <p:cNvPicPr>
                        <a:picLocks noChangeAspect="1" noChangeArrowheads="1"/>
                      </p:cNvPicPr>
                      <p:nvPr/>
                    </p:nvPicPr>
                    <p:blipFill>
                      <a:blip r:embed="rId5"/>
                      <a:srcRect/>
                      <a:stretch>
                        <a:fillRect/>
                      </a:stretch>
                    </p:blipFill>
                    <p:spPr bwMode="auto">
                      <a:xfrm>
                        <a:off x="609600" y="2295525"/>
                        <a:ext cx="7896225" cy="26479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a:t>
            </a:fld>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10</a:t>
            </a:fld>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2016</a:t>
            </a:r>
            <a:endParaRPr lang="en-US"/>
          </a:p>
        </p:txBody>
      </p:sp>
      <p:sp>
        <p:nvSpPr>
          <p:cNvPr id="8195" name="Footer Placeholder 4"/>
          <p:cNvSpPr>
            <a:spLocks noGrp="1"/>
          </p:cNvSpPr>
          <p:nvPr>
            <p:ph type="ftr" sz="quarter" idx="11"/>
          </p:nvPr>
        </p:nvSpPr>
        <p:spPr>
          <a:noFill/>
        </p:spPr>
        <p:txBody>
          <a:bodyPr/>
          <a:lstStyle/>
          <a:p>
            <a:r>
              <a:rPr lang="en-US" smtClean="0"/>
              <a:t>D. Stanley, HP Enterprise</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a:t>
            </a:r>
            <a:r>
              <a:rPr lang="en-US" sz="2000" dirty="0" smtClean="0"/>
              <a:t>(13 Nov 2015)</a:t>
            </a:r>
            <a:endParaRPr lang="en-US" sz="2000" dirty="0"/>
          </a:p>
          <a:p>
            <a:pPr lvl="1">
              <a:lnSpc>
                <a:spcPct val="80000"/>
              </a:lnSpc>
              <a:defRPr/>
            </a:pPr>
            <a:r>
              <a:rPr lang="en-US" altLang="en-US" sz="1600" dirty="0" smtClean="0">
                <a:hlinkClick r:id="rId4"/>
              </a:rPr>
              <a:t>http://www.ieee802.org/PNP/approved/IEEE_802_OM_v18.pdf</a:t>
            </a:r>
            <a:endParaRPr lang="en-US" altLang="en-US" sz="1600" dirty="0" smtClean="0"/>
          </a:p>
          <a:p>
            <a:pPr>
              <a:lnSpc>
                <a:spcPct val="80000"/>
              </a:lnSpc>
              <a:defRPr/>
            </a:pPr>
            <a:r>
              <a:rPr lang="en-US" sz="2000" dirty="0" smtClean="0"/>
              <a:t>IEEE 802 Working Group Policies &amp;Procedures (13 Nov 2015)</a:t>
            </a:r>
            <a:r>
              <a:rPr lang="en-US" altLang="en-US" sz="1600" dirty="0" smtClean="0"/>
              <a:t> </a:t>
            </a:r>
          </a:p>
          <a:p>
            <a:pPr lvl="1"/>
            <a:r>
              <a:rPr lang="en-US" altLang="en-US" sz="1600" dirty="0">
                <a:hlinkClick r:id="rId5"/>
              </a:rPr>
              <a:t>http://</a:t>
            </a:r>
            <a:r>
              <a:rPr lang="en-US" altLang="en-US" sz="1600" dirty="0" smtClean="0">
                <a:hlinkClick r:id="rId5"/>
              </a:rPr>
              <a:t>www.ieee802.org/PNP/approved/IEEE_802_WG_PandP_v18.1.pdf</a:t>
            </a:r>
            <a:r>
              <a:rPr lang="en-US" altLang="en-US" sz="1600" dirty="0" smtClean="0"/>
              <a:t> (editor update)</a:t>
            </a:r>
          </a:p>
          <a:p>
            <a:r>
              <a:rPr lang="en-US" sz="2000" dirty="0" smtClean="0"/>
              <a:t>IEEE </a:t>
            </a:r>
            <a:r>
              <a:rPr lang="en-US" sz="2000" dirty="0"/>
              <a:t>802 LMSC Chair's Guidelines </a:t>
            </a:r>
            <a:r>
              <a:rPr lang="en-US" sz="2000" dirty="0" smtClean="0"/>
              <a:t>(18 Mar 2016)</a:t>
            </a:r>
            <a:endParaRPr lang="en-US" sz="2000" dirty="0">
              <a:hlinkClick r:id="rId6"/>
            </a:endParaRPr>
          </a:p>
          <a:p>
            <a:pPr lvl="1"/>
            <a:r>
              <a:rPr lang="en-US" sz="1600" dirty="0">
                <a:hlinkClick r:id="rId7"/>
              </a:rPr>
              <a:t>http://www.ieee802.org/PNP/approved/IEEE_802_Chairs_guidelines_v23.pdf</a:t>
            </a:r>
          </a:p>
          <a:p>
            <a:r>
              <a:rPr lang="en-US" sz="2000" dirty="0" smtClean="0"/>
              <a:t>IEEE 802.11 WG OM: (13 Nov 2015)</a:t>
            </a:r>
          </a:p>
          <a:p>
            <a:pPr lvl="1"/>
            <a:r>
              <a:rPr lang="en-US" altLang="en-US" sz="1600" dirty="0" smtClean="0">
                <a:hlinkClick r:id="rId8"/>
              </a:rPr>
              <a:t>https</a:t>
            </a:r>
            <a:r>
              <a:rPr lang="en-US" altLang="en-US" sz="1600" dirty="0">
                <a:hlinkClick r:id="rId8"/>
              </a:rPr>
              <a:t>://</a:t>
            </a:r>
            <a:r>
              <a:rPr lang="en-US" altLang="en-US" sz="1600" dirty="0" smtClean="0">
                <a:hlinkClick r:id="rId8"/>
              </a:rPr>
              <a:t>mentor.ieee.org/802.11/dcn/14/11-14-0629-14-0000-802-11-operations-manual.docx</a:t>
            </a:r>
            <a:r>
              <a:rPr lang="en-US" altLang="en-US" sz="1600" dirty="0" smtClean="0"/>
              <a:t>   </a:t>
            </a:r>
          </a:p>
          <a:p>
            <a:r>
              <a:rPr lang="en-US" sz="2000" dirty="0" smtClean="0"/>
              <a:t>Policies </a:t>
            </a:r>
            <a:r>
              <a:rPr lang="en-US" sz="20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July 2016 IEEE 802 EC Rule Changes</a:t>
            </a:r>
            <a:endParaRPr lang="en-US" sz="2800" dirty="0"/>
          </a:p>
        </p:txBody>
      </p:sp>
      <p:sp>
        <p:nvSpPr>
          <p:cNvPr id="3" name="Content Placeholder 2"/>
          <p:cNvSpPr>
            <a:spLocks noGrp="1"/>
          </p:cNvSpPr>
          <p:nvPr>
            <p:ph idx="1"/>
          </p:nvPr>
        </p:nvSpPr>
        <p:spPr>
          <a:xfrm>
            <a:off x="609600" y="1524000"/>
            <a:ext cx="8382000" cy="5105400"/>
          </a:xfrm>
        </p:spPr>
        <p:txBody>
          <a:bodyPr/>
          <a:lstStyle/>
          <a:p>
            <a:r>
              <a:rPr lang="en-US" dirty="0" smtClean="0"/>
              <a:t>LMSC P&amp;P</a:t>
            </a:r>
            <a:r>
              <a:rPr lang="en-US" dirty="0"/>
              <a:t> </a:t>
            </a:r>
            <a:r>
              <a:rPr lang="en-US" dirty="0" smtClean="0"/>
              <a:t>– No changes</a:t>
            </a:r>
          </a:p>
          <a:p>
            <a:r>
              <a:rPr lang="en-US" dirty="0" smtClean="0"/>
              <a:t>LMSC  OM</a:t>
            </a:r>
            <a:endParaRPr lang="en-US" dirty="0"/>
          </a:p>
          <a:p>
            <a:pPr lvl="1"/>
            <a:r>
              <a:rPr lang="en-US" dirty="0" smtClean="0"/>
              <a:t>Delete Section 7 text on subgroup meeting notice from OM (move second paragraph to WG P&amp;P)</a:t>
            </a:r>
          </a:p>
          <a:p>
            <a:pPr lvl="1"/>
            <a:r>
              <a:rPr lang="en-US" dirty="0" smtClean="0"/>
              <a:t>Editorial and reference fixes</a:t>
            </a:r>
          </a:p>
          <a:p>
            <a:pPr lvl="1"/>
            <a:r>
              <a:rPr lang="en-US" dirty="0" smtClean="0"/>
              <a:t>8.2.2(a) – add reference to “Approval of Action” to clarify voting</a:t>
            </a:r>
          </a:p>
          <a:p>
            <a:r>
              <a:rPr lang="en-US" dirty="0"/>
              <a:t>LMSC WG P&amp;P </a:t>
            </a:r>
            <a:endParaRPr lang="en-US" dirty="0" smtClean="0"/>
          </a:p>
          <a:p>
            <a:pPr lvl="1"/>
            <a:r>
              <a:rPr lang="en-US" dirty="0" smtClean="0"/>
              <a:t>Add 2</a:t>
            </a:r>
            <a:r>
              <a:rPr lang="en-US" baseline="30000" dirty="0" smtClean="0"/>
              <a:t>nd</a:t>
            </a:r>
            <a:r>
              <a:rPr lang="en-US" dirty="0" smtClean="0"/>
              <a:t> paragraph of deleted OM Section 7 text  as WG P&amp;P new Section 6.6</a:t>
            </a:r>
          </a:p>
          <a:p>
            <a:r>
              <a:rPr lang="en-US" dirty="0" smtClean="0"/>
              <a:t>Chair’s Guidelines </a:t>
            </a:r>
          </a:p>
          <a:p>
            <a:pPr lvl="1"/>
            <a:r>
              <a:rPr lang="en-US" dirty="0" smtClean="0"/>
              <a:t>None to </a:t>
            </a:r>
            <a:r>
              <a:rPr lang="en-US" dirty="0" smtClean="0"/>
              <a:t>date</a:t>
            </a:r>
          </a:p>
          <a:p>
            <a:r>
              <a:rPr lang="en-US" dirty="0"/>
              <a:t>See </a:t>
            </a:r>
            <a:r>
              <a:rPr lang="en-US" dirty="0">
                <a:hlinkClick r:id="rId3"/>
              </a:rPr>
              <a:t>https://mentor.ieee.org/802-ec/dcn/16/ec-16-0116-00-00EC-july-2016-rules-changes.pdf</a:t>
            </a:r>
            <a:r>
              <a:rPr lang="en-US" dirty="0"/>
              <a:t> </a:t>
            </a:r>
          </a:p>
          <a:p>
            <a:endParaRPr lang="en-US" dirty="0" smtClean="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dirty="0" smtClean="0"/>
              <a:t>802 Rules </a:t>
            </a:r>
            <a:r>
              <a:rPr lang="en-US" dirty="0" smtClean="0"/>
              <a:t>meeting - continued</a:t>
            </a:r>
            <a:endParaRPr lang="en-US" dirty="0"/>
          </a:p>
        </p:txBody>
      </p:sp>
      <p:sp>
        <p:nvSpPr>
          <p:cNvPr id="3" name="Content Placeholder 2"/>
          <p:cNvSpPr>
            <a:spLocks noGrp="1"/>
          </p:cNvSpPr>
          <p:nvPr>
            <p:ph idx="1"/>
          </p:nvPr>
        </p:nvSpPr>
        <p:spPr>
          <a:xfrm>
            <a:off x="609600" y="1600200"/>
            <a:ext cx="8382000" cy="5105400"/>
          </a:xfrm>
        </p:spPr>
        <p:txBody>
          <a:bodyPr/>
          <a:lstStyle/>
          <a:p>
            <a:r>
              <a:rPr lang="en-US" dirty="0" smtClean="0"/>
              <a:t>Chair’s Guidelines </a:t>
            </a:r>
          </a:p>
          <a:p>
            <a:pPr lvl="1"/>
            <a:r>
              <a:rPr lang="en-US" dirty="0"/>
              <a:t>discussion on EC consent agenda item </a:t>
            </a:r>
            <a:r>
              <a:rPr lang="en-US" dirty="0" smtClean="0"/>
              <a:t>requirements; no consensus yet</a:t>
            </a:r>
          </a:p>
          <a:p>
            <a:r>
              <a:rPr lang="en-US" dirty="0" smtClean="0"/>
              <a:t>Additional topics – Guidelines re: participation as an individual </a:t>
            </a:r>
          </a:p>
          <a:p>
            <a:pPr lvl="1"/>
            <a:r>
              <a:rPr lang="en-US" dirty="0" smtClean="0"/>
              <a:t>Any guidelines need to have a basis in existing (or new) rules</a:t>
            </a:r>
          </a:p>
          <a:p>
            <a:pPr lvl="1"/>
            <a:r>
              <a:rPr lang="en-US" dirty="0" smtClean="0"/>
              <a:t>Further work needed, subgroup formed</a:t>
            </a:r>
          </a:p>
          <a:p>
            <a:pPr lvl="1"/>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13</a:t>
            </a:fld>
            <a:endParaRPr lang="en-US"/>
          </a:p>
        </p:txBody>
      </p:sp>
    </p:spTree>
    <p:extLst>
      <p:ext uri="{BB962C8B-B14F-4D97-AF65-F5344CB8AC3E}">
        <p14:creationId xmlns:p14="http://schemas.microsoft.com/office/powerpoint/2010/main" val="23032809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11-14-0629-14</a:t>
            </a:r>
            <a:r>
              <a:rPr lang="en-US" dirty="0" smtClean="0"/>
              <a:t> contains </a:t>
            </a:r>
            <a:r>
              <a:rPr lang="en-US" dirty="0"/>
              <a:t>the current IEEE 902.11 Operations Manual (approved </a:t>
            </a:r>
            <a:r>
              <a:rPr lang="en-US" dirty="0" smtClean="0"/>
              <a:t>Nov 2015). Changes include:</a:t>
            </a:r>
            <a:endParaRPr lang="en-US" dirty="0"/>
          </a:p>
          <a:p>
            <a:pPr lvl="1"/>
            <a:r>
              <a:rPr lang="en-US" dirty="0" smtClean="0"/>
              <a:t>Combine </a:t>
            </a:r>
            <a:r>
              <a:rPr lang="en-US" dirty="0"/>
              <a:t>secretary guidelines (Section 10 and Appendix B) into one section</a:t>
            </a:r>
          </a:p>
          <a:p>
            <a:pPr lvl="1"/>
            <a:r>
              <a:rPr lang="en-US" dirty="0"/>
              <a:t>Update secretary </a:t>
            </a:r>
            <a:r>
              <a:rPr lang="en-US" dirty="0" smtClean="0"/>
              <a:t>guidelines</a:t>
            </a:r>
          </a:p>
          <a:p>
            <a:pPr lvl="1"/>
            <a:r>
              <a:rPr lang="en-US" dirty="0" smtClean="0"/>
              <a:t>Remove </a:t>
            </a:r>
            <a:r>
              <a:rPr lang="en-US" dirty="0"/>
              <a:t>requirement for SGs and SCs to include attendance in </a:t>
            </a:r>
            <a:r>
              <a:rPr lang="en-US" dirty="0" smtClean="0"/>
              <a:t>minutes</a:t>
            </a:r>
          </a:p>
          <a:p>
            <a:pPr lvl="1"/>
            <a:r>
              <a:rPr lang="en-US" dirty="0" smtClean="0"/>
              <a:t>Remove dual use of “ad-hoc” to refer to both meetings and groups</a:t>
            </a:r>
          </a:p>
          <a:p>
            <a:r>
              <a:rPr lang="en-US" dirty="0" smtClean="0"/>
              <a:t>Additional changes to be considered at July 2016 plenary</a:t>
            </a:r>
          </a:p>
          <a:p>
            <a:pPr lvl="1"/>
            <a:r>
              <a:rPr lang="en-US" dirty="0" smtClean="0"/>
              <a:t>Potential change re: voting rights &amp; returned ballots (discussion on Wednesday)</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14</a:t>
            </a:fld>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Proposed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15</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387755429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2016</a:t>
            </a:r>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 Enterprise</a:t>
            </a:r>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 </a:t>
            </a:r>
            <a:r>
              <a:rPr lang="en-GB" altLang="en-US" u="sng" dirty="0" smtClean="0"/>
              <a:t>Note: </a:t>
            </a:r>
            <a:r>
              <a:rPr lang="en-GB" altLang="en-US" u="sng" dirty="0" err="1" smtClean="0"/>
              <a:t>TGaz</a:t>
            </a:r>
            <a:r>
              <a:rPr lang="en-GB" altLang="en-US" u="sng" dirty="0" smtClean="0"/>
              <a:t> reflector added.</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16</a:t>
            </a:fld>
            <a:endParaRPr lang="en-US"/>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2016</a:t>
            </a:r>
            <a:endParaRPr lang="en-US"/>
          </a:p>
        </p:txBody>
      </p:sp>
      <p:sp>
        <p:nvSpPr>
          <p:cNvPr id="3075" name="Footer Placeholder 4"/>
          <p:cNvSpPr>
            <a:spLocks noGrp="1"/>
          </p:cNvSpPr>
          <p:nvPr>
            <p:ph type="ftr" sz="quarter" idx="11"/>
          </p:nvPr>
        </p:nvSpPr>
        <p:spPr>
          <a:noFill/>
        </p:spPr>
        <p:txBody>
          <a:bodyPr/>
          <a:lstStyle/>
          <a:p>
            <a:r>
              <a:rPr lang="en-US" smtClean="0"/>
              <a:t>D. Stanley, HP Enterprise</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a:t>
            </a:r>
          </a:p>
          <a:p>
            <a:pPr lvl="1">
              <a:buNone/>
            </a:pPr>
            <a:r>
              <a:rPr lang="en-US" dirty="0"/>
              <a:t> </a:t>
            </a:r>
            <a:r>
              <a:rPr lang="en-US" dirty="0" smtClean="0"/>
              <a:t>   ANA Assignment Discussion</a:t>
            </a:r>
          </a:p>
          <a:p>
            <a:pPr lvl="1">
              <a:buNone/>
            </a:pPr>
            <a:endParaRPr lang="en-US" dirty="0" smtClean="0"/>
          </a:p>
          <a:p>
            <a:pPr lvl="1">
              <a:buNone/>
            </a:pPr>
            <a:r>
              <a:rPr lang="en-US" dirty="0"/>
              <a:t>	</a:t>
            </a:r>
            <a:endParaRPr lang="en-US" dirty="0" smtClean="0"/>
          </a:p>
          <a:p>
            <a:pPr lvl="1">
              <a:buFontTx/>
              <a:buNone/>
            </a:pPr>
            <a:endParaRPr lang="en-US" dirty="0" smtClean="0"/>
          </a:p>
          <a:p>
            <a:pPr>
              <a:buFontTx/>
              <a:buNone/>
            </a:pPr>
            <a:r>
              <a:rPr lang="en-US" dirty="0" smtClean="0"/>
              <a:t>	</a:t>
            </a:r>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Proposed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20</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1243700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ANA Assignment Background</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History</a:t>
            </a:r>
          </a:p>
          <a:p>
            <a:pPr lvl="1"/>
            <a:r>
              <a:rPr lang="en-US" dirty="0" smtClean="0"/>
              <a:t>March 2016: Motion on ANA request for UPSIM legacy element ID allocation initially ruled as procedural, and appeal resulted in treating ANA assignment as technical (see 11-16/224r3 slides 9 &amp; 10)</a:t>
            </a:r>
          </a:p>
          <a:p>
            <a:pPr lvl="1"/>
            <a:r>
              <a:rPr lang="en-US" dirty="0" smtClean="0"/>
              <a:t>May 2016: Motion on ANA request for OWE element ID assignment initially ruled as procedural, and appeal resulted in treating ANA assignment as technical (see 11-16/529r3 slides 13&amp;14)</a:t>
            </a:r>
            <a:endParaRPr lang="en-US" dirty="0"/>
          </a:p>
          <a:p>
            <a:pPr lvl="1"/>
            <a:endParaRPr lang="en-US" dirty="0" smtClean="0"/>
          </a:p>
          <a:p>
            <a:r>
              <a:rPr lang="en-US" dirty="0" smtClean="0"/>
              <a:t>Current OM text re: ANA (see 11-14/629r14, section 9) Requires WG motions for </a:t>
            </a:r>
          </a:p>
          <a:p>
            <a:pPr lvl="1"/>
            <a:r>
              <a:rPr lang="en-US" dirty="0" smtClean="0"/>
              <a:t>external ANA requests and legacy element ID assignment, </a:t>
            </a:r>
          </a:p>
          <a:p>
            <a:pPr lvl="1"/>
            <a:r>
              <a:rPr lang="en-US" dirty="0" smtClean="0"/>
              <a:t>and is silent on procedural/technical motion status </a:t>
            </a:r>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21</a:t>
            </a:fld>
            <a:endParaRPr lang="en-US"/>
          </a:p>
        </p:txBody>
      </p:sp>
    </p:spTree>
    <p:extLst>
      <p:ext uri="{BB962C8B-B14F-4D97-AF65-F5344CB8AC3E}">
        <p14:creationId xmlns:p14="http://schemas.microsoft.com/office/powerpoint/2010/main" val="389365141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ANA Assignment: Technical/Procedural?</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Discussion</a:t>
            </a:r>
          </a:p>
          <a:p>
            <a:pPr lvl="1"/>
            <a:r>
              <a:rPr lang="en-US" dirty="0" smtClean="0"/>
              <a:t>Should external ANA request and legacy element ID request motions be treated as procedural or as technical?</a:t>
            </a:r>
          </a:p>
          <a:p>
            <a:pPr lvl="1"/>
            <a:r>
              <a:rPr lang="en-US" dirty="0" smtClean="0"/>
              <a:t>Should the 802.11 OM be updated to indicate the motion type?</a:t>
            </a:r>
            <a:endParaRPr lang="en-US" dirty="0"/>
          </a:p>
          <a:p>
            <a:pPr lvl="1"/>
            <a:endParaRPr lang="en-US" dirty="0" smtClean="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22</a:t>
            </a:fld>
            <a:endParaRPr lang="en-US"/>
          </a:p>
        </p:txBody>
      </p:sp>
    </p:spTree>
    <p:extLst>
      <p:ext uri="{BB962C8B-B14F-4D97-AF65-F5344CB8AC3E}">
        <p14:creationId xmlns:p14="http://schemas.microsoft.com/office/powerpoint/2010/main" val="81231910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2400" cy="838200"/>
          </a:xfrm>
        </p:spPr>
        <p:txBody>
          <a:bodyPr/>
          <a:lstStyle/>
          <a:p>
            <a:r>
              <a:rPr lang="en-US" dirty="0" smtClean="0"/>
              <a:t>Motion:  IEEE 802.11 OM change</a:t>
            </a:r>
            <a:endParaRPr lang="en-US" dirty="0"/>
          </a:p>
        </p:txBody>
      </p:sp>
      <p:sp>
        <p:nvSpPr>
          <p:cNvPr id="3" name="Content Placeholder 2"/>
          <p:cNvSpPr>
            <a:spLocks noGrp="1"/>
          </p:cNvSpPr>
          <p:nvPr>
            <p:ph idx="1"/>
          </p:nvPr>
        </p:nvSpPr>
        <p:spPr>
          <a:xfrm>
            <a:off x="304800" y="1371600"/>
            <a:ext cx="8382000" cy="4572000"/>
          </a:xfrm>
        </p:spPr>
        <p:txBody>
          <a:bodyPr/>
          <a:lstStyle/>
          <a:p>
            <a:r>
              <a:rPr lang="en-US" dirty="0" smtClean="0"/>
              <a:t>The proposed change </a:t>
            </a:r>
          </a:p>
          <a:p>
            <a:pPr lvl="1"/>
            <a:r>
              <a:rPr lang="en-US" dirty="0" smtClean="0"/>
              <a:t>Changes application of  ballot response rules re: loss of voting rights </a:t>
            </a:r>
          </a:p>
          <a:p>
            <a:r>
              <a:rPr lang="en-US" dirty="0" smtClean="0"/>
              <a:t>Move: In 11-14-0629r14,  “7.1.4 Voter”, change text as shown:</a:t>
            </a:r>
          </a:p>
          <a:p>
            <a:pPr marL="457200" lvl="1" indent="0">
              <a:buNone/>
            </a:pPr>
            <a:r>
              <a:rPr lang="en-US" sz="1600" dirty="0"/>
              <a:t>A Voter remains as such provided:</a:t>
            </a:r>
          </a:p>
          <a:p>
            <a:pPr lvl="1"/>
            <a:r>
              <a:rPr lang="en-US" sz="1600" dirty="0"/>
              <a:t>The Voter continues to properly attend 2 of 4 consecutive plenary sessions (a single interim session may be substituted for a plenary). </a:t>
            </a:r>
          </a:p>
          <a:p>
            <a:pPr lvl="1"/>
            <a:r>
              <a:rPr lang="en-US" sz="1600" dirty="0"/>
              <a:t>The Voter responds to </a:t>
            </a:r>
            <a:r>
              <a:rPr lang="en-US" sz="1600" dirty="0" smtClean="0"/>
              <a:t> 2 </a:t>
            </a:r>
            <a:r>
              <a:rPr lang="en-US" sz="1600" strike="sngStrike" dirty="0" smtClean="0"/>
              <a:t>4 </a:t>
            </a:r>
            <a:r>
              <a:rPr lang="en-US" sz="1600" dirty="0"/>
              <a:t>out of </a:t>
            </a:r>
            <a:r>
              <a:rPr lang="en-US" sz="1600" dirty="0" smtClean="0"/>
              <a:t> 3 </a:t>
            </a:r>
            <a:r>
              <a:rPr lang="en-US" sz="1600" strike="sngStrike" dirty="0" smtClean="0"/>
              <a:t>6 </a:t>
            </a:r>
            <a:r>
              <a:rPr lang="en-US" sz="1600" dirty="0"/>
              <a:t>consecutive mandatory WG letter </a:t>
            </a:r>
            <a:r>
              <a:rPr lang="en-US" sz="1600" dirty="0" smtClean="0"/>
              <a:t>ballots</a:t>
            </a:r>
            <a:r>
              <a:rPr lang="en-US" sz="1600" u="sng" dirty="0" smtClean="0"/>
              <a:t>, </a:t>
            </a:r>
            <a:r>
              <a:rPr lang="en-US" sz="1600" u="sng" dirty="0"/>
              <a:t>where a valid response is received in the initial </a:t>
            </a:r>
            <a:r>
              <a:rPr lang="en-US" sz="1600" u="sng" dirty="0" smtClean="0"/>
              <a:t>mandatory WG </a:t>
            </a:r>
            <a:r>
              <a:rPr lang="en-US" sz="1600" u="sng" dirty="0"/>
              <a:t>letter ballot or any of its subsequent </a:t>
            </a:r>
            <a:r>
              <a:rPr lang="en-US" sz="1600" u="sng" dirty="0" smtClean="0"/>
              <a:t>recirculation ballots. </a:t>
            </a:r>
            <a:endParaRPr lang="en-US" sz="1600" u="sng" dirty="0"/>
          </a:p>
          <a:p>
            <a:pPr lvl="2"/>
            <a:r>
              <a:rPr lang="en-US" sz="1400" u="sng" dirty="0" smtClean="0"/>
              <a:t>NOTE – A voter’s status is evaluated at completion of a WGLB series. </a:t>
            </a:r>
            <a:endParaRPr lang="en-US" sz="1400" u="sng" dirty="0"/>
          </a:p>
          <a:p>
            <a:pPr lvl="2"/>
            <a:r>
              <a:rPr lang="en-US" sz="1600" strike="sngStrike" dirty="0"/>
              <a:t>NOTE – the 802 LMSC Policies and Procedures state that WG voter status is lost for failure to return 2 of 3 consecutive mandatory WG letter ballots, but such loss may be excused by the WG chair if the participant is otherwise considered active.  The WG chair has ruled that any 802.11 voter who has returned 4 out of 6 consecutive mandatory WG letter ballots is deemed to be active</a:t>
            </a:r>
            <a:r>
              <a:rPr lang="en-US" sz="1600" strike="sngStrike" dirty="0" smtClean="0"/>
              <a:t>.</a:t>
            </a:r>
            <a:endParaRPr lang="en-US" sz="1600" strike="sngStrike"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24</a:t>
            </a:fld>
            <a:endParaRPr lang="en-US"/>
          </a:p>
        </p:txBody>
      </p:sp>
      <p:sp>
        <p:nvSpPr>
          <p:cNvPr id="7" name="TextBox 6"/>
          <p:cNvSpPr txBox="1"/>
          <p:nvPr/>
        </p:nvSpPr>
        <p:spPr>
          <a:xfrm>
            <a:off x="381000" y="6172200"/>
            <a:ext cx="5449633" cy="276999"/>
          </a:xfrm>
          <a:prstGeom prst="rect">
            <a:avLst/>
          </a:prstGeom>
          <a:noFill/>
        </p:spPr>
        <p:txBody>
          <a:bodyPr wrap="none" rtlCol="0">
            <a:spAutoFit/>
          </a:bodyPr>
          <a:lstStyle/>
          <a:p>
            <a:r>
              <a:rPr lang="en-US" dirty="0" smtClean="0"/>
              <a:t>This proposal grew out of investigation into “Abstain”, see 11-16-223r1, slides 20-25</a:t>
            </a:r>
            <a:endParaRPr lang="en-US" dirty="0"/>
          </a:p>
        </p:txBody>
      </p:sp>
    </p:spTree>
    <p:extLst>
      <p:ext uri="{BB962C8B-B14F-4D97-AF65-F5344CB8AC3E}">
        <p14:creationId xmlns:p14="http://schemas.microsoft.com/office/powerpoint/2010/main" val="10006354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B7DC20B9-232F-45E3-915F-318DA7AF0997}" type="slidenum">
              <a:rPr lang="en-US" smtClean="0"/>
              <a:pPr>
                <a:defRPr/>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2016</a:t>
            </a:r>
            <a:endParaRPr lang="en-US"/>
          </a:p>
        </p:txBody>
      </p:sp>
      <p:sp>
        <p:nvSpPr>
          <p:cNvPr id="4099" name="Footer Placeholder 2"/>
          <p:cNvSpPr>
            <a:spLocks noGrp="1"/>
          </p:cNvSpPr>
          <p:nvPr>
            <p:ph type="ftr" sz="quarter" idx="11"/>
          </p:nvPr>
        </p:nvSpPr>
        <p:spPr>
          <a:noFill/>
        </p:spPr>
        <p:txBody>
          <a:bodyPr/>
          <a:lstStyle/>
          <a:p>
            <a:r>
              <a:rPr lang="en-US" smtClean="0"/>
              <a:t>D. Stanley, HP Enterprise</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2016</a:t>
            </a:r>
            <a:endParaRPr lang="en-US"/>
          </a:p>
        </p:txBody>
      </p:sp>
      <p:sp>
        <p:nvSpPr>
          <p:cNvPr id="5123" name="Footer Placeholder 2"/>
          <p:cNvSpPr>
            <a:spLocks noGrp="1"/>
          </p:cNvSpPr>
          <p:nvPr>
            <p:ph type="ftr" sz="quarter" idx="11"/>
          </p:nvPr>
        </p:nvSpPr>
        <p:spPr>
          <a:noFill/>
        </p:spPr>
        <p:txBody>
          <a:bodyPr/>
          <a:lstStyle/>
          <a:p>
            <a:r>
              <a:rPr lang="en-US" smtClean="0"/>
              <a:t>D. Stanley, HP Enterprise</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2016</a:t>
            </a:r>
            <a:endParaRPr lang="en-US"/>
          </a:p>
        </p:txBody>
      </p:sp>
      <p:sp>
        <p:nvSpPr>
          <p:cNvPr id="6147" name="Footer Placeholder 2"/>
          <p:cNvSpPr>
            <a:spLocks noGrp="1"/>
          </p:cNvSpPr>
          <p:nvPr>
            <p:ph type="ftr" sz="quarter" idx="11"/>
          </p:nvPr>
        </p:nvSpPr>
        <p:spPr>
          <a:noFill/>
        </p:spPr>
        <p:txBody>
          <a:bodyPr/>
          <a:lstStyle/>
          <a:p>
            <a:r>
              <a:rPr lang="en-US" smtClean="0"/>
              <a:t>D. Stanley, HP Enterprise</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2016</a:t>
            </a:r>
            <a:endParaRPr lang="en-US"/>
          </a:p>
        </p:txBody>
      </p:sp>
      <p:sp>
        <p:nvSpPr>
          <p:cNvPr id="7171" name="Footer Placeholder 2"/>
          <p:cNvSpPr>
            <a:spLocks noGrp="1"/>
          </p:cNvSpPr>
          <p:nvPr>
            <p:ph type="ftr" sz="quarter" idx="11"/>
          </p:nvPr>
        </p:nvSpPr>
        <p:spPr>
          <a:noFill/>
        </p:spPr>
        <p:txBody>
          <a:bodyPr/>
          <a:lstStyle/>
          <a:p>
            <a:r>
              <a:rPr lang="en-US" smtClean="0"/>
              <a:t>D. Stanley, HP Enterprise</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
        <p:nvSpPr>
          <p:cNvPr id="2" name="Slide Number Placeholder 1"/>
          <p:cNvSpPr>
            <a:spLocks noGrp="1"/>
          </p:cNvSpPr>
          <p:nvPr>
            <p:ph type="sldNum" sz="quarter" idx="12"/>
          </p:nvPr>
        </p:nvSpPr>
        <p:spPr/>
        <p:txBody>
          <a:bodyPr/>
          <a:lstStyle/>
          <a:p>
            <a:pPr>
              <a:defRPr/>
            </a:pPr>
            <a:r>
              <a:rPr lang="en-US" smtClean="0"/>
              <a:t>Slide </a:t>
            </a:r>
            <a:fld id="{4F8DB7B0-6F79-49ED-8154-EC3DF243439D}" type="slidenum">
              <a:rPr lang="en-US" smtClean="0"/>
              <a:pPr>
                <a:defRPr/>
              </a:pPr>
              <a:t>7</a:t>
            </a:fld>
            <a:endParaRPr lang="en-US"/>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2016</a:t>
            </a:r>
            <a:endParaRPr lang="en-US"/>
          </a:p>
        </p:txBody>
      </p:sp>
      <p:sp>
        <p:nvSpPr>
          <p:cNvPr id="11" name="Footer Placeholder 10"/>
          <p:cNvSpPr>
            <a:spLocks noGrp="1"/>
          </p:cNvSpPr>
          <p:nvPr>
            <p:ph type="ftr" sz="quarter" idx="11"/>
          </p:nvPr>
        </p:nvSpPr>
        <p:spPr/>
        <p:txBody>
          <a:bodyPr/>
          <a:lstStyle/>
          <a:p>
            <a:pPr>
              <a:defRPr/>
            </a:pPr>
            <a:r>
              <a:rPr lang="en-US" smtClean="0"/>
              <a:t>D. Stanley, HP Enterprise</a:t>
            </a:r>
            <a:endParaRPr lang="en-US"/>
          </a:p>
        </p:txBody>
      </p:sp>
      <p:sp>
        <p:nvSpPr>
          <p:cNvPr id="2" name="Slide Number Placeholder 1"/>
          <p:cNvSpPr>
            <a:spLocks noGrp="1"/>
          </p:cNvSpPr>
          <p:nvPr>
            <p:ph type="sldNum" sz="quarter" idx="12"/>
          </p:nvPr>
        </p:nvSpPr>
        <p:spPr/>
        <p:txBody>
          <a:bodyPr/>
          <a:lstStyle/>
          <a:p>
            <a:pPr>
              <a:defRPr/>
            </a:pPr>
            <a:r>
              <a:rPr lang="en-US" smtClean="0"/>
              <a:t>Slide </a:t>
            </a:r>
            <a:fld id="{8634B414-E725-475F-8EFC-03D12F3C5E1A}" type="slidenum">
              <a:rPr lang="en-US" smtClean="0"/>
              <a:pPr>
                <a:defRPr/>
              </a:pPr>
              <a:t>8</a:t>
            </a:fld>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9906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a:hlinkClick r:id="rId7"/>
              </a:rPr>
              <a:t>http://</a:t>
            </a:r>
            <a:r>
              <a:rPr lang="en-US" dirty="0" smtClean="0">
                <a:hlinkClick r:id="rId7"/>
              </a:rPr>
              <a:t>standards.ieee.org/develop/policies/bylaws/sect6-7.html#loa</a:t>
            </a:r>
            <a:r>
              <a:rPr lang="en-US" dirty="0" smtClean="0"/>
              <a:t> </a:t>
            </a:r>
          </a:p>
          <a:p>
            <a:pPr lvl="1"/>
            <a:r>
              <a:rPr lang="en-US" dirty="0" smtClean="0">
                <a:hlinkClick r:id="rId6"/>
              </a:rPr>
              <a:t>https</a:t>
            </a:r>
            <a:r>
              <a:rPr lang="en-US" dirty="0">
                <a:hlinkClick r:id="rId6"/>
              </a:rPr>
              <a:t>://development.standards.ieee.org/myproject/Public//mytools/mob/loa.pdf</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2016</a:t>
            </a:r>
            <a:endParaRPr lang="en-US" dirty="0"/>
          </a:p>
        </p:txBody>
      </p:sp>
      <p:sp>
        <p:nvSpPr>
          <p:cNvPr id="5" name="Footer Placeholder 4"/>
          <p:cNvSpPr>
            <a:spLocks noGrp="1"/>
          </p:cNvSpPr>
          <p:nvPr>
            <p:ph type="ftr" sz="quarter" idx="11"/>
          </p:nvPr>
        </p:nvSpPr>
        <p:spPr/>
        <p:txBody>
          <a:bodyPr/>
          <a:lstStyle/>
          <a:p>
            <a:pPr>
              <a:defRPr/>
            </a:pPr>
            <a:r>
              <a:rPr lang="en-US" smtClean="0"/>
              <a:t>D. Stanley, HP Enterprise</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8634B414-E725-475F-8EFC-03D12F3C5E1A}" type="slidenum">
              <a:rPr lang="en-US" smtClean="0"/>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40216</TotalTime>
  <Words>2447</Words>
  <Application>Microsoft Office PowerPoint</Application>
  <PresentationFormat>On-screen Show (4:3)</PresentationFormat>
  <Paragraphs>362</Paragraphs>
  <Slides>24</Slides>
  <Notes>24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26" baseType="lpstr">
      <vt:lpstr>802-11-Submission</vt:lpstr>
      <vt:lpstr>Document</vt:lpstr>
      <vt:lpstr>2nd  Vice Chair Report July 2016</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July 2016 IEEE 802 EC Rule Changes</vt:lpstr>
      <vt:lpstr>802 Rules meeting - continued</vt:lpstr>
      <vt:lpstr>IEEE 802.11 OM Status and changes</vt:lpstr>
      <vt:lpstr>Proposed IEEE 802.11 OM change</vt:lpstr>
      <vt:lpstr>Email Reflectors</vt:lpstr>
      <vt:lpstr>IEEE 802-ALL EMAIL List Server</vt:lpstr>
      <vt:lpstr>Reminder for Posting Documents</vt:lpstr>
      <vt:lpstr>Wednesday –  802.11 Mid-Week Plenary</vt:lpstr>
      <vt:lpstr>Proposed IEEE 802.11 OM change</vt:lpstr>
      <vt:lpstr>ANA Assignment Background</vt:lpstr>
      <vt:lpstr>ANA Assignment: Technical/Procedural?</vt:lpstr>
      <vt:lpstr>Friday –  802.11 Closing Plenary</vt:lpstr>
      <vt:lpstr>Motion:  IEEE 802.11 OM change</vt:lpstr>
    </vt:vector>
  </TitlesOfParts>
  <Company>Aruba Networks, an HP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dstanley@arubanetworks.com;dorothy.stanley@hpe.com</dc:creator>
  <cp:keywords>July 2016</cp:keywords>
  <dc:description>Dorothy Stanley (HP-Aruba Networks)</dc:description>
  <cp:lastModifiedBy>Dorothy Stanley</cp:lastModifiedBy>
  <cp:revision>255</cp:revision>
  <cp:lastPrinted>2014-04-08T14:44:21Z</cp:lastPrinted>
  <dcterms:created xsi:type="dcterms:W3CDTF">2012-03-12T21:29:33Z</dcterms:created>
  <dcterms:modified xsi:type="dcterms:W3CDTF">2016-07-25T05:24:39Z</dcterms:modified>
</cp:coreProperties>
</file>