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9" r:id="rId2"/>
    <p:sldId id="278" r:id="rId3"/>
    <p:sldId id="417" r:id="rId4"/>
    <p:sldId id="589" r:id="rId5"/>
    <p:sldId id="517" r:id="rId6"/>
    <p:sldId id="579" r:id="rId7"/>
    <p:sldId id="557" r:id="rId8"/>
    <p:sldId id="580" r:id="rId9"/>
    <p:sldId id="606" r:id="rId10"/>
    <p:sldId id="605" r:id="rId11"/>
    <p:sldId id="607" r:id="rId12"/>
    <p:sldId id="590" r:id="rId13"/>
    <p:sldId id="516" r:id="rId1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00"/>
    <a:srgbClr val="99CC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02" autoAdjust="0"/>
    <p:restoredTop sz="97842" autoAdjust="0"/>
  </p:normalViewPr>
  <p:slideViewPr>
    <p:cSldViewPr>
      <p:cViewPr>
        <p:scale>
          <a:sx n="100" d="100"/>
          <a:sy n="100" d="100"/>
        </p:scale>
        <p:origin x="-1728" y="-67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9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552" y="-72"/>
      </p:cViewPr>
      <p:guideLst>
        <p:guide orient="horz" pos="2164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802.11-16/0785r0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7213" y="8997950"/>
            <a:ext cx="5127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346A1385-B4BE-44D6-BE17-C818A5EF9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87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802.11-16/0785r0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4425" y="703263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9550" y="9001125"/>
            <a:ext cx="9239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BF0D095-F52D-480A-94DF-9FA296D2C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641350" y="296863"/>
            <a:ext cx="5575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904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EC899-E8EF-4388-8D00-29F049B3F00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802.11-16/0785r0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2DBA12B-7CE2-47B2-8A3A-C8330940ACFD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985A7-CD46-43FB-959E-263D01CC9381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802.11-16/0785r0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CEE20B-EFCB-4243-971C-5ADEB57723BE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317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802.11-16/0785r0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02219" y="9000621"/>
            <a:ext cx="492121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F4F34E98-D62A-4186-8764-CE3AA6FA4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571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802.11-16/0785r0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802.11-16/0785r0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6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802.11-16/0785r0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802.11-16/0785r0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802.11-16/0785r0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2016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638B68-59E2-4ECC-A395-4D8BA92A6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4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B95F2FA-1F7D-4511-B8D3-BE850E72B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0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20C94DB-DACE-4790-8683-FC67F9BD1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15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FC9212-A276-4579-8D5E-ABD8504D3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0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31AEC5-025C-49AC-9B4A-23C1DEB7E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E93BDA3-DD93-4E4E-8EDC-3FA158570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9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BB03CFB-44AD-4816-B58F-A54E0F554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08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4482A58-199F-4918-8432-04940375E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2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3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988C900-7051-48E6-8DAA-3BB132A94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7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B6FA4E4-6431-4A7A-AEBA-9670F0642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7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1893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DC664FA7-9591-4AF1-947F-CBEC61367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47069" y="332601"/>
            <a:ext cx="33984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lvl="4" algn="r">
              <a:defRPr/>
            </a:pPr>
            <a:r>
              <a:rPr lang="en-US" altLang="en-US" sz="1800" b="1" dirty="0" smtClean="0"/>
              <a:t>doc.: IEEE 802.11-16/0785r0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794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Agenda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street.com/ieee/products/1867583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0594-02-0000-revision-par-proposal-for-802-11-2012.doc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5/11-15-0532-47-000m-revmc-sponsor-ballot-comments.xls" TargetMode="External"/><Relationship Id="rId4" Type="http://schemas.openxmlformats.org/officeDocument/2006/relationships/hyperlink" Target="https://mentor.ieee.org/802.11/dcn/13/11-13-0233-56-000m-revmc-wg-ballot-comments.xl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ee802.org/PNP/approved/IEEE_802_Chairs_guidelines_v23.pdf" TargetMode="External"/><Relationship Id="rId3" Type="http://schemas.openxmlformats.org/officeDocument/2006/relationships/hyperlink" Target="https://development.standards.ieee.org/myproject/Public/mytools/mob/slideset.ppt" TargetMode="External"/><Relationship Id="rId7" Type="http://schemas.openxmlformats.org/officeDocument/2006/relationships/hyperlink" Target="http://grouper.ieee.org/groups/802/PNP/approved/IEEE_802_LMSC_OM_approved_120725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eee802.org/PNP/approved/IEEE_802_WG_PandP_v18.1.pdf" TargetMode="External"/><Relationship Id="rId11" Type="http://schemas.openxmlformats.org/officeDocument/2006/relationships/hyperlink" Target="http://www.ieee802.org/devdocs.shtml" TargetMode="External"/><Relationship Id="rId5" Type="http://schemas.openxmlformats.org/officeDocument/2006/relationships/hyperlink" Target="http://www.ieee802.org/PNP/approved/IEEE_802_OM_v18.pdf" TargetMode="External"/><Relationship Id="rId10" Type="http://schemas.openxmlformats.org/officeDocument/2006/relationships/hyperlink" Target="http://www.ieee802.org/11/Rules/rules.shtml" TargetMode="External"/><Relationship Id="rId4" Type="http://schemas.openxmlformats.org/officeDocument/2006/relationships/hyperlink" Target="http://standards.ieee.org/board/aud/LMSC.pdf" TargetMode="External"/><Relationship Id="rId9" Type="http://schemas.openxmlformats.org/officeDocument/2006/relationships/hyperlink" Target="https://mentor.ieee.org/802.11/dcn/14/11-14-0629-14-0000-802-11-operations-manual.doc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0759-00-000m-revmc-brc-may-27-telecon-minutes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mentor.ieee.org/802.11/dcn/13/11-13-0095-30-000m-editor-reports.ppt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1/email/stds-802-11/msg01475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77FB121F-92AD-4A94-B9B7-431A9F07F0F0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924800" cy="1066800"/>
          </a:xfrm>
        </p:spPr>
        <p:txBody>
          <a:bodyPr/>
          <a:lstStyle/>
          <a:p>
            <a:r>
              <a:rPr lang="en-US" altLang="en-US" dirty="0" smtClean="0"/>
              <a:t>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July 2016 Agenda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2016-06-16</a:t>
            </a:r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890967"/>
              </p:ext>
            </p:extLst>
          </p:nvPr>
        </p:nvGraphicFramePr>
        <p:xfrm>
          <a:off x="520700" y="2274888"/>
          <a:ext cx="8186738" cy="252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Document" r:id="rId4" imgW="8248712" imgH="2546007" progId="Word.Document.8">
                  <p:embed/>
                </p:oleObj>
              </mc:Choice>
              <mc:Fallback>
                <p:oleObj name="Document" r:id="rId4" imgW="8248712" imgH="254600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74888"/>
                        <a:ext cx="8186738" cy="252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Forward P802.11REVmc to </a:t>
            </a:r>
            <a:r>
              <a:rPr lang="en-US" altLang="en-US" dirty="0" err="1" smtClean="0"/>
              <a:t>RevCom</a:t>
            </a:r>
            <a:r>
              <a:rPr lang="en-US" altLang="en-US" dirty="0" smtClean="0"/>
              <a:t> (Conditional)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953000"/>
          </a:xfrm>
        </p:spPr>
        <p:txBody>
          <a:bodyPr/>
          <a:lstStyle/>
          <a:p>
            <a:pPr lvl="0"/>
            <a:r>
              <a:rPr lang="en-US" dirty="0" smtClean="0"/>
              <a:t>Approve </a:t>
            </a:r>
            <a:r>
              <a:rPr lang="en-US" dirty="0"/>
              <a:t>document &lt;doc-ref&gt; as the report to the IEEE 802 Executive Committee on the requirements for conditional approval to forward P802.11&lt;x&gt; to </a:t>
            </a:r>
            <a:r>
              <a:rPr lang="en-US" dirty="0" err="1"/>
              <a:t>RevCom</a:t>
            </a:r>
            <a:r>
              <a:rPr lang="en-US" dirty="0"/>
              <a:t>, and</a:t>
            </a:r>
          </a:p>
          <a:p>
            <a:pPr lvl="0"/>
            <a:r>
              <a:rPr lang="en-US" dirty="0"/>
              <a:t>Request the IEEE 802 Executive Committee to conditionally approve forwarding </a:t>
            </a:r>
            <a:r>
              <a:rPr lang="en-US" dirty="0" smtClean="0"/>
              <a:t>P802.11REVmc to </a:t>
            </a:r>
            <a:r>
              <a:rPr lang="en-US" dirty="0" err="1"/>
              <a:t>RevCom</a:t>
            </a:r>
            <a:r>
              <a:rPr lang="en-US" dirty="0"/>
              <a:t>.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GB" dirty="0" smtClean="0"/>
              <a:t>Moved </a:t>
            </a:r>
            <a:r>
              <a:rPr lang="en-GB" dirty="0"/>
              <a:t>by </a:t>
            </a:r>
            <a:r>
              <a:rPr lang="en-GB" dirty="0" smtClean="0"/>
              <a:t>Dorothy Stanley on </a:t>
            </a:r>
            <a:r>
              <a:rPr lang="en-GB" dirty="0"/>
              <a:t>behalf of </a:t>
            </a:r>
            <a:r>
              <a:rPr lang="en-US" dirty="0" err="1" smtClean="0"/>
              <a:t>TGmc</a:t>
            </a:r>
            <a:r>
              <a:rPr lang="en-US" dirty="0" smtClean="0"/>
              <a:t> (BRC)</a:t>
            </a:r>
          </a:p>
          <a:p>
            <a:pPr lvl="0"/>
            <a:r>
              <a:rPr lang="en-US" dirty="0" smtClean="0"/>
              <a:t>Second:</a:t>
            </a:r>
          </a:p>
          <a:p>
            <a:pPr lvl="0"/>
            <a:r>
              <a:rPr lang="en-US" dirty="0" smtClean="0"/>
              <a:t>Result:</a:t>
            </a:r>
            <a:endParaRPr lang="en-US" dirty="0"/>
          </a:p>
          <a:p>
            <a:pPr lvl="0"/>
            <a:r>
              <a:rPr lang="en-GB" sz="1800" dirty="0" err="1" smtClean="0"/>
              <a:t>TGmc</a:t>
            </a:r>
            <a:r>
              <a:rPr lang="en-GB" sz="1800" dirty="0" smtClean="0"/>
              <a:t> vote</a:t>
            </a:r>
            <a:r>
              <a:rPr lang="en-GB" sz="1800" dirty="0"/>
              <a:t>: </a:t>
            </a:r>
            <a:r>
              <a:rPr lang="en-GB" sz="1800" dirty="0" smtClean="0"/>
              <a:t>Moved</a:t>
            </a:r>
            <a:r>
              <a:rPr lang="en-GB" sz="1800" dirty="0"/>
              <a:t>: &lt;name&gt;,  Seconded: &lt;name&gt;, Result: </a:t>
            </a:r>
            <a:r>
              <a:rPr lang="en-GB" sz="1800" dirty="0" smtClean="0"/>
              <a:t>y-n-a</a:t>
            </a:r>
            <a:endParaRPr lang="en-US" sz="1800" dirty="0"/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33171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</a:t>
            </a:r>
            <a:r>
              <a:rPr lang="en-US" altLang="en-US" dirty="0" smtClean="0"/>
              <a:t>PAR Extension (if needed)</a:t>
            </a:r>
            <a:endParaRPr lang="en-US" altLang="en-US" dirty="0" smtClean="0"/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953000"/>
          </a:xfrm>
        </p:spPr>
        <p:txBody>
          <a:bodyPr/>
          <a:lstStyle/>
          <a:p>
            <a:pPr lvl="0"/>
            <a:r>
              <a:rPr lang="en-GB" dirty="0"/>
              <a:t>Approve sending the PAR </a:t>
            </a:r>
            <a:r>
              <a:rPr lang="en-GB" dirty="0" smtClean="0"/>
              <a:t>extension </a:t>
            </a:r>
            <a:r>
              <a:rPr lang="en-GB" dirty="0"/>
              <a:t>information </a:t>
            </a:r>
            <a:r>
              <a:rPr lang="en-GB" dirty="0" smtClean="0"/>
              <a:t>for P802.11REVmc </a:t>
            </a:r>
            <a:r>
              <a:rPr lang="en-GB" dirty="0"/>
              <a:t>cited below to </a:t>
            </a:r>
            <a:r>
              <a:rPr lang="en-GB" dirty="0" err="1"/>
              <a:t>NesCom</a:t>
            </a:r>
            <a:r>
              <a:rPr lang="en-GB" dirty="0"/>
              <a:t>.</a:t>
            </a:r>
            <a:endParaRPr lang="en-US" dirty="0"/>
          </a:p>
          <a:p>
            <a:pPr lvl="0"/>
            <a:r>
              <a:rPr lang="en-GB" dirty="0"/>
              <a:t> </a:t>
            </a:r>
            <a:endParaRPr lang="en-US" dirty="0"/>
          </a:p>
          <a:p>
            <a:pPr lvl="1"/>
            <a:r>
              <a:rPr lang="en-GB" b="1" dirty="0"/>
              <a:t>PAR document:  &lt;doc-ref&gt;</a:t>
            </a:r>
            <a:endParaRPr lang="en-US" dirty="0"/>
          </a:p>
          <a:p>
            <a:r>
              <a:rPr lang="en-US" dirty="0"/>
              <a:t> </a:t>
            </a:r>
          </a:p>
          <a:p>
            <a:pPr lvl="0"/>
            <a:r>
              <a:rPr lang="en-GB" dirty="0" smtClean="0"/>
              <a:t>Moved </a:t>
            </a:r>
            <a:r>
              <a:rPr lang="en-GB" dirty="0"/>
              <a:t>by </a:t>
            </a:r>
            <a:r>
              <a:rPr lang="en-GB" dirty="0" smtClean="0"/>
              <a:t>Dorothy Stanley on </a:t>
            </a:r>
            <a:r>
              <a:rPr lang="en-GB" dirty="0"/>
              <a:t>behalf of </a:t>
            </a:r>
            <a:r>
              <a:rPr lang="en-US" dirty="0" err="1" smtClean="0"/>
              <a:t>TGmc</a:t>
            </a:r>
            <a:r>
              <a:rPr lang="en-US" dirty="0" smtClean="0"/>
              <a:t> (BRC)</a:t>
            </a:r>
          </a:p>
          <a:p>
            <a:pPr lvl="0"/>
            <a:r>
              <a:rPr lang="en-US" dirty="0" smtClean="0"/>
              <a:t>Second:</a:t>
            </a:r>
          </a:p>
          <a:p>
            <a:pPr lvl="0"/>
            <a:r>
              <a:rPr lang="en-US" dirty="0" smtClean="0"/>
              <a:t>Result:</a:t>
            </a:r>
            <a:endParaRPr lang="en-US" dirty="0"/>
          </a:p>
          <a:p>
            <a:pPr lvl="0"/>
            <a:r>
              <a:rPr lang="en-GB" sz="1800" dirty="0" err="1" smtClean="0"/>
              <a:t>TGmc</a:t>
            </a:r>
            <a:r>
              <a:rPr lang="en-GB" sz="1800" dirty="0" smtClean="0"/>
              <a:t> vote</a:t>
            </a:r>
            <a:r>
              <a:rPr lang="en-GB" sz="1800" dirty="0"/>
              <a:t>: </a:t>
            </a:r>
            <a:r>
              <a:rPr lang="en-GB" sz="1800" dirty="0" smtClean="0"/>
              <a:t>Moved</a:t>
            </a:r>
            <a:r>
              <a:rPr lang="en-GB" sz="1800" dirty="0"/>
              <a:t>: &lt;name&gt;,  Seconded: &lt;name&gt;, Result: </a:t>
            </a:r>
            <a:r>
              <a:rPr lang="en-GB" sz="1800" dirty="0" smtClean="0"/>
              <a:t>y-n-a</a:t>
            </a:r>
            <a:endParaRPr lang="en-US" sz="1800" dirty="0"/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13702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July - September 2016 Meeting Planning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 sz="2000" dirty="0" smtClean="0"/>
              <a:t>Objectives: Third/Fourth  recirculation and comment resolution</a:t>
            </a:r>
          </a:p>
          <a:p>
            <a:r>
              <a:rPr lang="en-US" altLang="en-US" sz="2000" dirty="0" smtClean="0"/>
              <a:t>Conference </a:t>
            </a:r>
            <a:r>
              <a:rPr lang="en-US" altLang="en-US" sz="2000" dirty="0"/>
              <a:t>c</a:t>
            </a:r>
            <a:r>
              <a:rPr lang="en-US" altLang="en-US" sz="2000" dirty="0" smtClean="0"/>
              <a:t>alls 10am Eastern  2 hours </a:t>
            </a:r>
          </a:p>
          <a:p>
            <a:pPr lvl="1"/>
            <a:r>
              <a:rPr lang="en-US" altLang="en-US" sz="1800" dirty="0" smtClean="0"/>
              <a:t>With 10 day notice</a:t>
            </a:r>
          </a:p>
          <a:p>
            <a:r>
              <a:rPr lang="en-US" altLang="en-US" sz="2000" dirty="0" smtClean="0"/>
              <a:t>Ballot Resolution Committee meeting – </a:t>
            </a:r>
          </a:p>
          <a:p>
            <a:pPr lvl="1"/>
            <a:r>
              <a:rPr lang="en-US" altLang="en-US" sz="1800" dirty="0" smtClean="0"/>
              <a:t>If needed</a:t>
            </a:r>
          </a:p>
          <a:p>
            <a:r>
              <a:rPr lang="en-US" altLang="en-US" sz="2000" dirty="0" smtClean="0"/>
              <a:t>Schedule review</a:t>
            </a:r>
          </a:p>
          <a:p>
            <a:r>
              <a:rPr lang="en-US" altLang="en-US" sz="2000" dirty="0" smtClean="0"/>
              <a:t>Availability of 11mc in the IEEE store</a:t>
            </a:r>
          </a:p>
          <a:p>
            <a:pPr lvl="1"/>
            <a:r>
              <a:rPr lang="en-US" altLang="en-US" sz="1800" dirty="0" smtClean="0"/>
              <a:t>D5.0 is available (add D6.0 after SB approval), </a:t>
            </a:r>
            <a:r>
              <a:rPr lang="en-US" altLang="en-US" sz="1800" dirty="0"/>
              <a:t>see </a:t>
            </a:r>
            <a:r>
              <a:rPr lang="en-US" altLang="en-US" sz="1800" dirty="0">
                <a:hlinkClick r:id="rId3"/>
              </a:rPr>
              <a:t>http://</a:t>
            </a:r>
            <a:r>
              <a:rPr lang="en-US" altLang="en-US" sz="1800" dirty="0" smtClean="0">
                <a:hlinkClick r:id="rId3"/>
              </a:rPr>
              <a:t>www.techstreet.com/ieee/products/1867583</a:t>
            </a:r>
            <a:r>
              <a:rPr lang="en-US" altLang="en-US" sz="1800" dirty="0" smtClean="0"/>
              <a:t> </a:t>
            </a:r>
          </a:p>
          <a:p>
            <a:r>
              <a:rPr lang="en-US" altLang="en-US" sz="2000" dirty="0" smtClean="0"/>
              <a:t>Forward to ISO JTC1/SC6 WG1</a:t>
            </a:r>
          </a:p>
          <a:p>
            <a:pPr lvl="1"/>
            <a:r>
              <a:rPr lang="en-US" altLang="en-US" sz="1800" dirty="0" smtClean="0"/>
              <a:t>D5.0 forwarded; D6.0 will be forwarded upon SB approval</a:t>
            </a:r>
          </a:p>
        </p:txBody>
      </p:sp>
    </p:spTree>
    <p:extLst>
      <p:ext uri="{BB962C8B-B14F-4D97-AF65-F5344CB8AC3E}">
        <p14:creationId xmlns:p14="http://schemas.microsoft.com/office/powerpoint/2010/main" val="313388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8D16CA-04AA-4616-9A71-236CA8F67F1E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References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334000"/>
          </a:xfrm>
        </p:spPr>
        <p:txBody>
          <a:bodyPr/>
          <a:lstStyle/>
          <a:p>
            <a:r>
              <a:rPr lang="en-US" altLang="en-US" sz="2000" dirty="0" smtClean="0">
                <a:hlinkClick r:id="rId3"/>
              </a:rPr>
              <a:t>https://mentor.ieee.org/802.11/dcn/12/11-12-0594-02-0000-revision-par-proposal-for-802-11-2012.doc</a:t>
            </a:r>
            <a:endParaRPr lang="en-US" altLang="en-US" sz="2000" dirty="0" smtClean="0"/>
          </a:p>
          <a:p>
            <a:r>
              <a:rPr lang="en-US" altLang="en-US" sz="2000" dirty="0">
                <a:hlinkClick r:id="rId4"/>
              </a:rPr>
              <a:t>https://</a:t>
            </a:r>
            <a:r>
              <a:rPr lang="en-US" altLang="en-US" sz="2000" dirty="0" smtClean="0">
                <a:hlinkClick r:id="rId4"/>
              </a:rPr>
              <a:t>mentor.ieee.org/802.11/dcn/13/11-13-0233-56-000m-revmc-wg-ballot-comments.xls</a:t>
            </a:r>
            <a:r>
              <a:rPr lang="en-US" altLang="en-US" sz="2000" dirty="0" smtClean="0"/>
              <a:t> </a:t>
            </a:r>
          </a:p>
          <a:p>
            <a:r>
              <a:rPr lang="en-US" altLang="en-US" sz="2000" dirty="0">
                <a:hlinkClick r:id="rId5"/>
              </a:rPr>
              <a:t>https://</a:t>
            </a:r>
            <a:r>
              <a:rPr lang="en-US" altLang="en-US" sz="2000" dirty="0" smtClean="0">
                <a:hlinkClick r:id="rId5"/>
              </a:rPr>
              <a:t>mentor.ieee.org/802.11/dcn/15/11-15-0532-47-000m-revmc-sponsor-ballot-comments.xls</a:t>
            </a:r>
            <a:r>
              <a:rPr lang="en-US" altLang="en-US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6D6E298-42C4-4845-8665-E35DE2769254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agenda for the July 2016 session.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is operating as the Ballot Resolution Committee for P802.11REVmc.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512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512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F9088BE-4FB0-43D4-875F-2C4B42EE0B21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457200"/>
          </a:xfrm>
        </p:spPr>
        <p:txBody>
          <a:bodyPr/>
          <a:lstStyle/>
          <a:p>
            <a:r>
              <a:rPr lang="en-US" altLang="en-US" sz="2400" smtClean="0"/>
              <a:t>TGmc Agenda</a:t>
            </a:r>
          </a:p>
        </p:txBody>
      </p:sp>
      <p:sp>
        <p:nvSpPr>
          <p:cNvPr id="4103" name="Rectangle 19"/>
          <p:cNvSpPr>
            <a:spLocks noChangeArrowheads="1"/>
          </p:cNvSpPr>
          <p:nvPr/>
        </p:nvSpPr>
        <p:spPr bwMode="auto">
          <a:xfrm>
            <a:off x="305666" y="1371600"/>
            <a:ext cx="4010025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Monday </a:t>
            </a:r>
            <a:r>
              <a:rPr lang="en-US" altLang="en-US" sz="1800" dirty="0"/>
              <a:t>PM1 </a:t>
            </a:r>
          </a:p>
          <a:p>
            <a:pPr lvl="1"/>
            <a:r>
              <a:rPr lang="en-US" altLang="en-US" sz="1400" dirty="0" smtClean="0"/>
              <a:t>Chair’s </a:t>
            </a:r>
            <a:r>
              <a:rPr lang="en-US" altLang="en-US" sz="1400" dirty="0"/>
              <a:t>Welcome, </a:t>
            </a:r>
            <a:r>
              <a:rPr lang="en-US" altLang="en-US" sz="1400" dirty="0" smtClean="0"/>
              <a:t>Patent reminder, Status</a:t>
            </a:r>
            <a:r>
              <a:rPr lang="en-US" altLang="en-US" sz="1400" dirty="0"/>
              <a:t>, Review of Objectives, Approve </a:t>
            </a:r>
            <a:r>
              <a:rPr lang="en-US" altLang="en-US" sz="1400" dirty="0" smtClean="0"/>
              <a:t>agenda </a:t>
            </a:r>
          </a:p>
          <a:p>
            <a:pPr lvl="1"/>
            <a:r>
              <a:rPr lang="en-US" altLang="en-US" sz="1400" dirty="0" smtClean="0"/>
              <a:t>Editor’s Report</a:t>
            </a:r>
          </a:p>
          <a:p>
            <a:pPr lvl="1"/>
            <a:r>
              <a:rPr lang="en-GB" sz="1400" dirty="0" smtClean="0"/>
              <a:t>Comment resolution</a:t>
            </a:r>
          </a:p>
          <a:p>
            <a:pPr lvl="1"/>
            <a:r>
              <a:rPr lang="en-GB" sz="1400" dirty="0" smtClean="0"/>
              <a:t>Report to </a:t>
            </a:r>
            <a:r>
              <a:rPr lang="en-GB" sz="1400" dirty="0" smtClean="0"/>
              <a:t>EC</a:t>
            </a:r>
          </a:p>
          <a:p>
            <a:pPr lvl="1"/>
            <a:r>
              <a:rPr lang="en-GB" sz="1400" dirty="0" smtClean="0"/>
              <a:t>PAR extension (if needed)</a:t>
            </a: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 smtClean="0"/>
          </a:p>
        </p:txBody>
      </p:sp>
      <p:sp>
        <p:nvSpPr>
          <p:cNvPr id="10" name="Rectangle 35"/>
          <p:cNvSpPr>
            <a:spLocks noChangeArrowheads="1"/>
          </p:cNvSpPr>
          <p:nvPr/>
        </p:nvSpPr>
        <p:spPr bwMode="auto">
          <a:xfrm>
            <a:off x="305666" y="3581400"/>
            <a:ext cx="464379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</a:t>
            </a:r>
            <a:r>
              <a:rPr lang="en-US" altLang="en-US" sz="1800" dirty="0" smtClean="0"/>
              <a:t>PM2 </a:t>
            </a:r>
            <a:endParaRPr lang="en-US" altLang="en-US" sz="1800" dirty="0"/>
          </a:p>
          <a:p>
            <a:pPr lvl="1">
              <a:lnSpc>
                <a:spcPct val="80000"/>
              </a:lnSpc>
            </a:pPr>
            <a:r>
              <a:rPr lang="en-GB" altLang="en-US" sz="1400" dirty="0" smtClean="0"/>
              <a:t>Comment resolution</a:t>
            </a:r>
          </a:p>
          <a:p>
            <a:pPr lvl="1">
              <a:lnSpc>
                <a:spcPct val="80000"/>
              </a:lnSpc>
            </a:pPr>
            <a:r>
              <a:rPr lang="en-GB" sz="1400" dirty="0" smtClean="0"/>
              <a:t>Report to EC</a:t>
            </a:r>
          </a:p>
        </p:txBody>
      </p:sp>
      <p:sp>
        <p:nvSpPr>
          <p:cNvPr id="16" name="Rectangle 35"/>
          <p:cNvSpPr>
            <a:spLocks noChangeArrowheads="1"/>
          </p:cNvSpPr>
          <p:nvPr/>
        </p:nvSpPr>
        <p:spPr bwMode="auto">
          <a:xfrm>
            <a:off x="4724400" y="1219200"/>
            <a:ext cx="4343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Wednesday </a:t>
            </a:r>
            <a:r>
              <a:rPr lang="en-US" altLang="en-US" sz="1800" dirty="0"/>
              <a:t>PM2 </a:t>
            </a:r>
          </a:p>
          <a:p>
            <a:pPr lvl="1"/>
            <a:r>
              <a:rPr lang="en-GB" sz="1400" dirty="0" smtClean="0"/>
              <a:t>Motions</a:t>
            </a:r>
            <a:endParaRPr lang="en-GB" sz="1400" dirty="0"/>
          </a:p>
          <a:p>
            <a:pPr lvl="1"/>
            <a:r>
              <a:rPr lang="en-US" altLang="en-US" sz="1400" dirty="0" smtClean="0"/>
              <a:t>Comment resolution</a:t>
            </a:r>
          </a:p>
          <a:p>
            <a:pPr lvl="1"/>
            <a:r>
              <a:rPr lang="en-US" sz="1400" dirty="0" smtClean="0"/>
              <a:t>Report to EC</a:t>
            </a:r>
            <a:endParaRPr lang="en-GB" sz="1400" dirty="0" smtClean="0"/>
          </a:p>
          <a:p>
            <a:pPr lvl="1"/>
            <a:endParaRPr lang="en-GB" sz="1200" dirty="0"/>
          </a:p>
          <a:p>
            <a:pPr lvl="1"/>
            <a:endParaRPr lang="en-US" altLang="en-US" sz="1200" dirty="0" smtClean="0"/>
          </a:p>
          <a:p>
            <a:pPr lvl="1"/>
            <a:endParaRPr lang="en-US" altLang="en-US" sz="1400" dirty="0" smtClean="0"/>
          </a:p>
          <a:p>
            <a:pPr marL="457200" lvl="1" indent="0">
              <a:buNone/>
            </a:pPr>
            <a:endParaRPr lang="en-GB" altLang="en-US" sz="1200" dirty="0"/>
          </a:p>
          <a:p>
            <a:pPr lvl="1"/>
            <a:endParaRPr lang="en-US" altLang="en-US" sz="1200" dirty="0" smtClean="0"/>
          </a:p>
          <a:p>
            <a:pPr lvl="1"/>
            <a:endParaRPr lang="en-US" altLang="en-US" sz="1600" dirty="0" smtClean="0"/>
          </a:p>
          <a:p>
            <a:pPr lvl="1"/>
            <a:endParaRPr lang="en-US" altLang="en-US" sz="1600" dirty="0" smtClean="0"/>
          </a:p>
        </p:txBody>
      </p:sp>
      <p:sp>
        <p:nvSpPr>
          <p:cNvPr id="13" name="Rectangle 35"/>
          <p:cNvSpPr>
            <a:spLocks noChangeArrowheads="1"/>
          </p:cNvSpPr>
          <p:nvPr/>
        </p:nvSpPr>
        <p:spPr bwMode="auto">
          <a:xfrm>
            <a:off x="4730750" y="3200400"/>
            <a:ext cx="37274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Thursday PM2</a:t>
            </a:r>
          </a:p>
          <a:p>
            <a:pPr lvl="1"/>
            <a:r>
              <a:rPr lang="en-US" altLang="en-US" sz="1400" dirty="0"/>
              <a:t>Comment resolution</a:t>
            </a:r>
          </a:p>
          <a:p>
            <a:pPr lvl="1"/>
            <a:r>
              <a:rPr lang="en-US" sz="1400" dirty="0"/>
              <a:t>Report to </a:t>
            </a:r>
            <a:r>
              <a:rPr lang="en-US" sz="1400" dirty="0" smtClean="0"/>
              <a:t>EC, PAR Extension (if needed)</a:t>
            </a:r>
            <a:endParaRPr lang="en-GB" sz="1400" dirty="0"/>
          </a:p>
          <a:p>
            <a:pPr lvl="1">
              <a:lnSpc>
                <a:spcPct val="80000"/>
              </a:lnSpc>
            </a:pPr>
            <a:r>
              <a:rPr lang="en-US" altLang="en-US" sz="1400" dirty="0" smtClean="0"/>
              <a:t>Plans for July - September</a:t>
            </a:r>
            <a:endParaRPr lang="en-US" altLang="en-US" sz="1400" dirty="0"/>
          </a:p>
          <a:p>
            <a:pPr lvl="1">
              <a:lnSpc>
                <a:spcPct val="80000"/>
              </a:lnSpc>
            </a:pPr>
            <a:r>
              <a:rPr lang="en-US" altLang="en-US" sz="1400" dirty="0"/>
              <a:t>Schedule,  AOB, Adjourn</a:t>
            </a:r>
          </a:p>
          <a:p>
            <a:pPr lvl="1">
              <a:lnSpc>
                <a:spcPct val="80000"/>
              </a:lnSpc>
            </a:pPr>
            <a:endParaRPr lang="en-US" altLang="en-US" sz="1200" dirty="0"/>
          </a:p>
          <a:p>
            <a:pPr lvl="1">
              <a:lnSpc>
                <a:spcPct val="80000"/>
              </a:lnSpc>
            </a:pPr>
            <a:endParaRPr lang="en-GB" sz="1200" dirty="0"/>
          </a:p>
          <a:p>
            <a:pPr lvl="1">
              <a:lnSpc>
                <a:spcPct val="80000"/>
              </a:lnSpc>
            </a:pPr>
            <a:endParaRPr lang="en-US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2016</a:t>
            </a:r>
            <a:endParaRPr lang="en-US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dirty="0" smtClean="0"/>
              <a:t>Current IEEE 802, 802.11 rules documents 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229600" cy="5181600"/>
          </a:xfrm>
          <a:noFill/>
        </p:spPr>
        <p:txBody>
          <a:bodyPr/>
          <a:lstStyle/>
          <a:p>
            <a:r>
              <a:rPr lang="en-US" sz="1800" dirty="0" smtClean="0"/>
              <a:t>Patent policy slides</a:t>
            </a:r>
          </a:p>
          <a:p>
            <a:pPr lvl="1"/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development.standards.ieee.org/myproject/Public/mytools/mob/slideset.ppt</a:t>
            </a:r>
            <a:r>
              <a:rPr lang="en-US" sz="1400" dirty="0" smtClean="0"/>
              <a:t> </a:t>
            </a:r>
            <a:endParaRPr lang="en-US" sz="1400" dirty="0"/>
          </a:p>
          <a:p>
            <a:r>
              <a:rPr lang="en-US" sz="1800" dirty="0" smtClean="0"/>
              <a:t>IEEE </a:t>
            </a:r>
            <a:r>
              <a:rPr lang="en-US" sz="1800" dirty="0"/>
              <a:t>802 Policies &amp; Procedures </a:t>
            </a:r>
          </a:p>
          <a:p>
            <a:pPr lvl="1"/>
            <a:r>
              <a:rPr lang="en-US" sz="1400" dirty="0"/>
              <a:t>(link to </a:t>
            </a:r>
            <a:r>
              <a:rPr lang="en-US" sz="1400" dirty="0" err="1"/>
              <a:t>AudCom</a:t>
            </a:r>
            <a:r>
              <a:rPr lang="en-US" sz="1400" dirty="0"/>
              <a:t>, approved by IEEE-SA Standards Board June 2014) </a:t>
            </a:r>
          </a:p>
          <a:p>
            <a:pPr lvl="1"/>
            <a:r>
              <a:rPr lang="en-US" sz="1400" dirty="0">
                <a:hlinkClick r:id="rId4"/>
              </a:rPr>
              <a:t>http://standards.ieee.org/board/aud/LMSC.pdf</a:t>
            </a:r>
            <a:endParaRPr lang="en-US" sz="1400" dirty="0"/>
          </a:p>
          <a:p>
            <a:r>
              <a:rPr lang="en-US" sz="1800" dirty="0"/>
              <a:t>IEEE 802 Operations Manual </a:t>
            </a:r>
            <a:r>
              <a:rPr lang="en-US" sz="1800" dirty="0" smtClean="0"/>
              <a:t>(13 Nov 2015)</a:t>
            </a:r>
            <a:endParaRPr lang="en-US" sz="1800" dirty="0"/>
          </a:p>
          <a:p>
            <a:pPr lvl="1">
              <a:lnSpc>
                <a:spcPct val="80000"/>
              </a:lnSpc>
              <a:defRPr/>
            </a:pPr>
            <a:r>
              <a:rPr lang="en-US" altLang="en-US" sz="1400" dirty="0" smtClean="0">
                <a:hlinkClick r:id="rId5"/>
              </a:rPr>
              <a:t>http://www.ieee802.org/PNP/approved/IEEE_802_OM_v18.pdf</a:t>
            </a:r>
            <a:endParaRPr lang="en-US" altLang="en-US" sz="1400" dirty="0" smtClean="0"/>
          </a:p>
          <a:p>
            <a:pPr>
              <a:lnSpc>
                <a:spcPct val="80000"/>
              </a:lnSpc>
              <a:defRPr/>
            </a:pPr>
            <a:r>
              <a:rPr lang="en-US" sz="1800" dirty="0" smtClean="0"/>
              <a:t>IEEE 802 Working Group Policies &amp;Procedures (13 Nov 2015)</a:t>
            </a:r>
            <a:r>
              <a:rPr lang="en-US" altLang="en-US" sz="1400" dirty="0" smtClean="0"/>
              <a:t> </a:t>
            </a:r>
          </a:p>
          <a:p>
            <a:pPr lvl="1"/>
            <a:r>
              <a:rPr lang="en-US" altLang="en-US" sz="1400" dirty="0">
                <a:hlinkClick r:id="rId6"/>
              </a:rPr>
              <a:t>http://</a:t>
            </a:r>
            <a:r>
              <a:rPr lang="en-US" altLang="en-US" sz="1400" dirty="0" smtClean="0">
                <a:hlinkClick r:id="rId6"/>
              </a:rPr>
              <a:t>www.ieee802.org/PNP/approved/IEEE_802_WG_PandP_v18.1.pdf</a:t>
            </a:r>
            <a:r>
              <a:rPr lang="en-US" altLang="en-US" sz="1400" dirty="0" smtClean="0"/>
              <a:t> (editor update)</a:t>
            </a:r>
          </a:p>
          <a:p>
            <a:r>
              <a:rPr lang="en-US" sz="1800" dirty="0" smtClean="0"/>
              <a:t>IEEE </a:t>
            </a:r>
            <a:r>
              <a:rPr lang="en-US" sz="1800" dirty="0"/>
              <a:t>802 LMSC Chair's Guidelines </a:t>
            </a:r>
            <a:r>
              <a:rPr lang="en-US" sz="1800" dirty="0" smtClean="0"/>
              <a:t>(18 Mar 2016)</a:t>
            </a:r>
            <a:endParaRPr lang="en-US" sz="1800" dirty="0">
              <a:hlinkClick r:id="rId7"/>
            </a:endParaRPr>
          </a:p>
          <a:p>
            <a:pPr lvl="1"/>
            <a:r>
              <a:rPr lang="en-US" sz="1400" dirty="0" smtClean="0">
                <a:hlinkClick r:id="rId8"/>
              </a:rPr>
              <a:t>http</a:t>
            </a:r>
            <a:r>
              <a:rPr lang="en-US" sz="1400" dirty="0">
                <a:hlinkClick r:id="rId8"/>
              </a:rPr>
              <a:t>://</a:t>
            </a:r>
            <a:r>
              <a:rPr lang="en-US" sz="1400" dirty="0" smtClean="0">
                <a:hlinkClick r:id="rId8"/>
              </a:rPr>
              <a:t>www.ieee802.org/PNP/approved/IEEE_802_Chairs_guidelines_v23.pdf</a:t>
            </a:r>
            <a:r>
              <a:rPr lang="en-US" sz="1400" dirty="0" smtClean="0"/>
              <a:t> </a:t>
            </a:r>
          </a:p>
          <a:p>
            <a:r>
              <a:rPr lang="en-US" sz="1800" dirty="0" smtClean="0"/>
              <a:t>IEEE </a:t>
            </a:r>
            <a:r>
              <a:rPr lang="en-US" sz="1800" dirty="0"/>
              <a:t>802.11 WG OM: </a:t>
            </a:r>
            <a:r>
              <a:rPr lang="en-US" sz="1800" dirty="0" smtClean="0"/>
              <a:t>(13 Nov 2015)</a:t>
            </a:r>
            <a:endParaRPr lang="en-US" sz="1800" dirty="0"/>
          </a:p>
          <a:p>
            <a:pPr lvl="1"/>
            <a:r>
              <a:rPr lang="en-US" altLang="en-US" sz="1400" dirty="0">
                <a:hlinkClick r:id="rId9"/>
              </a:rPr>
              <a:t>https://</a:t>
            </a:r>
            <a:r>
              <a:rPr lang="en-US" altLang="en-US" sz="1400" dirty="0" smtClean="0">
                <a:hlinkClick r:id="rId9"/>
              </a:rPr>
              <a:t>mentor.ieee.org/802.11/dcn/14/11-14-0629-14-0000-802-11-operations-manual.docx</a:t>
            </a:r>
            <a:r>
              <a:rPr lang="en-US" altLang="en-US" sz="1400" dirty="0" smtClean="0"/>
              <a:t>   </a:t>
            </a:r>
          </a:p>
          <a:p>
            <a:r>
              <a:rPr lang="en-US" sz="1800" dirty="0" smtClean="0"/>
              <a:t>Policies </a:t>
            </a:r>
            <a:r>
              <a:rPr lang="en-US" sz="1800" dirty="0"/>
              <a:t>and Procedures hierarchy</a:t>
            </a:r>
          </a:p>
          <a:p>
            <a:pPr lvl="1"/>
            <a:r>
              <a:rPr lang="en-US" sz="1400" dirty="0">
                <a:hlinkClick r:id="rId10"/>
              </a:rPr>
              <a:t>http://</a:t>
            </a:r>
            <a:r>
              <a:rPr lang="en-US" sz="1400" dirty="0" smtClean="0">
                <a:hlinkClick r:id="rId10"/>
              </a:rPr>
              <a:t>www.ieee802.org/11/Rules/rules.shtml</a:t>
            </a:r>
            <a:endParaRPr lang="en-US" sz="1400" dirty="0"/>
          </a:p>
          <a:p>
            <a:pPr marL="342900" lvl="1" indent="-342900">
              <a:buFontTx/>
              <a:buChar char="•"/>
            </a:pPr>
            <a:r>
              <a:rPr lang="en-US" altLang="en-US" sz="1800" b="1" dirty="0"/>
              <a:t>IEEE 802 Procedural document website: </a:t>
            </a:r>
            <a:r>
              <a:rPr lang="en-US" altLang="en-US" sz="1600" dirty="0">
                <a:hlinkClick r:id="rId11"/>
              </a:rPr>
              <a:t>http://www.ieee802.org/devdocs.shtml</a:t>
            </a:r>
            <a:r>
              <a:rPr lang="en-US" altLang="en-US" sz="1600" dirty="0"/>
              <a:t> </a:t>
            </a:r>
          </a:p>
          <a:p>
            <a:endParaRPr lang="en-US" dirty="0" smtClean="0"/>
          </a:p>
          <a:p>
            <a:pPr lvl="1"/>
            <a:endParaRPr lang="en-US" sz="1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634B414-E725-475F-8EFC-03D12F3C5E1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14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dirty="0" smtClean="0"/>
              <a:t>Tuesday PM1 </a:t>
            </a:r>
            <a:br>
              <a:rPr lang="en-US" altLang="en-US" dirty="0" smtClean="0"/>
            </a:br>
            <a:endParaRPr lang="en-US" altLang="en-US" sz="1800" dirty="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7772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Objectives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Operate as the Ballot Resolution Group for P802.11-REVmc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Approve Prior Minutes</a:t>
            </a:r>
          </a:p>
          <a:p>
            <a:pPr lvl="1">
              <a:lnSpc>
                <a:spcPct val="90000"/>
              </a:lnSpc>
            </a:pPr>
            <a:r>
              <a:rPr lang="en-US" altLang="en-US" sz="1400" dirty="0">
                <a:hlinkClick r:id="rId3"/>
              </a:rPr>
              <a:t>https://</a:t>
            </a:r>
            <a:r>
              <a:rPr lang="en-US" altLang="en-US" sz="1400" dirty="0" smtClean="0">
                <a:hlinkClick r:id="rId3"/>
              </a:rPr>
              <a:t>mentor.ieee.org/802.11/dcn/16/11-16-0717-00-000m-minutes-for-revmc-brc-face-to-face-meeting-may-17-19-waikoloa.docx</a:t>
            </a:r>
          </a:p>
          <a:p>
            <a:pPr lvl="1">
              <a:lnSpc>
                <a:spcPct val="90000"/>
              </a:lnSpc>
            </a:pPr>
            <a:r>
              <a:rPr lang="en-US" altLang="en-US" sz="1400" dirty="0" smtClean="0">
                <a:hlinkClick r:id="rId3"/>
              </a:rPr>
              <a:t>https</a:t>
            </a:r>
            <a:r>
              <a:rPr lang="en-US" altLang="en-US" sz="1400" dirty="0">
                <a:hlinkClick r:id="rId3"/>
              </a:rPr>
              <a:t>://</a:t>
            </a:r>
            <a:r>
              <a:rPr lang="en-US" altLang="en-US" sz="1400" dirty="0" smtClean="0">
                <a:hlinkClick r:id="rId3"/>
              </a:rPr>
              <a:t>mentor.ieee.org/802.11/dcn/16/11-16-0759-00-000m-revmc-brc-may-27-telecon-minutes.docx</a:t>
            </a:r>
            <a:r>
              <a:rPr lang="en-US" altLang="en-US" sz="14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n-US" sz="1400" dirty="0" smtClean="0"/>
              <a:t>11-16-0765 June 3</a:t>
            </a:r>
            <a:r>
              <a:rPr lang="en-US" altLang="en-US" sz="1400" baseline="30000" dirty="0" smtClean="0"/>
              <a:t>rd</a:t>
            </a:r>
            <a:r>
              <a:rPr lang="en-US" altLang="en-US" sz="1400" dirty="0" smtClean="0"/>
              <a:t> minutes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Editor Report (Adrian Stephens)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Editor </a:t>
            </a:r>
            <a:r>
              <a:rPr lang="en-US" altLang="en-US" sz="1800" dirty="0"/>
              <a:t>report: </a:t>
            </a:r>
            <a:r>
              <a:rPr lang="en-US" altLang="en-US" sz="1800" dirty="0">
                <a:hlinkClick r:id="rId4"/>
              </a:rPr>
              <a:t>https://</a:t>
            </a:r>
            <a:r>
              <a:rPr lang="en-US" altLang="en-US" sz="1800" dirty="0" smtClean="0">
                <a:hlinkClick r:id="rId4"/>
              </a:rPr>
              <a:t>mentor.ieee.org/802.11/dcn/13/11-13-0095-30-000m-editor-reports.pptx</a:t>
            </a:r>
            <a:r>
              <a:rPr lang="en-US" altLang="en-US" sz="1800" dirty="0" smtClean="0"/>
              <a:t> </a:t>
            </a:r>
            <a:endParaRPr lang="en-US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dirty="0" smtClean="0"/>
              <a:t>Tuesday PM1 (continued)</a:t>
            </a:r>
            <a:br>
              <a:rPr lang="en-US" altLang="en-US" dirty="0" smtClean="0"/>
            </a:br>
            <a:endParaRPr lang="en-US" altLang="en-US" sz="1800" dirty="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83058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WG </a:t>
            </a:r>
            <a:r>
              <a:rPr lang="en-US" dirty="0"/>
              <a:t>chair has delegated </a:t>
            </a:r>
            <a:r>
              <a:rPr lang="en-US" dirty="0" smtClean="0"/>
              <a:t>BRC </a:t>
            </a:r>
            <a:r>
              <a:rPr lang="en-US" altLang="en-US" dirty="0"/>
              <a:t>Ballot Resolution </a:t>
            </a:r>
            <a:r>
              <a:rPr lang="en-US" altLang="en-US" dirty="0" smtClean="0"/>
              <a:t>Committee </a:t>
            </a:r>
            <a:r>
              <a:rPr lang="en-US" dirty="0" smtClean="0"/>
              <a:t>responsibility </a:t>
            </a:r>
            <a:r>
              <a:rPr lang="en-US" dirty="0"/>
              <a:t>to </a:t>
            </a:r>
            <a:r>
              <a:rPr lang="en-US" dirty="0" err="1" smtClean="0"/>
              <a:t>TGmc</a:t>
            </a:r>
            <a:r>
              <a:rPr lang="en-US" dirty="0"/>
              <a:t>: 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www.ieee802.org/11/email/stds-802-11/msg01475.html</a:t>
            </a:r>
            <a:r>
              <a:rPr lang="en-US" dirty="0" smtClean="0"/>
              <a:t> </a:t>
            </a:r>
          </a:p>
          <a:p>
            <a:pPr lvl="1"/>
            <a:r>
              <a:rPr lang="en-US" i="1" dirty="0" smtClean="0"/>
              <a:t>“</a:t>
            </a:r>
            <a:r>
              <a:rPr lang="en-US" sz="2000" b="0" i="1" dirty="0" smtClean="0"/>
              <a:t>The </a:t>
            </a:r>
            <a:r>
              <a:rPr lang="en-US" sz="2000" b="0" i="1" dirty="0"/>
              <a:t>resolution of comments is delegated to </a:t>
            </a:r>
            <a:r>
              <a:rPr lang="en-US" sz="2000" b="0" i="1" dirty="0" err="1"/>
              <a:t>TGmc</a:t>
            </a:r>
            <a:r>
              <a:rPr lang="en-US" sz="2000" b="0" i="1" dirty="0"/>
              <a:t>, acting as a sponsor Ballot Resolution Committee (BRC):</a:t>
            </a:r>
          </a:p>
          <a:p>
            <a:pPr lvl="1"/>
            <a:r>
              <a:rPr lang="en-US" sz="1800" b="0" i="1" dirty="0" smtClean="0"/>
              <a:t>For </a:t>
            </a:r>
            <a:r>
              <a:rPr lang="en-US" sz="1800" b="0" i="1" dirty="0"/>
              <a:t>convenience, we will continue to use the term “</a:t>
            </a:r>
            <a:r>
              <a:rPr lang="en-US" sz="1800" b="0" i="1" dirty="0" err="1"/>
              <a:t>TGmc</a:t>
            </a:r>
            <a:r>
              <a:rPr lang="en-US" sz="1800" b="0" i="1" dirty="0"/>
              <a:t>” to represent this </a:t>
            </a:r>
            <a:r>
              <a:rPr lang="en-US" sz="1800" b="0" i="1" dirty="0" smtClean="0"/>
              <a:t>BRC</a:t>
            </a:r>
          </a:p>
          <a:p>
            <a:pPr lvl="1"/>
            <a:r>
              <a:rPr lang="en-US" sz="1800" b="0" i="1" dirty="0" smtClean="0"/>
              <a:t>Any </a:t>
            </a:r>
            <a:r>
              <a:rPr lang="en-US" sz="1800" b="0" i="1" dirty="0"/>
              <a:t>voting member of 802.11 can vote at </a:t>
            </a:r>
            <a:r>
              <a:rPr lang="en-US" sz="1800" b="0" i="1" dirty="0" err="1"/>
              <a:t>TGmc</a:t>
            </a:r>
            <a:r>
              <a:rPr lang="en-US" sz="1800" b="0" i="1" dirty="0"/>
              <a:t> </a:t>
            </a:r>
            <a:r>
              <a:rPr lang="en-US" sz="1800" b="0" i="1" dirty="0" smtClean="0"/>
              <a:t>meetings</a:t>
            </a:r>
          </a:p>
          <a:p>
            <a:pPr lvl="1"/>
            <a:r>
              <a:rPr lang="en-US" sz="1800" b="0" i="1" dirty="0" err="1" smtClean="0"/>
              <a:t>TGmc</a:t>
            </a:r>
            <a:r>
              <a:rPr lang="en-US" sz="1800" b="0" i="1" dirty="0" smtClean="0"/>
              <a:t> </a:t>
            </a:r>
            <a:r>
              <a:rPr lang="en-US" sz="1800" b="0" i="1" dirty="0"/>
              <a:t>can consider motions (e.g. comment resolution,  other changes to the draft, to recirculate) in any of its meetings – including </a:t>
            </a:r>
            <a:r>
              <a:rPr lang="en-US" sz="1800" b="0" i="1" dirty="0" err="1" smtClean="0"/>
              <a:t>telecons</a:t>
            </a:r>
            <a:endParaRPr lang="en-US" sz="1800" i="1" dirty="0" smtClean="0"/>
          </a:p>
          <a:p>
            <a:pPr lvl="1"/>
            <a:r>
              <a:rPr lang="en-US" sz="1800" b="0" i="1" dirty="0" err="1" smtClean="0"/>
              <a:t>TGmc</a:t>
            </a:r>
            <a:r>
              <a:rPr lang="en-US" sz="1800" b="0" i="1" dirty="0" smtClean="0"/>
              <a:t> </a:t>
            </a:r>
            <a:r>
              <a:rPr lang="en-US" sz="1800" b="0" i="1" dirty="0"/>
              <a:t>will meet during 802.11 F2F meetings</a:t>
            </a:r>
          </a:p>
          <a:p>
            <a:pPr lvl="1"/>
            <a:endParaRPr lang="en-US" sz="1800" b="0" i="1" dirty="0"/>
          </a:p>
          <a:p>
            <a:pPr lvl="1"/>
            <a:r>
              <a:rPr lang="en-US" sz="1800" b="0" i="1" dirty="0"/>
              <a:t>Ultimately the WG is required to approve any request to the executive committee to move </a:t>
            </a:r>
            <a:r>
              <a:rPr lang="en-US" sz="1800" b="0" i="1" dirty="0" smtClean="0"/>
              <a:t>the project </a:t>
            </a:r>
            <a:r>
              <a:rPr lang="en-US" sz="1800" b="0" i="1" dirty="0"/>
              <a:t>to the standards board for approval</a:t>
            </a:r>
            <a:r>
              <a:rPr lang="en-US" sz="1800" b="0" i="1" dirty="0" smtClean="0"/>
              <a:t>.”</a:t>
            </a:r>
            <a:endParaRPr lang="en-US" sz="1800" b="0" i="1" dirty="0"/>
          </a:p>
          <a:p>
            <a:pPr lvl="1">
              <a:lnSpc>
                <a:spcPct val="90000"/>
              </a:lnSpc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715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Plan of Record - modified</a:t>
            </a:r>
            <a:endParaRPr lang="en-US" alt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371600"/>
            <a:ext cx="7772400" cy="52101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20 July 2012 – 12 Sept 2012 – Call for Comment/Input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29-30 Aug 2012 – </a:t>
            </a:r>
            <a:r>
              <a:rPr lang="en-US" altLang="en-US" sz="2000" dirty="0" err="1">
                <a:solidFill>
                  <a:srgbClr val="006600"/>
                </a:solidFill>
              </a:rPr>
              <a:t>NesCom</a:t>
            </a:r>
            <a:r>
              <a:rPr lang="en-US" altLang="en-US" sz="2000" dirty="0">
                <a:solidFill>
                  <a:srgbClr val="006600"/>
                </a:solidFill>
              </a:rPr>
              <a:t>, SASB PAR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Sept 2012 – Begin to process CC input, 11aa, 11ae integration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Dec 2012 – March/May 2013  – 11ad integration 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Jan 2013 – First WG Letter ballot  - without 11ad – on D1.0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Sept 2013 – Letter ballot on D2.0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Dec 2013 – May 2014 – 11ac, 11af integration – D3.0 in May 2014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July 2014 – Mandatory Draft Review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Jan 2015 – D4.0 Recirculation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Form Sponsor Pool:  Open Dec 15th or so, close Feb 20, 2015 –good for 6 months (end of July 2015) </a:t>
            </a:r>
            <a:endParaRPr lang="en-US" altLang="en-US" sz="2000" dirty="0" smtClean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6600"/>
                </a:solidFill>
              </a:rPr>
              <a:t>D4.0 Initial Sponsor Ballot 2015-03-27 through 2015-04-26</a:t>
            </a:r>
            <a:endParaRPr lang="en-US" altLang="en-US" sz="20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D5.0 </a:t>
            </a:r>
            <a:r>
              <a:rPr lang="en-US" altLang="en-US" sz="2000" dirty="0" smtClean="0">
                <a:solidFill>
                  <a:srgbClr val="006600"/>
                </a:solidFill>
              </a:rPr>
              <a:t>Initial </a:t>
            </a:r>
            <a:r>
              <a:rPr lang="en-US" altLang="en-US" sz="2000" dirty="0">
                <a:solidFill>
                  <a:srgbClr val="006600"/>
                </a:solidFill>
              </a:rPr>
              <a:t>SB </a:t>
            </a:r>
            <a:r>
              <a:rPr lang="en-US" altLang="en-US" sz="2000" dirty="0" smtClean="0">
                <a:solidFill>
                  <a:srgbClr val="006600"/>
                </a:solidFill>
              </a:rPr>
              <a:t>recirculation 2016-01-11 through 2016-01-26</a:t>
            </a:r>
            <a:endParaRPr lang="en-US" altLang="en-US" sz="20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2"/>
                </a:solidFill>
              </a:rPr>
              <a:t>D6.0 Second Recirculation 2016-06-07 through 2016-06-30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2"/>
                </a:solidFill>
              </a:rPr>
              <a:t>D6.0/D7.0 July/August Third/Fourth (unchanged) Recirculation</a:t>
            </a:r>
            <a:endParaRPr lang="en-US" altLang="en-US" sz="20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/>
              <a:t>July 2016 – WG/EC Final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/>
              <a:t>September </a:t>
            </a:r>
            <a:r>
              <a:rPr lang="en-US" altLang="en-US" sz="2000" dirty="0" smtClean="0"/>
              <a:t>2016 – </a:t>
            </a:r>
            <a:r>
              <a:rPr lang="en-US" altLang="en-US" sz="2000" dirty="0" err="1"/>
              <a:t>RevCom</a:t>
            </a:r>
            <a:r>
              <a:rPr lang="en-US" altLang="en-US" sz="2000" dirty="0"/>
              <a:t>/SASB</a:t>
            </a:r>
            <a:r>
              <a:rPr lang="en-US" altLang="en-US" sz="2000" dirty="0" smtClean="0"/>
              <a:t> Approval</a:t>
            </a:r>
            <a:endParaRPr lang="en-US" altLang="en-US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SB Planning</a:t>
            </a:r>
            <a:endParaRPr lang="en-US" alt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371600"/>
            <a:ext cx="80010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 smtClean="0"/>
              <a:t>June 2016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2</a:t>
            </a:r>
            <a:r>
              <a:rPr lang="en-US" altLang="en-US" sz="1800" baseline="30000" dirty="0" smtClean="0"/>
              <a:t>rd</a:t>
            </a:r>
            <a:r>
              <a:rPr lang="en-US" altLang="en-US" sz="1800" dirty="0" smtClean="0"/>
              <a:t> recirculation D6.0 </a:t>
            </a:r>
          </a:p>
          <a:p>
            <a:pPr lvl="1">
              <a:lnSpc>
                <a:spcPct val="80000"/>
              </a:lnSpc>
            </a:pPr>
            <a:endParaRPr lang="en-US" altLang="en-US" sz="1800" dirty="0" smtClean="0"/>
          </a:p>
          <a:p>
            <a:pPr>
              <a:lnSpc>
                <a:spcPct val="80000"/>
              </a:lnSpc>
            </a:pPr>
            <a:r>
              <a:rPr lang="en-US" altLang="en-US" sz="2200" dirty="0" smtClean="0"/>
              <a:t>July/August </a:t>
            </a:r>
            <a:r>
              <a:rPr lang="en-US" altLang="en-US" sz="2200" dirty="0" smtClean="0"/>
              <a:t>2016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/>
              <a:t>3</a:t>
            </a:r>
            <a:r>
              <a:rPr lang="en-US" altLang="en-US" sz="1800" baseline="30000" dirty="0" smtClean="0"/>
              <a:t>th</a:t>
            </a:r>
            <a:r>
              <a:rPr lang="en-US" altLang="en-US" sz="1800" dirty="0" smtClean="0"/>
              <a:t> recirculation D6.0 unchanged or </a:t>
            </a:r>
            <a:r>
              <a:rPr lang="en-US" altLang="en-US" sz="1800" dirty="0" smtClean="0"/>
              <a:t>D7.0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4</a:t>
            </a:r>
            <a:r>
              <a:rPr lang="en-US" altLang="en-US" sz="1800" baseline="30000" dirty="0" smtClean="0"/>
              <a:t>th</a:t>
            </a:r>
            <a:r>
              <a:rPr lang="en-US" altLang="en-US" sz="1800" dirty="0" smtClean="0"/>
              <a:t> recirculation D7.0 unchanged (likely)</a:t>
            </a:r>
            <a:endParaRPr lang="en-US" altLang="en-US" sz="1800" dirty="0" smtClean="0"/>
          </a:p>
          <a:p>
            <a:pPr lvl="1">
              <a:lnSpc>
                <a:spcPct val="80000"/>
              </a:lnSpc>
            </a:pPr>
            <a:endParaRPr lang="en-US" altLang="en-US" sz="1800" dirty="0" smtClean="0"/>
          </a:p>
          <a:p>
            <a:pPr lvl="1">
              <a:lnSpc>
                <a:spcPct val="80000"/>
              </a:lnSpc>
            </a:pPr>
            <a:endParaRPr lang="en-US" altLang="en-US" sz="1800" dirty="0" smtClean="0"/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July </a:t>
            </a:r>
            <a:r>
              <a:rPr lang="en-US" altLang="en-US" sz="2000" dirty="0"/>
              <a:t>2016 – WG/EC Final </a:t>
            </a:r>
            <a:r>
              <a:rPr lang="en-US" altLang="en-US" sz="2000" dirty="0" smtClean="0"/>
              <a:t>Approval </a:t>
            </a:r>
          </a:p>
          <a:p>
            <a:pPr lvl="1">
              <a:lnSpc>
                <a:spcPct val="80000"/>
              </a:lnSpc>
            </a:pPr>
            <a:endParaRPr lang="en-US" altLang="en-US" sz="1600" dirty="0"/>
          </a:p>
          <a:p>
            <a:pPr>
              <a:lnSpc>
                <a:spcPct val="80000"/>
              </a:lnSpc>
            </a:pPr>
            <a:r>
              <a:rPr lang="en-US" altLang="en-US" sz="2000" dirty="0"/>
              <a:t>September 2016 – </a:t>
            </a:r>
            <a:r>
              <a:rPr lang="en-US" altLang="en-US" sz="2000" dirty="0" err="1"/>
              <a:t>RevCom</a:t>
            </a:r>
            <a:r>
              <a:rPr lang="en-US" altLang="en-US" sz="2000" dirty="0"/>
              <a:t>/SASB </a:t>
            </a:r>
            <a:r>
              <a:rPr lang="en-US" altLang="en-US" sz="2000" dirty="0" smtClean="0"/>
              <a:t>Approval </a:t>
            </a:r>
          </a:p>
          <a:p>
            <a:pPr lvl="1">
              <a:lnSpc>
                <a:spcPct val="80000"/>
              </a:lnSpc>
            </a:pPr>
            <a:r>
              <a:rPr lang="en-US" altLang="en-US" sz="1800" b="1" dirty="0" err="1" smtClean="0"/>
              <a:t>RevCom</a:t>
            </a:r>
            <a:r>
              <a:rPr lang="en-US" altLang="en-US" sz="1800" b="1" dirty="0" smtClean="0"/>
              <a:t> Submission date: 05 Aug 2016 for </a:t>
            </a:r>
            <a:r>
              <a:rPr lang="en-US" altLang="en-US" sz="1800" b="1" dirty="0" smtClean="0"/>
              <a:t>Friday, Sept 16, 2016 </a:t>
            </a:r>
            <a:r>
              <a:rPr lang="en-US" altLang="en-US" sz="1800" b="1" dirty="0" err="1" smtClean="0"/>
              <a:t>RevCom</a:t>
            </a:r>
            <a:r>
              <a:rPr lang="en-US" altLang="en-US" sz="1800" b="1" dirty="0" smtClean="0"/>
              <a:t> </a:t>
            </a:r>
            <a:r>
              <a:rPr lang="en-US" altLang="en-US" sz="1800" b="1" dirty="0" smtClean="0"/>
              <a:t>teleconference</a:t>
            </a:r>
            <a:endParaRPr lang="en-US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72654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2016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SB Recirculation </a:t>
            </a:r>
            <a:endParaRPr lang="en-US" altLang="en-US" dirty="0" smtClean="0"/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GB" sz="2000" dirty="0" smtClean="0"/>
              <a:t>Havi</a:t>
            </a:r>
            <a:r>
              <a:rPr lang="en-GB" dirty="0" smtClean="0"/>
              <a:t>ng </a:t>
            </a:r>
            <a:r>
              <a:rPr lang="en-GB" dirty="0"/>
              <a:t>approved comment resolutions for all of the comments received from the initial Sponsor Ballot on P802.11REVmc </a:t>
            </a:r>
            <a:r>
              <a:rPr lang="en-GB" dirty="0" smtClean="0"/>
              <a:t>D6.0 </a:t>
            </a:r>
            <a:r>
              <a:rPr lang="en-GB" dirty="0"/>
              <a:t>as contained in documents </a:t>
            </a:r>
            <a:r>
              <a:rPr lang="en-GB" dirty="0" smtClean="0"/>
              <a:t>11-15-0665rxx, 11-15-0565rxx, </a:t>
            </a:r>
            <a:r>
              <a:rPr lang="en-GB" dirty="0"/>
              <a:t>and </a:t>
            </a:r>
            <a:r>
              <a:rPr lang="en-GB" dirty="0" smtClean="0"/>
              <a:t>11-15-0532rxx</a:t>
            </a:r>
            <a:endParaRPr lang="en-US" dirty="0"/>
          </a:p>
          <a:p>
            <a:r>
              <a:rPr lang="en-GB" dirty="0" smtClean="0"/>
              <a:t>Instruct the editor to prepare Draft 7.0 incorporating these resolutions and</a:t>
            </a:r>
            <a:endParaRPr lang="en-US" dirty="0" smtClean="0"/>
          </a:p>
          <a:p>
            <a:r>
              <a:rPr lang="en-GB" dirty="0" smtClean="0"/>
              <a:t>Approve </a:t>
            </a:r>
            <a:r>
              <a:rPr lang="en-GB" dirty="0"/>
              <a:t>a 15 day Sponsor Recirculation Ballot asking the question “Should P802.11REVmc </a:t>
            </a:r>
            <a:r>
              <a:rPr lang="en-GB" dirty="0" smtClean="0"/>
              <a:t>D7.0 </a:t>
            </a:r>
            <a:r>
              <a:rPr lang="en-GB" dirty="0"/>
              <a:t>be forwarded to </a:t>
            </a:r>
            <a:r>
              <a:rPr lang="en-GB" dirty="0" err="1"/>
              <a:t>RevCom</a:t>
            </a:r>
            <a:r>
              <a:rPr lang="en-GB" dirty="0"/>
              <a:t>?”</a:t>
            </a:r>
            <a:endParaRPr lang="en-US" dirty="0"/>
          </a:p>
          <a:p>
            <a:r>
              <a:rPr lang="en-US" sz="2000" dirty="0" smtClean="0"/>
              <a:t>Moved: Seconded:</a:t>
            </a:r>
          </a:p>
          <a:p>
            <a:r>
              <a:rPr lang="en-US" sz="2000" dirty="0" smtClean="0"/>
              <a:t>Result:</a:t>
            </a:r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27718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442307</TotalTime>
  <Words>1070</Words>
  <Application>Microsoft Office PowerPoint</Application>
  <PresentationFormat>On-screen Show (4:3)</PresentationFormat>
  <Paragraphs>242</Paragraphs>
  <Slides>13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802-11-Submission</vt:lpstr>
      <vt:lpstr>Document</vt:lpstr>
      <vt:lpstr>IEEE 802.11 TGmc July 2016 Agenda</vt:lpstr>
      <vt:lpstr>Abstract</vt:lpstr>
      <vt:lpstr>TGmc Agenda</vt:lpstr>
      <vt:lpstr>Current IEEE 802, 802.11 rules documents </vt:lpstr>
      <vt:lpstr>Tuesday PM1  </vt:lpstr>
      <vt:lpstr>Tuesday PM1 (continued) </vt:lpstr>
      <vt:lpstr>TGmc Plan of Record - modified</vt:lpstr>
      <vt:lpstr>TGmc SB Planning</vt:lpstr>
      <vt:lpstr>Motion SB Recirculation </vt:lpstr>
      <vt:lpstr>Motion Forward P802.11REVmc to RevCom (Conditional)</vt:lpstr>
      <vt:lpstr>Motion PAR Extension (if needed)</vt:lpstr>
      <vt:lpstr>July - September 2016 Meeting Planning</vt:lpstr>
      <vt:lpstr>References</vt:lpstr>
    </vt:vector>
  </TitlesOfParts>
  <Company>Hewlett Packard Enterprise (HPE)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TGm Agenda</dc:title>
  <dc:creator>Dorothy Stanley</dc:creator>
  <cp:lastModifiedBy>Dorothy Stanley</cp:lastModifiedBy>
  <cp:revision>2634</cp:revision>
  <cp:lastPrinted>1998-02-10T13:28:06Z</cp:lastPrinted>
  <dcterms:created xsi:type="dcterms:W3CDTF">2005-01-04T21:26:55Z</dcterms:created>
  <dcterms:modified xsi:type="dcterms:W3CDTF">2016-06-16T16:16:57Z</dcterms:modified>
</cp:coreProperties>
</file>