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448" r:id="rId2"/>
    <p:sldId id="449" r:id="rId3"/>
    <p:sldId id="602" r:id="rId4"/>
    <p:sldId id="604" r:id="rId5"/>
    <p:sldId id="589" r:id="rId6"/>
    <p:sldId id="590" r:id="rId7"/>
    <p:sldId id="458" r:id="rId8"/>
    <p:sldId id="592" r:id="rId9"/>
    <p:sldId id="614" r:id="rId10"/>
    <p:sldId id="591" r:id="rId11"/>
    <p:sldId id="617" r:id="rId12"/>
    <p:sldId id="615" r:id="rId13"/>
    <p:sldId id="612" r:id="rId14"/>
    <p:sldId id="613" r:id="rId15"/>
    <p:sldId id="611" r:id="rId16"/>
  </p:sldIdLst>
  <p:sldSz cx="9144000" cy="6858000" type="screen4x3"/>
  <p:notesSz cx="6934200" cy="9280525"/>
  <p:custDataLst>
    <p:tags r:id="rId19"/>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8039" autoAdjust="0"/>
  </p:normalViewPr>
  <p:slideViewPr>
    <p:cSldViewPr>
      <p:cViewPr varScale="1">
        <p:scale>
          <a:sx n="82" d="100"/>
          <a:sy n="82" d="100"/>
        </p:scale>
        <p:origin x="-1387"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2866" y="-365"/>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802.11-16/</a:t>
            </a:r>
            <a:r>
              <a:rPr lang="en-US" dirty="0" err="1" smtClean="0"/>
              <a:t>xxxxr0</a:t>
            </a:r>
            <a:endParaRPr lang="en-US" dirty="0"/>
          </a:p>
        </p:txBody>
      </p:sp>
      <p:sp>
        <p:nvSpPr>
          <p:cNvPr id="3076" name="Rectangle 4"/>
          <p:cNvSpPr>
            <a:spLocks noGrp="1" noChangeArrowheads="1"/>
          </p:cNvSpPr>
          <p:nvPr>
            <p:ph type="ftr" sz="quarter" idx="2"/>
          </p:nvPr>
        </p:nvSpPr>
        <p:spPr bwMode="auto">
          <a:xfrm>
            <a:off x="4942893" y="8982075"/>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a:t>/ </a:t>
            </a:r>
            <a:r>
              <a:rPr lang="en-US" dirty="0" err="1" smtClean="0"/>
              <a:t>Huawei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802.11-16/</a:t>
            </a:r>
            <a:r>
              <a:rPr lang="en-US" dirty="0" err="1" smtClean="0"/>
              <a:t>xxxxr0</a:t>
            </a:r>
            <a:endParaRPr lang="en-US" dirty="0"/>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smtClean="0"/>
              <a:t>July 2016</a:t>
            </a:r>
            <a:endParaRPr lang="en-US" dirty="0"/>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4907260" y="8985250"/>
            <a:ext cx="13369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a:defRPr/>
            </a:pPr>
            <a:r>
              <a:rPr lang="en-US" altLang="zh-CN" dirty="0" smtClean="0"/>
              <a:t>Jiamin Chen /Huawei</a:t>
            </a:r>
            <a:endParaRPr lang="en-US" altLang="zh-CN"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zh-CN" altLang="zh-CN"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p:txBody>
          <a:bodyPr/>
          <a:lstStyle/>
          <a:p>
            <a:pPr>
              <a:defRPr/>
            </a:pPr>
            <a:r>
              <a:rPr lang="en-US"/>
              <a:t>Sept 2012</a:t>
            </a:r>
          </a:p>
        </p:txBody>
      </p:sp>
      <p:sp>
        <p:nvSpPr>
          <p:cNvPr id="6" name="Footer Placeholder 5"/>
          <p:cNvSpPr>
            <a:spLocks noGrp="1"/>
          </p:cNvSpPr>
          <p:nvPr>
            <p:ph type="ftr" sz="quarter" idx="4"/>
          </p:nvPr>
        </p:nvSpPr>
        <p:spPr/>
        <p:txBody>
          <a:bodyPr/>
          <a:lstStyle/>
          <a:p>
            <a:pPr lvl="4">
              <a:defRPr/>
            </a:pPr>
            <a:r>
              <a:rPr lang="en-US"/>
              <a:t>Xiaoming Peng / I2R</a:t>
            </a:r>
          </a:p>
        </p:txBody>
      </p:sp>
      <p:sp>
        <p:nvSpPr>
          <p:cNvPr id="29702"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p14="http://schemas.microsoft.com/office/powerpoint/2010/main" xmlns="" val="1907370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733224"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a:t>July 2013</a:t>
            </a:r>
            <a:endParaRPr lang="en-GB" sz="1400"/>
          </a:p>
        </p:txBody>
      </p:sp>
      <p:sp>
        <p:nvSpPr>
          <p:cNvPr id="25603" name="Rectangle 2"/>
          <p:cNvSpPr>
            <a:spLocks noGrp="1" noChangeArrowheads="1"/>
          </p:cNvSpPr>
          <p:nvPr>
            <p:ph type="hdr" sz="quarter"/>
          </p:nvPr>
        </p:nvSpPr>
        <p:spPr>
          <a:xfrm>
            <a:off x="4086873" y="96083"/>
            <a:ext cx="2194411"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a:t>doc.: IEEE 802.11-12/0866r0</a:t>
            </a:r>
          </a:p>
        </p:txBody>
      </p:sp>
      <p:sp>
        <p:nvSpPr>
          <p:cNvPr id="25604" name="Rectangle 3"/>
          <p:cNvSpPr txBox="1">
            <a:spLocks noGrp="1" noChangeArrowheads="1"/>
          </p:cNvSpPr>
          <p:nvPr/>
        </p:nvSpPr>
        <p:spPr bwMode="auto">
          <a:xfrm>
            <a:off x="654536" y="96083"/>
            <a:ext cx="1228351"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a:t>September 2012</a:t>
            </a:r>
          </a:p>
        </p:txBody>
      </p:sp>
      <p:sp>
        <p:nvSpPr>
          <p:cNvPr id="25605" name="Rectangle 6"/>
          <p:cNvSpPr>
            <a:spLocks noGrp="1" noChangeArrowheads="1"/>
          </p:cNvSpPr>
          <p:nvPr>
            <p:ph type="ftr" sz="quarter" idx="4"/>
          </p:nvPr>
        </p:nvSpPr>
        <p:spPr>
          <a:xfrm>
            <a:off x="4323568" y="8985317"/>
            <a:ext cx="1957717"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1147763" y="696913"/>
            <a:ext cx="464026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6654" tIns="48327" rIns="96654" bIns="48327"/>
          <a:lstStyle/>
          <a:p>
            <a:pPr defTabSz="914400"/>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xfrm>
            <a:off x="654050" y="95706"/>
            <a:ext cx="733224"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a:t>July 2013</a:t>
            </a:r>
            <a:endParaRPr lang="en-GB" sz="1400"/>
          </a:p>
        </p:txBody>
      </p:sp>
      <p:sp>
        <p:nvSpPr>
          <p:cNvPr id="26627" name="Rectangle 2"/>
          <p:cNvSpPr>
            <a:spLocks noGrp="1" noChangeArrowheads="1"/>
          </p:cNvSpPr>
          <p:nvPr>
            <p:ph type="hdr" sz="quarter"/>
          </p:nvPr>
        </p:nvSpPr>
        <p:spPr>
          <a:xfrm>
            <a:off x="4086873" y="96083"/>
            <a:ext cx="2194411"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a:t>doc.: IEEE 802.11-12/0866r0</a:t>
            </a:r>
          </a:p>
        </p:txBody>
      </p:sp>
      <p:sp>
        <p:nvSpPr>
          <p:cNvPr id="26628" name="Rectangle 3"/>
          <p:cNvSpPr txBox="1">
            <a:spLocks noGrp="1" noChangeArrowheads="1"/>
          </p:cNvSpPr>
          <p:nvPr/>
        </p:nvSpPr>
        <p:spPr bwMode="auto">
          <a:xfrm>
            <a:off x="654536" y="96083"/>
            <a:ext cx="1228351"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a:t>September 2012</a:t>
            </a:r>
          </a:p>
        </p:txBody>
      </p:sp>
      <p:sp>
        <p:nvSpPr>
          <p:cNvPr id="26629" name="Rectangle 6"/>
          <p:cNvSpPr>
            <a:spLocks noGrp="1" noChangeArrowheads="1"/>
          </p:cNvSpPr>
          <p:nvPr>
            <p:ph type="ftr" sz="quarter" idx="4"/>
          </p:nvPr>
        </p:nvSpPr>
        <p:spPr>
          <a:xfrm>
            <a:off x="4323568" y="8985317"/>
            <a:ext cx="1957717"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6</a:t>
            </a:fld>
            <a:endParaRPr lang="en-GB"/>
          </a:p>
        </p:txBody>
      </p:sp>
      <p:sp>
        <p:nvSpPr>
          <p:cNvPr id="26631" name="Rectangle 2"/>
          <p:cNvSpPr>
            <a:spLocks noGrp="1" noRot="1" noChangeAspect="1" noChangeArrowheads="1" noTextEdit="1"/>
          </p:cNvSpPr>
          <p:nvPr>
            <p:ph type="sldImg"/>
          </p:nvPr>
        </p:nvSpPr>
        <p:spPr>
          <a:xfrm>
            <a:off x="1146175" y="695325"/>
            <a:ext cx="464343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8</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9</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11</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July 2016</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July 2016</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July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dirty="0" smtClean="0"/>
              <a:t>July 2016</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dirty="0" smtClean="0"/>
              <a:t>July 2016</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dirty="0" smtClean="0"/>
              <a:t>July 2016</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3008313" cy="742404"/>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92696"/>
            <a:ext cx="5111750" cy="5433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July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dirty="0" smtClean="0"/>
              <a:t>July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dirty="0" smtClean="0"/>
              <a:t>July 2016</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Jiamin Chen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8" y="332601"/>
            <a:ext cx="328301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802.11-16/0783r2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95545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2016-07-26</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a:t>Authors:</a:t>
            </a:r>
            <a:endParaRPr lang="en-US" altLang="zh-CN" sz="200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July 2016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p14="http://schemas.microsoft.com/office/powerpoint/2010/main" xmlns="" val="4050908867"/>
              </p:ext>
            </p:extLst>
          </p:nvPr>
        </p:nvGraphicFramePr>
        <p:xfrm>
          <a:off x="854075" y="3071813"/>
          <a:ext cx="7226300" cy="1450975"/>
        </p:xfrm>
        <a:graphic>
          <a:graphicData uri="http://schemas.openxmlformats.org/presentationml/2006/ole">
            <p:oleObj spid="_x0000_s28767" name="Document" r:id="rId4" imgW="9104835" imgH="1824715" progId="Word.Document.8">
              <p:embed/>
            </p:oleObj>
          </a:graphicData>
        </a:graphic>
      </p:graphicFrame>
      <p:sp>
        <p:nvSpPr>
          <p:cNvPr id="11"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IEEE 802.11aj Agenda for the Week</a:t>
            </a:r>
          </a:p>
        </p:txBody>
      </p:sp>
      <p:sp>
        <p:nvSpPr>
          <p:cNvPr id="39939" name="Content Placeholder 6"/>
          <p:cNvSpPr>
            <a:spLocks noGrp="1"/>
          </p:cNvSpPr>
          <p:nvPr>
            <p:ph sz="half" idx="2"/>
          </p:nvPr>
        </p:nvSpPr>
        <p:spPr>
          <a:xfrm>
            <a:off x="611560" y="1844824"/>
            <a:ext cx="8352928" cy="4536504"/>
          </a:xfrm>
        </p:spPr>
        <p:txBody>
          <a:bodyPr/>
          <a:lstStyle/>
          <a:p>
            <a:pPr>
              <a:lnSpc>
                <a:spcPct val="90000"/>
              </a:lnSpc>
            </a:pPr>
            <a:r>
              <a:rPr lang="en-US" altLang="zh-CN" sz="2400" dirty="0" smtClean="0"/>
              <a:t>Thursday,  July 28, 2016 08:00 – 10:00</a:t>
            </a:r>
          </a:p>
          <a:p>
            <a:pPr lvl="1">
              <a:lnSpc>
                <a:spcPct val="90000"/>
              </a:lnSpc>
            </a:pPr>
            <a:r>
              <a:rPr lang="en-US" altLang="zh-CN" sz="2000" dirty="0" smtClean="0"/>
              <a:t>Resolution for Comments on </a:t>
            </a:r>
            <a:r>
              <a:rPr lang="en-US" altLang="zh-CN" sz="2000" dirty="0" err="1" smtClean="0"/>
              <a:t>TGaj</a:t>
            </a:r>
            <a:r>
              <a:rPr lang="en-US" altLang="zh-CN" sz="2000" dirty="0" smtClean="0"/>
              <a:t> D2.0 Recirculation Letter Ballot </a:t>
            </a:r>
          </a:p>
          <a:p>
            <a:pPr lvl="2">
              <a:lnSpc>
                <a:spcPct val="90000"/>
              </a:lnSpc>
            </a:pPr>
            <a:r>
              <a:rPr lang="en-US" sz="1800" dirty="0" smtClean="0">
                <a:solidFill>
                  <a:srgbClr val="000000"/>
                </a:solidFill>
              </a:rPr>
              <a:t>11-16/0973r0 - Proposed resolution to CID 412</a:t>
            </a:r>
            <a:r>
              <a:rPr lang="en-GB" sz="1800" dirty="0" smtClean="0">
                <a:solidFill>
                  <a:srgbClr val="000000"/>
                </a:solidFill>
              </a:rPr>
              <a:t> and 413 </a:t>
            </a:r>
            <a:r>
              <a:rPr lang="en-US" sz="1800" dirty="0" smtClean="0">
                <a:solidFill>
                  <a:srgbClr val="000000"/>
                </a:solidFill>
              </a:rPr>
              <a:t>in LB220</a:t>
            </a:r>
            <a:endParaRPr lang="en-US" sz="2000" dirty="0" smtClean="0"/>
          </a:p>
          <a:p>
            <a:pPr>
              <a:lnSpc>
                <a:spcPct val="90000"/>
              </a:lnSpc>
            </a:pPr>
            <a:r>
              <a:rPr lang="en-US" altLang="zh-CN" sz="2400" dirty="0" smtClean="0"/>
              <a:t>Thursday, July 28, 2016</a:t>
            </a:r>
            <a:r>
              <a:rPr lang="en-US" altLang="zh-CN" sz="2000" dirty="0" smtClean="0"/>
              <a:t> </a:t>
            </a:r>
            <a:r>
              <a:rPr lang="en-US" altLang="zh-CN" sz="2400" dirty="0" smtClean="0"/>
              <a:t> 16:00 </a:t>
            </a:r>
            <a:r>
              <a:rPr lang="en-US" altLang="zh-CN" sz="2400" dirty="0"/>
              <a:t>– </a:t>
            </a:r>
            <a:r>
              <a:rPr lang="en-US" altLang="zh-CN" sz="2400" dirty="0" smtClean="0"/>
              <a:t>18:00</a:t>
            </a:r>
            <a:endParaRPr lang="en-US" altLang="zh-CN" sz="2000" dirty="0"/>
          </a:p>
          <a:p>
            <a:pPr lvl="1">
              <a:lnSpc>
                <a:spcPct val="90000"/>
              </a:lnSpc>
            </a:pPr>
            <a:r>
              <a:rPr lang="en-US" sz="2000" dirty="0" smtClean="0"/>
              <a:t>Resolution for Comments on </a:t>
            </a:r>
            <a:r>
              <a:rPr lang="en-US" sz="2000" dirty="0" err="1" smtClean="0"/>
              <a:t>TGaj</a:t>
            </a:r>
            <a:r>
              <a:rPr lang="en-US" sz="2000" dirty="0" smtClean="0"/>
              <a:t> D2.0 Recirculation Letter Ballot </a:t>
            </a:r>
            <a:endParaRPr lang="en-US" sz="2000" dirty="0" smtClean="0">
              <a:solidFill>
                <a:srgbClr val="FF0000"/>
              </a:solidFill>
            </a:endParaRPr>
          </a:p>
          <a:p>
            <a:pPr lvl="1">
              <a:lnSpc>
                <a:spcPct val="90000"/>
              </a:lnSpc>
            </a:pPr>
            <a:r>
              <a:rPr lang="en-US" altLang="zh-CN" sz="2000" dirty="0" smtClean="0"/>
              <a:t>Review Task Group timeline</a:t>
            </a:r>
            <a:endParaRPr lang="en-US" sz="2000" dirty="0" smtClean="0"/>
          </a:p>
          <a:p>
            <a:pPr lvl="1">
              <a:lnSpc>
                <a:spcPct val="90000"/>
              </a:lnSpc>
            </a:pPr>
            <a:r>
              <a:rPr lang="en-US" altLang="zh-CN" sz="2000" dirty="0" smtClean="0">
                <a:cs typeface="Arial" panose="020B0604020202020204" pitchFamily="34" charset="0"/>
              </a:rPr>
              <a:t>Motion</a:t>
            </a:r>
            <a:endParaRPr lang="en-US" altLang="zh-CN" sz="2000" dirty="0">
              <a:sym typeface="Wingdings" panose="05000000000000000000" pitchFamily="2" charset="2"/>
            </a:endParaRPr>
          </a:p>
          <a:p>
            <a:pPr lvl="1"/>
            <a:r>
              <a:rPr lang="en-US" altLang="zh-CN" sz="2000" dirty="0">
                <a:cs typeface="Arial" panose="020B0604020202020204" pitchFamily="34" charset="0"/>
                <a:sym typeface="Wingdings" panose="05000000000000000000" pitchFamily="2" charset="2"/>
              </a:rPr>
              <a:t>Plan for </a:t>
            </a:r>
            <a:r>
              <a:rPr lang="en-US" altLang="zh-CN" sz="2000" dirty="0" smtClean="0">
                <a:cs typeface="Arial" panose="020B0604020202020204" pitchFamily="34" charset="0"/>
                <a:sym typeface="Wingdings" panose="05000000000000000000" pitchFamily="2" charset="2"/>
              </a:rPr>
              <a:t>September meeting</a:t>
            </a:r>
          </a:p>
          <a:p>
            <a:pPr lvl="1"/>
            <a:r>
              <a:rPr lang="en-US" altLang="zh-CN" sz="2000" dirty="0" smtClean="0"/>
              <a:t>Conference call time</a:t>
            </a:r>
            <a:endParaRPr lang="en-US"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944612"/>
          </a:xfrm>
        </p:spPr>
        <p:txBody>
          <a:bodyPr/>
          <a:lstStyle/>
          <a:p>
            <a:pPr>
              <a:lnSpc>
                <a:spcPct val="90000"/>
              </a:lnSpc>
            </a:pPr>
            <a:r>
              <a:rPr lang="en-US" altLang="zh-CN" sz="2000" dirty="0" smtClean="0"/>
              <a:t>Tuesday, July 26, 2016 08:00 – 10:00</a:t>
            </a:r>
            <a:endParaRPr lang="en-US" altLang="zh-CN" sz="2000" dirty="0" smtClean="0">
              <a:sym typeface="Wingdings" panose="05000000000000000000" pitchFamily="2" charset="2"/>
            </a:endParaRPr>
          </a:p>
          <a:p>
            <a:pPr lvl="1"/>
            <a:r>
              <a:rPr lang="en-US" altLang="zh-CN" sz="2000" dirty="0" smtClean="0"/>
              <a:t>Call for secretary </a:t>
            </a: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Approve the meeting minutes in May meeting (11-16/0758r0)</a:t>
            </a:r>
          </a:p>
          <a:p>
            <a:pPr lvl="1"/>
            <a:r>
              <a:rPr lang="en-US" altLang="zh-CN" sz="2000" dirty="0" smtClean="0"/>
              <a:t>Discuss and approve the PAR extension request</a:t>
            </a:r>
          </a:p>
          <a:p>
            <a:pPr lvl="1"/>
            <a:r>
              <a:rPr lang="en-US" altLang="zh-CN" sz="2000" dirty="0" err="1" smtClean="0"/>
              <a:t>TGaj</a:t>
            </a:r>
            <a:r>
              <a:rPr lang="en-US" altLang="zh-CN" sz="2000" dirty="0" smtClean="0"/>
              <a:t> Editor Report for LB220 (11-16/1002r0)</a:t>
            </a:r>
          </a:p>
          <a:p>
            <a:pPr lvl="1"/>
            <a:r>
              <a:rPr lang="en-US" sz="2000" dirty="0" err="1" smtClean="0"/>
              <a:t>TGaj</a:t>
            </a:r>
            <a:r>
              <a:rPr lang="en-US" sz="2000" dirty="0" smtClean="0"/>
              <a:t> comments database for LB220 (11-16/0811r1)</a:t>
            </a:r>
          </a:p>
          <a:p>
            <a:pPr lvl="1">
              <a:lnSpc>
                <a:spcPct val="90000"/>
              </a:lnSpc>
            </a:pPr>
            <a:r>
              <a:rPr lang="en-US" sz="2000" dirty="0" smtClean="0"/>
              <a:t>Resolution for Comments on </a:t>
            </a:r>
            <a:r>
              <a:rPr lang="en-US" sz="2000" dirty="0" err="1" smtClean="0"/>
              <a:t>TGaj</a:t>
            </a:r>
            <a:r>
              <a:rPr lang="en-US" sz="2000" dirty="0" smtClean="0"/>
              <a:t> D1.0 Initial Letter Ballot</a:t>
            </a:r>
          </a:p>
          <a:p>
            <a:pPr lvl="2">
              <a:lnSpc>
                <a:spcPct val="90000"/>
              </a:lnSpc>
            </a:pPr>
            <a:r>
              <a:rPr lang="en-US" sz="1600" dirty="0" smtClean="0"/>
              <a:t>11-16/0979r0 - Proposed resolution to CID 96, 123 and 172 in LB217</a:t>
            </a:r>
          </a:p>
          <a:p>
            <a:pPr lvl="1">
              <a:lnSpc>
                <a:spcPct val="90000"/>
              </a:lnSpc>
            </a:pPr>
            <a:r>
              <a:rPr lang="en-US" sz="2000" dirty="0" smtClean="0"/>
              <a:t>Resolution for Comments on </a:t>
            </a:r>
            <a:r>
              <a:rPr lang="en-US" sz="2000" dirty="0" err="1" smtClean="0"/>
              <a:t>TGaj</a:t>
            </a:r>
            <a:r>
              <a:rPr lang="en-US" sz="2000" dirty="0" smtClean="0"/>
              <a:t> D2.0 Recirculation Letter Ballot </a:t>
            </a:r>
          </a:p>
          <a:p>
            <a:pPr lvl="2">
              <a:lnSpc>
                <a:spcPct val="90000"/>
              </a:lnSpc>
            </a:pPr>
            <a:r>
              <a:rPr lang="en-US" sz="1600" dirty="0" smtClean="0"/>
              <a:t>11-16/0972r0 - Proposed resolution to CID 401, 402, 408, 416, 423, 424, 427, 431, 436, 437, 404, 406, 407, 409, 410, 411, 418, 419, 422, 425, 426, and 428 in LB220</a:t>
            </a:r>
            <a:endParaRPr lang="en-US" sz="2000" dirty="0" smtClean="0">
              <a:solidFill>
                <a:srgbClr val="FF0000"/>
              </a:solidFill>
            </a:endParaRP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11</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altLang="zh-CN" dirty="0" smtClean="0"/>
              <a:t>Approve the meeting minutes</a:t>
            </a:r>
          </a:p>
        </p:txBody>
      </p:sp>
      <p:sp>
        <p:nvSpPr>
          <p:cNvPr id="46082" name="Content Placeholder 2"/>
          <p:cNvSpPr>
            <a:spLocks noGrp="1"/>
          </p:cNvSpPr>
          <p:nvPr>
            <p:ph idx="1"/>
          </p:nvPr>
        </p:nvSpPr>
        <p:spPr/>
        <p:txBody>
          <a:bodyPr/>
          <a:lstStyle/>
          <a:p>
            <a:r>
              <a:rPr lang="en-US" altLang="zh-CN" dirty="0" smtClean="0"/>
              <a:t>IEEE 802.11aj March meeting minutes (11-16/0758r0)</a:t>
            </a:r>
          </a:p>
          <a:p>
            <a:endParaRPr lang="en-US" altLang="zh-CN" dirty="0" smtClean="0"/>
          </a:p>
          <a:p>
            <a:pPr lvl="1">
              <a:lnSpc>
                <a:spcPct val="90000"/>
              </a:lnSpc>
            </a:pPr>
            <a:r>
              <a:rPr lang="en-US" altLang="zh-CN" sz="2400" dirty="0" smtClean="0"/>
              <a:t>Move:  </a:t>
            </a:r>
            <a:r>
              <a:rPr lang="en-US" altLang="zh-CN" sz="2400" dirty="0" err="1" smtClean="0"/>
              <a:t>Haiming</a:t>
            </a:r>
            <a:r>
              <a:rPr lang="en-US" altLang="zh-CN" sz="2400" dirty="0" smtClean="0"/>
              <a:t> Wang</a:t>
            </a:r>
          </a:p>
          <a:p>
            <a:pPr lvl="1">
              <a:lnSpc>
                <a:spcPct val="90000"/>
              </a:lnSpc>
            </a:pPr>
            <a:r>
              <a:rPr lang="en-US" altLang="zh-CN" sz="2400" dirty="0" smtClean="0"/>
              <a:t>Second:  </a:t>
            </a:r>
            <a:r>
              <a:rPr lang="en-US" altLang="zh-CN" sz="2400" dirty="0" err="1" smtClean="0"/>
              <a:t>Dejian</a:t>
            </a:r>
            <a:r>
              <a:rPr lang="en-US" altLang="zh-CN" sz="2400" dirty="0" smtClean="0"/>
              <a:t> Li</a:t>
            </a:r>
          </a:p>
          <a:p>
            <a:pPr lvl="1">
              <a:lnSpc>
                <a:spcPct val="90000"/>
              </a:lnSpc>
            </a:pPr>
            <a:r>
              <a:rPr lang="en-US" altLang="zh-CN" sz="2400" dirty="0" smtClean="0"/>
              <a:t>Result: Approved by unanimous consent</a:t>
            </a:r>
            <a:endParaRPr lang="en-US" altLang="zh-CN" dirty="0" smtClean="0"/>
          </a:p>
          <a:p>
            <a:endParaRPr lang="en-US" altLang="zh-CN" dirty="0" smtClean="0"/>
          </a:p>
          <a:p>
            <a:endParaRPr lang="en-US" altLang="zh-CN" dirty="0" smtClean="0"/>
          </a:p>
          <a:p>
            <a:endParaRPr lang="en-US" altLang="zh-CN" dirty="0" smtClean="0"/>
          </a:p>
        </p:txBody>
      </p:sp>
      <p:sp>
        <p:nvSpPr>
          <p:cNvPr id="46083" name="Slide Number Placeholder 5"/>
          <p:cNvSpPr>
            <a:spLocks noGrp="1"/>
          </p:cNvSpPr>
          <p:nvPr>
            <p:ph type="sldNum" sz="quarter" idx="12"/>
          </p:nvPr>
        </p:nvSpPr>
        <p:spPr>
          <a:noFill/>
        </p:spPr>
        <p:txBody>
          <a:bodyPr/>
          <a:lstStyle/>
          <a:p>
            <a:r>
              <a:rPr lang="en-US" altLang="zh-CN"/>
              <a:t>Slide </a:t>
            </a:r>
            <a:fld id="{F6721855-AAB3-4975-8729-1B157FA51D66}" type="slidenum">
              <a:rPr lang="en-US" altLang="zh-CN"/>
              <a:pPr/>
              <a:t>12</a:t>
            </a:fld>
            <a:endParaRPr lang="en-US" altLang="zh-CN"/>
          </a:p>
        </p:txBody>
      </p:sp>
      <p:sp>
        <p:nvSpPr>
          <p:cNvPr id="7" name="Footer Placeholder 4"/>
          <p:cNvSpPr>
            <a:spLocks noGrp="1"/>
          </p:cNvSpPr>
          <p:nvPr>
            <p:ph type="ftr" sz="quarter" idx="4294967295"/>
          </p:nvPr>
        </p:nvSpPr>
        <p:spPr>
          <a:xfrm>
            <a:off x="5257800" y="6475413"/>
            <a:ext cx="3286125" cy="184150"/>
          </a:xfrm>
          <a:prstGeom prst="rect">
            <a:avLst/>
          </a:prstGeo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8" name="Date Placeholder 3"/>
          <p:cNvSpPr>
            <a:spLocks noGrp="1"/>
          </p:cNvSpPr>
          <p:nvPr>
            <p:ph type="dt" sz="quarter" idx="10"/>
          </p:nvPr>
        </p:nvSpPr>
        <p:spPr>
          <a:xfrm>
            <a:off x="696913" y="333375"/>
            <a:ext cx="942566" cy="276999"/>
          </a:xfrm>
        </p:spPr>
        <p:txBody>
          <a:bodyPr/>
          <a:lstStyle/>
          <a:p>
            <a:pPr>
              <a:defRPr/>
            </a:pPr>
            <a:r>
              <a:rPr lang="en-US" dirty="0" smtClean="0"/>
              <a:t>July 2016</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a:t>
            </a:r>
            <a:br>
              <a:rPr lang="en-US" altLang="ja-JP" dirty="0" smtClean="0"/>
            </a:br>
            <a:r>
              <a:rPr lang="en-US" altLang="ja-JP" sz="2800" dirty="0" smtClean="0"/>
              <a:t>(</a:t>
            </a:r>
            <a:r>
              <a:rPr lang="en-US" sz="2800" dirty="0" smtClean="0"/>
              <a:t>Re-approval of 5C</a:t>
            </a:r>
            <a:r>
              <a:rPr lang="en-US" altLang="ja-JP" sz="2800" dirty="0" smtClean="0"/>
              <a:t>)</a:t>
            </a:r>
            <a:endParaRPr lang="ja-JP" altLang="en-US" sz="2800" dirty="0"/>
          </a:p>
        </p:txBody>
      </p:sp>
      <p:sp>
        <p:nvSpPr>
          <p:cNvPr id="3" name="コンテンツ プレースホルダ 2"/>
          <p:cNvSpPr>
            <a:spLocks noGrp="1"/>
          </p:cNvSpPr>
          <p:nvPr>
            <p:ph idx="1"/>
          </p:nvPr>
        </p:nvSpPr>
        <p:spPr/>
        <p:txBody>
          <a:bodyPr/>
          <a:lstStyle/>
          <a:p>
            <a:pPr lvl="0"/>
            <a:r>
              <a:rPr lang="en-GB" dirty="0" smtClean="0"/>
              <a:t>Believing that the Five Criteria contained in the document referenced below meets IEEE 802 guidelines,</a:t>
            </a:r>
            <a:endParaRPr lang="ja-JP" altLang="en-US" dirty="0" smtClean="0"/>
          </a:p>
          <a:p>
            <a:pPr lvl="0"/>
            <a:r>
              <a:rPr lang="en-GB" dirty="0" smtClean="0"/>
              <a:t>Request that the Five Criteria contained in 11-12/0141r7 be posted to the IEEE 802 Executive Committee (EC) agenda for WG 802 preview and EC approval.</a:t>
            </a:r>
            <a:endParaRPr lang="ja-JP" altLang="en-US" dirty="0" smtClean="0"/>
          </a:p>
          <a:p>
            <a:pPr>
              <a:buNone/>
            </a:pPr>
            <a:endParaRPr lang="ja-JP" altLang="en-US" dirty="0" smtClean="0"/>
          </a:p>
          <a:p>
            <a:pPr lvl="1"/>
            <a:r>
              <a:rPr lang="en-GB" altLang="zh-CN" sz="2400" dirty="0" smtClean="0"/>
              <a:t>Moved: </a:t>
            </a:r>
            <a:r>
              <a:rPr lang="en-GB" altLang="zh-CN" sz="2400" dirty="0" err="1" smtClean="0"/>
              <a:t>Haiming</a:t>
            </a:r>
            <a:r>
              <a:rPr lang="en-GB" altLang="zh-CN" sz="2400" dirty="0" smtClean="0"/>
              <a:t> Wang</a:t>
            </a:r>
          </a:p>
          <a:p>
            <a:pPr lvl="1"/>
            <a:r>
              <a:rPr lang="en-GB" altLang="zh-CN" sz="2400" dirty="0" smtClean="0"/>
              <a:t>Seconded: </a:t>
            </a:r>
            <a:r>
              <a:rPr lang="en-GB" altLang="zh-CN" sz="2400" dirty="0" err="1" smtClean="0"/>
              <a:t>Pei</a:t>
            </a:r>
            <a:r>
              <a:rPr lang="en-GB" altLang="zh-CN" sz="2400" dirty="0" smtClean="0"/>
              <a:t> Liu </a:t>
            </a:r>
          </a:p>
          <a:p>
            <a:pPr lvl="1"/>
            <a:r>
              <a:rPr lang="en-GB" altLang="zh-CN" sz="2400" dirty="0" smtClean="0"/>
              <a:t>Result: </a:t>
            </a:r>
            <a:r>
              <a:rPr lang="en-US" altLang="zh-CN" sz="2400" dirty="0" smtClean="0"/>
              <a:t>Y- 9  N-0   A-1</a:t>
            </a:r>
            <a:endParaRPr lang="ja-JP" altLang="en-US" sz="2400" dirty="0" smtClean="0"/>
          </a:p>
        </p:txBody>
      </p:sp>
      <p:sp>
        <p:nvSpPr>
          <p:cNvPr id="4" name="日付プレースホルダ 3"/>
          <p:cNvSpPr>
            <a:spLocks noGrp="1"/>
          </p:cNvSpPr>
          <p:nvPr>
            <p:ph type="dt" sz="half" idx="10"/>
          </p:nvPr>
        </p:nvSpPr>
        <p:spPr>
          <a:xfrm>
            <a:off x="696913" y="333375"/>
            <a:ext cx="942566" cy="276999"/>
          </a:xfrm>
        </p:spPr>
        <p:txBody>
          <a:bodyPr/>
          <a:lstStyle/>
          <a:p>
            <a:pPr>
              <a:defRPr/>
            </a:pPr>
            <a:r>
              <a:rPr lang="en-US" altLang="ja-JP" dirty="0" smtClean="0"/>
              <a:t>July 2016</a:t>
            </a:r>
            <a:endParaRPr lang="en-US"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a:t>
            </a:fld>
            <a:endParaRPr lang="en-US" altLang="ja-JP"/>
          </a:p>
        </p:txBody>
      </p:sp>
      <p:sp>
        <p:nvSpPr>
          <p:cNvPr id="7"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dirty="0" smtClean="0"/>
              <a:t>Motion </a:t>
            </a:r>
            <a:br>
              <a:rPr lang="en-GB" dirty="0" smtClean="0"/>
            </a:br>
            <a:r>
              <a:rPr lang="en-GB" sz="2800" dirty="0" smtClean="0"/>
              <a:t>(</a:t>
            </a:r>
            <a:r>
              <a:rPr lang="en-US" altLang="zh-CN" sz="2800" dirty="0" smtClean="0"/>
              <a:t>A</a:t>
            </a:r>
            <a:r>
              <a:rPr lang="en-US" sz="2800" dirty="0" smtClean="0"/>
              <a:t>pproval of </a:t>
            </a:r>
            <a:r>
              <a:rPr lang="en-GB" sz="2800" dirty="0" smtClean="0"/>
              <a:t>PAR </a:t>
            </a:r>
            <a:r>
              <a:rPr lang="en-GB" altLang="zh-CN" sz="2800" dirty="0" smtClean="0"/>
              <a:t>extension </a:t>
            </a:r>
            <a:r>
              <a:rPr lang="en-GB" sz="2800" dirty="0" smtClean="0"/>
              <a:t>) </a:t>
            </a:r>
            <a:endParaRPr lang="ja-JP" altLang="en-US" dirty="0"/>
          </a:p>
        </p:txBody>
      </p:sp>
      <p:sp>
        <p:nvSpPr>
          <p:cNvPr id="3" name="コンテンツ プレースホルダ 2"/>
          <p:cNvSpPr>
            <a:spLocks noGrp="1"/>
          </p:cNvSpPr>
          <p:nvPr>
            <p:ph idx="1"/>
          </p:nvPr>
        </p:nvSpPr>
        <p:spPr/>
        <p:txBody>
          <a:bodyPr>
            <a:normAutofit lnSpcReduction="10000"/>
          </a:bodyPr>
          <a:lstStyle/>
          <a:p>
            <a:pPr lvl="0"/>
            <a:r>
              <a:rPr lang="en-GB" dirty="0" smtClean="0"/>
              <a:t>Believing that the PAR extension contained in the document referenced below meets IEEE-SA guidelines,</a:t>
            </a:r>
            <a:endParaRPr lang="ja-JP" altLang="en-US" dirty="0" smtClean="0"/>
          </a:p>
          <a:p>
            <a:pPr lvl="0"/>
            <a:r>
              <a:rPr lang="en-GB" dirty="0" smtClean="0"/>
              <a:t>Request that the PAR extension contained in 11-16/0987r1 be posted to the IEEE 802 Executive Committee (EC) agenda for approval to submit to </a:t>
            </a:r>
            <a:r>
              <a:rPr lang="en-GB" dirty="0" err="1" smtClean="0"/>
              <a:t>NesCom</a:t>
            </a:r>
            <a:r>
              <a:rPr lang="en-GB" dirty="0" smtClean="0"/>
              <a:t>.</a:t>
            </a:r>
            <a:endParaRPr lang="ja-JP" altLang="en-US" dirty="0" smtClean="0"/>
          </a:p>
          <a:p>
            <a:pPr>
              <a:buNone/>
            </a:pPr>
            <a:endParaRPr lang="ja-JP" altLang="en-US" dirty="0" smtClean="0"/>
          </a:p>
          <a:p>
            <a:pPr lvl="1"/>
            <a:r>
              <a:rPr lang="en-GB" altLang="zh-CN" sz="2400" dirty="0" smtClean="0"/>
              <a:t>Moved: </a:t>
            </a:r>
            <a:r>
              <a:rPr lang="en-GB" altLang="zh-CN" sz="2400" dirty="0" err="1" smtClean="0"/>
              <a:t>Haiming</a:t>
            </a:r>
            <a:r>
              <a:rPr lang="en-GB" altLang="zh-CN" sz="2400" dirty="0" smtClean="0"/>
              <a:t> Wang</a:t>
            </a:r>
          </a:p>
          <a:p>
            <a:pPr lvl="1"/>
            <a:r>
              <a:rPr lang="en-GB" altLang="zh-CN" sz="2400" dirty="0" smtClean="0"/>
              <a:t>Seconded:  </a:t>
            </a:r>
            <a:r>
              <a:rPr lang="en-GB" altLang="zh-CN" sz="2400" dirty="0" err="1" smtClean="0"/>
              <a:t>Pei</a:t>
            </a:r>
            <a:r>
              <a:rPr lang="en-GB" altLang="zh-CN" sz="2400" dirty="0" smtClean="0"/>
              <a:t> Liu</a:t>
            </a:r>
          </a:p>
          <a:p>
            <a:pPr lvl="1"/>
            <a:r>
              <a:rPr lang="en-GB" altLang="zh-CN" sz="2400" dirty="0" smtClean="0"/>
              <a:t>Result: </a:t>
            </a:r>
            <a:r>
              <a:rPr lang="en-US" altLang="zh-CN" sz="2400" dirty="0" smtClean="0"/>
              <a:t>Y- 9  N-0   A-1</a:t>
            </a:r>
            <a:endParaRPr lang="ja-JP" altLang="en-US" sz="2400" dirty="0" smtClean="0"/>
          </a:p>
          <a:p>
            <a:pPr>
              <a:buNone/>
            </a:pPr>
            <a:endParaRPr lang="ja-JP" altLang="en-US" dirty="0" smtClean="0"/>
          </a:p>
          <a:p>
            <a:endParaRPr lang="ja-JP" altLang="en-US" dirty="0"/>
          </a:p>
        </p:txBody>
      </p:sp>
      <p:sp>
        <p:nvSpPr>
          <p:cNvPr id="4" name="日付プレースホルダ 3"/>
          <p:cNvSpPr>
            <a:spLocks noGrp="1"/>
          </p:cNvSpPr>
          <p:nvPr>
            <p:ph type="dt" sz="half" idx="10"/>
          </p:nvPr>
        </p:nvSpPr>
        <p:spPr>
          <a:xfrm>
            <a:off x="696913" y="333375"/>
            <a:ext cx="942566" cy="276999"/>
          </a:xfrm>
        </p:spPr>
        <p:txBody>
          <a:bodyPr/>
          <a:lstStyle/>
          <a:p>
            <a:pPr>
              <a:defRPr/>
            </a:pPr>
            <a:r>
              <a:rPr lang="en-US" altLang="ja-JP" dirty="0" smtClean="0"/>
              <a:t>July 2016</a:t>
            </a:r>
            <a:endParaRPr lang="en-US"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a:t>
            </a:fld>
            <a:endParaRPr lang="en-US" altLang="ja-JP"/>
          </a:p>
        </p:txBody>
      </p:sp>
      <p:sp>
        <p:nvSpPr>
          <p:cNvPr id="7"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July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15</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995573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800" dirty="0">
                <a:latin typeface="Times New Roman" charset="0"/>
              </a:rPr>
              <a:t> Agenda for </a:t>
            </a:r>
            <a:r>
              <a:rPr lang="en-GB" sz="2800" dirty="0" smtClean="0">
                <a:latin typeface="Times New Roman" charset="0"/>
              </a:rPr>
              <a:t>IEEE 802.11aj </a:t>
            </a:r>
            <a:r>
              <a:rPr lang="en-GB" sz="2800" dirty="0">
                <a:latin typeface="Times New Roman" charset="0"/>
              </a:rPr>
              <a:t>meeting for </a:t>
            </a:r>
            <a:r>
              <a:rPr lang="en-GB" sz="2800" dirty="0" smtClean="0">
                <a:latin typeface="Times New Roman" charset="0"/>
              </a:rPr>
              <a:t>July 2016, </a:t>
            </a:r>
            <a:r>
              <a:rPr lang="en-US" altLang="zh-CN" sz="2800" dirty="0" smtClean="0">
                <a:latin typeface="Times New Roman" charset="0"/>
              </a:rPr>
              <a:t>San Diego</a:t>
            </a:r>
            <a:r>
              <a:rPr lang="en-GB" sz="2800" dirty="0" smtClean="0">
                <a:latin typeface="Times New Roman" charset="0"/>
              </a:rPr>
              <a:t>, USA</a:t>
            </a:r>
            <a:endParaRPr lang="en-US" sz="28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30725" name="Date Placeholder 3"/>
          <p:cNvSpPr>
            <a:spLocks noGrp="1"/>
          </p:cNvSpPr>
          <p:nvPr>
            <p:ph type="dt" sz="quarter" idx="10"/>
          </p:nvPr>
        </p:nvSpPr>
        <p:spPr>
          <a:xfrm>
            <a:off x="696913" y="333375"/>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828800"/>
            <a:ext cx="7776864" cy="4672034"/>
          </a:xfrm>
        </p:spPr>
        <p:txBody>
          <a:bodyPr/>
          <a:lstStyle/>
          <a:p>
            <a:pPr marL="230188" indent="-230188">
              <a:lnSpc>
                <a:spcPct val="80000"/>
              </a:lnSpc>
            </a:pPr>
            <a:endParaRPr lang="en-US" altLang="en-US" sz="400" u="sng" dirty="0" smtClean="0">
              <a:solidFill>
                <a:srgbClr val="FF0000"/>
              </a:solidFill>
            </a:endParaRPr>
          </a:p>
          <a:p>
            <a:pPr marL="230188" indent="-230188" algn="just"/>
            <a:r>
              <a:rPr lang="en-US" altLang="en-US" sz="1600" dirty="0" smtClean="0"/>
              <a:t>All participants in this meeting have certain obligations under the IEEE-SA Patent Policy.  Participants: </a:t>
            </a:r>
          </a:p>
          <a:p>
            <a:pPr marL="630238" lvl="1" algn="just"/>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400" dirty="0" smtClean="0"/>
              <a:t>“Personal awareness” means that the participant “is personally aware that the holder July have a potential Essential Patent Claim,” even if the participant is not personally aware of the specific patents or</a:t>
            </a:r>
            <a:r>
              <a:rPr lang="en-US" altLang="en-US" sz="1400" dirty="0" smtClean="0">
                <a:solidFill>
                  <a:srgbClr val="FF3300"/>
                </a:solidFill>
              </a:rPr>
              <a:t> </a:t>
            </a:r>
            <a:r>
              <a:rPr lang="en-US" altLang="en-US" sz="1400" dirty="0" smtClean="0"/>
              <a:t>patent claims</a:t>
            </a:r>
          </a:p>
          <a:p>
            <a:pPr marL="630238" lvl="1" algn="just"/>
            <a:r>
              <a:rPr lang="en-US" altLang="en-US" sz="14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400" dirty="0" smtClean="0"/>
              <a:t>The above does not apply if the patent</a:t>
            </a:r>
            <a:r>
              <a:rPr lang="en-US" altLang="en-US" sz="1400" dirty="0" smtClean="0">
                <a:solidFill>
                  <a:srgbClr val="FF3300"/>
                </a:solidFill>
              </a:rPr>
              <a:t> </a:t>
            </a:r>
            <a:r>
              <a:rPr lang="en-US" altLang="en-US" sz="1400" dirty="0" smtClean="0"/>
              <a:t>claim is already the subject of an Accepted Letter of Assurance that applies to the proposed standard(s) under consideration by this group</a:t>
            </a:r>
          </a:p>
          <a:p>
            <a:pPr marL="1087438" lvl="2" indent="-285750" algn="just"/>
            <a:r>
              <a:rPr lang="en-GB" altLang="en-US" sz="1400" dirty="0" smtClean="0"/>
              <a:t>Quoted text excerpted from IEEE-SA Standards Board Bylaws </a:t>
            </a:r>
            <a:r>
              <a:rPr lang="en-GB" altLang="en-US" sz="1400" dirty="0" err="1" smtClean="0"/>
              <a:t>subclause</a:t>
            </a:r>
            <a:r>
              <a:rPr lang="en-GB" altLang="en-US" sz="1400" dirty="0" smtClean="0"/>
              <a:t> 6.2</a:t>
            </a:r>
            <a:endParaRPr lang="en-US" altLang="en-US" sz="1400" dirty="0" smtClean="0"/>
          </a:p>
          <a:p>
            <a:pPr marL="230188" indent="-230188" algn="just"/>
            <a:r>
              <a:rPr lang="en-US" altLang="en-US" sz="1600" dirty="0" smtClean="0"/>
              <a:t>Early identification of holders of potential Essential Patent Claims is strongly encouraged</a:t>
            </a:r>
          </a:p>
          <a:p>
            <a:pPr marL="230188" indent="-230188" algn="just"/>
            <a:r>
              <a:rPr lang="en-US" altLang="en-US" sz="1600" dirty="0" smtClean="0"/>
              <a:t>No duty to perform a patent search</a:t>
            </a:r>
            <a:endParaRPr lang="en-GB" altLang="en-US" sz="16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828800"/>
            <a:ext cx="7776864" cy="4572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July 2016</a:t>
            </a:r>
            <a:endParaRPr lang="en-GB" sz="1800" dirty="0"/>
          </a:p>
        </p:txBody>
      </p:sp>
      <p:sp>
        <p:nvSpPr>
          <p:cNvPr id="16387" name="Footer Placeholder 2"/>
          <p:cNvSpPr>
            <a:spLocks noGrp="1"/>
          </p:cNvSpPr>
          <p:nvPr>
            <p:ph type="ftr" sz="quarter" idx="4294967295"/>
          </p:nvPr>
        </p:nvSpPr>
        <p:spPr>
          <a:xfrm>
            <a:off x="6137275" y="6475413"/>
            <a:ext cx="2406650"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6388"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620713"/>
            <a:ext cx="8458200" cy="43180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1052513"/>
            <a:ext cx="8229600" cy="5329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sz="1600" dirty="0">
                <a:latin typeface="Arial" charset="0"/>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sz="1600" dirty="0">
                <a:latin typeface="Arial" charset="0"/>
              </a:rPr>
              <a:t>Technical considerations remain primary focus</a:t>
            </a:r>
            <a:endParaRPr lang="en-US" sz="1600"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If you have questions, contact the IEEE-SA Standards Board Patent Committee Administrator at patcom@ieee.org or visit http://standards.ieee.org/about/sasb/patcom/index.html </a:t>
            </a:r>
            <a:br>
              <a:rPr lang="en-US" sz="1400" b="1" dirty="0">
                <a:latin typeface="Arial" charset="0"/>
              </a:rPr>
            </a:br>
            <a:endParaRPr lang="en-US" sz="14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See </a:t>
            </a:r>
            <a:r>
              <a:rPr lang="en-US" sz="1400" b="1" i="1" dirty="0">
                <a:latin typeface="Arial" charset="0"/>
              </a:rPr>
              <a:t>IEEE-SA Standards Board Operations Manual</a:t>
            </a:r>
            <a:r>
              <a:rPr lang="en-US" sz="1400" b="1" dirty="0">
                <a:latin typeface="Arial" charset="0"/>
              </a:rPr>
              <a:t>, clause 5.3.10 and </a:t>
            </a:r>
            <a:r>
              <a:rPr lang="en-GB" sz="1400" b="1" dirty="0">
                <a:latin typeface="Arial" charset="0"/>
              </a:rPr>
              <a:t>“Promoting Competition and Innovation: What You Need to Know about the IEEE Standards Association's Antitrust and Competition Policy”</a:t>
            </a:r>
            <a:r>
              <a:rPr lang="en-US" sz="14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This slide set is available </a:t>
            </a:r>
            <a:br>
              <a:rPr lang="en-US" sz="1400" b="1" dirty="0">
                <a:latin typeface="Arial" charset="0"/>
              </a:rPr>
            </a:br>
            <a:r>
              <a:rPr lang="en-US" sz="1400" b="1" dirty="0">
                <a:latin typeface="Arial" charset="0"/>
              </a:rPr>
              <a:t>at https://development.standards.ieee.org/myproject/Public/mytools/mob/slideset.ppt</a:t>
            </a:r>
          </a:p>
        </p:txBody>
      </p:sp>
    </p:spTree>
    <p:extLst>
      <p:ext uri="{BB962C8B-B14F-4D97-AF65-F5344CB8AC3E}">
        <p14:creationId xmlns:p14="http://schemas.microsoft.com/office/powerpoint/2010/main" xmlns=""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July 2016</a:t>
            </a:r>
            <a:endParaRPr lang="en-GB" sz="1800" dirty="0"/>
          </a:p>
        </p:txBody>
      </p:sp>
      <p:sp>
        <p:nvSpPr>
          <p:cNvPr id="17411" name="Footer Placeholder 4"/>
          <p:cNvSpPr>
            <a:spLocks noGrp="1"/>
          </p:cNvSpPr>
          <p:nvPr>
            <p:ph type="ftr" sz="quarter" idx="4294967295"/>
          </p:nvPr>
        </p:nvSpPr>
        <p:spPr>
          <a:xfrm>
            <a:off x="6137275" y="6475413"/>
            <a:ext cx="2406650"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smtClean="0"/>
              <a:t>Jiamin Chen (Huawei)</a:t>
            </a:r>
            <a:endParaRPr lang="en-US" sz="1200" b="0" dirty="0"/>
          </a:p>
        </p:txBody>
      </p:sp>
      <p:sp>
        <p:nvSpPr>
          <p:cNvPr id="1741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6</a:t>
            </a:fld>
            <a:endParaRPr lang="en-GB" sz="1200" b="0"/>
          </a:p>
        </p:txBody>
      </p:sp>
      <p:sp>
        <p:nvSpPr>
          <p:cNvPr id="17413" name="Rectangle 2"/>
          <p:cNvSpPr>
            <a:spLocks noGrp="1" noChangeArrowheads="1"/>
          </p:cNvSpPr>
          <p:nvPr>
            <p:ph type="title"/>
          </p:nvPr>
        </p:nvSpPr>
        <p:spPr>
          <a:xfrm>
            <a:off x="684213" y="549275"/>
            <a:ext cx="7772400" cy="922338"/>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447800"/>
            <a:ext cx="7772400" cy="3671888"/>
          </a:xfrm>
        </p:spPr>
        <p:txBody>
          <a:bodyPr/>
          <a:lstStyle/>
          <a:p>
            <a:pPr>
              <a:lnSpc>
                <a:spcPct val="90000"/>
              </a:lnSpc>
            </a:pPr>
            <a:r>
              <a:rPr lang="en-US" sz="2800" dirty="0">
                <a:latin typeface="Times New Roman" charset="0"/>
              </a:rPr>
              <a:t>Link to IEEE Disclosure of Affiliation </a:t>
            </a:r>
          </a:p>
          <a:p>
            <a:pPr lvl="1">
              <a:lnSpc>
                <a:spcPct val="90000"/>
              </a:lnSpc>
            </a:pPr>
            <a:r>
              <a:rPr lang="en-US" sz="2400" dirty="0">
                <a:latin typeface="Times New Roman" charset="0"/>
                <a:hlinkClick r:id="rId3"/>
              </a:rPr>
              <a:t>http://standards.ieee.org/faqs/affiliationFAQ.html</a:t>
            </a:r>
            <a:endParaRPr lang="en-US" sz="2400" dirty="0">
              <a:latin typeface="Times New Roman" charset="0"/>
            </a:endParaRPr>
          </a:p>
          <a:p>
            <a:pPr>
              <a:lnSpc>
                <a:spcPct val="90000"/>
              </a:lnSpc>
            </a:pPr>
            <a:r>
              <a:rPr lang="en-US" sz="2800" dirty="0">
                <a:latin typeface="Times New Roman" charset="0"/>
              </a:rPr>
              <a:t>Links to IEEE Antitrust Guidelines</a:t>
            </a:r>
          </a:p>
          <a:p>
            <a:pPr lvl="1">
              <a:lnSpc>
                <a:spcPct val="90000"/>
              </a:lnSpc>
            </a:pPr>
            <a:r>
              <a:rPr lang="en-US" sz="2400" dirty="0">
                <a:latin typeface="Times New Roman" charset="0"/>
                <a:hlinkClick r:id="rId4"/>
              </a:rPr>
              <a:t>http://standards.ieee.org/resources/antitrust-guidelines.pdf</a:t>
            </a:r>
            <a:endParaRPr lang="en-US" sz="2400" dirty="0">
              <a:latin typeface="Times New Roman" charset="0"/>
            </a:endParaRPr>
          </a:p>
          <a:p>
            <a:pPr>
              <a:lnSpc>
                <a:spcPct val="90000"/>
              </a:lnSpc>
            </a:pPr>
            <a:r>
              <a:rPr lang="en-US" sz="2800" dirty="0">
                <a:latin typeface="Times New Roman" charset="0"/>
              </a:rPr>
              <a:t>Link to IEEE Code of Ethics</a:t>
            </a:r>
          </a:p>
          <a:p>
            <a:pPr lvl="1">
              <a:lnSpc>
                <a:spcPct val="90000"/>
              </a:lnSpc>
            </a:pPr>
            <a:r>
              <a:rPr lang="en-US" sz="2400" dirty="0">
                <a:latin typeface="Times New Roman" charset="0"/>
                <a:hlinkClick r:id="rId5"/>
              </a:rPr>
              <a:t>http://www.ieee.org/web/membership/ethics/code_ethics.html</a:t>
            </a:r>
            <a:r>
              <a:rPr lang="en-US" sz="2400" dirty="0">
                <a:latin typeface="Times New Roman" charset="0"/>
              </a:rPr>
              <a:t> </a:t>
            </a:r>
          </a:p>
          <a:p>
            <a:pPr>
              <a:lnSpc>
                <a:spcPct val="90000"/>
              </a:lnSpc>
            </a:pPr>
            <a:r>
              <a:rPr lang="en-US" sz="2800" dirty="0">
                <a:latin typeface="Times New Roman" charset="0"/>
              </a:rPr>
              <a:t>Link to IEEE Patent Policy</a:t>
            </a:r>
          </a:p>
          <a:p>
            <a:pPr lvl="1">
              <a:lnSpc>
                <a:spcPct val="90000"/>
              </a:lnSpc>
            </a:pPr>
            <a:r>
              <a:rPr lang="en-US" sz="2400" dirty="0">
                <a:latin typeface="Times New Roman" charset="0"/>
                <a:hlinkClick r:id="rId6"/>
              </a:rPr>
              <a:t>http://standards.ieee.org/board/pat/pat-slideset.ppt</a:t>
            </a:r>
            <a:endParaRPr lang="en-US" sz="2400" dirty="0">
              <a:latin typeface="Times New Roman" charset="0"/>
            </a:endParaRPr>
          </a:p>
        </p:txBody>
      </p:sp>
    </p:spTree>
    <p:extLst>
      <p:ext uri="{BB962C8B-B14F-4D97-AF65-F5344CB8AC3E}">
        <p14:creationId xmlns:p14="http://schemas.microsoft.com/office/powerpoint/2010/main" xmlns="" val="794984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b="0" dirty="0" smtClean="0">
                <a:latin typeface="+mj-lt"/>
                <a:cs typeface="Arial" panose="020B0604020202020204" pitchFamily="34" charset="0"/>
              </a:rPr>
              <a:t>Set agenda for the week</a:t>
            </a:r>
          </a:p>
          <a:p>
            <a:r>
              <a:rPr lang="en-US" altLang="zh-CN" b="0" dirty="0" smtClean="0">
                <a:latin typeface="+mj-lt"/>
                <a:cs typeface="Arial" panose="020B0604020202020204" pitchFamily="34" charset="0"/>
              </a:rPr>
              <a:t>Review from May meeting</a:t>
            </a:r>
          </a:p>
          <a:p>
            <a:r>
              <a:rPr lang="en-US" altLang="zh-CN" b="0" dirty="0" smtClean="0">
                <a:latin typeface="+mj-lt"/>
                <a:cs typeface="Arial" panose="020B0604020202020204" pitchFamily="34" charset="0"/>
              </a:rPr>
              <a:t>Approve the meeting minutes for May meeting</a:t>
            </a:r>
          </a:p>
          <a:p>
            <a:r>
              <a:rPr lang="en-US" altLang="zh-CN" b="0" dirty="0" smtClean="0">
                <a:latin typeface="+mj-lt"/>
                <a:cs typeface="Arial" panose="020B0604020202020204" pitchFamily="34" charset="0"/>
              </a:rPr>
              <a:t>Discuss and approve the PAR extension request</a:t>
            </a:r>
          </a:p>
          <a:p>
            <a:r>
              <a:rPr lang="en-US" altLang="zh-CN" b="0" dirty="0" smtClean="0">
                <a:latin typeface="+mj-lt"/>
                <a:cs typeface="Arial" panose="020B0604020202020204" pitchFamily="34" charset="0"/>
              </a:rPr>
              <a:t>Comment Resolution for WG Letter Ballot</a:t>
            </a:r>
            <a:endParaRPr lang="en-US" altLang="zh-CN" b="0" dirty="0" smtClean="0">
              <a:solidFill>
                <a:srgbClr val="FF0000"/>
              </a:solidFill>
              <a:latin typeface="+mj-lt"/>
              <a:cs typeface="Arial" panose="020B0604020202020204" pitchFamily="34" charset="0"/>
            </a:endParaRPr>
          </a:p>
          <a:p>
            <a:r>
              <a:rPr lang="en-US" altLang="zh-CN" b="0" dirty="0" smtClean="0"/>
              <a:t>Review Task Group timeline</a:t>
            </a:r>
          </a:p>
          <a:p>
            <a:r>
              <a:rPr lang="en-US" b="0" dirty="0" smtClean="0"/>
              <a:t>Motion</a:t>
            </a:r>
          </a:p>
          <a:p>
            <a:r>
              <a:rPr lang="en-US" altLang="zh-CN" b="0" dirty="0" smtClean="0">
                <a:latin typeface="+mj-lt"/>
                <a:cs typeface="Arial" panose="020B0604020202020204" pitchFamily="34" charset="0"/>
              </a:rPr>
              <a:t>Planning for September 2016 meeting</a:t>
            </a:r>
          </a:p>
          <a:p>
            <a:r>
              <a:rPr lang="en-US" altLang="zh-CN" b="0" dirty="0" smtClean="0">
                <a:latin typeface="+mj-lt"/>
              </a:rPr>
              <a:t>Conference call time</a:t>
            </a:r>
          </a:p>
          <a:p>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7</a:t>
            </a:fld>
            <a:endParaRPr lang="en-US" altLang="zh-CN"/>
          </a:p>
        </p:txBody>
      </p:sp>
      <p:sp>
        <p:nvSpPr>
          <p:cNvPr id="38917"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944612"/>
          </a:xfrm>
        </p:spPr>
        <p:txBody>
          <a:bodyPr/>
          <a:lstStyle/>
          <a:p>
            <a:pPr>
              <a:lnSpc>
                <a:spcPct val="90000"/>
              </a:lnSpc>
            </a:pPr>
            <a:r>
              <a:rPr lang="en-US" altLang="zh-CN" sz="2000" dirty="0" smtClean="0"/>
              <a:t>Tuesday, July 26, 2016 08:00 – 10:00</a:t>
            </a:r>
            <a:endParaRPr lang="en-US" altLang="zh-CN" sz="2000" dirty="0" smtClean="0">
              <a:sym typeface="Wingdings" panose="05000000000000000000" pitchFamily="2" charset="2"/>
            </a:endParaRPr>
          </a:p>
          <a:p>
            <a:pPr lvl="1"/>
            <a:r>
              <a:rPr lang="en-US" altLang="zh-CN" sz="2000" dirty="0" smtClean="0"/>
              <a:t>Call for secretary </a:t>
            </a: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Approve the meeting minutes in May meeting (11-16/0758r0)</a:t>
            </a:r>
          </a:p>
          <a:p>
            <a:pPr lvl="1"/>
            <a:r>
              <a:rPr lang="en-US" altLang="zh-CN" sz="2000" dirty="0" smtClean="0"/>
              <a:t>Discuss and approve the PAR extension request</a:t>
            </a:r>
          </a:p>
          <a:p>
            <a:pPr lvl="1"/>
            <a:r>
              <a:rPr lang="en-US" altLang="zh-CN" sz="2000" dirty="0" err="1" smtClean="0"/>
              <a:t>TGaj</a:t>
            </a:r>
            <a:r>
              <a:rPr lang="en-US" altLang="zh-CN" sz="2000" dirty="0" smtClean="0"/>
              <a:t> Editor Report for LB220 (11-16/1002r0)</a:t>
            </a:r>
          </a:p>
          <a:p>
            <a:pPr lvl="1"/>
            <a:r>
              <a:rPr lang="en-US" sz="2000" dirty="0" err="1" smtClean="0"/>
              <a:t>TGaj</a:t>
            </a:r>
            <a:r>
              <a:rPr lang="en-US" sz="2000" dirty="0" smtClean="0"/>
              <a:t> comments database for LB220 (11-16/0811r1)</a:t>
            </a:r>
          </a:p>
          <a:p>
            <a:pPr lvl="1">
              <a:lnSpc>
                <a:spcPct val="90000"/>
              </a:lnSpc>
            </a:pPr>
            <a:r>
              <a:rPr lang="en-US" sz="2000" dirty="0" smtClean="0"/>
              <a:t>Resolution for Comments on </a:t>
            </a:r>
            <a:r>
              <a:rPr lang="en-US" sz="2000" dirty="0" err="1" smtClean="0"/>
              <a:t>TGaj</a:t>
            </a:r>
            <a:r>
              <a:rPr lang="en-US" sz="2000" dirty="0" smtClean="0"/>
              <a:t> D1.0 Initial Letter Ballot</a:t>
            </a:r>
          </a:p>
          <a:p>
            <a:pPr lvl="2">
              <a:lnSpc>
                <a:spcPct val="90000"/>
              </a:lnSpc>
            </a:pPr>
            <a:r>
              <a:rPr lang="en-US" sz="1600" dirty="0" smtClean="0"/>
              <a:t>11-16/0979r0 - Proposed resolution to CID 96, 123 and 172 in LB217</a:t>
            </a:r>
          </a:p>
          <a:p>
            <a:pPr lvl="1">
              <a:lnSpc>
                <a:spcPct val="90000"/>
              </a:lnSpc>
            </a:pPr>
            <a:r>
              <a:rPr lang="en-US" sz="2000" dirty="0" smtClean="0"/>
              <a:t>Resolution for Comments on </a:t>
            </a:r>
            <a:r>
              <a:rPr lang="en-US" sz="2000" dirty="0" err="1" smtClean="0"/>
              <a:t>TGaj</a:t>
            </a:r>
            <a:r>
              <a:rPr lang="en-US" sz="2000" dirty="0" smtClean="0"/>
              <a:t> D2.0 Recirculation Letter Ballot </a:t>
            </a:r>
          </a:p>
          <a:p>
            <a:pPr lvl="2">
              <a:lnSpc>
                <a:spcPct val="90000"/>
              </a:lnSpc>
            </a:pPr>
            <a:r>
              <a:rPr lang="en-US" sz="1600" dirty="0" smtClean="0"/>
              <a:t>11-16/0972r0 - Proposed resolution to CID 401, 402, 408, 416, 423, 424, 427, 431, 436, 437, 404, 406, 407, 409, 410, 411, 418, 419, 422, 425, 426, and 428 in LB220</a:t>
            </a:r>
            <a:endParaRPr lang="en-US" sz="2000" dirty="0" smtClean="0">
              <a:solidFill>
                <a:srgbClr val="FF0000"/>
              </a:solidFill>
            </a:endParaRP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8</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944612"/>
          </a:xfrm>
        </p:spPr>
        <p:txBody>
          <a:bodyPr/>
          <a:lstStyle/>
          <a:p>
            <a:pPr>
              <a:lnSpc>
                <a:spcPct val="90000"/>
              </a:lnSpc>
            </a:pPr>
            <a:r>
              <a:rPr lang="en-US" altLang="zh-CN" sz="2400" dirty="0" smtClean="0"/>
              <a:t>Tuesday,  July 26, 2016 16:00 – 18:00</a:t>
            </a:r>
          </a:p>
          <a:p>
            <a:pPr lvl="1">
              <a:lnSpc>
                <a:spcPct val="90000"/>
              </a:lnSpc>
            </a:pPr>
            <a:r>
              <a:rPr lang="en-US" altLang="zh-CN" dirty="0" smtClean="0"/>
              <a:t>Resolution for Comments on </a:t>
            </a:r>
            <a:r>
              <a:rPr lang="en-US" altLang="zh-CN" dirty="0" err="1" smtClean="0"/>
              <a:t>TGaj</a:t>
            </a:r>
            <a:r>
              <a:rPr lang="en-US" altLang="zh-CN" dirty="0" smtClean="0"/>
              <a:t> D2.0 Recirculation Letter Ballot </a:t>
            </a:r>
          </a:p>
          <a:p>
            <a:pPr lvl="2">
              <a:lnSpc>
                <a:spcPct val="90000"/>
              </a:lnSpc>
            </a:pPr>
            <a:r>
              <a:rPr lang="en-US" sz="1800" dirty="0" smtClean="0">
                <a:solidFill>
                  <a:srgbClr val="000000"/>
                </a:solidFill>
              </a:rPr>
              <a:t>11-16/0832r0 - </a:t>
            </a:r>
            <a:r>
              <a:rPr lang="en-US" sz="1800" dirty="0" smtClean="0"/>
              <a:t>Proposed Resolution to CID 3,5,15,17,20,21, and 38 on </a:t>
            </a:r>
            <a:r>
              <a:rPr lang="en-US" sz="1800" dirty="0" err="1" smtClean="0"/>
              <a:t>TGaj</a:t>
            </a:r>
            <a:r>
              <a:rPr lang="en-US" sz="1800" dirty="0" smtClean="0"/>
              <a:t> D2.0 in LB220</a:t>
            </a:r>
            <a:endParaRPr lang="en-US" sz="1800" dirty="0" smtClean="0">
              <a:solidFill>
                <a:srgbClr val="000000"/>
              </a:solidFill>
            </a:endParaRPr>
          </a:p>
          <a:p>
            <a:pPr lvl="2">
              <a:lnSpc>
                <a:spcPct val="90000"/>
              </a:lnSpc>
            </a:pPr>
            <a:r>
              <a:rPr lang="en-US" sz="1800" dirty="0" smtClean="0">
                <a:solidFill>
                  <a:srgbClr val="000000"/>
                </a:solidFill>
              </a:rPr>
              <a:t>11-16/0944r0 -</a:t>
            </a:r>
            <a:r>
              <a:rPr lang="en-US" sz="1800" dirty="0" smtClean="0"/>
              <a:t> Proposed resolutions to CID 429, 430, 432 - 435 in LB220</a:t>
            </a:r>
            <a:endParaRPr lang="en-US" altLang="zh-CN" sz="2400" dirty="0" smtClean="0"/>
          </a:p>
          <a:p>
            <a:pPr>
              <a:lnSpc>
                <a:spcPct val="90000"/>
              </a:lnSpc>
            </a:pPr>
            <a:r>
              <a:rPr lang="en-US" altLang="zh-CN" sz="2400" dirty="0" smtClean="0"/>
              <a:t>Wednesday,  July 27, 2016 08:00 – 10:00</a:t>
            </a:r>
          </a:p>
          <a:p>
            <a:pPr lvl="1">
              <a:lnSpc>
                <a:spcPct val="90000"/>
              </a:lnSpc>
            </a:pPr>
            <a:r>
              <a:rPr lang="en-US" sz="2000" dirty="0" smtClean="0"/>
              <a:t>Resolution for Comments on </a:t>
            </a:r>
            <a:r>
              <a:rPr lang="en-US" sz="2000" dirty="0" err="1" smtClean="0"/>
              <a:t>TGaj</a:t>
            </a:r>
            <a:r>
              <a:rPr lang="en-US" sz="2000" dirty="0" smtClean="0"/>
              <a:t> D2.0 Recirculation Letter Ballot </a:t>
            </a:r>
          </a:p>
          <a:p>
            <a:pPr>
              <a:lnSpc>
                <a:spcPct val="90000"/>
              </a:lnSpc>
            </a:pPr>
            <a:r>
              <a:rPr lang="en-US" altLang="zh-CN" sz="2400" dirty="0" smtClean="0"/>
              <a:t>Wednesday, July 27, 2016 16:00 – 18:00</a:t>
            </a:r>
            <a:endParaRPr lang="en-US" sz="2000" dirty="0" smtClean="0"/>
          </a:p>
          <a:p>
            <a:pPr lvl="1">
              <a:lnSpc>
                <a:spcPct val="90000"/>
              </a:lnSpc>
            </a:pPr>
            <a:r>
              <a:rPr lang="en-US" sz="2000" dirty="0" smtClean="0"/>
              <a:t>Resolution for Comments on </a:t>
            </a:r>
            <a:r>
              <a:rPr lang="en-US" sz="2000" dirty="0" err="1" smtClean="0"/>
              <a:t>TGaj</a:t>
            </a:r>
            <a:r>
              <a:rPr lang="en-US" sz="2000" dirty="0" smtClean="0"/>
              <a:t> D2.0 Recirculation Letter Ballot </a:t>
            </a: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9</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122291</TotalTime>
  <Words>1431</Words>
  <Application>Microsoft Office PowerPoint</Application>
  <PresentationFormat>全屏显示(4:3)</PresentationFormat>
  <Paragraphs>208</Paragraphs>
  <Slides>15</Slides>
  <Notes>9</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15</vt:i4>
      </vt:variant>
    </vt:vector>
  </HeadingPairs>
  <TitlesOfParts>
    <vt:vector size="17" baseType="lpstr">
      <vt:lpstr>802-11-Submission</vt:lpstr>
      <vt:lpstr>Document</vt:lpstr>
      <vt:lpstr>幻灯片 1</vt:lpstr>
      <vt:lpstr>幻灯片 2</vt:lpstr>
      <vt:lpstr>Participants, Patents, and Duty to Inform</vt:lpstr>
      <vt:lpstr>Call for potentially essential patents </vt:lpstr>
      <vt:lpstr>Guidelines for IEEE-SA Meetings</vt:lpstr>
      <vt:lpstr>Resources – URLs</vt:lpstr>
      <vt:lpstr>Agenda Items for the Week</vt:lpstr>
      <vt:lpstr>IEEE 802.11aj Agenda for the Week</vt:lpstr>
      <vt:lpstr>IEEE 802.11aj Agenda for the Week</vt:lpstr>
      <vt:lpstr>IEEE 802.11aj Agenda for the Week</vt:lpstr>
      <vt:lpstr>IEEE 802.11aj Agenda for the Week</vt:lpstr>
      <vt:lpstr>Approve the meeting minutes</vt:lpstr>
      <vt:lpstr>Motion (Re-approval of 5C)</vt:lpstr>
      <vt:lpstr>Motion  (Approval of PAR extension ) </vt:lpstr>
      <vt:lpstr> </vt:lpstr>
    </vt:vector>
  </TitlesOfParts>
  <Company>Huawei</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sks</cp:lastModifiedBy>
  <cp:revision>3696</cp:revision>
  <cp:lastPrinted>1998-02-10T13:28:06Z</cp:lastPrinted>
  <dcterms:created xsi:type="dcterms:W3CDTF">2007-04-17T18:10:23Z</dcterms:created>
  <dcterms:modified xsi:type="dcterms:W3CDTF">2016-07-26T18:28:11Z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1468404653</vt:lpwstr>
  </property>
</Properties>
</file>