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377" r:id="rId15"/>
    <p:sldId id="278" r:id="rId16"/>
    <p:sldId id="275" r:id="rId17"/>
    <p:sldId id="276" r:id="rId18"/>
    <p:sldId id="277" r:id="rId19"/>
    <p:sldId id="309" r:id="rId20"/>
    <p:sldId id="330" r:id="rId21"/>
    <p:sldId id="366" r:id="rId22"/>
    <p:sldId id="294" r:id="rId23"/>
    <p:sldId id="295" r:id="rId24"/>
    <p:sldId id="296" r:id="rId25"/>
    <p:sldId id="297" r:id="rId26"/>
    <p:sldId id="298" r:id="rId27"/>
    <p:sldId id="360" r:id="rId28"/>
    <p:sldId id="361" r:id="rId29"/>
    <p:sldId id="362" r:id="rId30"/>
    <p:sldId id="363" r:id="rId31"/>
    <p:sldId id="364" r:id="rId32"/>
    <p:sldId id="365" r:id="rId33"/>
    <p:sldId id="371" r:id="rId34"/>
    <p:sldId id="375" r:id="rId35"/>
    <p:sldId id="376" r:id="rId36"/>
    <p:sldId id="291" r:id="rId37"/>
    <p:sldId id="289" r:id="rId38"/>
    <p:sldId id="288" r:id="rId39"/>
    <p:sldId id="335" r:id="rId40"/>
    <p:sldId id="354" r:id="rId41"/>
    <p:sldId id="343" r:id="rId42"/>
    <p:sldId id="359" r:id="rId43"/>
    <p:sldId id="328" r:id="rId44"/>
    <p:sldId id="344" r:id="rId45"/>
    <p:sldId id="345" r:id="rId46"/>
    <p:sldId id="352" r:id="rId47"/>
    <p:sldId id="341" r:id="rId48"/>
    <p:sldId id="340" r:id="rId49"/>
    <p:sldId id="339" r:id="rId50"/>
    <p:sldId id="258" r:id="rId51"/>
    <p:sldId id="259" r:id="rId52"/>
    <p:sldId id="260" r:id="rId53"/>
    <p:sldId id="261" r:id="rId54"/>
    <p:sldId id="262" r:id="rId55"/>
    <p:sldId id="263"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377"/>
            <p14:sldId id="278"/>
          </p14:sldIdLst>
        </p14:section>
        <p14:section name="Slot #1" id="{8011746D-81A9-49E2-ACB8-98A4477292B3}">
          <p14:sldIdLst>
            <p14:sldId id="275"/>
            <p14:sldId id="276"/>
            <p14:sldId id="277"/>
            <p14:sldId id="309"/>
            <p14:sldId id="330"/>
            <p14:sldId id="366"/>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71"/>
            <p14:sldId id="375"/>
            <p14:sldId id="376"/>
            <p14:sldId id="291"/>
            <p14:sldId id="289"/>
            <p14:sldId id="288"/>
            <p14:sldId id="335"/>
            <p14:sldId id="354"/>
          </p14:sldIdLst>
        </p14:section>
        <p14:section name="Backup" id="{9FBC3677-2CD2-4DE4-B71A-F5EAB5A48DDF}">
          <p14:sldIdLst>
            <p14:sldId id="343"/>
            <p14:sldId id="359"/>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4" autoAdjust="0"/>
    <p:restoredTop sz="95179" autoAdjust="0"/>
  </p:normalViewPr>
  <p:slideViewPr>
    <p:cSldViewPr>
      <p:cViewPr varScale="1">
        <p:scale>
          <a:sx n="82" d="100"/>
          <a:sy n="82" d="100"/>
        </p:scale>
        <p:origin x="1494" y="96"/>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686562504"/>
        <c:axId val="686560152"/>
        <c:axId val="0"/>
      </c:bar3DChart>
      <c:catAx>
        <c:axId val="68656250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686560152"/>
        <c:crosses val="autoZero"/>
        <c:auto val="1"/>
        <c:lblAlgn val="ctr"/>
        <c:lblOffset val="100"/>
        <c:tickLblSkip val="3"/>
        <c:tickMarkSkip val="1"/>
        <c:noMultiLvlLbl val="0"/>
      </c:catAx>
      <c:valAx>
        <c:axId val="68656015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686562504"/>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July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053911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July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5945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802.11-16/752r1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507-00-00az-802-11az-meeting-minutes-march-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July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2016-07-26</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July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40"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a:t>
            </a:r>
            <a:r>
              <a:rPr lang="en-US" altLang="en-US" sz="1400" dirty="0" smtClean="0">
                <a:solidFill>
                  <a:srgbClr val="000099"/>
                </a:solidFill>
                <a:latin typeface="Arial" panose="020B0604020202020204" pitchFamily="34" charset="0"/>
              </a:rPr>
              <a:t>maybe </a:t>
            </a:r>
            <a:r>
              <a:rPr lang="en-US" altLang="en-US" sz="1400" dirty="0">
                <a:solidFill>
                  <a:srgbClr val="000099"/>
                </a:solidFill>
                <a:latin typeface="Arial" panose="020B0604020202020204" pitchFamily="34" charset="0"/>
              </a:rPr>
              <a:t>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dirty="0">
                <a:solidFill>
                  <a:srgbClr val="000099"/>
                </a:solidFill>
                <a:latin typeface="Arial" panose="020B0604020202020204" pitchFamily="34" charset="0"/>
              </a:rPr>
              <a:t>---------------------------------------------------------------   </a:t>
            </a: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dirty="0">
                <a:solidFill>
                  <a:srgbClr val="000099"/>
                </a:solidFill>
                <a:latin typeface="Arial" panose="020B0604020202020204" pitchFamily="34" charset="0"/>
              </a:rPr>
              <a:t>See </a:t>
            </a:r>
            <a:r>
              <a:rPr lang="en-US" altLang="en-US" b="1" i="1" dirty="0">
                <a:solidFill>
                  <a:srgbClr val="000099"/>
                </a:solidFill>
                <a:latin typeface="Arial" panose="020B0604020202020204" pitchFamily="34" charset="0"/>
              </a:rPr>
              <a:t>IEEE-SA Standards Board Operations Manual</a:t>
            </a:r>
            <a:r>
              <a:rPr lang="en-US" altLang="en-US" b="1" dirty="0">
                <a:solidFill>
                  <a:srgbClr val="000099"/>
                </a:solidFill>
                <a:latin typeface="Arial" panose="020B0604020202020204" pitchFamily="34" charset="0"/>
              </a:rPr>
              <a:t>, clause 5.3.10 and </a:t>
            </a:r>
            <a:r>
              <a:rPr lang="en-GB" altLang="en-US" b="1"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dirty="0">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80223608"/>
              </p:ext>
            </p:extLst>
          </p:nvPr>
        </p:nvGraphicFramePr>
        <p:xfrm>
          <a:off x="971598" y="1828800"/>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11-16/778</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updated with TG approved functional requirements.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to </a:t>
            </a:r>
            <a:r>
              <a:rPr lang="en-US" altLang="en-US" sz="1600" dirty="0" smtClean="0"/>
              <a:t>inform </a:t>
            </a:r>
            <a:r>
              <a:rPr lang="en-US" altLang="en-US" sz="1600" dirty="0" smtClean="0"/>
              <a:t>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approve the agenda shown in slide 13 of this submission as the </a:t>
            </a:r>
            <a:r>
              <a:rPr lang="en-US" dirty="0" err="1" smtClean="0"/>
              <a:t>TGaz</a:t>
            </a:r>
            <a:r>
              <a:rPr lang="en-US" dirty="0" smtClean="0"/>
              <a:t> agenda for the week.</a:t>
            </a:r>
          </a:p>
          <a:p>
            <a:r>
              <a:rPr lang="en-US" dirty="0" smtClean="0"/>
              <a:t>Move: Rahul Malik</a:t>
            </a:r>
          </a:p>
          <a:p>
            <a:r>
              <a:rPr lang="en-US" dirty="0" smtClean="0"/>
              <a:t>2</a:t>
            </a:r>
            <a:r>
              <a:rPr lang="en-US" baseline="30000" dirty="0" smtClean="0"/>
              <a:t>nd</a:t>
            </a:r>
            <a:r>
              <a:rPr lang="en-US" dirty="0" smtClean="0"/>
              <a:t>: Qi Wang</a:t>
            </a:r>
          </a:p>
          <a:p>
            <a:r>
              <a:rPr lang="en-US" dirty="0" smtClean="0"/>
              <a:t>Unanimous </a:t>
            </a:r>
            <a:r>
              <a:rPr lang="en-US" dirty="0" err="1" smtClean="0"/>
              <a:t>concsent</a:t>
            </a:r>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2591527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94165178"/>
              </p:ext>
            </p:extLst>
          </p:nvPr>
        </p:nvGraphicFramePr>
        <p:xfrm>
          <a:off x="380206" y="1231794"/>
          <a:ext cx="8458200" cy="3975990"/>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July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11-16-778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May</a:t>
                      </a:r>
                      <a:r>
                        <a:rPr lang="en-US" sz="1400" baseline="0" dirty="0" smtClean="0"/>
                        <a:t> </a:t>
                      </a:r>
                      <a:r>
                        <a:rPr lang="en-US" sz="1400" dirty="0" smtClean="0"/>
                        <a:t>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11-16-1013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Rahul Malik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Locationing</a:t>
                      </a:r>
                      <a:r>
                        <a:rPr lang="en-US" sz="1400" kern="1200" baseline="0" dirty="0" smtClean="0">
                          <a:solidFill>
                            <a:schemeClr val="dk1"/>
                          </a:solidFill>
                          <a:latin typeface="+mn-lt"/>
                          <a:ea typeface="+mn-ea"/>
                          <a:cs typeface="+mn-cs"/>
                        </a:rPr>
                        <a:t> Protocol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11-16-1015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Location Measurement</a:t>
                      </a:r>
                      <a:r>
                        <a:rPr lang="en-US" sz="1400" kern="1200" baseline="0" dirty="0" smtClean="0">
                          <a:solidFill>
                            <a:schemeClr val="dk1"/>
                          </a:solidFill>
                          <a:latin typeface="+mn-lt"/>
                          <a:ea typeface="+mn-ea"/>
                          <a:cs typeface="+mn-cs"/>
                        </a:rPr>
                        <a:t> Protocol for 11ax</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11-16-1010</a:t>
                      </a:r>
                      <a:endParaRPr lang="en-US" sz="1400" dirty="0"/>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Fulei</a:t>
                      </a:r>
                      <a:r>
                        <a:rPr lang="en-US" sz="1400" kern="1200" dirty="0" smtClean="0">
                          <a:solidFill>
                            <a:schemeClr val="dk1"/>
                          </a:solidFill>
                          <a:latin typeface="+mn-lt"/>
                          <a:ea typeface="+mn-ea"/>
                          <a:cs typeface="+mn-cs"/>
                        </a:rPr>
                        <a:t> Liu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11-16-xxx</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a:t>
                      </a:r>
                      <a:r>
                        <a:rPr lang="en-US" sz="1400" kern="1200" baseline="0" dirty="0" smtClean="0">
                          <a:solidFill>
                            <a:schemeClr val="dk1"/>
                          </a:solidFill>
                          <a:latin typeface="+mn-lt"/>
                          <a:ea typeface="+mn-ea"/>
                          <a:cs typeface="+mn-cs"/>
                        </a:rPr>
                        <a:t>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TBD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(as time permits)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0820410"/>
              </p:ext>
            </p:extLst>
          </p:nvPr>
        </p:nvGraphicFramePr>
        <p:xfrm>
          <a:off x="323528" y="1916832"/>
          <a:ext cx="8424935" cy="3109456"/>
        </p:xfrm>
        <a:graphic>
          <a:graphicData uri="http://schemas.openxmlformats.org/drawingml/2006/table">
            <a:tbl>
              <a:tblPr firstRow="1" bandRow="1">
                <a:tableStyleId>{21E4AEA4-8DFA-4A89-87EB-49C32662AFE0}</a:tableStyleId>
              </a:tblPr>
              <a:tblGrid>
                <a:gridCol w="1296144"/>
                <a:gridCol w="1224136"/>
                <a:gridCol w="3168352"/>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July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11-16-778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May</a:t>
                      </a:r>
                      <a:r>
                        <a:rPr lang="en-US" sz="1400" baseline="0" dirty="0" smtClean="0"/>
                        <a:t> </a:t>
                      </a:r>
                      <a:r>
                        <a:rPr lang="en-US" sz="1400" dirty="0" smtClean="0"/>
                        <a:t>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11-16-1013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Rahul Malik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Locationing</a:t>
                      </a:r>
                      <a:r>
                        <a:rPr lang="en-US" sz="1400" kern="1200" baseline="0" dirty="0" smtClean="0">
                          <a:solidFill>
                            <a:schemeClr val="dk1"/>
                          </a:solidFill>
                          <a:latin typeface="+mn-lt"/>
                          <a:ea typeface="+mn-ea"/>
                          <a:cs typeface="+mn-cs"/>
                        </a:rPr>
                        <a:t> Protocol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1hr</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11-16-1015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Location Measurement</a:t>
                      </a:r>
                      <a:r>
                        <a:rPr lang="en-US" sz="1400" kern="1200" baseline="0" dirty="0" smtClean="0">
                          <a:solidFill>
                            <a:schemeClr val="dk1"/>
                          </a:solidFill>
                          <a:latin typeface="+mn-lt"/>
                          <a:ea typeface="+mn-ea"/>
                          <a:cs typeface="+mn-cs"/>
                        </a:rPr>
                        <a:t> Protocol for 11ax</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11-16/778r0 </a:t>
            </a:r>
            <a:r>
              <a:rPr lang="en-US" b="0" dirty="0"/>
              <a:t>“802.11az Meeting Minutes </a:t>
            </a:r>
            <a:r>
              <a:rPr lang="en-US" b="0" dirty="0" smtClean="0"/>
              <a:t>May 2016 </a:t>
            </a:r>
            <a:r>
              <a:rPr lang="en-US" b="0" dirty="0"/>
              <a:t>Session” </a:t>
            </a:r>
            <a:r>
              <a:rPr lang="en-US" b="0" dirty="0" smtClean="0"/>
              <a:t>posted to Mentor June 13</a:t>
            </a:r>
            <a:r>
              <a:rPr lang="en-US" b="0" baseline="30000" dirty="0" smtClean="0"/>
              <a:t>th</a:t>
            </a:r>
            <a:r>
              <a:rPr lang="en-US" b="0" dirty="0" smtClean="0"/>
              <a:t>.</a:t>
            </a:r>
          </a:p>
          <a:p>
            <a:endParaRPr lang="en-US" dirty="0" smtClean="0"/>
          </a:p>
          <a:p>
            <a:r>
              <a:rPr lang="en-US" dirty="0" smtClean="0"/>
              <a:t>Motion:</a:t>
            </a:r>
          </a:p>
          <a:p>
            <a:pPr marL="0" indent="0"/>
            <a:r>
              <a:rPr lang="en-US" b="0" dirty="0" smtClean="0"/>
              <a:t>To </a:t>
            </a:r>
            <a:r>
              <a:rPr lang="en-US" b="0" dirty="0"/>
              <a:t>approve document </a:t>
            </a:r>
            <a:r>
              <a:rPr lang="en-US" b="0" dirty="0" smtClean="0"/>
              <a:t>11-16/778r0 as TG </a:t>
            </a:r>
            <a:r>
              <a:rPr lang="en-US" b="0" dirty="0"/>
              <a:t>meeting minutes for the </a:t>
            </a:r>
            <a:r>
              <a:rPr lang="en-US" b="0" dirty="0" smtClean="0"/>
              <a:t>Waikoloa meeting</a:t>
            </a:r>
            <a:r>
              <a:rPr lang="en-US" b="0" dirty="0"/>
              <a:t>. </a:t>
            </a:r>
          </a:p>
          <a:p>
            <a:r>
              <a:rPr lang="en-US" b="0" dirty="0"/>
              <a:t>Moved </a:t>
            </a:r>
            <a:r>
              <a:rPr lang="en-US" b="0" dirty="0" smtClean="0"/>
              <a:t>by</a:t>
            </a:r>
            <a:r>
              <a:rPr lang="en-US" b="0" dirty="0" smtClean="0"/>
              <a:t>: Chao Chun Wang</a:t>
            </a:r>
            <a:endParaRPr lang="en-US" b="0" dirty="0" smtClean="0"/>
          </a:p>
          <a:p>
            <a:r>
              <a:rPr lang="en-US" b="0" dirty="0" smtClean="0"/>
              <a:t>Seconded by</a:t>
            </a:r>
            <a:r>
              <a:rPr lang="en-US" b="0" dirty="0" smtClean="0"/>
              <a:t>: Qi Wang</a:t>
            </a:r>
            <a:endParaRPr lang="en-US" b="0" dirty="0" smtClean="0"/>
          </a:p>
          <a:p>
            <a:r>
              <a:rPr lang="en-US" b="0" dirty="0" smtClean="0"/>
              <a:t>Results (Y/N/A</a:t>
            </a:r>
            <a:r>
              <a:rPr lang="en-US" b="0" dirty="0" smtClean="0"/>
              <a:t>): 7/ 0 / 3</a:t>
            </a:r>
          </a:p>
          <a:p>
            <a:r>
              <a:rPr lang="en-US" b="0" dirty="0" smtClean="0"/>
              <a:t>Motion passes</a:t>
            </a:r>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Diego, Ca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July24</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-29</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endParaRPr lang="en-US" altLang="en-US" sz="1600" b="0" dirty="0" smtClean="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a:t>
            </a:r>
            <a:r>
              <a:rPr lang="en-US" altLang="en-US" b="0" dirty="0" smtClean="0"/>
              <a:t>11-16-0424r3 </a:t>
            </a:r>
            <a:r>
              <a:rPr lang="en-US" altLang="en-US" b="0" dirty="0" smtClean="0"/>
              <a:t>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r>
              <a:rPr lang="en-US" altLang="en-US" b="0" dirty="0" smtClean="0"/>
              <a:t>: Allan Zhu</a:t>
            </a:r>
            <a:endParaRPr lang="en-US" altLang="en-US" b="0" dirty="0" smtClean="0"/>
          </a:p>
          <a:p>
            <a:pPr marL="0" indent="0">
              <a:buNone/>
            </a:pPr>
            <a:r>
              <a:rPr lang="en-US" altLang="en-US" b="0" dirty="0" smtClean="0"/>
              <a:t>2</a:t>
            </a:r>
            <a:r>
              <a:rPr lang="en-US" altLang="en-US" b="0" baseline="30000" dirty="0" smtClean="0"/>
              <a:t>nd</a:t>
            </a:r>
            <a:r>
              <a:rPr lang="en-US" altLang="en-US" b="0" dirty="0" smtClean="0"/>
              <a:t>: Christian Berger</a:t>
            </a:r>
            <a:endParaRPr lang="en-US" altLang="en-US" b="0" dirty="0"/>
          </a:p>
          <a:p>
            <a:pPr marL="0" indent="0">
              <a:buNone/>
            </a:pPr>
            <a:r>
              <a:rPr lang="en-US" altLang="en-US" b="0" dirty="0" smtClean="0"/>
              <a:t>Results </a:t>
            </a:r>
            <a:r>
              <a:rPr lang="en-US" altLang="en-US" sz="2000" b="0" dirty="0" smtClean="0"/>
              <a:t>(Y/N/A</a:t>
            </a:r>
            <a:r>
              <a:rPr lang="en-US" altLang="en-US" sz="2000" b="0" dirty="0" smtClean="0"/>
              <a:t>)</a:t>
            </a:r>
            <a:r>
              <a:rPr lang="en-US" altLang="en-US" b="0" dirty="0" smtClean="0"/>
              <a:t>: 15/ 0 /3</a:t>
            </a:r>
          </a:p>
          <a:p>
            <a:pPr marL="0" indent="0">
              <a:buNone/>
            </a:pPr>
            <a:r>
              <a:rPr lang="en-US" altLang="en-US" b="0" dirty="0" smtClean="0"/>
              <a:t>Motion passes </a:t>
            </a:r>
            <a:endParaRPr lang="en-US" altLang="en-US" b="0" dirty="0" smtClean="0"/>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As needed</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25295833"/>
              </p:ext>
            </p:extLst>
          </p:nvPr>
        </p:nvGraphicFramePr>
        <p:xfrm>
          <a:off x="656785" y="2420888"/>
          <a:ext cx="7772404" cy="135108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July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July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special order)</a:t>
            </a:r>
          </a:p>
          <a:p>
            <a:pPr algn="just">
              <a:spcBef>
                <a:spcPct val="20000"/>
              </a:spcBef>
              <a:buFontTx/>
              <a:buChar char="•"/>
            </a:pPr>
            <a:r>
              <a:rPr lang="en-US" altLang="en-US" sz="2000" b="0" dirty="0" err="1" smtClean="0"/>
              <a:t>Telecon</a:t>
            </a:r>
            <a:r>
              <a:rPr lang="en-US" altLang="en-US" sz="2000" b="0" dirty="0" smtClean="0"/>
              <a:t> time setting (5min – special order)</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404802"/>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July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34</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May meeting</a:t>
            </a:r>
            <a:endParaRPr lang="en-US" kern="0" dirty="0">
              <a:solidFill>
                <a:srgbClr val="FF33CC"/>
              </a:solidFill>
            </a:endParaRPr>
          </a:p>
        </p:txBody>
      </p:sp>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57" name="Oval Callout 56"/>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58" name="Curved Left Arrow 57"/>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Curved Left Arrow 58"/>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Curved Left Arrow 59"/>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61" name="Group 60"/>
          <p:cNvGrpSpPr/>
          <p:nvPr/>
        </p:nvGrpSpPr>
        <p:grpSpPr>
          <a:xfrm flipH="1">
            <a:off x="3246480" y="2293764"/>
            <a:ext cx="518789" cy="3227211"/>
            <a:chOff x="5859942" y="2736929"/>
            <a:chExt cx="537754" cy="3227211"/>
          </a:xfrm>
        </p:grpSpPr>
        <p:sp>
          <p:nvSpPr>
            <p:cNvPr id="62" name="Curved Left Arrow 61"/>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Curved Left Arrow 62"/>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Curved Left Arrow 63"/>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546606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35</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300785"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162143" y="1525750"/>
            <a:ext cx="190500" cy="217487"/>
          </a:xfrm>
          <a:prstGeom prst="triangle">
            <a:avLst>
              <a:gd name="adj" fmla="val 50000"/>
            </a:avLst>
          </a:prstGeom>
          <a:pattFill prst="lgCheck">
            <a:fgClr>
              <a:srgbClr val="FFFF00"/>
            </a:fgClr>
            <a:bgClr>
              <a:schemeClr val="bg1"/>
            </a:bgClr>
          </a:patt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pattFill prst="lgCheck">
            <a:fgClr>
              <a:srgbClr val="FFFF00"/>
            </a:fgClr>
            <a:bgClr>
              <a:schemeClr val="bg1"/>
            </a:bgClr>
          </a:patt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pattFill prst="lgCheck">
            <a:fgClr>
              <a:srgbClr val="FFFF00"/>
            </a:fgClr>
            <a:bgClr>
              <a:schemeClr val="bg1"/>
            </a:bgClr>
          </a:patt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59" y="2272912"/>
            <a:ext cx="1805543"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pattFill prst="lgCheck">
            <a:fgClr>
              <a:srgbClr val="FFFF00"/>
            </a:fgClr>
            <a:bgClr>
              <a:schemeClr val="bg1"/>
            </a:bgClr>
          </a:patt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p:cNvCxnSpPr>
          <p:nvPr/>
        </p:nvCxnSpPr>
        <p:spPr bwMode="auto">
          <a:xfrm flipV="1">
            <a:off x="444626" y="2120213"/>
            <a:ext cx="1841570" cy="1"/>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May meeting</a:t>
            </a:r>
            <a:endParaRPr lang="en-US" kern="0" dirty="0">
              <a:solidFill>
                <a:srgbClr val="FF33CC"/>
              </a:solidFill>
            </a:endParaRPr>
          </a:p>
        </p:txBody>
      </p:sp>
      <p:grpSp>
        <p:nvGrpSpPr>
          <p:cNvPr id="68" name="Group 67"/>
          <p:cNvGrpSpPr/>
          <p:nvPr/>
        </p:nvGrpSpPr>
        <p:grpSpPr>
          <a:xfrm>
            <a:off x="107504" y="4874825"/>
            <a:ext cx="6491298" cy="3018671"/>
            <a:chOff x="107504" y="2924944"/>
            <a:chExt cx="6491298" cy="3018671"/>
          </a:xfrm>
        </p:grpSpPr>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628540"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69" name="Text Box 24"/>
          <p:cNvSpPr txBox="1">
            <a:spLocks noChangeArrowheads="1"/>
          </p:cNvSpPr>
          <p:nvPr/>
        </p:nvSpPr>
        <p:spPr bwMode="auto">
          <a:xfrm>
            <a:off x="3058995" y="3861048"/>
            <a:ext cx="1269369" cy="29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1" dirty="0" smtClean="0">
                <a:latin typeface="Arial" panose="020B0604020202020204" pitchFamily="34" charset="0"/>
                <a:cs typeface="Arial" panose="020B0604020202020204" pitchFamily="34" charset="0"/>
              </a:rPr>
              <a:t>Was: 11/15-12/16</a:t>
            </a:r>
          </a:p>
          <a:p>
            <a:r>
              <a:rPr lang="en-US" altLang="en-US" sz="700" b="1" dirty="0" smtClean="0">
                <a:latin typeface="Arial" panose="020B0604020202020204" pitchFamily="34" charset="0"/>
                <a:cs typeface="Arial" panose="020B0604020202020204" pitchFamily="34" charset="0"/>
              </a:rPr>
              <a:t>Proposed: 11/15-3/17 (+3)</a:t>
            </a:r>
            <a:endParaRPr lang="en-US" altLang="en-US" sz="700" b="1" dirty="0">
              <a:latin typeface="Arial" panose="020B0604020202020204" pitchFamily="34" charset="0"/>
              <a:cs typeface="Arial" panose="020B0604020202020204" pitchFamily="34" charset="0"/>
            </a:endParaRPr>
          </a:p>
        </p:txBody>
      </p:sp>
      <p:sp>
        <p:nvSpPr>
          <p:cNvPr id="70" name="Rectangle 69"/>
          <p:cNvSpPr/>
          <p:nvPr/>
        </p:nvSpPr>
        <p:spPr>
          <a:xfrm>
            <a:off x="1838943" y="4176521"/>
            <a:ext cx="2540197"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71" name="Rectangle 70"/>
          <p:cNvSpPr/>
          <p:nvPr/>
        </p:nvSpPr>
        <p:spPr>
          <a:xfrm>
            <a:off x="446310" y="3891266"/>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72" name="Rectangle 71"/>
          <p:cNvSpPr/>
          <p:nvPr/>
        </p:nvSpPr>
        <p:spPr>
          <a:xfrm>
            <a:off x="3452853" y="4428171"/>
            <a:ext cx="4215491"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73" name="Rectangle 72"/>
          <p:cNvSpPr/>
          <p:nvPr/>
        </p:nvSpPr>
        <p:spPr>
          <a:xfrm>
            <a:off x="1157037" y="3891267"/>
            <a:ext cx="1856326"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75" name="Text Box 24"/>
          <p:cNvSpPr txBox="1">
            <a:spLocks noChangeArrowheads="1"/>
          </p:cNvSpPr>
          <p:nvPr/>
        </p:nvSpPr>
        <p:spPr bwMode="auto">
          <a:xfrm>
            <a:off x="218855" y="3862047"/>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cxnSp>
        <p:nvCxnSpPr>
          <p:cNvPr id="76" name="Straight Connector 75"/>
          <p:cNvCxnSpPr>
            <a:stCxn id="71" idx="1"/>
          </p:cNvCxnSpPr>
          <p:nvPr/>
        </p:nvCxnSpPr>
        <p:spPr bwMode="auto">
          <a:xfrm flipV="1">
            <a:off x="446310" y="4023822"/>
            <a:ext cx="1841570" cy="1"/>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Text Box 24"/>
          <p:cNvSpPr txBox="1">
            <a:spLocks noChangeArrowheads="1"/>
          </p:cNvSpPr>
          <p:nvPr/>
        </p:nvSpPr>
        <p:spPr bwMode="auto">
          <a:xfrm>
            <a:off x="4432765" y="4120211"/>
            <a:ext cx="1147347" cy="29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1" dirty="0" smtClean="0">
                <a:latin typeface="Arial" panose="020B0604020202020204" pitchFamily="34" charset="0"/>
                <a:cs typeface="Arial" panose="020B0604020202020204" pitchFamily="34" charset="0"/>
              </a:rPr>
              <a:t>Was: 5/16-9/17</a:t>
            </a:r>
          </a:p>
          <a:p>
            <a:r>
              <a:rPr lang="en-US" altLang="en-US" sz="700" b="1" dirty="0" smtClean="0">
                <a:latin typeface="Arial" panose="020B0604020202020204" pitchFamily="34" charset="0"/>
                <a:cs typeface="Arial" panose="020B0604020202020204" pitchFamily="34" charset="0"/>
              </a:rPr>
              <a:t>Proposed: 5/16-3/18 (+6)</a:t>
            </a:r>
            <a:endParaRPr lang="en-US" altLang="en-US" sz="700" b="1" dirty="0">
              <a:latin typeface="Arial" panose="020B0604020202020204" pitchFamily="34" charset="0"/>
              <a:cs typeface="Arial" panose="020B0604020202020204" pitchFamily="34" charset="0"/>
            </a:endParaRPr>
          </a:p>
        </p:txBody>
      </p:sp>
      <p:sp>
        <p:nvSpPr>
          <p:cNvPr id="79" name="Text Box 24"/>
          <p:cNvSpPr txBox="1">
            <a:spLocks noChangeArrowheads="1"/>
          </p:cNvSpPr>
          <p:nvPr/>
        </p:nvSpPr>
        <p:spPr bwMode="auto">
          <a:xfrm>
            <a:off x="7745133" y="4416473"/>
            <a:ext cx="1147347" cy="29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1" dirty="0" smtClean="0">
                <a:latin typeface="Arial" panose="020B0604020202020204" pitchFamily="34" charset="0"/>
                <a:cs typeface="Arial" panose="020B0604020202020204" pitchFamily="34" charset="0"/>
              </a:rPr>
              <a:t>Was: 3/17-5/20</a:t>
            </a:r>
          </a:p>
          <a:p>
            <a:r>
              <a:rPr lang="en-US" altLang="en-US" sz="700" b="1" dirty="0" smtClean="0">
                <a:latin typeface="Arial" panose="020B0604020202020204" pitchFamily="34" charset="0"/>
                <a:cs typeface="Arial" panose="020B0604020202020204" pitchFamily="34" charset="0"/>
              </a:rPr>
              <a:t>Proposed: 7/17-11/20 (+6)</a:t>
            </a:r>
            <a:endParaRPr lang="en-US" altLang="en-US" sz="700" b="1" dirty="0">
              <a:latin typeface="Arial" panose="020B0604020202020204" pitchFamily="34" charset="0"/>
              <a:cs typeface="Arial" panose="020B0604020202020204" pitchFamily="34" charset="0"/>
            </a:endParaRPr>
          </a:p>
        </p:txBody>
      </p:sp>
      <p:sp>
        <p:nvSpPr>
          <p:cNvPr id="80" name="Isosceles Triangle 79"/>
          <p:cNvSpPr>
            <a:spLocks noChangeArrowheads="1"/>
          </p:cNvSpPr>
          <p:nvPr/>
        </p:nvSpPr>
        <p:spPr bwMode="auto">
          <a:xfrm flipH="1">
            <a:off x="3968908" y="3493145"/>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1" name="Isosceles Triangle 80"/>
          <p:cNvSpPr>
            <a:spLocks noChangeArrowheads="1"/>
          </p:cNvSpPr>
          <p:nvPr/>
        </p:nvSpPr>
        <p:spPr bwMode="auto">
          <a:xfrm>
            <a:off x="4273577" y="3479271"/>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p:cNvSpPr>
            <a:spLocks noChangeArrowheads="1"/>
          </p:cNvSpPr>
          <p:nvPr/>
        </p:nvSpPr>
        <p:spPr bwMode="auto">
          <a:xfrm>
            <a:off x="4685236" y="349478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a:off x="1925596" y="346968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5" name="Text Box 24"/>
          <p:cNvSpPr txBox="1">
            <a:spLocks noChangeArrowheads="1"/>
          </p:cNvSpPr>
          <p:nvPr/>
        </p:nvSpPr>
        <p:spPr bwMode="auto">
          <a:xfrm>
            <a:off x="2099474" y="3429000"/>
            <a:ext cx="789988"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800" dirty="0" smtClean="0">
                <a:latin typeface="Arial" panose="020B0604020202020204" pitchFamily="34" charset="0"/>
                <a:cs typeface="Arial" panose="020B0604020202020204" pitchFamily="34" charset="0"/>
              </a:rPr>
              <a:t>SFD SATRT</a:t>
            </a:r>
          </a:p>
          <a:p>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86" name="Text Box 24"/>
          <p:cNvSpPr txBox="1">
            <a:spLocks noChangeArrowheads="1"/>
          </p:cNvSpPr>
          <p:nvPr/>
        </p:nvSpPr>
        <p:spPr bwMode="auto">
          <a:xfrm>
            <a:off x="4211960" y="2967768"/>
            <a:ext cx="530322" cy="575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800" dirty="0" smtClean="0">
                <a:latin typeface="Arial" panose="020B0604020202020204" pitchFamily="34" charset="0"/>
                <a:cs typeface="Arial" panose="020B0604020202020204" pitchFamily="34" charset="0"/>
              </a:rPr>
              <a:t>SFD </a:t>
            </a:r>
          </a:p>
          <a:p>
            <a:r>
              <a:rPr lang="en-US" altLang="en-US" sz="800" dirty="0" smtClean="0">
                <a:latin typeface="Arial" panose="020B0604020202020204" pitchFamily="34" charset="0"/>
                <a:cs typeface="Arial" panose="020B0604020202020204" pitchFamily="34" charset="0"/>
              </a:rPr>
              <a:t>feature freeze </a:t>
            </a:r>
          </a:p>
          <a:p>
            <a:r>
              <a:rPr lang="en-US" altLang="en-US" sz="800" dirty="0" smtClean="0">
                <a:latin typeface="Arial" panose="020B0604020202020204" pitchFamily="34" charset="0"/>
                <a:cs typeface="Arial" panose="020B0604020202020204" pitchFamily="34" charset="0"/>
              </a:rPr>
              <a:t>3/18</a:t>
            </a:r>
            <a:endParaRPr lang="en-US" altLang="en-US" sz="800" dirty="0">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3851920" y="3140968"/>
            <a:ext cx="38371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D1.0</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1/18</a:t>
            </a:r>
            <a:endParaRPr lang="en-US" altLang="en-US" sz="800" dirty="0">
              <a:latin typeface="Arial" panose="020B0604020202020204" pitchFamily="34" charset="0"/>
              <a:cs typeface="Arial" panose="020B0604020202020204" pitchFamily="34" charset="0"/>
            </a:endParaRPr>
          </a:p>
        </p:txBody>
      </p:sp>
      <p:sp>
        <p:nvSpPr>
          <p:cNvPr id="89" name="Text Box 24"/>
          <p:cNvSpPr txBox="1">
            <a:spLocks noChangeArrowheads="1"/>
          </p:cNvSpPr>
          <p:nvPr/>
        </p:nvSpPr>
        <p:spPr bwMode="auto">
          <a:xfrm>
            <a:off x="4591456" y="3140968"/>
            <a:ext cx="38371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D2.0</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7/18</a:t>
            </a:r>
            <a:endParaRPr lang="en-US" altLang="en-US" sz="800" dirty="0">
              <a:latin typeface="Arial" panose="020B0604020202020204" pitchFamily="34" charset="0"/>
              <a:cs typeface="Arial" panose="020B0604020202020204" pitchFamily="34" charset="0"/>
            </a:endParaRPr>
          </a:p>
        </p:txBody>
      </p:sp>
      <p:sp>
        <p:nvSpPr>
          <p:cNvPr id="90" name="Isosceles Triangle 89"/>
          <p:cNvSpPr>
            <a:spLocks noChangeArrowheads="1"/>
          </p:cNvSpPr>
          <p:nvPr/>
        </p:nvSpPr>
        <p:spPr bwMode="auto">
          <a:xfrm>
            <a:off x="7522943" y="348001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9"/>
          <p:cNvSpPr txBox="1">
            <a:spLocks noChangeArrowheads="1"/>
          </p:cNvSpPr>
          <p:nvPr/>
        </p:nvSpPr>
        <p:spPr bwMode="auto">
          <a:xfrm flipH="1">
            <a:off x="7176830" y="3099925"/>
            <a:ext cx="782637"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smtClean="0"/>
              <a:t>Final</a:t>
            </a:r>
            <a:endParaRPr lang="en-US" altLang="en-US" b="0" dirty="0"/>
          </a:p>
          <a:p>
            <a:r>
              <a:rPr lang="en-US" altLang="en-US" b="0" dirty="0" smtClean="0"/>
              <a:t>11/20</a:t>
            </a:r>
            <a:endParaRPr lang="en-US" altLang="en-US" b="0" dirty="0"/>
          </a:p>
        </p:txBody>
      </p:sp>
      <p:cxnSp>
        <p:nvCxnSpPr>
          <p:cNvPr id="92" name="Straight Connector 91"/>
          <p:cNvCxnSpPr/>
          <p:nvPr/>
        </p:nvCxnSpPr>
        <p:spPr bwMode="auto">
          <a:xfrm flipV="1">
            <a:off x="1824399" y="4282058"/>
            <a:ext cx="852636" cy="880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56030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Sep.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r>
              <a:rPr lang="en-US" altLang="en-US" dirty="0" smtClean="0"/>
              <a:t>Call for submission for the FRD and SFD to be issued post this meeting.</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Sep. 7</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July???.</a:t>
            </a:r>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smtClean="0">
                <a:hlinkClick r:id="rId3"/>
              </a:rPr>
              <a:t>https://mentor.ieee.org/802.11/documents</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50</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54</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55</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a:t>
            </a:r>
            <a:r>
              <a:rPr lang="en-US" altLang="en-US" sz="1400" dirty="0" smtClean="0">
                <a:solidFill>
                  <a:schemeClr val="accent2"/>
                </a:solidFill>
              </a:rPr>
              <a:t>may be </a:t>
            </a:r>
            <a:r>
              <a:rPr lang="en-US" altLang="en-US" sz="1400" dirty="0" smtClean="0">
                <a:solidFill>
                  <a:schemeClr val="accent2"/>
                </a:solidFill>
              </a:rPr>
              <a:t>essential for the use of standards under development is strongly encouraged; </a:t>
            </a:r>
          </a:p>
          <a:p>
            <a:pPr lvl="2">
              <a:lnSpc>
                <a:spcPct val="80000"/>
              </a:lnSpc>
            </a:pPr>
            <a:r>
              <a:rPr lang="en-US" altLang="en-US" sz="1400" dirty="0" smtClean="0">
                <a:solidFill>
                  <a:schemeClr val="accent2"/>
                </a:solidFill>
              </a:rPr>
              <a:t>There </a:t>
            </a:r>
            <a:r>
              <a:rPr lang="en-US" altLang="en-US" sz="1400" dirty="0" smtClean="0">
                <a:solidFill>
                  <a:schemeClr val="accent2"/>
                </a:solidFill>
              </a:rPr>
              <a:t>maybe </a:t>
            </a:r>
            <a:r>
              <a:rPr lang="en-US" altLang="en-US" sz="1400" dirty="0" smtClean="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smtClean="0">
                <a:solidFill>
                  <a:schemeClr val="accent2"/>
                </a:solidFill>
              </a:rPr>
              <a:t>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36729</TotalTime>
  <Words>3038</Words>
  <Application>Microsoft Office PowerPoint</Application>
  <PresentationFormat>On-screen Show (4:3)</PresentationFormat>
  <Paragraphs>757</Paragraphs>
  <Slides>55</Slides>
  <Notes>20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7"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TGaz Next Generation Positioning  July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Agenda Approval</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presentations</vt:lpstr>
      <vt:lpstr>PowerPoint Presentation</vt:lpstr>
      <vt:lpstr>PowerPoint Presentation</vt:lpstr>
      <vt:lpstr>Goals for the Sep. meeting </vt:lpstr>
      <vt:lpstr>Teleconference Schedule</vt:lpstr>
      <vt:lpstr>Reminder to do attendance</vt:lpstr>
      <vt:lpstr>AOB?</vt:lpstr>
      <vt:lpstr>Adjourn</vt:lpstr>
      <vt:lpstr>PowerPoint Presentation</vt:lpstr>
      <vt:lpstr>Approval of Telecon Minutes</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347</cp:revision>
  <cp:lastPrinted>1601-01-01T00:00:00Z</cp:lastPrinted>
  <dcterms:created xsi:type="dcterms:W3CDTF">2015-08-09T12:22:17Z</dcterms:created>
  <dcterms:modified xsi:type="dcterms:W3CDTF">2016-07-26T21:15:04Z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2016-07-26 21:15:04Z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