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393" r:id="rId3"/>
    <p:sldId id="324" r:id="rId4"/>
    <p:sldId id="352" r:id="rId5"/>
    <p:sldId id="317" r:id="rId6"/>
    <p:sldId id="318" r:id="rId7"/>
    <p:sldId id="319" r:id="rId8"/>
    <p:sldId id="320" r:id="rId9"/>
    <p:sldId id="321" r:id="rId10"/>
    <p:sldId id="322" r:id="rId11"/>
    <p:sldId id="446" r:id="rId12"/>
    <p:sldId id="445" r:id="rId13"/>
    <p:sldId id="433" r:id="rId14"/>
    <p:sldId id="440" r:id="rId15"/>
    <p:sldId id="447" r:id="rId16"/>
    <p:sldId id="448" r:id="rId17"/>
    <p:sldId id="449" r:id="rId18"/>
    <p:sldId id="450" r:id="rId19"/>
    <p:sldId id="451" r:id="rId20"/>
    <p:sldId id="452" r:id="rId21"/>
    <p:sldId id="453" r:id="rId22"/>
    <p:sldId id="454" r:id="rId23"/>
    <p:sldId id="455" r:id="rId24"/>
    <p:sldId id="456" r:id="rId25"/>
    <p:sldId id="457" r:id="rId26"/>
    <p:sldId id="458"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ferSingleView="1">
    <p:restoredLeft sz="16784"/>
    <p:restoredTop sz="94808"/>
  </p:normalViewPr>
  <p:slideViewPr>
    <p:cSldViewPr>
      <p:cViewPr varScale="1">
        <p:scale>
          <a:sx n="92" d="100"/>
          <a:sy n="92" d="100"/>
        </p:scale>
        <p:origin x="1290"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2018153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1536643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2016</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Reza Hedayat (</a:t>
            </a:r>
            <a:r>
              <a:rPr lang="en-US" dirty="0" err="1" smtClean="0"/>
              <a:t>Newracom</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59769" y="332601"/>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802.11-16/0698r1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Word_97_-_2003_Document2.doc"/><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and Spatial Reuse Ad-hoc Agenda</a:t>
            </a:r>
            <a:br>
              <a:rPr lang="en-US" altLang="en-US" sz="2800" dirty="0" smtClean="0"/>
            </a:br>
            <a:r>
              <a:rPr lang="en-US" altLang="en-US" sz="2800" dirty="0" smtClean="0"/>
              <a:t>May 2016 Meeting</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May16, 2016</a:t>
            </a:r>
          </a:p>
        </p:txBody>
      </p:sp>
      <p:graphicFrame>
        <p:nvGraphicFramePr>
          <p:cNvPr id="1026" name="Object 11"/>
          <p:cNvGraphicFramePr>
            <a:graphicFrameLocks noChangeAspect="1"/>
          </p:cNvGraphicFramePr>
          <p:nvPr>
            <p:extLst>
              <p:ext uri="{D42A27DB-BD31-4B8C-83A1-F6EECF244321}">
                <p14:modId xmlns:p14="http://schemas.microsoft.com/office/powerpoint/2010/main" val="780884058"/>
              </p:ext>
            </p:extLst>
          </p:nvPr>
        </p:nvGraphicFramePr>
        <p:xfrm>
          <a:off x="841375" y="2770187"/>
          <a:ext cx="7613650" cy="1725613"/>
        </p:xfrm>
        <a:graphic>
          <a:graphicData uri="http://schemas.openxmlformats.org/presentationml/2006/ole">
            <mc:AlternateContent xmlns:mc="http://schemas.openxmlformats.org/markup-compatibility/2006">
              <mc:Choice xmlns:v="urn:schemas-microsoft-com:vml" Requires="v">
                <p:oleObj spid="_x0000_s1505" name="Document" r:id="rId4" imgW="8318500" imgH="1892300" progId="Word.Document.8">
                  <p:embed/>
                </p:oleObj>
              </mc:Choice>
              <mc:Fallback>
                <p:oleObj name="Document" r:id="rId4" imgW="8318500" imgH="1892300" progId="Word.Document.8">
                  <p:embed/>
                  <p:pic>
                    <p:nvPicPr>
                      <p:cNvPr id="0" name="Object 11"/>
                      <p:cNvPicPr>
                        <a:picLocks noChangeAspect="1" noChangeArrowheads="1"/>
                      </p:cNvPicPr>
                      <p:nvPr/>
                    </p:nvPicPr>
                    <p:blipFill>
                      <a:blip r:embed="rId5"/>
                      <a:srcRect/>
                      <a:stretch>
                        <a:fillRect/>
                      </a:stretch>
                    </p:blipFill>
                    <p:spPr bwMode="auto">
                      <a:xfrm>
                        <a:off x="841375" y="2770187"/>
                        <a:ext cx="7613650" cy="172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9" name="Object 3"/>
          <p:cNvGraphicFramePr>
            <a:graphicFrameLocks noChangeAspect="1"/>
          </p:cNvGraphicFramePr>
          <p:nvPr>
            <p:extLst>
              <p:ext uri="{D42A27DB-BD31-4B8C-83A1-F6EECF244321}">
                <p14:modId xmlns:p14="http://schemas.microsoft.com/office/powerpoint/2010/main" val="627720039"/>
              </p:ext>
            </p:extLst>
          </p:nvPr>
        </p:nvGraphicFramePr>
        <p:xfrm>
          <a:off x="841375" y="4332288"/>
          <a:ext cx="7532688" cy="2362200"/>
        </p:xfrm>
        <a:graphic>
          <a:graphicData uri="http://schemas.openxmlformats.org/presentationml/2006/ole">
            <mc:AlternateContent xmlns:mc="http://schemas.openxmlformats.org/markup-compatibility/2006">
              <mc:Choice xmlns:v="urn:schemas-microsoft-com:vml" Requires="v">
                <p:oleObj spid="_x0000_s1506" name="Document" r:id="rId6" imgW="8246962" imgH="3237657" progId="Word.Document.8">
                  <p:embed/>
                </p:oleObj>
              </mc:Choice>
              <mc:Fallback>
                <p:oleObj name="Document" r:id="rId6" imgW="8246962" imgH="3237657" progId="Word.Document.8">
                  <p:embed/>
                  <p:pic>
                    <p:nvPicPr>
                      <p:cNvPr id="0" name=""/>
                      <p:cNvPicPr>
                        <a:picLocks noChangeAspect="1" noChangeArrowheads="1"/>
                      </p:cNvPicPr>
                      <p:nvPr/>
                    </p:nvPicPr>
                    <p:blipFill>
                      <a:blip r:embed="rId7"/>
                      <a:srcRect/>
                      <a:stretch>
                        <a:fillRect/>
                      </a:stretch>
                    </p:blipFill>
                    <p:spPr bwMode="auto">
                      <a:xfrm>
                        <a:off x="841375" y="4332288"/>
                        <a:ext cx="7532688" cy="2362200"/>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(SR)</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5" name="Footer Placeholder 4"/>
          <p:cNvSpPr>
            <a:spLocks noGrp="1"/>
          </p:cNvSpPr>
          <p:nvPr>
            <p:ph type="ftr" sz="quarter" idx="11"/>
          </p:nvPr>
        </p:nvSpPr>
        <p:spPr/>
        <p:txBody>
          <a:bodyPr/>
          <a:lstStyle/>
          <a:p>
            <a:pPr>
              <a:defRPr/>
            </a:pPr>
            <a:r>
              <a:rPr lang="en-US" dirty="0" smtClean="0">
                <a:ea typeface="+mn-ea"/>
              </a:rPr>
              <a:t>Reza Hedayat (</a:t>
            </a:r>
            <a:r>
              <a:rPr lang="en-US" dirty="0" err="1" smtClean="0">
                <a:ea typeface="+mn-ea"/>
              </a:rPr>
              <a:t>Newracom</a:t>
            </a:r>
            <a:r>
              <a:rPr lang="en-US" dirty="0" smtClean="0">
                <a:ea typeface="+mn-ea"/>
              </a:rPr>
              <a:t>)</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graphicFrame>
        <p:nvGraphicFramePr>
          <p:cNvPr id="8" name="Table 7"/>
          <p:cNvGraphicFramePr>
            <a:graphicFrameLocks noGrp="1"/>
          </p:cNvGraphicFramePr>
          <p:nvPr>
            <p:extLst>
              <p:ext uri="{D42A27DB-BD31-4B8C-83A1-F6EECF244321}">
                <p14:modId xmlns:p14="http://schemas.microsoft.com/office/powerpoint/2010/main" val="1053560015"/>
              </p:ext>
            </p:extLst>
          </p:nvPr>
        </p:nvGraphicFramePr>
        <p:xfrm>
          <a:off x="685801" y="1981200"/>
          <a:ext cx="7804149" cy="990600"/>
        </p:xfrm>
        <a:graphic>
          <a:graphicData uri="http://schemas.openxmlformats.org/drawingml/2006/table">
            <a:tbl>
              <a:tblPr>
                <a:tableStyleId>{5C22544A-7EE6-4342-B048-85BDC9FD1C3A}</a:tableStyleId>
              </a:tblPr>
              <a:tblGrid>
                <a:gridCol w="919638"/>
                <a:gridCol w="4943054"/>
                <a:gridCol w="1251729"/>
                <a:gridCol w="689728"/>
              </a:tblGrid>
              <a:tr h="247650">
                <a:tc>
                  <a:txBody>
                    <a:bodyPr/>
                    <a:lstStyle/>
                    <a:p>
                      <a:pPr algn="ctr" fontAlgn="ctr"/>
                      <a:r>
                        <a:rPr lang="en-CA" sz="1100" u="none" strike="noStrike" dirty="0">
                          <a:effectLst/>
                        </a:rPr>
                        <a:t>DCN</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Title</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Author</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dirty="0" smtClean="0">
                          <a:effectLst/>
                        </a:rPr>
                        <a:t>No.</a:t>
                      </a:r>
                      <a:r>
                        <a:rPr lang="en-CA" sz="1100" u="none" strike="noStrike" baseline="0" dirty="0" smtClean="0">
                          <a:effectLst/>
                        </a:rPr>
                        <a:t> of SPs</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r>
              <a:tr h="247650">
                <a:tc>
                  <a:txBody>
                    <a:bodyPr/>
                    <a:lstStyle/>
                    <a:p>
                      <a:pPr algn="l" fontAlgn="ctr"/>
                      <a:r>
                        <a:rPr lang="en-US" altLang="zh-CN" sz="1100" u="none" strike="noStrike" dirty="0">
                          <a:solidFill>
                            <a:schemeClr val="accent1"/>
                          </a:solidFill>
                          <a:effectLst/>
                        </a:rPr>
                        <a:t>11-16/0581</a:t>
                      </a:r>
                      <a:endParaRPr lang="en-US" altLang="zh-CN" sz="1100" b="0" i="0" u="none" strike="noStrike" dirty="0">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solidFill>
                            <a:schemeClr val="accent1"/>
                          </a:solidFill>
                          <a:effectLst/>
                        </a:rPr>
                        <a:t>Proposed changes to SR clause</a:t>
                      </a:r>
                      <a:endParaRPr lang="en-CA" sz="1100" b="0" i="0" u="none" strike="noStrike" dirty="0">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solidFill>
                            <a:schemeClr val="accent1"/>
                          </a:solidFill>
                          <a:effectLst/>
                        </a:rPr>
                        <a:t>Soma Tayamon</a:t>
                      </a:r>
                      <a:endParaRPr lang="en-CA" sz="1100" b="0" i="0" u="none" strike="noStrike">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7650">
                <a:tc>
                  <a:txBody>
                    <a:bodyPr/>
                    <a:lstStyle/>
                    <a:p>
                      <a:pPr algn="l" fontAlgn="ctr"/>
                      <a:r>
                        <a:rPr lang="en-US" altLang="zh-CN" sz="1100" u="none" strike="noStrike" dirty="0">
                          <a:solidFill>
                            <a:schemeClr val="accent1"/>
                          </a:solidFill>
                          <a:effectLst/>
                        </a:rPr>
                        <a:t>11-16/0589</a:t>
                      </a:r>
                      <a:endParaRPr lang="en-US" altLang="zh-CN" sz="1100" b="0" i="0" u="none" strike="noStrike" dirty="0">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err="1">
                          <a:solidFill>
                            <a:schemeClr val="accent1"/>
                          </a:solidFill>
                          <a:effectLst/>
                        </a:rPr>
                        <a:t>actional-Backoff</a:t>
                      </a:r>
                      <a:r>
                        <a:rPr lang="en-CA" sz="1100" u="none" strike="noStrike" dirty="0">
                          <a:solidFill>
                            <a:schemeClr val="accent1"/>
                          </a:solidFill>
                          <a:effectLst/>
                        </a:rPr>
                        <a:t> Procedure and Dynamic CCA</a:t>
                      </a:r>
                      <a:endParaRPr lang="en-CA" sz="1100" b="0" i="0" u="none" strike="noStrike" dirty="0">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solidFill>
                            <a:schemeClr val="accent1"/>
                          </a:solidFill>
                          <a:effectLst/>
                        </a:rPr>
                        <a:t>Bo Li</a:t>
                      </a:r>
                      <a:endParaRPr lang="en-CA" sz="1100" b="0" i="0" u="none" strike="noStrike">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7650">
                <a:tc>
                  <a:txBody>
                    <a:bodyPr/>
                    <a:lstStyle/>
                    <a:p>
                      <a:pPr algn="l" fontAlgn="ctr"/>
                      <a:r>
                        <a:rPr lang="en-US" altLang="zh-CN" sz="1100" u="none" strike="noStrike" dirty="0" smtClean="0">
                          <a:solidFill>
                            <a:schemeClr val="accent1"/>
                          </a:solidFill>
                          <a:effectLst/>
                        </a:rPr>
                        <a:t>11-16/0647</a:t>
                      </a:r>
                      <a:endParaRPr lang="en-US" altLang="zh-CN" sz="1100" u="none" strike="noStrike" dirty="0">
                        <a:solidFill>
                          <a:schemeClr val="accent1"/>
                        </a:solidFill>
                        <a:effectLst/>
                      </a:endParaRPr>
                    </a:p>
                  </a:txBody>
                  <a:tcPr marL="9525" marR="9525" marT="9525" marB="0" anchor="ctr"/>
                </a:tc>
                <a:tc>
                  <a:txBody>
                    <a:bodyPr/>
                    <a:lstStyle/>
                    <a:p>
                      <a:pPr algn="l" fontAlgn="ctr"/>
                      <a:r>
                        <a:rPr lang="en-CA" sz="1100" u="none" strike="noStrike" dirty="0">
                          <a:solidFill>
                            <a:schemeClr val="accent1"/>
                          </a:solidFill>
                          <a:effectLst/>
                        </a:rPr>
                        <a:t>Consideration of Spatial Reuse for Trigger Frame</a:t>
                      </a:r>
                      <a:endParaRPr lang="en-CA" sz="1100" b="0" i="0" u="none" strike="noStrike" dirty="0">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solidFill>
                            <a:schemeClr val="accent1"/>
                          </a:solidFill>
                          <a:effectLst/>
                        </a:rPr>
                        <a:t>Po-Kai Huang</a:t>
                      </a:r>
                      <a:endParaRPr lang="en-CA" sz="1100" b="0" i="0" u="none" strike="noStrike" dirty="0">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186836476"/>
              </p:ext>
            </p:extLst>
          </p:nvPr>
        </p:nvGraphicFramePr>
        <p:xfrm>
          <a:off x="685800" y="2971800"/>
          <a:ext cx="7804149" cy="344805"/>
        </p:xfrm>
        <a:graphic>
          <a:graphicData uri="http://schemas.openxmlformats.org/drawingml/2006/table">
            <a:tbl>
              <a:tblPr>
                <a:tableStyleId>{5C22544A-7EE6-4342-B048-85BDC9FD1C3A}</a:tableStyleId>
              </a:tblPr>
              <a:tblGrid>
                <a:gridCol w="919638"/>
                <a:gridCol w="4943054"/>
                <a:gridCol w="1251729"/>
                <a:gridCol w="689728"/>
              </a:tblGrid>
              <a:tr h="247650">
                <a:tc>
                  <a:txBody>
                    <a:bodyPr/>
                    <a:lstStyle/>
                    <a:p>
                      <a:pPr algn="l" fontAlgn="ctr"/>
                      <a:r>
                        <a:rPr lang="en-US" altLang="zh-CN" sz="1100" u="none" strike="noStrike" dirty="0" smtClean="0">
                          <a:solidFill>
                            <a:schemeClr val="accent1"/>
                          </a:solidFill>
                          <a:effectLst/>
                        </a:rPr>
                        <a:t>1116/0578</a:t>
                      </a:r>
                      <a:endParaRPr lang="en-US" altLang="zh-CN" sz="1100" u="none" strike="noStrike" dirty="0">
                        <a:solidFill>
                          <a:schemeClr val="accent1"/>
                        </a:solidFill>
                        <a:effectLst/>
                      </a:endParaRPr>
                    </a:p>
                  </a:txBody>
                  <a:tcPr marL="9525" marR="9525" marT="9525" marB="0" anchor="ctr"/>
                </a:tc>
                <a:tc>
                  <a:txBody>
                    <a:bodyPr/>
                    <a:lstStyle/>
                    <a:p>
                      <a:pPr algn="l" fontAlgn="ctr"/>
                      <a:r>
                        <a:rPr lang="en-US" sz="1100" u="none" strike="noStrike" dirty="0" smtClean="0">
                          <a:solidFill>
                            <a:schemeClr val="accent1"/>
                          </a:solidFill>
                          <a:effectLst/>
                        </a:rPr>
                        <a:t>Impact of transmission power control on Clear Channel Assessment Threshold adjustment</a:t>
                      </a:r>
                      <a:endParaRPr lang="en-CA" sz="1100" b="0" i="0" u="none" strike="noStrike" dirty="0">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smtClean="0">
                          <a:solidFill>
                            <a:schemeClr val="accent1"/>
                          </a:solidFill>
                          <a:effectLst/>
                        </a:rPr>
                        <a:t>Soma </a:t>
                      </a:r>
                      <a:r>
                        <a:rPr lang="en-CA" sz="1100" u="none" strike="noStrike" dirty="0" err="1" smtClean="0">
                          <a:solidFill>
                            <a:schemeClr val="accent1"/>
                          </a:solidFill>
                          <a:effectLst/>
                        </a:rPr>
                        <a:t>Tayamon</a:t>
                      </a:r>
                      <a:endParaRPr lang="en-CA" sz="1100" b="0" i="0" u="none" strike="noStrike" dirty="0">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109785876"/>
              </p:ext>
            </p:extLst>
          </p:nvPr>
        </p:nvGraphicFramePr>
        <p:xfrm>
          <a:off x="696913" y="3316605"/>
          <a:ext cx="7804149" cy="247650"/>
        </p:xfrm>
        <a:graphic>
          <a:graphicData uri="http://schemas.openxmlformats.org/drawingml/2006/table">
            <a:tbl>
              <a:tblPr>
                <a:tableStyleId>{5C22544A-7EE6-4342-B048-85BDC9FD1C3A}</a:tableStyleId>
              </a:tblPr>
              <a:tblGrid>
                <a:gridCol w="919638"/>
                <a:gridCol w="4943054"/>
                <a:gridCol w="1251729"/>
                <a:gridCol w="689728"/>
              </a:tblGrid>
              <a:tr h="247650">
                <a:tc>
                  <a:txBody>
                    <a:bodyPr/>
                    <a:lstStyle/>
                    <a:p>
                      <a:pPr algn="l" fontAlgn="ctr"/>
                      <a:r>
                        <a:rPr lang="en-US" altLang="zh-CN" sz="1100" u="none" strike="noStrike" dirty="0" smtClean="0">
                          <a:solidFill>
                            <a:schemeClr val="accent1"/>
                          </a:solidFill>
                          <a:effectLst/>
                        </a:rPr>
                        <a:t>1116/0699</a:t>
                      </a:r>
                      <a:endParaRPr lang="en-US" altLang="zh-CN" sz="1100" u="none" strike="noStrike" dirty="0">
                        <a:solidFill>
                          <a:schemeClr val="accent1"/>
                        </a:solidFill>
                        <a:effectLst/>
                      </a:endParaRPr>
                    </a:p>
                  </a:txBody>
                  <a:tcPr marL="9525" marR="9525" marT="9525" marB="0" anchor="ctr"/>
                </a:tc>
                <a:tc>
                  <a:txBody>
                    <a:bodyPr/>
                    <a:lstStyle/>
                    <a:p>
                      <a:pPr algn="l" fontAlgn="ctr"/>
                      <a:r>
                        <a:rPr lang="en-US" sz="1100" dirty="0" smtClean="0">
                          <a:solidFill>
                            <a:schemeClr val="accent1"/>
                          </a:solidFill>
                          <a:effectLst/>
                        </a:rPr>
                        <a:t>Spatial Re-Use OA-CCA and SR Field</a:t>
                      </a:r>
                      <a:endParaRPr lang="en-CA" sz="1100" b="0" i="0" u="none" strike="noStrike" dirty="0">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smtClean="0">
                          <a:solidFill>
                            <a:schemeClr val="accent1"/>
                          </a:solidFill>
                          <a:effectLst/>
                        </a:rPr>
                        <a:t>James Wang</a:t>
                      </a:r>
                      <a:endParaRPr lang="en-CA" sz="1100" b="0" i="0" u="none" strike="noStrike" dirty="0">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spTree>
    <p:extLst>
      <p:ext uri="{BB962C8B-B14F-4D97-AF65-F5344CB8AC3E}">
        <p14:creationId xmlns:p14="http://schemas.microsoft.com/office/powerpoint/2010/main" val="43179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5" name="Footer Placeholder 4"/>
          <p:cNvSpPr>
            <a:spLocks noGrp="1"/>
          </p:cNvSpPr>
          <p:nvPr>
            <p:ph type="ftr" sz="quarter" idx="11"/>
          </p:nvPr>
        </p:nvSpPr>
        <p:spPr/>
        <p:txBody>
          <a:bodyPr/>
          <a:lstStyle/>
          <a:p>
            <a:pPr>
              <a:defRPr/>
            </a:pPr>
            <a:r>
              <a:rPr lang="en-US" dirty="0" smtClean="0">
                <a:ea typeface="+mn-ea"/>
              </a:rPr>
              <a:t>Reza Hedayat (</a:t>
            </a:r>
            <a:r>
              <a:rPr lang="en-US" dirty="0" err="1" smtClean="0">
                <a:ea typeface="+mn-ea"/>
              </a:rPr>
              <a:t>Newracom</a:t>
            </a:r>
            <a:r>
              <a:rPr lang="en-US" dirty="0" smtClean="0">
                <a:ea typeface="+mn-ea"/>
              </a:rPr>
              <a:t>)</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graphicFrame>
        <p:nvGraphicFramePr>
          <p:cNvPr id="8" name="Table 7"/>
          <p:cNvGraphicFramePr>
            <a:graphicFrameLocks noGrp="1"/>
          </p:cNvGraphicFramePr>
          <p:nvPr>
            <p:extLst>
              <p:ext uri="{D42A27DB-BD31-4B8C-83A1-F6EECF244321}">
                <p14:modId xmlns:p14="http://schemas.microsoft.com/office/powerpoint/2010/main" val="2644458743"/>
              </p:ext>
            </p:extLst>
          </p:nvPr>
        </p:nvGraphicFramePr>
        <p:xfrm>
          <a:off x="685801" y="1619250"/>
          <a:ext cx="7766049" cy="4629141"/>
        </p:xfrm>
        <a:graphic>
          <a:graphicData uri="http://schemas.openxmlformats.org/drawingml/2006/table">
            <a:tbl>
              <a:tblPr>
                <a:tableStyleId>{5C22544A-7EE6-4342-B048-85BDC9FD1C3A}</a:tableStyleId>
              </a:tblPr>
              <a:tblGrid>
                <a:gridCol w="915148"/>
                <a:gridCol w="4918922"/>
                <a:gridCol w="1245618"/>
                <a:gridCol w="686361"/>
              </a:tblGrid>
              <a:tr h="243639">
                <a:tc>
                  <a:txBody>
                    <a:bodyPr/>
                    <a:lstStyle/>
                    <a:p>
                      <a:pPr algn="ctr" fontAlgn="ctr"/>
                      <a:r>
                        <a:rPr lang="en-CA" sz="1100" u="none" strike="noStrike" dirty="0">
                          <a:effectLst/>
                        </a:rPr>
                        <a:t>DCN</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Title</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Author</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dirty="0" smtClean="0">
                          <a:effectLst/>
                        </a:rPr>
                        <a:t>No. of SPs</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dirty="0">
                          <a:effectLst/>
                        </a:rPr>
                        <a:t>11-16/0583</a:t>
                      </a:r>
                      <a:endParaRPr lang="en-US" altLang="zh-CN"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err="1">
                          <a:effectLst/>
                        </a:rPr>
                        <a:t>Backoff</a:t>
                      </a:r>
                      <a:r>
                        <a:rPr lang="en-CA" sz="1100" u="none" strike="noStrike" dirty="0">
                          <a:effectLst/>
                        </a:rPr>
                        <a:t> Procedure Handling Upon TF Reception</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effectLst/>
                        </a:rPr>
                        <a:t>Yu Wang</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11-16/0584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effectLst/>
                        </a:rPr>
                        <a:t>Need of SDU Fragmentation to Reduce Padding Ratio in UL-OFDMA Transmission</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Yu Wang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dirty="0">
                          <a:solidFill>
                            <a:schemeClr val="accent1"/>
                          </a:solidFill>
                          <a:effectLst/>
                        </a:rPr>
                        <a:t>11-16/0588</a:t>
                      </a:r>
                      <a:endParaRPr lang="en-US" altLang="zh-CN" sz="1100" b="0" i="0" u="none" strike="noStrike" dirty="0">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solidFill>
                            <a:schemeClr val="accent1"/>
                          </a:solidFill>
                          <a:effectLst/>
                        </a:rPr>
                        <a:t>Channel State Estimation based Bidirectional Initialized Random Access</a:t>
                      </a:r>
                      <a:endParaRPr lang="en-CA" sz="1100" b="0" i="0" u="none" strike="noStrike" dirty="0">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solidFill>
                            <a:schemeClr val="accent1"/>
                          </a:solidFill>
                          <a:effectLst/>
                        </a:rPr>
                        <a:t>Bo Li</a:t>
                      </a:r>
                      <a:endParaRPr lang="en-CA" sz="1100" b="0" i="0" u="none" strike="noStrike" dirty="0">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dirty="0">
                          <a:solidFill>
                            <a:schemeClr val="accent1"/>
                          </a:solidFill>
                          <a:effectLst/>
                        </a:rPr>
                        <a:t>11-16/0590</a:t>
                      </a:r>
                      <a:endParaRPr lang="en-US" altLang="zh-CN" sz="1100" b="0" i="0" u="none" strike="noStrike" dirty="0">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solidFill>
                            <a:schemeClr val="accent1"/>
                          </a:solidFill>
                          <a:effectLst/>
                        </a:rPr>
                        <a:t>Multi-BSS Association for Edge Users¡¯ Throughput Improvements</a:t>
                      </a:r>
                      <a:endParaRPr lang="en-CA" sz="1100" b="0" i="0" u="none" strike="noStrike" dirty="0">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solidFill>
                            <a:schemeClr val="accent1"/>
                          </a:solidFill>
                          <a:effectLst/>
                        </a:rPr>
                        <a:t>Mao Yang</a:t>
                      </a:r>
                      <a:endParaRPr lang="en-CA" sz="1100" b="0" i="0" u="none" strike="noStrike" dirty="0">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dirty="0">
                          <a:solidFill>
                            <a:schemeClr val="accent1"/>
                          </a:solidFill>
                          <a:effectLst/>
                        </a:rPr>
                        <a:t>11-16/0616</a:t>
                      </a:r>
                      <a:endParaRPr lang="en-US" altLang="zh-CN" sz="1100" b="0" i="0" u="none" strike="noStrike" dirty="0">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err="1">
                          <a:solidFill>
                            <a:schemeClr val="accent1"/>
                          </a:solidFill>
                          <a:effectLst/>
                        </a:rPr>
                        <a:t>BlockAck</a:t>
                      </a:r>
                      <a:r>
                        <a:rPr lang="en-CA" sz="1100" u="none" strike="noStrike" dirty="0">
                          <a:solidFill>
                            <a:schemeClr val="accent1"/>
                          </a:solidFill>
                          <a:effectLst/>
                        </a:rPr>
                        <a:t> generation and selection rules</a:t>
                      </a:r>
                      <a:endParaRPr lang="en-CA" sz="1100" b="0" i="0" u="none" strike="noStrike" dirty="0">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solidFill>
                            <a:schemeClr val="accent1"/>
                          </a:solidFill>
                          <a:effectLst/>
                        </a:rPr>
                        <a:t>Alfred Asterjadhi </a:t>
                      </a:r>
                      <a:endParaRPr lang="en-CA" sz="1100" b="0" i="0" u="none" strike="noStrike" dirty="0">
                        <a:solidFill>
                          <a:schemeClr val="accent1"/>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11-16/0627</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ROM Recovery Rules</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Jayh Hyunhee Park</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11-16/0628</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Buffer Status Report in HE Control field</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Jayh Hyunhee Park</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11-16/0640</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BSS Color Collision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Geonjung Ko</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11-16/0641</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Regarding HE fragmentation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Woojin Ahn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11-16/0643</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HE Control Scheduling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11-16/0644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SS Allocation in Trigger</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11-16/0645</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MU Minimum MPDU Start Spacing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11-16/0646</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HE Beamforming Feedback</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11-16/0657</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In-device Multi-radio Coexistence and UL MU operation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Robert Stacey</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11-16/0673</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Multi-User EDCA</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Jinsoo Ahn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11-16/0674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EIFS excess problem of Acknowledgement for UL MU procedure</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Hanseul Hon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11-16/0675</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comment resolution for CID2383</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Yonggang Fang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11-16/0684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effectLst/>
                        </a:rPr>
                        <a:t>Channel Access Efficiency</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Evgeny</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spTree>
    <p:extLst>
      <p:ext uri="{BB962C8B-B14F-4D97-AF65-F5344CB8AC3E}">
        <p14:creationId xmlns:p14="http://schemas.microsoft.com/office/powerpoint/2010/main" val="1656287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 – doc 581r0</a:t>
            </a:r>
            <a:endParaRPr lang="en-US" dirty="0"/>
          </a:p>
        </p:txBody>
      </p:sp>
      <p:sp>
        <p:nvSpPr>
          <p:cNvPr id="3" name="Content Placeholder 2"/>
          <p:cNvSpPr>
            <a:spLocks noGrp="1"/>
          </p:cNvSpPr>
          <p:nvPr>
            <p:ph idx="1"/>
          </p:nvPr>
        </p:nvSpPr>
        <p:spPr/>
        <p:txBody>
          <a:bodyPr/>
          <a:lstStyle/>
          <a:p>
            <a:r>
              <a:rPr lang="en-US" dirty="0" smtClean="0"/>
              <a:t>Do you agree with the changes proposed in doc 11-16-581r0?</a:t>
            </a:r>
          </a:p>
          <a:p>
            <a:endParaRPr lang="en-US" dirty="0"/>
          </a:p>
          <a:p>
            <a:pPr lvl="1"/>
            <a:r>
              <a:rPr lang="en-US" dirty="0" smtClean="0"/>
              <a:t>Y: 6 </a:t>
            </a:r>
          </a:p>
          <a:p>
            <a:pPr lvl="1"/>
            <a:r>
              <a:rPr lang="en-US" dirty="0" smtClean="0"/>
              <a:t>N: 9</a:t>
            </a:r>
            <a:endParaRPr lang="en-US" dirty="0"/>
          </a:p>
          <a:p>
            <a:pPr lvl="1"/>
            <a:r>
              <a:rPr lang="en-US" dirty="0" smtClean="0"/>
              <a:t>A: 28</a:t>
            </a:r>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Reza Hedayat (Newracom)</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Tree>
    <p:extLst>
      <p:ext uri="{BB962C8B-B14F-4D97-AF65-F5344CB8AC3E}">
        <p14:creationId xmlns:p14="http://schemas.microsoft.com/office/powerpoint/2010/main" val="1597395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 – doc 647r0</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Reza Hedayat (Newracom)</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7" name="Content Placeholder 2"/>
          <p:cNvSpPr>
            <a:spLocks noGrp="1"/>
          </p:cNvSpPr>
          <p:nvPr>
            <p:ph idx="1"/>
          </p:nvPr>
        </p:nvSpPr>
        <p:spPr>
          <a:xfrm>
            <a:off x="387061" y="1676400"/>
            <a:ext cx="8153400" cy="4114800"/>
          </a:xfrm>
        </p:spPr>
        <p:txBody>
          <a:bodyPr/>
          <a:lstStyle/>
          <a:p>
            <a:r>
              <a:rPr lang="en-US" altLang="en-US" b="0" dirty="0" smtClean="0"/>
              <a:t>Do you </a:t>
            </a:r>
            <a:r>
              <a:rPr lang="en-US" altLang="en-US" b="0" dirty="0"/>
              <a:t>agree to append SR Motion 1 in </a:t>
            </a:r>
            <a:r>
              <a:rPr lang="en-US" altLang="en-US" b="0" dirty="0" smtClean="0"/>
              <a:t>TG </a:t>
            </a:r>
            <a:r>
              <a:rPr lang="en-US" altLang="en-US" b="0" dirty="0"/>
              <a:t>Specification Frame work document </a:t>
            </a:r>
            <a:r>
              <a:rPr lang="en-GB" b="0" dirty="0"/>
              <a:t>with the following </a:t>
            </a:r>
            <a:r>
              <a:rPr lang="en-GB" b="0" dirty="0" smtClean="0"/>
              <a:t>text?</a:t>
            </a:r>
            <a:endParaRPr lang="en-US" altLang="en-US" b="0" dirty="0" smtClean="0"/>
          </a:p>
          <a:p>
            <a:pPr lvl="1"/>
            <a:r>
              <a:rPr lang="en-US" sz="1400" dirty="0" smtClean="0"/>
              <a:t>If the SR field in the HE-SIG-A of the HE SU PPDU or HE extended range SU PPDU is set to a TBD value, the medium condition for the STA shall indicate BUSY for the duration of the HE SU PPDU or HE extended range SU PPDU. Note that the TBD value of the SR field in the HE-SIG-A of the HE SU PPDU or HE extended range SU PPDU can be set when trigger frame is carried in the HE SU PPDU or HE extended range SU PPDU or under other TBD conditions.</a:t>
            </a:r>
          </a:p>
          <a:p>
            <a:pPr lvl="1"/>
            <a:endParaRPr lang="en-US" altLang="en-US" sz="1400" i="1" dirty="0" smtClean="0"/>
          </a:p>
          <a:p>
            <a:pPr marL="457200" lvl="1" indent="0">
              <a:buNone/>
            </a:pPr>
            <a:r>
              <a:rPr lang="en-US" altLang="en-US" sz="1400" i="1" dirty="0" smtClean="0"/>
              <a:t>Note: [SR Motion 1] </a:t>
            </a:r>
            <a:r>
              <a:rPr lang="en-GB" sz="1400" i="1" dirty="0"/>
              <a:t>A STA should regard an Inter-BSS PPDU with a valid PHY header and that has a receive power/RSSI below the OBSS PD level used by the receiving STA and that meets additional TBD conditions,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 The OBSS PD level is greater than the minimum receive sensitivity level.</a:t>
            </a:r>
            <a:endParaRPr lang="en-US" sz="1400" i="1" dirty="0"/>
          </a:p>
          <a:p>
            <a:pPr marL="457200" lvl="1" indent="0">
              <a:buNone/>
            </a:pPr>
            <a:r>
              <a:rPr lang="en-US" altLang="en-US" dirty="0" smtClean="0"/>
              <a:t>no objections</a:t>
            </a:r>
          </a:p>
        </p:txBody>
      </p:sp>
    </p:spTree>
    <p:extLst>
      <p:ext uri="{BB962C8B-B14F-4D97-AF65-F5344CB8AC3E}">
        <p14:creationId xmlns:p14="http://schemas.microsoft.com/office/powerpoint/2010/main" val="3535892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 – doc 647r0</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Reza Hedayat (Newracom)</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8" name="Content Placeholder 2"/>
          <p:cNvSpPr>
            <a:spLocks noGrp="1"/>
          </p:cNvSpPr>
          <p:nvPr>
            <p:ph idx="1"/>
          </p:nvPr>
        </p:nvSpPr>
        <p:spPr>
          <a:xfrm>
            <a:off x="762000" y="1752600"/>
            <a:ext cx="7772400" cy="4114800"/>
          </a:xfrm>
        </p:spPr>
        <p:txBody>
          <a:bodyPr/>
          <a:lstStyle/>
          <a:p>
            <a:r>
              <a:rPr lang="en-US" altLang="en-US" b="0" dirty="0" smtClean="0"/>
              <a:t>Do you </a:t>
            </a:r>
            <a:r>
              <a:rPr lang="en-US" altLang="en-US" b="0" dirty="0"/>
              <a:t>agree to append SR Motion 1 in </a:t>
            </a:r>
            <a:r>
              <a:rPr lang="en-US" altLang="en-US" b="0" dirty="0" smtClean="0"/>
              <a:t>TG  </a:t>
            </a:r>
            <a:r>
              <a:rPr lang="en-US" altLang="en-US" b="0" dirty="0"/>
              <a:t>Specification Frame work document </a:t>
            </a:r>
            <a:r>
              <a:rPr lang="en-GB" b="0" dirty="0"/>
              <a:t>with the following </a:t>
            </a:r>
            <a:r>
              <a:rPr lang="en-GB" b="0" dirty="0" smtClean="0"/>
              <a:t>text?</a:t>
            </a:r>
            <a:endParaRPr lang="en-US" altLang="en-US" b="0" dirty="0" smtClean="0"/>
          </a:p>
          <a:p>
            <a:pPr lvl="1"/>
            <a:r>
              <a:rPr lang="en-US" sz="1400" dirty="0"/>
              <a:t>If the SR field in the HE-SIG-A of the HE MU PPDU is set to a TBD value, the spatial reuse transmission in the HE MU PPDU is limited to within the duration of the HE MU PPDU. Note that the TBD value of the SR field in the HE-SIG-A of the HE MU PPDU can be set when trigger frame is carried in the HE MU PPDU or under other TBD conditions.</a:t>
            </a:r>
          </a:p>
          <a:p>
            <a:pPr lvl="1"/>
            <a:endParaRPr lang="en-US" altLang="en-US" sz="1400" i="1" dirty="0" smtClean="0"/>
          </a:p>
          <a:p>
            <a:pPr marL="457200" lvl="1" indent="0">
              <a:buNone/>
            </a:pPr>
            <a:r>
              <a:rPr lang="en-US" altLang="en-US" sz="1400" i="1" dirty="0" smtClean="0"/>
              <a:t>Note: [SR Motion 1] </a:t>
            </a:r>
            <a:r>
              <a:rPr lang="en-GB" sz="1400" i="1" dirty="0"/>
              <a:t>A STA should regard an Inter-BSS PPDU with a valid PHY header and that has a receive power/RSSI below the OBSS PD level used by the receiving STA and that meets additional TBD conditions,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 The OBSS PD level is greater than the minimum receive sensitivity level.</a:t>
            </a:r>
            <a:endParaRPr lang="en-US" sz="1400" i="1" dirty="0"/>
          </a:p>
          <a:p>
            <a:pPr lvl="1"/>
            <a:r>
              <a:rPr lang="en-US" altLang="en-US" sz="1800" dirty="0" smtClean="0"/>
              <a:t>Y: 31</a:t>
            </a:r>
          </a:p>
          <a:p>
            <a:pPr lvl="1"/>
            <a:r>
              <a:rPr lang="en-US" altLang="en-US" sz="1800" dirty="0" smtClean="0"/>
              <a:t>N: 0</a:t>
            </a:r>
          </a:p>
          <a:p>
            <a:pPr lvl="1"/>
            <a:r>
              <a:rPr lang="en-US" altLang="en-US" sz="1800" dirty="0" smtClean="0"/>
              <a:t>A: 4</a:t>
            </a:r>
            <a:endParaRPr lang="en-US" altLang="en-US" sz="1800" dirty="0"/>
          </a:p>
        </p:txBody>
      </p:sp>
    </p:spTree>
    <p:extLst>
      <p:ext uri="{BB962C8B-B14F-4D97-AF65-F5344CB8AC3E}">
        <p14:creationId xmlns:p14="http://schemas.microsoft.com/office/powerpoint/2010/main" val="2705021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 – doc 699r0</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Reza Hedayat (Newracom)</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9" name="Content Placeholder 2"/>
          <p:cNvSpPr>
            <a:spLocks noGrp="1"/>
          </p:cNvSpPr>
          <p:nvPr>
            <p:ph idx="1"/>
          </p:nvPr>
        </p:nvSpPr>
        <p:spPr>
          <a:xfrm>
            <a:off x="609600" y="1752600"/>
            <a:ext cx="7772400" cy="4114800"/>
          </a:xfrm>
        </p:spPr>
        <p:txBody>
          <a:bodyPr/>
          <a:lstStyle/>
          <a:p>
            <a:r>
              <a:rPr lang="en-US" sz="2000" dirty="0" smtClean="0"/>
              <a:t>Do you support adopting the following 4 bit SR field (in SIG A) for HE Trigger-Based </a:t>
            </a:r>
            <a:r>
              <a:rPr lang="en-US" sz="2000" dirty="0" smtClean="0"/>
              <a:t>PPDU</a:t>
            </a:r>
          </a:p>
          <a:p>
            <a:pPr lvl="1">
              <a:buFont typeface="Arial" pitchFamily="34" charset="0"/>
              <a:buChar char="•"/>
            </a:pPr>
            <a:r>
              <a:rPr lang="en-US" sz="1800" dirty="0" smtClean="0"/>
              <a:t>One TBD value for SR Disallow Flag, (under TBD restrictions)</a:t>
            </a:r>
          </a:p>
          <a:p>
            <a:pPr lvl="1">
              <a:buFont typeface="Arial" pitchFamily="34" charset="0"/>
              <a:buChar char="•"/>
            </a:pPr>
            <a:r>
              <a:rPr lang="en-US" sz="1800" dirty="0" smtClean="0"/>
              <a:t>One </a:t>
            </a:r>
            <a:r>
              <a:rPr lang="en-US" sz="1800" dirty="0" smtClean="0"/>
              <a:t>TBD value </a:t>
            </a:r>
            <a:r>
              <a:rPr lang="en-US" sz="1800" dirty="0"/>
              <a:t>is reserved</a:t>
            </a:r>
          </a:p>
          <a:p>
            <a:pPr lvl="1">
              <a:buFont typeface="Arial" pitchFamily="34" charset="0"/>
              <a:buChar char="•"/>
            </a:pPr>
            <a:r>
              <a:rPr lang="en-US" sz="1800" dirty="0" smtClean="0"/>
              <a:t>Remaining 14 values for SRP </a:t>
            </a:r>
            <a:endParaRPr lang="en-US" sz="1200" dirty="0" smtClean="0"/>
          </a:p>
          <a:p>
            <a:pPr marL="1074420" lvl="2">
              <a:buFont typeface="Arial" pitchFamily="34" charset="0"/>
              <a:buChar char="•"/>
              <a:defRPr/>
            </a:pPr>
            <a:r>
              <a:rPr lang="en-US" sz="1600" dirty="0" smtClean="0"/>
              <a:t>SRP = TX PWR</a:t>
            </a:r>
            <a:r>
              <a:rPr lang="en-US" sz="1600" baseline="-25000" dirty="0" smtClean="0"/>
              <a:t>AP</a:t>
            </a:r>
            <a:r>
              <a:rPr lang="en-US" sz="1600" dirty="0" smtClean="0"/>
              <a:t> + Acceptable Receiver Interference </a:t>
            </a:r>
            <a:r>
              <a:rPr lang="en-US" sz="1600" dirty="0" err="1" smtClean="0"/>
              <a:t>Level</a:t>
            </a:r>
            <a:r>
              <a:rPr lang="en-US" sz="1600" baseline="-25000" dirty="0" err="1" smtClean="0"/>
              <a:t>AP</a:t>
            </a:r>
            <a:r>
              <a:rPr lang="en-US" sz="1600" dirty="0" smtClean="0"/>
              <a:t>  </a:t>
            </a:r>
          </a:p>
          <a:p>
            <a:pPr lvl="2">
              <a:buFont typeface="Arial" pitchFamily="34" charset="0"/>
              <a:buChar char="•"/>
              <a:defRPr/>
            </a:pPr>
            <a:r>
              <a:rPr lang="en-US" sz="1600" dirty="0" smtClean="0"/>
              <a:t>SR STA shall back-off its TX power based on   </a:t>
            </a:r>
          </a:p>
          <a:p>
            <a:pPr marL="1485900" lvl="3" indent="-342900">
              <a:buNone/>
              <a:defRPr/>
            </a:pPr>
            <a:r>
              <a:rPr lang="en-US" sz="1400" dirty="0" smtClean="0"/>
              <a:t>TX PWR</a:t>
            </a:r>
            <a:r>
              <a:rPr lang="en-US" sz="1400" baseline="-25000" dirty="0" smtClean="0"/>
              <a:t>SR STA</a:t>
            </a:r>
            <a:r>
              <a:rPr lang="en-US" sz="1400" dirty="0" smtClean="0"/>
              <a:t> &lt; SRP –</a:t>
            </a:r>
            <a:r>
              <a:rPr lang="en-US" sz="1400" dirty="0" err="1" smtClean="0"/>
              <a:t>RSSI</a:t>
            </a:r>
            <a:r>
              <a:rPr lang="en-US" sz="1400" baseline="-25000" dirty="0" err="1" smtClean="0"/>
              <a:t>trigger</a:t>
            </a:r>
            <a:r>
              <a:rPr lang="en-US" sz="1400" baseline="-25000" dirty="0" smtClean="0"/>
              <a:t> </a:t>
            </a:r>
            <a:r>
              <a:rPr lang="en-US" sz="1400" baseline="-25000" dirty="0" err="1" smtClean="0"/>
              <a:t>frame@SR</a:t>
            </a:r>
            <a:r>
              <a:rPr lang="en-US" sz="1400" baseline="-25000" dirty="0" smtClean="0"/>
              <a:t> STA</a:t>
            </a:r>
            <a:r>
              <a:rPr lang="en-US" sz="1400" dirty="0" smtClean="0"/>
              <a:t> </a:t>
            </a:r>
            <a:endParaRPr lang="en-US" sz="1200" dirty="0"/>
          </a:p>
          <a:p>
            <a:pPr>
              <a:buFont typeface="Arial" pitchFamily="34" charset="0"/>
              <a:buChar char="•"/>
            </a:pPr>
            <a:r>
              <a:rPr lang="en-US" sz="1400" b="0" dirty="0" smtClean="0"/>
              <a:t>Note </a:t>
            </a:r>
            <a:r>
              <a:rPr lang="en-US" sz="1400" b="0" dirty="0" smtClean="0"/>
              <a:t>TX PWR</a:t>
            </a:r>
            <a:r>
              <a:rPr lang="en-US" sz="1400" b="0" baseline="-25000" dirty="0" smtClean="0"/>
              <a:t>AP</a:t>
            </a:r>
            <a:r>
              <a:rPr lang="en-US" sz="1400" b="0" dirty="0" smtClean="0"/>
              <a:t> and TX PWR</a:t>
            </a:r>
            <a:r>
              <a:rPr lang="en-US" sz="1400" b="0" baseline="-25000" dirty="0" smtClean="0"/>
              <a:t>SR STA</a:t>
            </a:r>
            <a:r>
              <a:rPr lang="en-US" sz="1400" b="0" dirty="0" smtClean="0"/>
              <a:t> are normalized to 20MHz: Transmit power -10*log(BW/BW</a:t>
            </a:r>
            <a:r>
              <a:rPr lang="en-US" sz="1400" b="0" baseline="-25000" dirty="0" smtClean="0"/>
              <a:t>20M</a:t>
            </a:r>
            <a:r>
              <a:rPr lang="en-US" sz="1400" b="0" dirty="0" smtClean="0"/>
              <a:t>)</a:t>
            </a:r>
          </a:p>
          <a:p>
            <a:pPr marL="457200" lvl="1" indent="0">
              <a:buNone/>
            </a:pPr>
            <a:endParaRPr lang="en-US" sz="1800" dirty="0" smtClean="0"/>
          </a:p>
          <a:p>
            <a:pPr lvl="1"/>
            <a:r>
              <a:rPr lang="en-US" sz="1800" dirty="0" smtClean="0"/>
              <a:t>Y: 17</a:t>
            </a:r>
            <a:endParaRPr lang="en-US" sz="1800" dirty="0"/>
          </a:p>
          <a:p>
            <a:pPr lvl="1"/>
            <a:r>
              <a:rPr lang="en-US" sz="1800" dirty="0" smtClean="0"/>
              <a:t>N: 0</a:t>
            </a:r>
            <a:endParaRPr lang="en-US" sz="1800" dirty="0"/>
          </a:p>
          <a:p>
            <a:pPr lvl="1"/>
            <a:r>
              <a:rPr lang="en-US" sz="1800" dirty="0" smtClean="0"/>
              <a:t>A: 8</a:t>
            </a:r>
            <a:endParaRPr lang="en-US" sz="1800" dirty="0"/>
          </a:p>
          <a:p>
            <a:pPr>
              <a:buFont typeface="Arial" pitchFamily="34" charset="0"/>
              <a:buChar char="•"/>
            </a:pPr>
            <a:r>
              <a:rPr lang="en-US" sz="1800" b="0" dirty="0" smtClean="0"/>
              <a:t>No objections to convert that SP in a SP that modifies the SFD</a:t>
            </a:r>
            <a:endParaRPr lang="en-US" sz="1800" b="0" dirty="0" smtClean="0"/>
          </a:p>
          <a:p>
            <a:endParaRPr lang="en-US" sz="2000" dirty="0"/>
          </a:p>
        </p:txBody>
      </p:sp>
    </p:spTree>
    <p:extLst>
      <p:ext uri="{BB962C8B-B14F-4D97-AF65-F5344CB8AC3E}">
        <p14:creationId xmlns:p14="http://schemas.microsoft.com/office/powerpoint/2010/main" val="2073250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5 – doc 699r0</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Reza Hedayat (Newracom)</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8" name="Content Placeholder 2"/>
          <p:cNvSpPr>
            <a:spLocks noGrp="1"/>
          </p:cNvSpPr>
          <p:nvPr>
            <p:ph idx="1"/>
          </p:nvPr>
        </p:nvSpPr>
        <p:spPr>
          <a:xfrm>
            <a:off x="685800" y="1850571"/>
            <a:ext cx="7772400" cy="4114800"/>
          </a:xfrm>
        </p:spPr>
        <p:txBody>
          <a:bodyPr/>
          <a:lstStyle/>
          <a:p>
            <a:pPr marL="0" indent="0">
              <a:buNone/>
            </a:pPr>
            <a:r>
              <a:rPr lang="en-US" sz="1800" b="0" dirty="0" smtClean="0"/>
              <a:t>Propose to include in the SFD</a:t>
            </a:r>
          </a:p>
          <a:p>
            <a:r>
              <a:rPr lang="en-US" sz="1800" b="0" dirty="0" smtClean="0"/>
              <a:t>For </a:t>
            </a:r>
            <a:r>
              <a:rPr lang="en-US" sz="1800" b="0" dirty="0" smtClean="0"/>
              <a:t>HE trigger-based PPDU, 4 SR fields are signaled:</a:t>
            </a:r>
          </a:p>
          <a:p>
            <a:pPr lvl="1"/>
            <a:r>
              <a:rPr lang="en-US" sz="1400" b="0" dirty="0" smtClean="0"/>
              <a:t>For 20MHz one SR field corresponding to entire 20MHz (other 3 fields indicate identical values)</a:t>
            </a:r>
          </a:p>
          <a:p>
            <a:pPr lvl="1"/>
            <a:r>
              <a:rPr lang="en-US" sz="1400" b="0" dirty="0" smtClean="0"/>
              <a:t>For 40MHz two SR fields for each 20MHz (other 2 fields indicate identical values)</a:t>
            </a:r>
          </a:p>
          <a:p>
            <a:pPr lvl="1"/>
            <a:r>
              <a:rPr lang="en-US" sz="1400" b="0" dirty="0" smtClean="0"/>
              <a:t>For 80MHz four SR fields for each 20MHz</a:t>
            </a:r>
          </a:p>
          <a:p>
            <a:pPr lvl="1"/>
            <a:r>
              <a:rPr lang="en-US" sz="1400" b="0" dirty="0" smtClean="0"/>
              <a:t>For 160MHz four SR fields for each 40MHz</a:t>
            </a:r>
          </a:p>
          <a:p>
            <a:r>
              <a:rPr lang="en-US" sz="1800" b="0" dirty="0" smtClean="0"/>
              <a:t>The exact location of each 20MHz for 80MHz BW is TBD</a:t>
            </a:r>
          </a:p>
          <a:p>
            <a:pPr marL="0" lvl="1" indent="0">
              <a:buNone/>
            </a:pPr>
            <a:endParaRPr lang="en-US" sz="1400" dirty="0" smtClean="0"/>
          </a:p>
          <a:p>
            <a:pPr lvl="1"/>
            <a:endParaRPr lang="en-US" sz="1800" dirty="0"/>
          </a:p>
          <a:p>
            <a:pPr lvl="1"/>
            <a:r>
              <a:rPr lang="en-US" sz="1800" dirty="0"/>
              <a:t>Y</a:t>
            </a:r>
            <a:r>
              <a:rPr lang="en-US" sz="1800" dirty="0" smtClean="0"/>
              <a:t>: 18 </a:t>
            </a:r>
            <a:endParaRPr lang="en-US" sz="1800" dirty="0"/>
          </a:p>
          <a:p>
            <a:pPr lvl="1"/>
            <a:r>
              <a:rPr lang="en-US" sz="1800" dirty="0"/>
              <a:t>N</a:t>
            </a:r>
            <a:r>
              <a:rPr lang="en-US" sz="1800" dirty="0" smtClean="0"/>
              <a:t>: 1</a:t>
            </a:r>
            <a:endParaRPr lang="en-US" sz="1800" dirty="0"/>
          </a:p>
          <a:p>
            <a:pPr lvl="1"/>
            <a:r>
              <a:rPr lang="en-US" sz="1800" dirty="0"/>
              <a:t>A</a:t>
            </a:r>
            <a:r>
              <a:rPr lang="en-US" sz="1800" dirty="0" smtClean="0"/>
              <a:t>: 10</a:t>
            </a:r>
            <a:endParaRPr lang="en-US" sz="1800" dirty="0"/>
          </a:p>
          <a:p>
            <a:endParaRPr lang="en-US" sz="2000" dirty="0"/>
          </a:p>
        </p:txBody>
      </p:sp>
    </p:spTree>
    <p:extLst>
      <p:ext uri="{BB962C8B-B14F-4D97-AF65-F5344CB8AC3E}">
        <p14:creationId xmlns:p14="http://schemas.microsoft.com/office/powerpoint/2010/main" val="3891321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and Spatial Reuse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Reza Hedayat (</a:t>
            </a:r>
            <a:r>
              <a:rPr lang="en-US" altLang="en-US" sz="2000" dirty="0" err="1" smtClean="0">
                <a:latin typeface="Arial" pitchFamily="34" charset="0"/>
              </a:rPr>
              <a:t>Newracom</a:t>
            </a:r>
            <a:r>
              <a:rPr lang="en-US" altLang="en-US" sz="2000" dirty="0" smtClean="0">
                <a:latin typeface="Arial" pitchFamily="34" charset="0"/>
              </a:rPr>
              <a:t>)</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6 – doc 699r0</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Reza Hedayat (Newracom)</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8" name="Content Placeholder 2"/>
          <p:cNvSpPr>
            <a:spLocks noGrp="1"/>
          </p:cNvSpPr>
          <p:nvPr>
            <p:ph idx="1"/>
          </p:nvPr>
        </p:nvSpPr>
        <p:spPr>
          <a:xfrm>
            <a:off x="685800" y="1752600"/>
            <a:ext cx="7772400" cy="4495800"/>
          </a:xfrm>
        </p:spPr>
        <p:txBody>
          <a:bodyPr/>
          <a:lstStyle/>
          <a:p>
            <a:r>
              <a:rPr lang="en-US" sz="2000" dirty="0" smtClean="0"/>
              <a:t>Propose to include in the SFD:</a:t>
            </a:r>
          </a:p>
          <a:p>
            <a:r>
              <a:rPr lang="en-US" sz="2000" dirty="0" smtClean="0"/>
              <a:t>adopting 4 </a:t>
            </a:r>
            <a:r>
              <a:rPr lang="en-US" sz="2000" dirty="0" smtClean="0"/>
              <a:t>bits for SR field in SIG A of HE SU-PPDU and HE MU-PPDU, the SR field definition is TBD</a:t>
            </a:r>
          </a:p>
          <a:p>
            <a:pPr lvl="1"/>
            <a:endParaRPr lang="en-US" sz="1800" dirty="0" smtClean="0"/>
          </a:p>
          <a:p>
            <a:pPr lvl="1"/>
            <a:r>
              <a:rPr lang="en-US" sz="1800" dirty="0" smtClean="0"/>
              <a:t>Y: 23</a:t>
            </a:r>
            <a:endParaRPr lang="en-US" sz="1800" dirty="0" smtClean="0"/>
          </a:p>
          <a:p>
            <a:pPr lvl="1"/>
            <a:r>
              <a:rPr lang="en-US" sz="1800" dirty="0" smtClean="0"/>
              <a:t>N: 0</a:t>
            </a:r>
            <a:endParaRPr lang="en-US" sz="1800" dirty="0" smtClean="0"/>
          </a:p>
          <a:p>
            <a:pPr lvl="1"/>
            <a:r>
              <a:rPr lang="en-US" sz="1800" dirty="0" smtClean="0"/>
              <a:t>A: 8 </a:t>
            </a:r>
            <a:endParaRPr lang="en-US" sz="1800" dirty="0"/>
          </a:p>
        </p:txBody>
      </p:sp>
    </p:spTree>
    <p:extLst>
      <p:ext uri="{BB962C8B-B14F-4D97-AF65-F5344CB8AC3E}">
        <p14:creationId xmlns:p14="http://schemas.microsoft.com/office/powerpoint/2010/main" val="4294338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7 – doc 616r0</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Reza Hedayat (Newracom)</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7" name="Content Placeholder 2"/>
          <p:cNvSpPr>
            <a:spLocks noGrp="1"/>
          </p:cNvSpPr>
          <p:nvPr>
            <p:ph idx="1"/>
          </p:nvPr>
        </p:nvSpPr>
        <p:spPr>
          <a:xfrm>
            <a:off x="685800" y="1752600"/>
            <a:ext cx="7772400" cy="494371"/>
          </a:xfrm>
        </p:spPr>
        <p:txBody>
          <a:bodyPr/>
          <a:lstStyle/>
          <a:p>
            <a:pPr marL="0" indent="0">
              <a:buNone/>
            </a:pPr>
            <a:r>
              <a:rPr lang="en-US" sz="1400" dirty="0"/>
              <a:t>Do you support </a:t>
            </a:r>
            <a:r>
              <a:rPr lang="en-US" sz="1400" dirty="0" smtClean="0"/>
              <a:t>to add to the 11ax SFD the </a:t>
            </a:r>
            <a:r>
              <a:rPr lang="en-US" sz="1400" dirty="0"/>
              <a:t>following mapping for the FN subfield of BA frames?</a:t>
            </a:r>
          </a:p>
          <a:p>
            <a:endParaRPr lang="en-US" sz="1400" dirty="0"/>
          </a:p>
        </p:txBody>
      </p:sp>
      <p:graphicFrame>
        <p:nvGraphicFramePr>
          <p:cNvPr id="8" name="Table 7"/>
          <p:cNvGraphicFramePr>
            <a:graphicFrameLocks noGrp="1"/>
          </p:cNvGraphicFramePr>
          <p:nvPr>
            <p:extLst>
              <p:ext uri="{D42A27DB-BD31-4B8C-83A1-F6EECF244321}">
                <p14:modId xmlns:p14="http://schemas.microsoft.com/office/powerpoint/2010/main" val="3250656537"/>
              </p:ext>
            </p:extLst>
          </p:nvPr>
        </p:nvGraphicFramePr>
        <p:xfrm>
          <a:off x="533400" y="2121139"/>
          <a:ext cx="7897029" cy="3428398"/>
        </p:xfrm>
        <a:graphic>
          <a:graphicData uri="http://schemas.openxmlformats.org/drawingml/2006/table">
            <a:tbl>
              <a:tblPr firstRow="1" bandRow="1">
                <a:tableStyleId>{5940675A-B579-460E-94D1-54222C63F5DA}</a:tableStyleId>
              </a:tblPr>
              <a:tblGrid>
                <a:gridCol w="604404"/>
                <a:gridCol w="827405"/>
                <a:gridCol w="604404"/>
                <a:gridCol w="2022792"/>
                <a:gridCol w="2239585"/>
                <a:gridCol w="1598439"/>
              </a:tblGrid>
              <a:tr h="185420">
                <a:tc gridSpan="3">
                  <a:txBody>
                    <a:bodyPr/>
                    <a:lstStyle/>
                    <a:p>
                      <a:pPr algn="ctr"/>
                      <a:r>
                        <a:rPr lang="en-US" sz="1050" b="1" dirty="0" smtClean="0"/>
                        <a:t>Fragment Number subfield</a:t>
                      </a:r>
                      <a:endParaRPr lang="en-US" sz="1050" b="1" dirty="0"/>
                    </a:p>
                  </a:txBody>
                  <a:tcPr>
                    <a:solidFill>
                      <a:schemeClr val="bg1"/>
                    </a:solidFill>
                  </a:tcPr>
                </a:tc>
                <a:tc hMerge="1">
                  <a:txBody>
                    <a:bodyPr/>
                    <a:lstStyle/>
                    <a:p>
                      <a:endParaRPr lang="en-US"/>
                    </a:p>
                  </a:txBody>
                  <a:tcPr/>
                </a:tc>
                <a:tc hMerge="1">
                  <a:txBody>
                    <a:bodyPr/>
                    <a:lstStyle/>
                    <a:p>
                      <a:endParaRPr lang="en-US"/>
                    </a:p>
                  </a:txBody>
                  <a:tcPr/>
                </a:tc>
                <a:tc gridSpan="2">
                  <a:txBody>
                    <a:bodyPr/>
                    <a:lstStyle/>
                    <a:p>
                      <a:pPr algn="ctr"/>
                      <a:r>
                        <a:rPr lang="en-US" sz="1050" b="1" dirty="0" smtClean="0"/>
                        <a:t>BA Bitmap Length field </a:t>
                      </a:r>
                      <a:r>
                        <a:rPr lang="en-US" sz="1050" b="1" dirty="0" smtClean="0">
                          <a:solidFill>
                            <a:srgbClr val="00B050"/>
                          </a:solidFill>
                        </a:rPr>
                        <a:t>[Octets]</a:t>
                      </a:r>
                      <a:r>
                        <a:rPr lang="en-US" sz="1050" b="1" baseline="0" dirty="0" smtClean="0"/>
                        <a:t>-Fragmentation L3 </a:t>
                      </a:r>
                      <a:r>
                        <a:rPr lang="en-US" sz="1050" b="1" baseline="0" dirty="0" smtClean="0">
                          <a:solidFill>
                            <a:srgbClr val="FF0000"/>
                          </a:solidFill>
                        </a:rPr>
                        <a:t>[ON/OFF]</a:t>
                      </a:r>
                      <a:endParaRPr lang="en-US" sz="1050" b="1" dirty="0">
                        <a:solidFill>
                          <a:srgbClr val="FF0000"/>
                        </a:solidFill>
                      </a:endParaRPr>
                    </a:p>
                  </a:txBody>
                  <a:tcPr>
                    <a:solidFill>
                      <a:schemeClr val="bg1"/>
                    </a:solidFill>
                  </a:tcPr>
                </a:tc>
                <a:tc hMerge="1">
                  <a:txBody>
                    <a:bodyPr/>
                    <a:lstStyle/>
                    <a:p>
                      <a:endParaRPr lang="en-US" sz="1050" dirty="0"/>
                    </a:p>
                  </a:txBody>
                  <a:tcPr>
                    <a:solidFill>
                      <a:schemeClr val="bg1"/>
                    </a:solidFill>
                  </a:tcPr>
                </a:tc>
                <a:tc rowSpan="2">
                  <a:txBody>
                    <a:bodyPr/>
                    <a:lstStyle/>
                    <a:p>
                      <a:pPr algn="ctr"/>
                      <a:r>
                        <a:rPr lang="en-US" sz="1050" b="1" dirty="0" smtClean="0"/>
                        <a:t>Maximum number of MSDUs/A-MSDUs that can be acknowledged</a:t>
                      </a:r>
                      <a:endParaRPr lang="en-US" sz="1050" b="1" dirty="0"/>
                    </a:p>
                  </a:txBody>
                  <a:tcPr>
                    <a:solidFill>
                      <a:schemeClr val="bg1"/>
                    </a:solidFill>
                  </a:tcPr>
                </a:tc>
              </a:tr>
              <a:tr h="185420">
                <a:tc>
                  <a:txBody>
                    <a:bodyPr/>
                    <a:lstStyle/>
                    <a:p>
                      <a:pPr algn="ctr"/>
                      <a:r>
                        <a:rPr lang="en-US" sz="1050" b="1" dirty="0" smtClean="0"/>
                        <a:t>B3</a:t>
                      </a:r>
                      <a:endParaRPr lang="en-US" sz="1050" b="1" dirty="0"/>
                    </a:p>
                  </a:txBody>
                  <a:tcPr>
                    <a:solidFill>
                      <a:schemeClr val="bg1"/>
                    </a:solidFill>
                  </a:tcPr>
                </a:tc>
                <a:tc>
                  <a:txBody>
                    <a:bodyPr/>
                    <a:lstStyle/>
                    <a:p>
                      <a:pPr algn="ctr"/>
                      <a:r>
                        <a:rPr lang="en-US" sz="1050" b="1" dirty="0" smtClean="0"/>
                        <a:t>B2         B1</a:t>
                      </a:r>
                      <a:endParaRPr lang="en-US" sz="1050" b="1" dirty="0"/>
                    </a:p>
                  </a:txBody>
                  <a:tcPr>
                    <a:solidFill>
                      <a:schemeClr val="bg1"/>
                    </a:solidFill>
                  </a:tcPr>
                </a:tc>
                <a:tc>
                  <a:txBody>
                    <a:bodyPr/>
                    <a:lstStyle/>
                    <a:p>
                      <a:pPr algn="ctr"/>
                      <a:r>
                        <a:rPr lang="en-US" sz="1050" b="1" dirty="0" smtClean="0"/>
                        <a:t>B0</a:t>
                      </a:r>
                      <a:endParaRPr lang="en-US" sz="1050" b="1" dirty="0"/>
                    </a:p>
                  </a:txBody>
                  <a:tcPr>
                    <a:solidFill>
                      <a:schemeClr val="bg1"/>
                    </a:solidFill>
                  </a:tcPr>
                </a:tc>
                <a:tc>
                  <a:txBody>
                    <a:bodyPr/>
                    <a:lstStyle/>
                    <a:p>
                      <a:pPr algn="ctr"/>
                      <a:r>
                        <a:rPr lang="en-US" sz="1050" b="1" dirty="0" smtClean="0"/>
                        <a:t>Compressed Block</a:t>
                      </a:r>
                      <a:r>
                        <a:rPr lang="en-US" sz="1050" b="1" baseline="0" dirty="0" smtClean="0"/>
                        <a:t> Ack</a:t>
                      </a:r>
                      <a:endParaRPr lang="en-US" sz="1050" b="1" dirty="0"/>
                    </a:p>
                  </a:txBody>
                  <a:tcPr>
                    <a:solidFill>
                      <a:schemeClr val="bg1"/>
                    </a:solidFill>
                  </a:tcPr>
                </a:tc>
                <a:tc>
                  <a:txBody>
                    <a:bodyPr/>
                    <a:lstStyle/>
                    <a:p>
                      <a:pPr algn="ctr"/>
                      <a:r>
                        <a:rPr lang="en-US" sz="1050" b="1" dirty="0" smtClean="0"/>
                        <a:t>Multi-STA Block</a:t>
                      </a:r>
                      <a:r>
                        <a:rPr lang="en-US" sz="1050" b="1" baseline="0" dirty="0" smtClean="0"/>
                        <a:t> Ack</a:t>
                      </a:r>
                      <a:endParaRPr lang="en-US" sz="1050" b="1" dirty="0"/>
                    </a:p>
                  </a:txBody>
                  <a:tcPr>
                    <a:solidFill>
                      <a:schemeClr val="bg1"/>
                    </a:solidFill>
                  </a:tcPr>
                </a:tc>
                <a:tc vMerge="1">
                  <a:txBody>
                    <a:bodyPr/>
                    <a:lstStyle/>
                    <a:p>
                      <a:pPr algn="ctr"/>
                      <a:endParaRPr lang="en-US" sz="1050" b="1" dirty="0"/>
                    </a:p>
                  </a:txBody>
                  <a:tcPr>
                    <a:solidFill>
                      <a:schemeClr val="bg1"/>
                    </a:solidFill>
                  </a:tcPr>
                </a:tc>
              </a:tr>
              <a:tr h="355361">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Bitmap </a:t>
                      </a:r>
                      <a:r>
                        <a:rPr lang="en-US" sz="1050" baseline="0" dirty="0" smtClean="0"/>
                        <a:t>[</a:t>
                      </a:r>
                      <a:r>
                        <a:rPr lang="en-US" sz="1050" b="1" kern="1200" dirty="0" smtClean="0">
                          <a:solidFill>
                            <a:srgbClr val="00B050"/>
                          </a:solidFill>
                          <a:latin typeface="+mn-lt"/>
                          <a:ea typeface="+mn-ea"/>
                          <a:cs typeface="+mn-cs"/>
                        </a:rPr>
                        <a:t>8 Octets</a:t>
                      </a:r>
                      <a:r>
                        <a:rPr lang="en-US" sz="1050" dirty="0" smtClean="0"/>
                        <a:t>] </a:t>
                      </a:r>
                      <a:r>
                        <a:rPr lang="en-US" sz="1050" baseline="0" dirty="0" smtClean="0"/>
                        <a:t>– </a:t>
                      </a:r>
                      <a:r>
                        <a:rPr lang="en-US" sz="1050" dirty="0" smtClean="0"/>
                        <a:t>Frag </a:t>
                      </a:r>
                      <a:r>
                        <a:rPr lang="en-US" sz="1050" baseline="0" dirty="0" smtClean="0"/>
                        <a:t>[</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algn="ctr"/>
                      <a:r>
                        <a:rPr lang="en-US" sz="1050" dirty="0" smtClean="0"/>
                        <a:t>64</a:t>
                      </a:r>
                      <a:endParaRPr lang="en-US" sz="1050" dirty="0"/>
                    </a:p>
                  </a:txBody>
                  <a:tcPr/>
                </a:tc>
              </a:tr>
              <a:tr h="289321">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16 Octets</a:t>
                      </a:r>
                      <a:r>
                        <a:rPr lang="en-US" sz="1050" dirty="0" smtClean="0"/>
                        <a:t>] </a:t>
                      </a:r>
                      <a:r>
                        <a:rPr lang="en-US" sz="1050" baseline="0" dirty="0" smtClean="0"/>
                        <a:t>–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a:p>
                  </a:txBody>
                  <a:tcPr/>
                </a:tc>
                <a:tc>
                  <a:txBody>
                    <a:bodyPr/>
                    <a:lstStyle/>
                    <a:p>
                      <a:pPr algn="ctr"/>
                      <a:r>
                        <a:rPr lang="en-US" sz="1050" b="0" dirty="0" smtClean="0">
                          <a:solidFill>
                            <a:schemeClr val="tx1"/>
                          </a:solidFill>
                        </a:rPr>
                        <a:t>128</a:t>
                      </a:r>
                      <a:endParaRPr lang="en-US" sz="1050" b="0" dirty="0">
                        <a:solidFill>
                          <a:schemeClr val="tx1"/>
                        </a:solidFill>
                      </a:endParaRPr>
                    </a:p>
                  </a:txBody>
                  <a:tcPr/>
                </a:tc>
              </a:tr>
              <a:tr h="299481">
                <a:tc>
                  <a:txBody>
                    <a:bodyPr/>
                    <a:lstStyle/>
                    <a:p>
                      <a:pPr algn="ctr"/>
                      <a:r>
                        <a:rPr lang="en-US" sz="1050" dirty="0" smtClean="0"/>
                        <a:t>0</a:t>
                      </a:r>
                      <a:endParaRPr lang="en-US" sz="1050" dirty="0"/>
                    </a:p>
                  </a:txBody>
                  <a:tcPr/>
                </a:tc>
                <a:tc>
                  <a:txBody>
                    <a:bodyPr/>
                    <a:lstStyle/>
                    <a:p>
                      <a:pPr algn="ctr"/>
                      <a:r>
                        <a:rPr lang="en-US" sz="1050" dirty="0" smtClean="0"/>
                        <a:t>2</a:t>
                      </a:r>
                      <a:endParaRPr lang="en-US" sz="1050" dirty="0"/>
                    </a:p>
                  </a:txBody>
                  <a:tcPr/>
                </a:tc>
                <a:tc>
                  <a:txBody>
                    <a:bodyPr/>
                    <a:lstStyle/>
                    <a:p>
                      <a:pPr algn="ctr"/>
                      <a:r>
                        <a:rPr lang="en-US" sz="1050" dirty="0" smtClean="0"/>
                        <a:t>0</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Bitmap [</a:t>
                      </a:r>
                      <a:r>
                        <a:rPr lang="en-US" sz="1050" b="1" kern="1200" dirty="0" smtClean="0">
                          <a:solidFill>
                            <a:srgbClr val="00B050"/>
                          </a:solidFill>
                          <a:latin typeface="+mn-lt"/>
                          <a:ea typeface="+mn-ea"/>
                          <a:cs typeface="+mn-cs"/>
                        </a:rPr>
                        <a:t>32 Octets</a:t>
                      </a:r>
                      <a:r>
                        <a:rPr lang="en-US" sz="1050" dirty="0" smtClean="0"/>
                        <a:t>] </a:t>
                      </a:r>
                      <a:r>
                        <a:rPr lang="en-US" sz="1050" baseline="0" dirty="0" smtClean="0"/>
                        <a:t>–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smtClean="0"/>
                    </a:p>
                  </a:txBody>
                  <a:tcPr/>
                </a:tc>
                <a:tc>
                  <a:txBody>
                    <a:bodyPr/>
                    <a:lstStyle/>
                    <a:p>
                      <a:pPr algn="ctr"/>
                      <a:r>
                        <a:rPr lang="en-US" sz="1050" dirty="0" smtClean="0"/>
                        <a:t>Bitmap </a:t>
                      </a:r>
                      <a:r>
                        <a:rPr lang="en-US" sz="1050" baseline="0" dirty="0" smtClean="0"/>
                        <a:t>[</a:t>
                      </a:r>
                      <a:r>
                        <a:rPr lang="en-US" sz="1050" b="1" kern="1200" baseline="0" dirty="0" smtClean="0">
                          <a:solidFill>
                            <a:srgbClr val="00B050"/>
                          </a:solidFill>
                          <a:latin typeface="+mn-lt"/>
                          <a:ea typeface="+mn-ea"/>
                          <a:cs typeface="+mn-cs"/>
                        </a:rPr>
                        <a:t>32</a:t>
                      </a:r>
                      <a:r>
                        <a:rPr lang="en-US" sz="1050" b="1" kern="1200" dirty="0" smtClean="0">
                          <a:solidFill>
                            <a:srgbClr val="00B050"/>
                          </a:solidFill>
                          <a:latin typeface="+mn-lt"/>
                          <a:ea typeface="+mn-ea"/>
                          <a:cs typeface="+mn-cs"/>
                        </a:rPr>
                        <a:t> Octets</a:t>
                      </a:r>
                      <a:r>
                        <a:rPr lang="en-US" sz="1050" baseline="0" dirty="0" smtClean="0"/>
                        <a:t>] –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a:p>
                  </a:txBody>
                  <a:tcPr/>
                </a:tc>
                <a:tc>
                  <a:txBody>
                    <a:bodyPr/>
                    <a:lstStyle/>
                    <a:p>
                      <a:pPr algn="ctr"/>
                      <a:r>
                        <a:rPr lang="en-US" sz="1050" b="0" dirty="0" smtClean="0">
                          <a:solidFill>
                            <a:schemeClr val="tx1"/>
                          </a:solidFill>
                        </a:rPr>
                        <a:t>256</a:t>
                      </a:r>
                      <a:endParaRPr lang="en-US" sz="1050" b="0" dirty="0">
                        <a:solidFill>
                          <a:schemeClr val="tx1"/>
                        </a:solidFill>
                      </a:endParaRPr>
                    </a:p>
                  </a:txBody>
                  <a:tcPr/>
                </a:tc>
              </a:tr>
              <a:tr h="309641">
                <a:tc>
                  <a:txBody>
                    <a:bodyPr/>
                    <a:lstStyle/>
                    <a:p>
                      <a:pPr algn="ctr"/>
                      <a:r>
                        <a:rPr lang="en-US" sz="1050" dirty="0" smtClean="0"/>
                        <a:t>0</a:t>
                      </a:r>
                      <a:endParaRPr lang="en-US" sz="1050" dirty="0"/>
                    </a:p>
                  </a:txBody>
                  <a:tcPr/>
                </a:tc>
                <a:tc>
                  <a:txBody>
                    <a:bodyPr/>
                    <a:lstStyle/>
                    <a:p>
                      <a:pPr algn="ctr"/>
                      <a:r>
                        <a:rPr lang="en-US" sz="1050" dirty="0" smtClean="0"/>
                        <a:t>3</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4 Octets</a:t>
                      </a:r>
                      <a:r>
                        <a:rPr lang="en-US" sz="1050" dirty="0" smtClean="0"/>
                        <a:t>] – Frag [</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marL="0" algn="ctr" defTabSz="914400" rtl="0" eaLnBrk="1" latinLnBrk="0" hangingPunct="1"/>
                      <a:r>
                        <a:rPr lang="en-US" sz="1050" b="0" kern="1200" dirty="0" smtClean="0">
                          <a:solidFill>
                            <a:schemeClr val="tx1"/>
                          </a:solidFill>
                          <a:latin typeface="+mn-lt"/>
                          <a:ea typeface="+mn-ea"/>
                          <a:cs typeface="+mn-cs"/>
                        </a:rPr>
                        <a:t>32</a:t>
                      </a:r>
                      <a:endParaRPr lang="en-US" sz="1050" b="0" kern="1200" dirty="0">
                        <a:solidFill>
                          <a:schemeClr val="tx1"/>
                        </a:solidFill>
                        <a:latin typeface="+mn-lt"/>
                        <a:ea typeface="+mn-ea"/>
                        <a:cs typeface="+mn-cs"/>
                      </a:endParaRPr>
                    </a:p>
                  </a:txBody>
                  <a:tcPr/>
                </a:tc>
              </a:tr>
              <a:tr h="319801">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 </a:t>
                      </a:r>
                      <a:r>
                        <a:rPr lang="en-US" sz="1050" baseline="0" dirty="0" smtClean="0"/>
                        <a:t>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 </a:t>
                      </a:r>
                      <a:r>
                        <a:rPr lang="en-US" sz="1050" baseline="0" dirty="0" smtClean="0"/>
                        <a:t>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b="0" dirty="0" smtClean="0">
                          <a:solidFill>
                            <a:schemeClr val="tx1"/>
                          </a:solidFill>
                        </a:rPr>
                        <a:t>16</a:t>
                      </a:r>
                      <a:endParaRPr lang="en-US" sz="1050" b="0" dirty="0">
                        <a:solidFill>
                          <a:schemeClr val="tx1"/>
                        </a:solidFill>
                      </a:endParaRPr>
                    </a:p>
                  </a:txBody>
                  <a:tcPr/>
                </a:tc>
              </a:tr>
              <a:tr h="329961">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16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ON</a:t>
                      </a:r>
                      <a:r>
                        <a:rPr lang="en-US" sz="1050" dirty="0" smtClean="0"/>
                        <a:t>]</a:t>
                      </a:r>
                      <a:endParaRPr lang="en-US" sz="1050" dirty="0"/>
                    </a:p>
                  </a:txBody>
                  <a:tcPr/>
                </a:tc>
                <a:tc>
                  <a:txBody>
                    <a:bodyPr/>
                    <a:lstStyle/>
                    <a:p>
                      <a:pPr algn="ctr"/>
                      <a:r>
                        <a:rPr lang="en-US" sz="1050" b="0" dirty="0" smtClean="0">
                          <a:solidFill>
                            <a:schemeClr val="tx1"/>
                          </a:solidFill>
                        </a:rPr>
                        <a:t>32</a:t>
                      </a:r>
                      <a:endParaRPr lang="en-US" sz="1050" b="0" dirty="0">
                        <a:solidFill>
                          <a:schemeClr val="tx1"/>
                        </a:solidFill>
                      </a:endParaRPr>
                    </a:p>
                  </a:txBody>
                  <a:tcPr/>
                </a:tc>
              </a:tr>
              <a:tr h="327058">
                <a:tc>
                  <a:txBody>
                    <a:bodyPr/>
                    <a:lstStyle/>
                    <a:p>
                      <a:pPr algn="ctr"/>
                      <a:r>
                        <a:rPr lang="en-US" sz="1050" dirty="0" smtClean="0"/>
                        <a:t>0</a:t>
                      </a:r>
                      <a:endParaRPr lang="en-US" sz="1050" dirty="0"/>
                    </a:p>
                  </a:txBody>
                  <a:tcPr/>
                </a:tc>
                <a:tc>
                  <a:txBody>
                    <a:bodyPr/>
                    <a:lstStyle/>
                    <a:p>
                      <a:pPr algn="ctr"/>
                      <a:r>
                        <a:rPr lang="en-US" sz="1050" dirty="0" smtClean="0"/>
                        <a:t>2</a:t>
                      </a:r>
                      <a:endParaRPr lang="en-US" sz="1050" dirty="0"/>
                    </a:p>
                  </a:txBody>
                  <a:tcPr/>
                </a:tc>
                <a:tc>
                  <a:txBody>
                    <a:bodyPr/>
                    <a:lstStyle/>
                    <a:p>
                      <a:pPr algn="ctr"/>
                      <a:r>
                        <a:rPr lang="en-US" sz="1050" dirty="0" smtClean="0"/>
                        <a:t>1</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Bitmap [</a:t>
                      </a:r>
                      <a:r>
                        <a:rPr lang="en-US" sz="1050" b="1" kern="1200" dirty="0" smtClean="0">
                          <a:solidFill>
                            <a:srgbClr val="00B050"/>
                          </a:solidFill>
                          <a:latin typeface="+mn-lt"/>
                          <a:ea typeface="+mn-ea"/>
                          <a:cs typeface="+mn-cs"/>
                        </a:rPr>
                        <a:t>32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ON</a:t>
                      </a:r>
                      <a:r>
                        <a:rPr lang="en-US" sz="1050" dirty="0" smtClean="0"/>
                        <a:t>]</a:t>
                      </a:r>
                    </a:p>
                  </a:txBody>
                  <a:tcPr/>
                </a:tc>
                <a:tc>
                  <a:txBody>
                    <a:bodyPr/>
                    <a:lstStyle/>
                    <a:p>
                      <a:pPr algn="ctr"/>
                      <a:r>
                        <a:rPr lang="en-US" sz="1050" dirty="0" smtClean="0"/>
                        <a:t>Bitmap [</a:t>
                      </a:r>
                      <a:r>
                        <a:rPr lang="en-US" sz="1050" b="1" kern="1200" dirty="0" smtClean="0">
                          <a:solidFill>
                            <a:srgbClr val="00B050"/>
                          </a:solidFill>
                          <a:latin typeface="+mn-lt"/>
                          <a:ea typeface="+mn-ea"/>
                          <a:cs typeface="+mn-cs"/>
                        </a:rPr>
                        <a:t>32 Octets</a:t>
                      </a:r>
                      <a:r>
                        <a:rPr lang="en-US" sz="1050" baseline="0" dirty="0" smtClean="0"/>
                        <a:t>] – 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b="0" dirty="0" smtClean="0">
                          <a:solidFill>
                            <a:schemeClr val="tx1"/>
                          </a:solidFill>
                        </a:rPr>
                        <a:t>64</a:t>
                      </a:r>
                      <a:endParaRPr lang="en-US" sz="1050" b="0" dirty="0">
                        <a:solidFill>
                          <a:schemeClr val="tx1"/>
                        </a:solidFill>
                      </a:endParaRPr>
                    </a:p>
                  </a:txBody>
                  <a:tcPr/>
                </a:tc>
              </a:tr>
              <a:tr h="321474">
                <a:tc>
                  <a:txBody>
                    <a:bodyPr/>
                    <a:lstStyle/>
                    <a:p>
                      <a:pPr algn="ctr"/>
                      <a:r>
                        <a:rPr lang="en-US" sz="1050" dirty="0" smtClean="0"/>
                        <a:t>0</a:t>
                      </a:r>
                      <a:endParaRPr lang="en-US" sz="1050" dirty="0"/>
                    </a:p>
                  </a:txBody>
                  <a:tcPr/>
                </a:tc>
                <a:tc>
                  <a:txBody>
                    <a:bodyPr/>
                    <a:lstStyle/>
                    <a:p>
                      <a:pPr algn="ctr"/>
                      <a:r>
                        <a:rPr lang="en-US" sz="1050" dirty="0" smtClean="0"/>
                        <a:t>3</a:t>
                      </a:r>
                      <a:endParaRPr lang="en-US" sz="1050" dirty="0"/>
                    </a:p>
                  </a:txBody>
                  <a:tcPr/>
                </a:tc>
                <a:tc>
                  <a:txBody>
                    <a:bodyPr/>
                    <a:lstStyle/>
                    <a:p>
                      <a:pPr algn="ctr"/>
                      <a:r>
                        <a:rPr lang="en-US" sz="1050" dirty="0" smtClean="0"/>
                        <a:t>1</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Reserved</a:t>
                      </a:r>
                    </a:p>
                  </a:txBody>
                  <a:tcPr/>
                </a:tc>
                <a:tc>
                  <a:txBody>
                    <a:bodyPr/>
                    <a:lstStyle/>
                    <a:p>
                      <a:pPr algn="ctr"/>
                      <a:r>
                        <a:rPr lang="en-US" sz="1050" dirty="0" smtClean="0"/>
                        <a:t>Bitmap [</a:t>
                      </a:r>
                      <a:r>
                        <a:rPr lang="en-US" sz="1050" b="1" kern="1200" dirty="0" smtClean="0">
                          <a:solidFill>
                            <a:srgbClr val="00B050"/>
                          </a:solidFill>
                          <a:latin typeface="+mn-lt"/>
                          <a:ea typeface="+mn-ea"/>
                          <a:cs typeface="+mn-cs"/>
                        </a:rPr>
                        <a:t>4 Octets</a:t>
                      </a:r>
                      <a:r>
                        <a:rPr lang="en-US" sz="1050" dirty="0" smtClean="0"/>
                        <a:t>] – Frag [</a:t>
                      </a:r>
                      <a:r>
                        <a:rPr lang="en-US" sz="1050" b="1" kern="1200" baseline="0" dirty="0" smtClean="0">
                          <a:solidFill>
                            <a:srgbClr val="FF0000"/>
                          </a:solidFill>
                          <a:latin typeface="+mn-lt"/>
                          <a:ea typeface="+mn-ea"/>
                          <a:cs typeface="+mn-cs"/>
                        </a:rPr>
                        <a:t>ON</a:t>
                      </a:r>
                      <a:r>
                        <a:rPr lang="en-US" sz="1050" dirty="0" smtClean="0"/>
                        <a:t>]</a:t>
                      </a:r>
                      <a:endParaRPr lang="en-US" sz="1050" dirty="0"/>
                    </a:p>
                  </a:txBody>
                  <a:tcPr/>
                </a:tc>
                <a:tc>
                  <a:txBody>
                    <a:bodyPr/>
                    <a:lstStyle/>
                    <a:p>
                      <a:pPr algn="ctr"/>
                      <a:r>
                        <a:rPr lang="en-US" sz="1050" b="0" dirty="0" smtClean="0">
                          <a:solidFill>
                            <a:schemeClr val="tx1"/>
                          </a:solidFill>
                        </a:rPr>
                        <a:t>8</a:t>
                      </a:r>
                      <a:endParaRPr lang="en-US" sz="1050" b="0" dirty="0">
                        <a:solidFill>
                          <a:schemeClr val="tx1"/>
                        </a:solidFill>
                      </a:endParaRPr>
                    </a:p>
                  </a:txBody>
                  <a:tcPr/>
                </a:tc>
              </a:tr>
              <a:tr h="304800">
                <a:tc>
                  <a:txBody>
                    <a:bodyPr/>
                    <a:lstStyle/>
                    <a:p>
                      <a:pPr algn="ctr"/>
                      <a:r>
                        <a:rPr lang="en-US" sz="1050" dirty="0" smtClean="0"/>
                        <a:t>1</a:t>
                      </a:r>
                      <a:endParaRPr lang="en-US" sz="1050" dirty="0"/>
                    </a:p>
                  </a:txBody>
                  <a:tcPr/>
                </a:tc>
                <a:tc>
                  <a:txBody>
                    <a:bodyPr/>
                    <a:lstStyle/>
                    <a:p>
                      <a:pPr algn="ctr"/>
                      <a:r>
                        <a:rPr lang="en-US" sz="1050" dirty="0" smtClean="0"/>
                        <a:t>Any</a:t>
                      </a:r>
                      <a:endParaRPr lang="en-US" sz="1050" dirty="0"/>
                    </a:p>
                  </a:txBody>
                  <a:tcPr/>
                </a:tc>
                <a:tc>
                  <a:txBody>
                    <a:bodyPr/>
                    <a:lstStyle/>
                    <a:p>
                      <a:pPr algn="ctr"/>
                      <a:r>
                        <a:rPr lang="en-US" sz="1050" dirty="0" smtClean="0"/>
                        <a:t>Any</a:t>
                      </a:r>
                      <a:endParaRPr lang="en-US" sz="1050" dirty="0"/>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Reserved</a:t>
                      </a:r>
                    </a:p>
                  </a:txBody>
                  <a:tcPr/>
                </a:tc>
                <a:tc hMerge="1">
                  <a:txBody>
                    <a:bodyPr/>
                    <a:lstStyle/>
                    <a:p>
                      <a:pPr algn="ctr"/>
                      <a:endParaRPr lang="en-US" sz="1050" dirty="0"/>
                    </a:p>
                  </a:txBody>
                  <a:tcPr/>
                </a:tc>
                <a:tc hMerge="1">
                  <a:txBody>
                    <a:bodyPr/>
                    <a:lstStyle/>
                    <a:p>
                      <a:pPr algn="ctr"/>
                      <a:endParaRPr lang="en-US" sz="1050" dirty="0"/>
                    </a:p>
                  </a:txBody>
                  <a:tcPr/>
                </a:tc>
              </a:tr>
            </a:tbl>
          </a:graphicData>
        </a:graphic>
      </p:graphicFrame>
      <p:sp>
        <p:nvSpPr>
          <p:cNvPr id="9" name="Rectangle 8"/>
          <p:cNvSpPr/>
          <p:nvPr/>
        </p:nvSpPr>
        <p:spPr>
          <a:xfrm>
            <a:off x="838200" y="5275084"/>
            <a:ext cx="4572000" cy="1200329"/>
          </a:xfrm>
          <a:prstGeom prst="rect">
            <a:avLst/>
          </a:prstGeom>
        </p:spPr>
        <p:txBody>
          <a:bodyPr>
            <a:spAutoFit/>
          </a:bodyPr>
          <a:lstStyle/>
          <a:p>
            <a:pPr lvl="1"/>
            <a:endParaRPr lang="en-US" sz="1800" dirty="0"/>
          </a:p>
          <a:p>
            <a:pPr lvl="1"/>
            <a:r>
              <a:rPr lang="en-US" sz="1800" dirty="0"/>
              <a:t>Y</a:t>
            </a:r>
            <a:r>
              <a:rPr lang="en-US" sz="1800" dirty="0" smtClean="0"/>
              <a:t>: 30</a:t>
            </a:r>
            <a:endParaRPr lang="en-US" sz="1800" dirty="0"/>
          </a:p>
          <a:p>
            <a:pPr lvl="1"/>
            <a:r>
              <a:rPr lang="en-US" sz="1800" dirty="0" smtClean="0"/>
              <a:t>N: 0</a:t>
            </a:r>
            <a:endParaRPr lang="en-US" sz="1800" dirty="0"/>
          </a:p>
          <a:p>
            <a:pPr lvl="1"/>
            <a:r>
              <a:rPr lang="en-US" sz="1800" dirty="0"/>
              <a:t>A</a:t>
            </a:r>
            <a:r>
              <a:rPr lang="en-US" sz="1800" dirty="0" smtClean="0"/>
              <a:t>: 6</a:t>
            </a:r>
            <a:endParaRPr lang="en-US" sz="1800" dirty="0"/>
          </a:p>
        </p:txBody>
      </p:sp>
    </p:spTree>
    <p:extLst>
      <p:ext uri="{BB962C8B-B14F-4D97-AF65-F5344CB8AC3E}">
        <p14:creationId xmlns:p14="http://schemas.microsoft.com/office/powerpoint/2010/main" val="283677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8 – doc 616r0</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Reza Hedayat (Newracom)</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7" name="Content Placeholder 2"/>
          <p:cNvSpPr>
            <a:spLocks noGrp="1"/>
          </p:cNvSpPr>
          <p:nvPr>
            <p:ph idx="1"/>
          </p:nvPr>
        </p:nvSpPr>
        <p:spPr>
          <a:xfrm>
            <a:off x="685800" y="1981200"/>
            <a:ext cx="7772400" cy="4114800"/>
          </a:xfrm>
        </p:spPr>
        <p:txBody>
          <a:bodyPr/>
          <a:lstStyle/>
          <a:p>
            <a:pPr marL="0" indent="0">
              <a:buNone/>
            </a:pPr>
            <a:r>
              <a:rPr lang="en-US" sz="2000" dirty="0" smtClean="0"/>
              <a:t>Do you support to add to the 11ax SFD:</a:t>
            </a:r>
          </a:p>
          <a:p>
            <a:pPr lvl="0"/>
            <a:r>
              <a:rPr lang="en-US" sz="1800" dirty="0" smtClean="0"/>
              <a:t>The BA Bitmap length of BA frames generated during a BA session is negotiated during the BA setup</a:t>
            </a:r>
          </a:p>
          <a:p>
            <a:pPr lvl="1"/>
            <a:r>
              <a:rPr lang="en-US" sz="1600" dirty="0" smtClean="0"/>
              <a:t>If the negotiated buffer size is within [1, X] then a BA Bitmap length of X bits will be used during the BA session for the negotiated TID</a:t>
            </a:r>
          </a:p>
          <a:p>
            <a:pPr lvl="1"/>
            <a:r>
              <a:rPr lang="en-US" sz="1600" dirty="0" smtClean="0"/>
              <a:t>If the negotiated buffer size is within [X+1, Y] then a BA Bitmap length of Y bits will be used during the BA session for the negotiated TID</a:t>
            </a:r>
          </a:p>
          <a:p>
            <a:pPr lvl="2"/>
            <a:r>
              <a:rPr lang="en-US" sz="1400" dirty="0" smtClean="0"/>
              <a:t>Note: X and Y correspond to the agreed BA Bitmap lengths of the respective BA frame (e.g., 32, 64, etc.)</a:t>
            </a:r>
          </a:p>
          <a:p>
            <a:pPr lvl="1"/>
            <a:r>
              <a:rPr lang="en-US" sz="1600" dirty="0" smtClean="0"/>
              <a:t>Per-PPDU BA selection rules within a BA session for the BA Bitmap length of the BA frames is TBD for &lt;RA, TA, TID&gt;</a:t>
            </a:r>
            <a:endParaRPr lang="en-US" sz="1600" dirty="0"/>
          </a:p>
        </p:txBody>
      </p:sp>
      <p:sp>
        <p:nvSpPr>
          <p:cNvPr id="8" name="Rectangle 7"/>
          <p:cNvSpPr/>
          <p:nvPr/>
        </p:nvSpPr>
        <p:spPr>
          <a:xfrm>
            <a:off x="838200" y="5181600"/>
            <a:ext cx="4572000" cy="1200329"/>
          </a:xfrm>
          <a:prstGeom prst="rect">
            <a:avLst/>
          </a:prstGeom>
        </p:spPr>
        <p:txBody>
          <a:bodyPr>
            <a:spAutoFit/>
          </a:bodyPr>
          <a:lstStyle/>
          <a:p>
            <a:pPr lvl="1"/>
            <a:endParaRPr lang="en-US" sz="1800" dirty="0"/>
          </a:p>
          <a:p>
            <a:pPr lvl="1"/>
            <a:r>
              <a:rPr lang="en-US" sz="1800" dirty="0"/>
              <a:t>Y</a:t>
            </a:r>
            <a:r>
              <a:rPr lang="en-US" sz="1800" dirty="0" smtClean="0"/>
              <a:t>: 29</a:t>
            </a:r>
            <a:endParaRPr lang="en-US" sz="1800" dirty="0"/>
          </a:p>
          <a:p>
            <a:pPr lvl="1"/>
            <a:r>
              <a:rPr lang="en-US" sz="1800" dirty="0" smtClean="0"/>
              <a:t>N: 0</a:t>
            </a:r>
            <a:endParaRPr lang="en-US" sz="1800" dirty="0"/>
          </a:p>
          <a:p>
            <a:pPr lvl="1"/>
            <a:r>
              <a:rPr lang="en-US" sz="1800" dirty="0"/>
              <a:t>A</a:t>
            </a:r>
            <a:r>
              <a:rPr lang="en-US" sz="1800" dirty="0" smtClean="0"/>
              <a:t>: 4</a:t>
            </a:r>
            <a:endParaRPr lang="en-US" sz="1800" dirty="0"/>
          </a:p>
        </p:txBody>
      </p:sp>
    </p:spTree>
    <p:extLst>
      <p:ext uri="{BB962C8B-B14F-4D97-AF65-F5344CB8AC3E}">
        <p14:creationId xmlns:p14="http://schemas.microsoft.com/office/powerpoint/2010/main" val="4050079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9 – doc 616r0</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Reza Hedayat (Newracom)</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7" name="Content Placeholder 2"/>
          <p:cNvSpPr>
            <a:spLocks noGrp="1"/>
          </p:cNvSpPr>
          <p:nvPr>
            <p:ph idx="1"/>
          </p:nvPr>
        </p:nvSpPr>
        <p:spPr>
          <a:xfrm>
            <a:off x="723900" y="1981200"/>
            <a:ext cx="7772400" cy="4114800"/>
          </a:xfrm>
        </p:spPr>
        <p:txBody>
          <a:bodyPr/>
          <a:lstStyle/>
          <a:p>
            <a:pPr marL="0" indent="0" latinLnBrk="1">
              <a:buNone/>
            </a:pPr>
            <a:r>
              <a:rPr lang="en-US" sz="1800" dirty="0" smtClean="0"/>
              <a:t>Do you support to add </a:t>
            </a:r>
            <a:r>
              <a:rPr lang="en-US" sz="1800" dirty="0"/>
              <a:t>to the 11ax SFD:</a:t>
            </a:r>
            <a:endParaRPr lang="en-US" sz="1200" dirty="0"/>
          </a:p>
          <a:p>
            <a:pPr lvl="0" latinLnBrk="0"/>
            <a:r>
              <a:rPr lang="en-US" sz="1600" dirty="0"/>
              <a:t>The maximum number of TIDs of MPDUs that an originator can aggregate in a multi-TID A-MPDU is indicated in the HE Capabilities element sent by the recipient</a:t>
            </a:r>
            <a:endParaRPr lang="en-US" sz="1100" dirty="0"/>
          </a:p>
          <a:p>
            <a:pPr lvl="1" latinLnBrk="0"/>
            <a:r>
              <a:rPr lang="en-US" sz="1400" dirty="0"/>
              <a:t>A nonzero value also indicates that the recipient supports reception of multi-TID A-MPDUs</a:t>
            </a:r>
            <a:endParaRPr lang="en-US" sz="1050" dirty="0"/>
          </a:p>
          <a:p>
            <a:pPr lvl="2" latinLnBrk="0"/>
            <a:r>
              <a:rPr lang="en-US" sz="1200" dirty="0"/>
              <a:t>Note: A multi-TID A-MPDU allows the aggregation of an Action Ack frame as well</a:t>
            </a:r>
            <a:endParaRPr lang="en-US" sz="1000" dirty="0"/>
          </a:p>
          <a:p>
            <a:pPr lvl="0" latinLnBrk="0"/>
            <a:r>
              <a:rPr lang="en-US" sz="1600" dirty="0"/>
              <a:t>A STA that transmits a trigger-based PPDU as an immediate response to the Basic variant Trigger frame follows the indication of max number of TIDs contained in the Trigger Dependent Per User Info field of the Trigger frame addressed to the STA (i.e., AID of the Per User Info field is that of the STA) and can transmit an A-MPDU that contains a number of aggregated TIDs in the A-MPDU that is up to that value</a:t>
            </a:r>
            <a:r>
              <a:rPr lang="en-US" sz="1600" dirty="0" smtClean="0"/>
              <a:t>.</a:t>
            </a:r>
            <a:endParaRPr lang="en-US" sz="1100" dirty="0"/>
          </a:p>
        </p:txBody>
      </p:sp>
      <p:sp>
        <p:nvSpPr>
          <p:cNvPr id="8" name="Rectangle 7"/>
          <p:cNvSpPr/>
          <p:nvPr/>
        </p:nvSpPr>
        <p:spPr>
          <a:xfrm>
            <a:off x="838200" y="5029200"/>
            <a:ext cx="4572000" cy="1200329"/>
          </a:xfrm>
          <a:prstGeom prst="rect">
            <a:avLst/>
          </a:prstGeom>
        </p:spPr>
        <p:txBody>
          <a:bodyPr>
            <a:spAutoFit/>
          </a:bodyPr>
          <a:lstStyle/>
          <a:p>
            <a:pPr lvl="1"/>
            <a:endParaRPr lang="en-US" sz="1800" dirty="0"/>
          </a:p>
          <a:p>
            <a:pPr lvl="1"/>
            <a:r>
              <a:rPr lang="en-US" sz="1800" dirty="0"/>
              <a:t>Y</a:t>
            </a:r>
            <a:r>
              <a:rPr lang="en-US" sz="1800" dirty="0" smtClean="0"/>
              <a:t>: </a:t>
            </a:r>
            <a:endParaRPr lang="en-US" sz="1800" dirty="0"/>
          </a:p>
          <a:p>
            <a:pPr lvl="1"/>
            <a:r>
              <a:rPr lang="en-US" sz="1800" dirty="0" smtClean="0"/>
              <a:t>N: </a:t>
            </a:r>
            <a:endParaRPr lang="en-US" sz="1800" dirty="0"/>
          </a:p>
          <a:p>
            <a:pPr lvl="1"/>
            <a:r>
              <a:rPr lang="en-US" sz="1800" dirty="0"/>
              <a:t>A</a:t>
            </a:r>
            <a:r>
              <a:rPr lang="en-US" sz="1800" dirty="0" smtClean="0"/>
              <a:t>: </a:t>
            </a:r>
            <a:endParaRPr lang="en-US" sz="1800" dirty="0"/>
          </a:p>
        </p:txBody>
      </p:sp>
    </p:spTree>
    <p:extLst>
      <p:ext uri="{BB962C8B-B14F-4D97-AF65-F5344CB8AC3E}">
        <p14:creationId xmlns:p14="http://schemas.microsoft.com/office/powerpoint/2010/main" val="1485204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10 – doc 616r0</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Reza Hedayat (Newracom)</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7" name="Content Placeholder 2"/>
          <p:cNvSpPr>
            <a:spLocks noGrp="1"/>
          </p:cNvSpPr>
          <p:nvPr>
            <p:ph idx="1"/>
          </p:nvPr>
        </p:nvSpPr>
        <p:spPr>
          <a:xfrm>
            <a:off x="685800" y="1981200"/>
            <a:ext cx="7772400" cy="4114800"/>
          </a:xfrm>
        </p:spPr>
        <p:txBody>
          <a:bodyPr/>
          <a:lstStyle/>
          <a:p>
            <a:pPr marL="0" indent="0">
              <a:buNone/>
            </a:pPr>
            <a:r>
              <a:rPr lang="en-US" sz="1800" dirty="0" smtClean="0"/>
              <a:t>Do you support to add to the 11ax SFD:</a:t>
            </a:r>
          </a:p>
          <a:p>
            <a:pPr lvl="0"/>
            <a:r>
              <a:rPr lang="en-US" sz="1600" dirty="0" smtClean="0"/>
              <a:t>Multi STA BA frames shall be supported if either UL MU or multi-TID A-MPDU operation is supported</a:t>
            </a:r>
          </a:p>
          <a:p>
            <a:pPr lvl="0"/>
            <a:r>
              <a:rPr lang="en-US" sz="1600" dirty="0" smtClean="0"/>
              <a:t>Originator indicates support for reception of ALL ACK signaling (Ack Type subfield set to 0 when responding to the soliciting A-MPDU) in Multi STA Block Ack frame that is sent as a response to the A-MPDU via a capability bit</a:t>
            </a:r>
          </a:p>
          <a:p>
            <a:endParaRPr lang="en-US" sz="1800" dirty="0"/>
          </a:p>
        </p:txBody>
      </p:sp>
      <p:sp>
        <p:nvSpPr>
          <p:cNvPr id="8" name="Rectangle 7"/>
          <p:cNvSpPr/>
          <p:nvPr/>
        </p:nvSpPr>
        <p:spPr>
          <a:xfrm>
            <a:off x="838200" y="4953000"/>
            <a:ext cx="4572000" cy="1200329"/>
          </a:xfrm>
          <a:prstGeom prst="rect">
            <a:avLst/>
          </a:prstGeom>
        </p:spPr>
        <p:txBody>
          <a:bodyPr>
            <a:spAutoFit/>
          </a:bodyPr>
          <a:lstStyle/>
          <a:p>
            <a:pPr lvl="1"/>
            <a:endParaRPr lang="en-US" sz="1800" dirty="0"/>
          </a:p>
          <a:p>
            <a:pPr lvl="1"/>
            <a:r>
              <a:rPr lang="en-US" sz="1800" dirty="0"/>
              <a:t>Y</a:t>
            </a:r>
            <a:r>
              <a:rPr lang="en-US" sz="1800" dirty="0" smtClean="0"/>
              <a:t>:</a:t>
            </a:r>
            <a:endParaRPr lang="en-US" sz="1800" dirty="0"/>
          </a:p>
          <a:p>
            <a:pPr lvl="1"/>
            <a:r>
              <a:rPr lang="en-US" sz="1800" dirty="0" smtClean="0"/>
              <a:t>N: </a:t>
            </a:r>
            <a:endParaRPr lang="en-US" sz="1800" dirty="0"/>
          </a:p>
          <a:p>
            <a:pPr lvl="1"/>
            <a:r>
              <a:rPr lang="en-US" sz="1800" dirty="0"/>
              <a:t>A</a:t>
            </a:r>
            <a:r>
              <a:rPr lang="en-US" sz="1800" dirty="0" smtClean="0"/>
              <a:t>:</a:t>
            </a:r>
            <a:endParaRPr lang="en-US" sz="1800" dirty="0"/>
          </a:p>
        </p:txBody>
      </p:sp>
    </p:spTree>
    <p:extLst>
      <p:ext uri="{BB962C8B-B14F-4D97-AF65-F5344CB8AC3E}">
        <p14:creationId xmlns:p14="http://schemas.microsoft.com/office/powerpoint/2010/main" val="1766925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 – doc 616r0</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Reza Hedayat (Newracom)</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7" name="Content Placeholder 2"/>
          <p:cNvSpPr>
            <a:spLocks noGrp="1"/>
          </p:cNvSpPr>
          <p:nvPr>
            <p:ph idx="1"/>
          </p:nvPr>
        </p:nvSpPr>
        <p:spPr>
          <a:xfrm>
            <a:off x="685800" y="1981200"/>
            <a:ext cx="7772400" cy="4114800"/>
          </a:xfrm>
        </p:spPr>
        <p:txBody>
          <a:bodyPr/>
          <a:lstStyle/>
          <a:p>
            <a:pPr marL="0" indent="0">
              <a:buNone/>
            </a:pPr>
            <a:r>
              <a:rPr lang="en-US" sz="1800" dirty="0" smtClean="0"/>
              <a:t>Do you support to add to the 11ax SFD:</a:t>
            </a:r>
          </a:p>
          <a:p>
            <a:pPr lvl="0"/>
            <a:r>
              <a:rPr lang="en-US" sz="1800" dirty="0" smtClean="0"/>
              <a:t>HE STAs follow the solicitation/response rules listed in slides 17-20. </a:t>
            </a:r>
          </a:p>
          <a:p>
            <a:endParaRPr lang="en-US" sz="1800" dirty="0"/>
          </a:p>
        </p:txBody>
      </p:sp>
      <p:sp>
        <p:nvSpPr>
          <p:cNvPr id="8" name="Rectangle 7"/>
          <p:cNvSpPr/>
          <p:nvPr/>
        </p:nvSpPr>
        <p:spPr>
          <a:xfrm>
            <a:off x="838200" y="4953000"/>
            <a:ext cx="4572000" cy="1200329"/>
          </a:xfrm>
          <a:prstGeom prst="rect">
            <a:avLst/>
          </a:prstGeom>
        </p:spPr>
        <p:txBody>
          <a:bodyPr>
            <a:spAutoFit/>
          </a:bodyPr>
          <a:lstStyle/>
          <a:p>
            <a:pPr lvl="1"/>
            <a:endParaRPr lang="en-US" sz="1800" dirty="0"/>
          </a:p>
          <a:p>
            <a:pPr lvl="1"/>
            <a:r>
              <a:rPr lang="en-US" sz="1800" dirty="0"/>
              <a:t>Y</a:t>
            </a:r>
            <a:r>
              <a:rPr lang="en-US" sz="1800" dirty="0" smtClean="0"/>
              <a:t>:</a:t>
            </a:r>
            <a:endParaRPr lang="en-US" sz="1800" dirty="0"/>
          </a:p>
          <a:p>
            <a:pPr lvl="1"/>
            <a:r>
              <a:rPr lang="en-US" sz="1800" dirty="0" smtClean="0"/>
              <a:t>N: </a:t>
            </a:r>
            <a:endParaRPr lang="en-US" sz="1800" dirty="0"/>
          </a:p>
          <a:p>
            <a:pPr lvl="1"/>
            <a:r>
              <a:rPr lang="en-US" sz="1800" dirty="0"/>
              <a:t>A</a:t>
            </a:r>
            <a:r>
              <a:rPr lang="en-US" sz="1800" dirty="0" smtClean="0"/>
              <a:t>:</a:t>
            </a:r>
            <a:endParaRPr lang="en-US" sz="1800" dirty="0"/>
          </a:p>
        </p:txBody>
      </p:sp>
    </p:spTree>
    <p:extLst>
      <p:ext uri="{BB962C8B-B14F-4D97-AF65-F5344CB8AC3E}">
        <p14:creationId xmlns:p14="http://schemas.microsoft.com/office/powerpoint/2010/main" val="1451324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12 – doc 616r0</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Reza Hedayat (Newracom)</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7" name="Content Placeholder 2"/>
          <p:cNvSpPr>
            <a:spLocks noGrp="1"/>
          </p:cNvSpPr>
          <p:nvPr>
            <p:ph idx="1"/>
          </p:nvPr>
        </p:nvSpPr>
        <p:spPr>
          <a:xfrm>
            <a:off x="685800" y="1981200"/>
            <a:ext cx="7772400" cy="4114800"/>
          </a:xfrm>
        </p:spPr>
        <p:txBody>
          <a:bodyPr/>
          <a:lstStyle/>
          <a:p>
            <a:pPr marL="0" indent="0" latinLnBrk="1">
              <a:buNone/>
            </a:pPr>
            <a:r>
              <a:rPr lang="en-US" sz="1800" dirty="0" smtClean="0"/>
              <a:t>Do you support to add </a:t>
            </a:r>
            <a:r>
              <a:rPr lang="en-US" sz="1800" dirty="0"/>
              <a:t>to the </a:t>
            </a:r>
            <a:r>
              <a:rPr lang="en-US" sz="1800" dirty="0" smtClean="0"/>
              <a:t>11ax SFD</a:t>
            </a:r>
            <a:r>
              <a:rPr lang="en-US" sz="1800" dirty="0"/>
              <a:t>:</a:t>
            </a:r>
            <a:endParaRPr lang="en-US" sz="1200" dirty="0"/>
          </a:p>
          <a:p>
            <a:pPr lvl="0" latinLnBrk="0"/>
            <a:r>
              <a:rPr lang="en-US" sz="1600" dirty="0"/>
              <a:t>A STA shall not send a Multi TID BAR to a STA that has not indicated support for multi-TID A-MPDU.</a:t>
            </a:r>
            <a:endParaRPr lang="en-US" sz="1100" dirty="0"/>
          </a:p>
          <a:p>
            <a:pPr lvl="1" latinLnBrk="0"/>
            <a:r>
              <a:rPr lang="en-US" sz="1400" dirty="0"/>
              <a:t>Also applicable to each BAR information carried in the MU BAR variant Trigger frame</a:t>
            </a:r>
            <a:endParaRPr lang="en-US" sz="1050" dirty="0"/>
          </a:p>
          <a:p>
            <a:endParaRPr lang="en-US" sz="1600" dirty="0"/>
          </a:p>
        </p:txBody>
      </p:sp>
      <p:sp>
        <p:nvSpPr>
          <p:cNvPr id="8" name="Rectangle 7"/>
          <p:cNvSpPr/>
          <p:nvPr/>
        </p:nvSpPr>
        <p:spPr>
          <a:xfrm>
            <a:off x="838200" y="4953000"/>
            <a:ext cx="4572000" cy="1200329"/>
          </a:xfrm>
          <a:prstGeom prst="rect">
            <a:avLst/>
          </a:prstGeom>
        </p:spPr>
        <p:txBody>
          <a:bodyPr>
            <a:spAutoFit/>
          </a:bodyPr>
          <a:lstStyle/>
          <a:p>
            <a:pPr lvl="1"/>
            <a:endParaRPr lang="en-US" sz="1800" dirty="0"/>
          </a:p>
          <a:p>
            <a:pPr lvl="1"/>
            <a:r>
              <a:rPr lang="en-US" sz="1800" dirty="0"/>
              <a:t>Y</a:t>
            </a:r>
            <a:r>
              <a:rPr lang="en-US" sz="1800" dirty="0" smtClean="0"/>
              <a:t>:</a:t>
            </a:r>
            <a:endParaRPr lang="en-US" sz="1800" dirty="0"/>
          </a:p>
          <a:p>
            <a:pPr lvl="1"/>
            <a:r>
              <a:rPr lang="en-US" sz="1800" dirty="0" smtClean="0"/>
              <a:t>N: </a:t>
            </a:r>
            <a:endParaRPr lang="en-US" sz="1800" dirty="0"/>
          </a:p>
          <a:p>
            <a:pPr lvl="1"/>
            <a:r>
              <a:rPr lang="en-US" sz="1800" dirty="0"/>
              <a:t>A</a:t>
            </a:r>
            <a:r>
              <a:rPr lang="en-US" sz="1800" dirty="0" smtClean="0"/>
              <a:t>:</a:t>
            </a:r>
            <a:endParaRPr lang="en-US" sz="1800" dirty="0"/>
          </a:p>
        </p:txBody>
      </p:sp>
    </p:spTree>
    <p:extLst>
      <p:ext uri="{BB962C8B-B14F-4D97-AF65-F5344CB8AC3E}">
        <p14:creationId xmlns:p14="http://schemas.microsoft.com/office/powerpoint/2010/main" val="3460723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4 MAC ad hoc sessions this week</a:t>
            </a:r>
          </a:p>
          <a:p>
            <a:pPr lvl="1"/>
            <a:r>
              <a:rPr lang="en-US" altLang="en-US" sz="1600" dirty="0" smtClean="0"/>
              <a:t>Monday PM2</a:t>
            </a:r>
          </a:p>
          <a:p>
            <a:pPr lvl="1"/>
            <a:r>
              <a:rPr lang="en-US" altLang="en-US" sz="1600" dirty="0" smtClean="0"/>
              <a:t>Tuesday AM2</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26340</TotalTime>
  <Words>2885</Words>
  <Application>Microsoft Office PowerPoint</Application>
  <PresentationFormat>On-screen Show (4:3)</PresentationFormat>
  <Paragraphs>455</Paragraphs>
  <Slides>26</Slides>
  <Notes>14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7" baseType="lpstr">
      <vt:lpstr>MS PGothic</vt:lpstr>
      <vt:lpstr>MS PGothic</vt:lpstr>
      <vt:lpstr>SimSun</vt:lpstr>
      <vt:lpstr>Arial</vt:lpstr>
      <vt:lpstr>Arial Black</vt:lpstr>
      <vt:lpstr>Calibri</vt:lpstr>
      <vt:lpstr>Helvetica</vt:lpstr>
      <vt:lpstr>Monotype Sorts</vt:lpstr>
      <vt:lpstr>Times New Roman</vt:lpstr>
      <vt:lpstr>802-11-Submission</vt:lpstr>
      <vt:lpstr>Document</vt:lpstr>
      <vt:lpstr>TGax MAC and Spatial Reuse Ad-hoc Agenda May 2016 Meeting</vt:lpstr>
      <vt:lpstr>IEEE 802.11 TGax High Efficiency WLAN MAC and Spatial Reuse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(SR)</vt:lpstr>
      <vt:lpstr>Submissions (MAC)</vt:lpstr>
      <vt:lpstr>Ad Hoc Groups Operation (1/2) Governing document is 15/075r0</vt:lpstr>
      <vt:lpstr>Ad Hoc Groups Operation (2/2) Governing document is 15/075r0</vt:lpstr>
      <vt:lpstr>Straw poll 1 – doc 581r0</vt:lpstr>
      <vt:lpstr>Straw poll 2 – doc 647r0</vt:lpstr>
      <vt:lpstr>Straw poll 3 – doc 647r0</vt:lpstr>
      <vt:lpstr>Straw poll 4 – doc 699r0</vt:lpstr>
      <vt:lpstr>Straw poll 5 – doc 699r0</vt:lpstr>
      <vt:lpstr>Straw poll 6 – doc 699r0</vt:lpstr>
      <vt:lpstr>Straw poll 7 – doc 616r0</vt:lpstr>
      <vt:lpstr>Straw poll 8 – doc 616r0</vt:lpstr>
      <vt:lpstr>Straw poll 9 – doc 616r0</vt:lpstr>
      <vt:lpstr>Straw poll 10 – doc 616r0</vt:lpstr>
      <vt:lpstr>Straw poll 11 – doc 616r0</vt:lpstr>
      <vt:lpstr>Straw poll 12 – doc 616r0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keywords>CTPClassification=CTP_IC:VisualMarkings=</cp:keywords>
  <cp:lastModifiedBy>Cariou, Laurent</cp:lastModifiedBy>
  <cp:revision>1648</cp:revision>
  <cp:lastPrinted>1998-02-10T13:28:06Z</cp:lastPrinted>
  <dcterms:created xsi:type="dcterms:W3CDTF">2007-04-17T18:10:23Z</dcterms:created>
  <dcterms:modified xsi:type="dcterms:W3CDTF">2016-05-17T03:59:59Z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y fmtid="{D5CDD505-2E9C-101B-9397-08002B2CF9AE}" pid="33" name="TitusGUID">
    <vt:lpwstr>f98c762e-d480-4fd1-a3f0-f69510657398</vt:lpwstr>
  </property>
  <property fmtid="{D5CDD505-2E9C-101B-9397-08002B2CF9AE}" pid="34" name="CTP_BU">
    <vt:lpwstr>COMMUNICATION &amp;DEVICES GROUP</vt:lpwstr>
  </property>
  <property fmtid="{D5CDD505-2E9C-101B-9397-08002B2CF9AE}" pid="35" name="CTP_TimeStamp">
    <vt:lpwstr>2016-05-17 03:59:58Z</vt:lpwstr>
  </property>
  <property fmtid="{D5CDD505-2E9C-101B-9397-08002B2CF9AE}" pid="36" name="CTPClassification">
    <vt:lpwstr>CTP_IC</vt:lpwstr>
  </property>
</Properties>
</file>