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82" r:id="rId2"/>
    <p:sldId id="279" r:id="rId3"/>
    <p:sldId id="271" r:id="rId4"/>
    <p:sldId id="272" r:id="rId5"/>
    <p:sldId id="280" r:id="rId6"/>
    <p:sldId id="273" r:id="rId7"/>
    <p:sldId id="274" r:id="rId8"/>
    <p:sldId id="275" r:id="rId9"/>
    <p:sldId id="276" r:id="rId10"/>
    <p:sldId id="270" r:id="rId11"/>
    <p:sldId id="283" r:id="rId12"/>
    <p:sldId id="285" r:id="rId13"/>
    <p:sldId id="291" r:id="rId14"/>
    <p:sldId id="292" r:id="rId15"/>
    <p:sldId id="293" r:id="rId16"/>
    <p:sldId id="295" r:id="rId17"/>
    <p:sldId id="296" r:id="rId18"/>
    <p:sldId id="298" r:id="rId19"/>
    <p:sldId id="299" r:id="rId20"/>
    <p:sldId id="300" r:id="rId21"/>
    <p:sldId id="301" r:id="rId22"/>
    <p:sldId id="302" r:id="rId23"/>
    <p:sldId id="303" r:id="rId24"/>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4" d="100"/>
          <a:sy n="74" d="100"/>
        </p:scale>
        <p:origin x="1284" y="7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957010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115000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70979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2400">
                <a:latin typeface="+mn-lt"/>
              </a:defRPr>
            </a:lvl1pPr>
            <a:lvl2pPr marL="800100" indent="-342900">
              <a:buFont typeface="Times New Roman" panose="02020603050405020304" pitchFamily="18" charset="0"/>
              <a:buChar char="−"/>
              <a:defRPr>
                <a:latin typeface="+mn-lt"/>
                <a:ea typeface="+mj-ea"/>
              </a:defRPr>
            </a:lvl2pPr>
            <a:lvl3pPr marL="1200150" indent="-285750">
              <a:buFont typeface="Arial" panose="020B0604020202020204" pitchFamily="34" charset="0"/>
              <a:buChar char="•"/>
              <a:defRPr>
                <a:latin typeface="+mn-lt"/>
              </a:defRPr>
            </a:lvl3pPr>
            <a:lvl4pPr marL="1371600" indent="0">
              <a:buFont typeface="Wingdings" panose="05000000000000000000" pitchFamily="2" charset="2"/>
              <a:buNone/>
              <a:defRPr>
                <a:latin typeface="+mn-lt"/>
              </a:defRPr>
            </a:lvl4pPr>
            <a:lvl5pPr marL="1828800" indent="0">
              <a:buFont typeface="Wingdings" panose="05000000000000000000" pitchFamily="2" charset="2"/>
              <a:buNone/>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GB" dirty="0"/>
          </a:p>
        </p:txBody>
      </p:sp>
      <p:sp>
        <p:nvSpPr>
          <p:cNvPr id="5" name="日付プレースホルダー 4"/>
          <p:cNvSpPr>
            <a:spLocks noGrp="1"/>
          </p:cNvSpPr>
          <p:nvPr>
            <p:ph type="dt" idx="10"/>
          </p:nvPr>
        </p:nvSpPr>
        <p:spPr/>
        <p:txBody>
          <a:bodyPr/>
          <a:lstStyle/>
          <a:p>
            <a:r>
              <a:rPr lang="en-US" altLang="ja-JP" dirty="0" smtClean="0"/>
              <a:t>May, 2016</a:t>
            </a:r>
            <a:endParaRPr lang="en-GB" dirty="0"/>
          </a:p>
        </p:txBody>
      </p:sp>
      <p:sp>
        <p:nvSpPr>
          <p:cNvPr id="7" name="フッター プレースホルダー 6"/>
          <p:cNvSpPr>
            <a:spLocks noGrp="1"/>
          </p:cNvSpPr>
          <p:nvPr>
            <p:ph type="ftr" idx="11"/>
          </p:nvPr>
        </p:nvSpPr>
        <p:spPr/>
        <p:txBody>
          <a:bodyPr/>
          <a:lstStyle/>
          <a:p>
            <a:r>
              <a:rPr lang="en-GB" smtClean="0"/>
              <a:t>Jing Ma, NICT</a:t>
            </a:r>
            <a:endParaRPr lang="en-GB" dirty="0"/>
          </a:p>
        </p:txBody>
      </p:sp>
      <p:sp>
        <p:nvSpPr>
          <p:cNvPr id="8" name="スライド番号プレースホルダー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2795224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err="1" smtClean="0">
                <a:solidFill>
                  <a:schemeClr val="tx1"/>
                </a:solidFill>
                <a:latin typeface="Times New Roman" pitchFamily="18" charset="0"/>
                <a:ea typeface="+mn-ea"/>
                <a:cs typeface="Arial" charset="0"/>
              </a:rPr>
              <a:t>0697r2</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2016-05-16</a:t>
            </a:r>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79"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May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9 </a:t>
            </a:r>
            <a:r>
              <a:rPr lang="en-CA" altLang="en-US" dirty="0"/>
              <a:t>MU Submissions</a:t>
            </a:r>
          </a:p>
        </p:txBody>
      </p:sp>
      <p:pic>
        <p:nvPicPr>
          <p:cNvPr id="9" name="table"/>
          <p:cNvPicPr>
            <a:picLocks noChangeAspect="1"/>
          </p:cNvPicPr>
          <p:nvPr/>
        </p:nvPicPr>
        <p:blipFill>
          <a:blip r:embed="rId2"/>
          <a:stretch>
            <a:fillRect/>
          </a:stretch>
        </p:blipFill>
        <p:spPr>
          <a:xfrm>
            <a:off x="166451" y="2209800"/>
            <a:ext cx="8285399" cy="2401934"/>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#1</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12</a:t>
            </a:fld>
            <a:endParaRPr lang="en-US"/>
          </a:p>
        </p:txBody>
      </p:sp>
      <p:sp>
        <p:nvSpPr>
          <p:cNvPr id="6" name="Content Placeholder 2"/>
          <p:cNvSpPr>
            <a:spLocks noGrp="1"/>
          </p:cNvSpPr>
          <p:nvPr/>
        </p:nvSpPr>
        <p:spPr bwMode="auto">
          <a:xfrm>
            <a:off x="571500"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a:t>
            </a:r>
            <a:r>
              <a:rPr lang="en-US" altLang="zh-CN" dirty="0"/>
              <a:t>The spec shall provide a way </a:t>
            </a:r>
            <a:r>
              <a:rPr lang="en-US" dirty="0"/>
              <a:t>to allocate multiple RUs for random access with the same RU size </a:t>
            </a:r>
            <a:r>
              <a:rPr lang="en-US" dirty="0" smtClean="0"/>
              <a:t>and other transmission parameters </a:t>
            </a:r>
            <a:r>
              <a:rPr lang="en-US" dirty="0"/>
              <a:t>(Coding Type, MCS, DCM, SS Allocation) without creating an individual entry for each RU.</a:t>
            </a:r>
            <a:endParaRPr lang="en-US" altLang="zh-CN" dirty="0"/>
          </a:p>
          <a:p>
            <a:pPr lvl="1"/>
            <a:endParaRPr lang="zh-CN" altLang="zh-CN" sz="1200" b="0" dirty="0" smtClean="0"/>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800100" lvl="1" indent="-342900">
              <a:buFont typeface="Times New Roman" pitchFamily="18" charset="0"/>
              <a:buChar char="−"/>
            </a:pPr>
            <a:endParaRPr lang="en-US" altLang="zh-CN" dirty="0" smtClean="0"/>
          </a:p>
          <a:p>
            <a:pPr marL="800100" lvl="1" indent="-342900">
              <a:buFont typeface="Times New Roman" pitchFamily="18" charset="0"/>
              <a:buChar char="−"/>
            </a:pPr>
            <a:r>
              <a:rPr lang="en-US" altLang="zh-CN" dirty="0" smtClean="0"/>
              <a:t>Y/N/A - 14/7/11</a:t>
            </a:r>
          </a:p>
          <a:p>
            <a:pPr marL="800100" lvl="1" indent="-342900">
              <a:buFont typeface="Times New Roman" pitchFamily="18" charset="0"/>
              <a:buChar char="−"/>
            </a:pPr>
            <a:r>
              <a:rPr lang="en-US" sz="2400" dirty="0" err="1" smtClean="0"/>
              <a:t>Strawpoll</a:t>
            </a:r>
            <a:r>
              <a:rPr lang="en-US" sz="2400" dirty="0" smtClean="0"/>
              <a:t> fails</a:t>
            </a:r>
            <a:endParaRPr lang="en-US" sz="2400" dirty="0"/>
          </a:p>
        </p:txBody>
      </p:sp>
      <p:sp>
        <p:nvSpPr>
          <p:cNvPr id="7" name="TextBox 6"/>
          <p:cNvSpPr txBox="1"/>
          <p:nvPr/>
        </p:nvSpPr>
        <p:spPr>
          <a:xfrm>
            <a:off x="5495925" y="5105400"/>
            <a:ext cx="3048000" cy="400110"/>
          </a:xfrm>
          <a:prstGeom prst="rect">
            <a:avLst/>
          </a:prstGeom>
          <a:noFill/>
        </p:spPr>
        <p:txBody>
          <a:bodyPr wrap="square" rtlCol="0">
            <a:spAutoFit/>
          </a:bodyPr>
          <a:lstStyle/>
          <a:p>
            <a:r>
              <a:rPr lang="en-US" sz="2000" smtClean="0"/>
              <a:t>DCN:  11-16/0582r2</a:t>
            </a:r>
            <a:endParaRPr lang="en-US" sz="2000" dirty="0"/>
          </a:p>
        </p:txBody>
      </p:sp>
    </p:spTree>
    <p:extLst>
      <p:ext uri="{BB962C8B-B14F-4D97-AF65-F5344CB8AC3E}">
        <p14:creationId xmlns:p14="http://schemas.microsoft.com/office/powerpoint/2010/main" val="181600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#2</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Content Placeholder 2"/>
          <p:cNvSpPr>
            <a:spLocks noGrp="1"/>
          </p:cNvSpPr>
          <p:nvPr/>
        </p:nvSpPr>
        <p:spPr bwMode="auto">
          <a:xfrm>
            <a:off x="571500"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GB" altLang="zh-CN" sz="2000" kern="0" dirty="0">
                <a:solidFill>
                  <a:srgbClr val="000000"/>
                </a:solidFill>
              </a:rPr>
              <a:t>Do you agree to add the following text in the </a:t>
            </a:r>
            <a:r>
              <a:rPr lang="en-GB" altLang="zh-CN" sz="2000" kern="0" dirty="0" smtClean="0">
                <a:solidFill>
                  <a:srgbClr val="000000"/>
                </a:solidFill>
              </a:rPr>
              <a:t>SFD:</a:t>
            </a:r>
            <a:endParaRPr lang="en-GB" altLang="zh-CN" sz="2000" kern="0" dirty="0">
              <a:solidFill>
                <a:srgbClr val="000000"/>
              </a:solidFill>
            </a:endParaRPr>
          </a:p>
          <a:p>
            <a:pPr lvl="1" indent="-342900">
              <a:buFontTx/>
              <a:buChar char="•"/>
              <a:defRPr/>
            </a:pPr>
            <a:r>
              <a:rPr lang="en-GB" altLang="zh-CN" sz="1600" b="1" kern="0" dirty="0" smtClean="0">
                <a:solidFill>
                  <a:srgbClr val="000000"/>
                </a:solidFill>
              </a:rPr>
              <a:t>An </a:t>
            </a:r>
            <a:r>
              <a:rPr lang="en-GB" altLang="zh-CN" sz="1600" b="1" kern="0" dirty="0">
                <a:solidFill>
                  <a:srgbClr val="000000"/>
                </a:solidFill>
              </a:rPr>
              <a:t>AP indicates the value of </a:t>
            </a:r>
            <a:r>
              <a:rPr lang="en-GB" altLang="zh-CN" sz="1600" b="1" kern="0" dirty="0" err="1">
                <a:solidFill>
                  <a:srgbClr val="000000"/>
                </a:solidFill>
              </a:rPr>
              <a:t>OCW</a:t>
            </a:r>
            <a:r>
              <a:rPr lang="en-GB" altLang="zh-CN" sz="1600" b="1" kern="0" baseline="-25000" dirty="0" err="1">
                <a:solidFill>
                  <a:srgbClr val="000000"/>
                </a:solidFill>
              </a:rPr>
              <a:t>min</a:t>
            </a:r>
            <a:r>
              <a:rPr lang="en-GB" altLang="zh-CN" sz="1600" b="1" kern="0" dirty="0">
                <a:solidFill>
                  <a:srgbClr val="000000"/>
                </a:solidFill>
              </a:rPr>
              <a:t> used by all STAs for the random RU allocation process for the next UL MU OFDMA </a:t>
            </a:r>
            <a:r>
              <a:rPr lang="en-GB" altLang="zh-CN" sz="1600" b="1" kern="0" dirty="0" smtClean="0">
                <a:solidFill>
                  <a:srgbClr val="000000"/>
                </a:solidFill>
              </a:rPr>
              <a:t>transmissions. </a:t>
            </a:r>
            <a:r>
              <a:rPr lang="en-GB" altLang="zh-CN" sz="1600" b="1" kern="0" dirty="0">
                <a:solidFill>
                  <a:srgbClr val="000000"/>
                </a:solidFill>
              </a:rPr>
              <a:t>The value of </a:t>
            </a:r>
            <a:r>
              <a:rPr lang="en-GB" altLang="zh-CN" sz="1600" b="1" kern="0" dirty="0" err="1">
                <a:solidFill>
                  <a:srgbClr val="000000"/>
                </a:solidFill>
              </a:rPr>
              <a:t>OCW</a:t>
            </a:r>
            <a:r>
              <a:rPr lang="en-GB" altLang="zh-CN" sz="1600" b="1" kern="0" baseline="-25000" dirty="0" err="1">
                <a:solidFill>
                  <a:srgbClr val="000000"/>
                </a:solidFill>
              </a:rPr>
              <a:t>min</a:t>
            </a:r>
            <a:r>
              <a:rPr lang="en-GB" altLang="zh-CN" sz="1600" b="1" kern="0" dirty="0">
                <a:solidFill>
                  <a:srgbClr val="000000"/>
                </a:solidFill>
              </a:rPr>
              <a:t> is transmitted through a dedicated field in the beacon frame.</a:t>
            </a:r>
          </a:p>
          <a:p>
            <a:pPr lvl="0">
              <a:defRPr/>
            </a:pPr>
            <a:endParaRPr lang="en-GB" altLang="zh-CN" sz="2000" kern="0" dirty="0">
              <a:solidFill>
                <a:srgbClr val="000000"/>
              </a:solidFill>
            </a:endParaRPr>
          </a:p>
          <a:p>
            <a:pPr lvl="0">
              <a:defRPr/>
            </a:pPr>
            <a:endParaRPr lang="en-GB" altLang="zh-CN" sz="2000" kern="0" dirty="0">
              <a:solidFill>
                <a:srgbClr val="000000"/>
              </a:solidFill>
            </a:endParaRPr>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800100" lvl="1" indent="-342900">
              <a:buFont typeface="Times New Roman" pitchFamily="18" charset="0"/>
              <a:buChar char="−"/>
            </a:pPr>
            <a:endParaRPr lang="en-US" altLang="zh-CN" dirty="0" smtClean="0"/>
          </a:p>
          <a:p>
            <a:pPr marL="800100" lvl="1" indent="-342900">
              <a:buFont typeface="Times New Roman" pitchFamily="18" charset="0"/>
              <a:buChar char="−"/>
            </a:pPr>
            <a:r>
              <a:rPr lang="en-US" altLang="zh-CN" dirty="0" smtClean="0"/>
              <a:t>Y/N/A – 11/0/13</a:t>
            </a:r>
          </a:p>
          <a:p>
            <a:pPr marL="800100" lvl="1" indent="-342900">
              <a:buFont typeface="Times New Roman" pitchFamily="18" charset="0"/>
              <a:buChar char="−"/>
            </a:pPr>
            <a:r>
              <a:rPr lang="en-US" sz="2400" dirty="0" err="1" smtClean="0"/>
              <a:t>Strawpoll</a:t>
            </a:r>
            <a:r>
              <a:rPr lang="en-US" sz="2400" dirty="0" smtClean="0"/>
              <a:t> passes</a:t>
            </a:r>
            <a:endParaRPr lang="en-US" sz="2400" dirty="0"/>
          </a:p>
        </p:txBody>
      </p:sp>
      <p:sp>
        <p:nvSpPr>
          <p:cNvPr id="7" name="TextBox 6"/>
          <p:cNvSpPr txBox="1"/>
          <p:nvPr/>
        </p:nvSpPr>
        <p:spPr>
          <a:xfrm>
            <a:off x="5495925" y="5105400"/>
            <a:ext cx="3048000" cy="400110"/>
          </a:xfrm>
          <a:prstGeom prst="rect">
            <a:avLst/>
          </a:prstGeom>
          <a:noFill/>
        </p:spPr>
        <p:txBody>
          <a:bodyPr wrap="square" rtlCol="0">
            <a:spAutoFit/>
          </a:bodyPr>
          <a:lstStyle/>
          <a:p>
            <a:r>
              <a:rPr lang="en-US" sz="2000" dirty="0" smtClean="0"/>
              <a:t>DCN:  11-16/0591r0</a:t>
            </a:r>
            <a:endParaRPr lang="en-US" sz="2000" dirty="0"/>
          </a:p>
        </p:txBody>
      </p:sp>
    </p:spTree>
    <p:extLst>
      <p:ext uri="{BB962C8B-B14F-4D97-AF65-F5344CB8AC3E}">
        <p14:creationId xmlns:p14="http://schemas.microsoft.com/office/powerpoint/2010/main" val="295491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nvSpPr>
        <p:spPr bwMode="auto">
          <a:xfrm>
            <a:off x="685800" y="203755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0">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you agree to amend the following</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sentence in 11ax SFD </a:t>
            </a:r>
            <a:r>
              <a:rPr lang="en-GB" altLang="zh-CN" sz="2000" kern="0" dirty="0" smtClean="0">
                <a:solidFill>
                  <a:srgbClr val="000000"/>
                </a:solidFill>
              </a:rPr>
              <a:t>:</a:t>
            </a: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indent="-342900">
              <a:buFontTx/>
              <a:buChar char="•"/>
              <a:defRPr/>
            </a:pPr>
            <a:r>
              <a:rPr lang="en-GB" sz="1600" b="1" dirty="0" smtClean="0"/>
              <a:t>The </a:t>
            </a:r>
            <a:r>
              <a:rPr lang="en-GB" sz="1600" b="1" dirty="0"/>
              <a:t>HE AP indicates </a:t>
            </a:r>
            <a:r>
              <a:rPr lang="en-GB" sz="1600" b="1" dirty="0" smtClean="0"/>
              <a:t>an </a:t>
            </a:r>
            <a:r>
              <a:rPr lang="en-GB" sz="1600" b="1" strike="sngStrike" dirty="0" err="1" smtClean="0"/>
              <a:t>TBD</a:t>
            </a:r>
            <a:r>
              <a:rPr lang="en-GB" sz="1600" b="1" u="sng" dirty="0" err="1" smtClean="0"/>
              <a:t>Contention</a:t>
            </a:r>
            <a:r>
              <a:rPr lang="en-GB" sz="1600" b="1" u="sng" dirty="0" smtClean="0"/>
              <a:t> Policy</a:t>
            </a:r>
            <a:r>
              <a:rPr lang="en-GB" sz="1600" b="1" dirty="0" smtClean="0"/>
              <a:t> </a:t>
            </a:r>
            <a:r>
              <a:rPr lang="en-GB" sz="1600" b="1" dirty="0"/>
              <a:t>parameter in the Trigger frame for HE STAs to initiate random access following the Trigger frame transmission</a:t>
            </a:r>
            <a:r>
              <a:rPr lang="en-GB" sz="1600" b="1" dirty="0" smtClean="0"/>
              <a:t>. </a:t>
            </a:r>
          </a:p>
          <a:p>
            <a:pPr lvl="1" indent="-342900">
              <a:buFontTx/>
              <a:buChar char="•"/>
              <a:defRPr/>
            </a:pPr>
            <a:endParaRPr kumimoji="0" lang="en-GB" altLang="zh-CN" sz="1400" i="0" u="none" strike="noStrike" kern="0" cap="none" spc="0" normalizeH="0" baseline="0" noProof="0" dirty="0" smtClean="0">
              <a:ln>
                <a:noFill/>
              </a:ln>
              <a:solidFill>
                <a:srgbClr val="000000"/>
              </a:solidFill>
              <a:effectLst/>
              <a:uLnTx/>
              <a:uFillTx/>
            </a:endParaRPr>
          </a:p>
          <a:p>
            <a:pPr marL="400050" lvl="1" indent="0">
              <a:buNone/>
              <a:defRPr/>
            </a:pPr>
            <a:endParaRPr kumimoji="0" lang="en-GB" altLang="zh-CN" sz="1400" i="0" u="none" strike="noStrike" kern="0" cap="none" spc="0" normalizeH="0" baseline="0" noProof="0" dirty="0" smtClean="0">
              <a:ln>
                <a:noFill/>
              </a:ln>
              <a:solidFill>
                <a:srgbClr val="00000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smtClean="0">
                <a:solidFill>
                  <a:srgbClr val="000000"/>
                </a:solidFill>
                <a:latin typeface="Times New Roman"/>
              </a:rPr>
              <a:t>Y/N/A 2/7/many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err="1" smtClean="0">
                <a:ln>
                  <a:noFill/>
                </a:ln>
                <a:solidFill>
                  <a:srgbClr val="000000"/>
                </a:solidFill>
                <a:effectLst/>
                <a:uLnTx/>
                <a:uFillTx/>
                <a:latin typeface="Times New Roman"/>
                <a:ea typeface="+mn-ea"/>
                <a:cs typeface="+mn-cs"/>
              </a:rPr>
              <a:t>Strawpoll</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fails</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
        <p:nvSpPr>
          <p:cNvPr id="2" name="Title 1"/>
          <p:cNvSpPr>
            <a:spLocks noGrp="1"/>
          </p:cNvSpPr>
          <p:nvPr>
            <p:ph type="title"/>
          </p:nvPr>
        </p:nvSpPr>
        <p:spPr/>
        <p:txBody>
          <a:bodyPr/>
          <a:lstStyle/>
          <a:p>
            <a:r>
              <a:rPr lang="en-US" dirty="0" smtClean="0"/>
              <a:t>MU Straw Poll #3</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9" name="TextBox 8"/>
          <p:cNvSpPr txBox="1"/>
          <p:nvPr/>
        </p:nvSpPr>
        <p:spPr>
          <a:xfrm>
            <a:off x="5648325" y="5257800"/>
            <a:ext cx="3048000" cy="400110"/>
          </a:xfrm>
          <a:prstGeom prst="rect">
            <a:avLst/>
          </a:prstGeom>
          <a:noFill/>
        </p:spPr>
        <p:txBody>
          <a:bodyPr wrap="square" rtlCol="0">
            <a:spAutoFit/>
          </a:bodyPr>
          <a:lstStyle/>
          <a:p>
            <a:r>
              <a:rPr lang="en-US" sz="2000" dirty="0" smtClean="0"/>
              <a:t>DCN:  11-16/0591r0</a:t>
            </a:r>
            <a:endParaRPr lang="en-US" sz="2000" dirty="0"/>
          </a:p>
        </p:txBody>
      </p:sp>
    </p:spTree>
    <p:extLst>
      <p:ext uri="{BB962C8B-B14F-4D97-AF65-F5344CB8AC3E}">
        <p14:creationId xmlns:p14="http://schemas.microsoft.com/office/powerpoint/2010/main" val="1954340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#4</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11-16/0592r0</a:t>
            </a:r>
            <a:endParaRPr lang="en-US" sz="2000" dirty="0"/>
          </a:p>
        </p:txBody>
      </p:sp>
      <p:sp>
        <p:nvSpPr>
          <p:cNvPr id="8" name="内容占位符 2"/>
          <p:cNvSpPr>
            <a:spLocks noGrp="1"/>
          </p:cNvSpPr>
          <p:nvPr/>
        </p:nvSpPr>
        <p:spPr bwMode="auto">
          <a:xfrm>
            <a:off x="790575"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a:t>
            </a:r>
            <a:r>
              <a:rPr lang="en-GB" altLang="zh-CN" sz="2000" b="1" kern="0" dirty="0" smtClean="0">
                <a:solidFill>
                  <a:srgbClr val="000000"/>
                </a:solidFill>
                <a:latin typeface="Times New Roman"/>
              </a:rPr>
              <a:t>you</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agree to add </a:t>
            </a:r>
            <a:r>
              <a:rPr lang="en-GB" altLang="zh-CN" sz="2000" b="1" kern="0" dirty="0" smtClean="0">
                <a:solidFill>
                  <a:srgbClr val="000000"/>
                </a:solidFill>
                <a:latin typeface="Times New Roman"/>
              </a:rPr>
              <a:t>the following text to</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the 802.11</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SFD:</a:t>
            </a:r>
          </a:p>
          <a:p>
            <a:pPr lvl="0">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When an AP allocates random RUs</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a:t>
            </a:r>
            <a:r>
              <a:rPr lang="en-GB" altLang="zh-CN" sz="2000" kern="0" dirty="0" smtClean="0">
                <a:solidFill>
                  <a:srgbClr val="000000"/>
                </a:solidFill>
                <a:latin typeface="Times New Roman"/>
              </a:rPr>
              <a:t>in a trigger frame, the AP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should </a:t>
            </a:r>
            <a:r>
              <a:rPr lang="en-GB" altLang="zh-CN" sz="2000" kern="0" dirty="0" smtClean="0">
                <a:solidFill>
                  <a:srgbClr val="000000"/>
                </a:solidFill>
              </a:rPr>
              <a:t>interleave </a:t>
            </a:r>
            <a:r>
              <a:rPr lang="en-GB" altLang="zh-CN" sz="2000" kern="0" dirty="0">
                <a:solidFill>
                  <a:srgbClr val="000000"/>
                </a:solidFill>
              </a:rPr>
              <a:t>random RUs with scheduled RUs </a:t>
            </a:r>
            <a:r>
              <a:rPr lang="en-GB" altLang="zh-CN" sz="2000" kern="0" dirty="0" smtClean="0">
                <a:solidFill>
                  <a:srgbClr val="000000"/>
                </a:solidFill>
              </a:rPr>
              <a:t>over the overall reserved channel, to avoid having only Random RUs in a 20MHz channel</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a:t>
            </a: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indent="-342900">
              <a:buFontTx/>
              <a:buChar char="•"/>
              <a:defRPr/>
            </a:pPr>
            <a:endParaRPr kumimoji="0" lang="en-GB" altLang="zh-CN" sz="1600" b="1" i="0" u="none" strike="noStrike" kern="0" cap="none" spc="0" normalizeH="0" baseline="0" noProof="0" dirty="0" smtClean="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smtClean="0">
                <a:solidFill>
                  <a:srgbClr val="000000"/>
                </a:solidFill>
                <a:latin typeface="Times New Roman"/>
              </a:rPr>
              <a:t>Y/N/A -5Y/4N/many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err="1" smtClean="0">
                <a:ln>
                  <a:noFill/>
                </a:ln>
                <a:solidFill>
                  <a:srgbClr val="000000"/>
                </a:solidFill>
                <a:effectLst/>
                <a:uLnTx/>
                <a:uFillTx/>
                <a:latin typeface="Times New Roman"/>
                <a:ea typeface="+mn-ea"/>
                <a:cs typeface="+mn-cs"/>
              </a:rPr>
              <a:t>Strawpoll</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Fails</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763023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b="0" dirty="0"/>
              <a:t>Do you agree to add to the TG Specification Frame work document?</a:t>
            </a:r>
          </a:p>
          <a:p>
            <a:pPr lvl="1"/>
            <a:r>
              <a:rPr lang="en-US" altLang="en-US" dirty="0" err="1" smtClean="0"/>
              <a:t>x.y.z</a:t>
            </a:r>
            <a:r>
              <a:rPr lang="en-US" altLang="en-US" dirty="0" smtClean="0"/>
              <a:t>.</a:t>
            </a:r>
            <a:r>
              <a:rPr lang="en-US" dirty="0" smtClean="0"/>
              <a:t> MU-RTS </a:t>
            </a:r>
            <a:r>
              <a:rPr lang="en-US" dirty="0"/>
              <a:t>shall not be carried in an HE MU </a:t>
            </a:r>
            <a:r>
              <a:rPr lang="en-US" dirty="0" smtClean="0"/>
              <a:t>PPDU</a:t>
            </a:r>
          </a:p>
          <a:p>
            <a:pPr lvl="1"/>
            <a:endParaRPr lang="en-US" dirty="0"/>
          </a:p>
          <a:p>
            <a:pPr lvl="1"/>
            <a:endParaRPr lang="en-US" dirty="0" smtClean="0"/>
          </a:p>
          <a:p>
            <a:pPr lvl="1"/>
            <a:endParaRPr lang="en-US" dirty="0"/>
          </a:p>
          <a:p>
            <a:pPr lvl="1"/>
            <a:endParaRPr lang="en-US" dirty="0" smtClean="0"/>
          </a:p>
          <a:p>
            <a:pPr lvl="1"/>
            <a:endParaRPr lang="en-US" dirty="0"/>
          </a:p>
          <a:p>
            <a:pPr lvl="1">
              <a:buFontTx/>
              <a:buChar char="-"/>
            </a:pPr>
            <a:r>
              <a:rPr lang="en-US" dirty="0" smtClean="0"/>
              <a:t>Y/N/A – 18/0/4</a:t>
            </a:r>
          </a:p>
          <a:p>
            <a:pPr lvl="1">
              <a:buFontTx/>
              <a:buChar char="-"/>
            </a:pPr>
            <a:r>
              <a:rPr lang="en-US" dirty="0" err="1" smtClean="0"/>
              <a:t>Strawpoll</a:t>
            </a:r>
            <a:r>
              <a:rPr lang="en-US" dirty="0" smtClean="0"/>
              <a:t> passes</a:t>
            </a:r>
          </a:p>
          <a:p>
            <a:pPr lvl="1">
              <a:buFontTx/>
              <a:buChar char="-"/>
            </a:pPr>
            <a:endParaRPr lang="en-US" dirty="0"/>
          </a:p>
          <a:p>
            <a:pPr lvl="1"/>
            <a:endParaRPr lang="en-US" dirty="0"/>
          </a:p>
        </p:txBody>
      </p:sp>
      <p:sp>
        <p:nvSpPr>
          <p:cNvPr id="2" name="Title 1"/>
          <p:cNvSpPr>
            <a:spLocks noGrp="1"/>
          </p:cNvSpPr>
          <p:nvPr>
            <p:ph type="title"/>
          </p:nvPr>
        </p:nvSpPr>
        <p:spPr/>
        <p:txBody>
          <a:bodyPr/>
          <a:lstStyle/>
          <a:p>
            <a:r>
              <a:rPr lang="en-US" dirty="0" smtClean="0"/>
              <a:t>MU Straw Poll #5</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11-16/0648r0</a:t>
            </a:r>
            <a:endParaRPr lang="en-US" sz="2000" dirty="0"/>
          </a:p>
        </p:txBody>
      </p:sp>
    </p:spTree>
    <p:extLst>
      <p:ext uri="{BB962C8B-B14F-4D97-AF65-F5344CB8AC3E}">
        <p14:creationId xmlns:p14="http://schemas.microsoft.com/office/powerpoint/2010/main" val="112586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b="0" dirty="0"/>
              <a:t>Do you agree to add to the TG Specification Frame work document?</a:t>
            </a:r>
          </a:p>
          <a:p>
            <a:pPr lvl="1"/>
            <a:r>
              <a:rPr lang="en-US" altLang="en-US" dirty="0" err="1" smtClean="0"/>
              <a:t>x.y.z</a:t>
            </a:r>
            <a:r>
              <a:rPr lang="en-US" altLang="en-US" dirty="0" smtClean="0"/>
              <a:t>.</a:t>
            </a:r>
            <a:r>
              <a:rPr lang="en-US" dirty="0" smtClean="0"/>
              <a:t> </a:t>
            </a:r>
            <a:r>
              <a:rPr lang="en-US" dirty="0"/>
              <a:t>The CTS response to an MU-RTS shall be carried in a non-HT or a non-HT duplicate PPDU</a:t>
            </a:r>
          </a:p>
          <a:p>
            <a:pPr lvl="1"/>
            <a:endParaRPr lang="en-US" dirty="0"/>
          </a:p>
          <a:p>
            <a:pPr lvl="1"/>
            <a:endParaRPr lang="en-US" dirty="0" smtClean="0"/>
          </a:p>
          <a:p>
            <a:pPr lvl="1"/>
            <a:endParaRPr lang="en-US" dirty="0"/>
          </a:p>
          <a:p>
            <a:pPr lvl="1"/>
            <a:endParaRPr lang="en-US" dirty="0" smtClean="0"/>
          </a:p>
          <a:p>
            <a:pPr lvl="1">
              <a:buFontTx/>
              <a:buChar char="-"/>
            </a:pPr>
            <a:r>
              <a:rPr lang="en-US" dirty="0" smtClean="0"/>
              <a:t>Y/N/A –17/0/1</a:t>
            </a:r>
          </a:p>
          <a:p>
            <a:pPr lvl="1">
              <a:buFontTx/>
              <a:buChar char="-"/>
            </a:pPr>
            <a:r>
              <a:rPr lang="en-US" dirty="0" err="1" smtClean="0"/>
              <a:t>Strawpoll</a:t>
            </a:r>
            <a:r>
              <a:rPr lang="en-US" dirty="0" smtClean="0"/>
              <a:t> passes</a:t>
            </a:r>
          </a:p>
          <a:p>
            <a:pPr lvl="1">
              <a:buFontTx/>
              <a:buChar char="-"/>
            </a:pPr>
            <a:endParaRPr lang="en-US" dirty="0"/>
          </a:p>
          <a:p>
            <a:pPr lvl="1"/>
            <a:endParaRPr lang="en-US" dirty="0"/>
          </a:p>
        </p:txBody>
      </p:sp>
      <p:sp>
        <p:nvSpPr>
          <p:cNvPr id="2" name="Title 1"/>
          <p:cNvSpPr>
            <a:spLocks noGrp="1"/>
          </p:cNvSpPr>
          <p:nvPr>
            <p:ph type="title"/>
          </p:nvPr>
        </p:nvSpPr>
        <p:spPr/>
        <p:txBody>
          <a:bodyPr/>
          <a:lstStyle/>
          <a:p>
            <a:r>
              <a:rPr lang="en-US" dirty="0" smtClean="0"/>
              <a:t>MU Straw Poll #6</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17</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11-16/0648r0</a:t>
            </a:r>
            <a:endParaRPr lang="en-US" sz="2000" dirty="0"/>
          </a:p>
        </p:txBody>
      </p:sp>
    </p:spTree>
    <p:extLst>
      <p:ext uri="{BB962C8B-B14F-4D97-AF65-F5344CB8AC3E}">
        <p14:creationId xmlns:p14="http://schemas.microsoft.com/office/powerpoint/2010/main" val="1721416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Do you agree to add in the SFD</a:t>
            </a:r>
          </a:p>
          <a:p>
            <a:pPr marL="0" indent="0">
              <a:buNone/>
            </a:pPr>
            <a:r>
              <a:rPr lang="en-US" dirty="0" smtClean="0"/>
              <a:t>	4.5.x </a:t>
            </a:r>
            <a:r>
              <a:rPr lang="en-US" dirty="0"/>
              <a:t>The AP shall broadcast the </a:t>
            </a:r>
            <a:r>
              <a:rPr lang="en-US" dirty="0" err="1"/>
              <a:t>OCWmax</a:t>
            </a:r>
            <a:r>
              <a:rPr lang="en-US" dirty="0"/>
              <a:t> </a:t>
            </a:r>
            <a:r>
              <a:rPr lang="en-US" dirty="0" smtClean="0"/>
              <a:t>	parameter </a:t>
            </a:r>
            <a:r>
              <a:rPr lang="en-US" dirty="0"/>
              <a:t>in a beacon information element.</a:t>
            </a:r>
          </a:p>
          <a:p>
            <a:pPr lvl="1"/>
            <a:endParaRPr lang="en-US" dirty="0"/>
          </a:p>
          <a:p>
            <a:pPr lvl="1"/>
            <a:endParaRPr lang="en-US" dirty="0" smtClean="0"/>
          </a:p>
          <a:p>
            <a:pPr lvl="1"/>
            <a:endParaRPr lang="en-US" dirty="0"/>
          </a:p>
          <a:p>
            <a:pPr lvl="1"/>
            <a:endParaRPr lang="en-US" dirty="0" smtClean="0"/>
          </a:p>
          <a:p>
            <a:pPr lvl="1">
              <a:buFontTx/>
              <a:buChar char="-"/>
            </a:pPr>
            <a:r>
              <a:rPr lang="en-US" dirty="0" smtClean="0"/>
              <a:t>Y/N/A – 2/4/many</a:t>
            </a:r>
          </a:p>
          <a:p>
            <a:pPr lvl="1">
              <a:buFontTx/>
              <a:buChar char="-"/>
            </a:pPr>
            <a:r>
              <a:rPr lang="en-US" dirty="0" err="1" smtClean="0"/>
              <a:t>Strawpoll</a:t>
            </a:r>
            <a:r>
              <a:rPr lang="en-US" dirty="0" smtClean="0"/>
              <a:t> fails</a:t>
            </a:r>
            <a:endParaRPr lang="en-US" dirty="0"/>
          </a:p>
          <a:p>
            <a:pPr lvl="1"/>
            <a:endParaRPr lang="en-US" dirty="0"/>
          </a:p>
        </p:txBody>
      </p:sp>
      <p:sp>
        <p:nvSpPr>
          <p:cNvPr id="2" name="Title 1"/>
          <p:cNvSpPr>
            <a:spLocks noGrp="1"/>
          </p:cNvSpPr>
          <p:nvPr>
            <p:ph type="title"/>
          </p:nvPr>
        </p:nvSpPr>
        <p:spPr/>
        <p:txBody>
          <a:bodyPr/>
          <a:lstStyle/>
          <a:p>
            <a:r>
              <a:rPr lang="en-US" dirty="0" smtClean="0"/>
              <a:t>MU Straw Poll #7</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18</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11-16/0661r1</a:t>
            </a:r>
            <a:endParaRPr lang="en-US" sz="2000" dirty="0"/>
          </a:p>
        </p:txBody>
      </p:sp>
    </p:spTree>
    <p:extLst>
      <p:ext uri="{BB962C8B-B14F-4D97-AF65-F5344CB8AC3E}">
        <p14:creationId xmlns:p14="http://schemas.microsoft.com/office/powerpoint/2010/main" val="1636883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#8</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19</a:t>
            </a:fld>
            <a:endParaRPr lang="en-US"/>
          </a:p>
        </p:txBody>
      </p:sp>
      <p:sp>
        <p:nvSpPr>
          <p:cNvPr id="7" name="Content Placeholder 2"/>
          <p:cNvSpPr>
            <a:spLocks noGrp="1"/>
          </p:cNvSpPr>
          <p:nvPr/>
        </p:nvSpPr>
        <p:spPr bwMode="auto">
          <a:xfrm>
            <a:off x="836613"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The spec shall define Random Access User ID (the value is TBD). When User Identifier subfield of the Per User Info field of the Trigger Frame equals Random Access User ID, the </a:t>
            </a:r>
            <a:r>
              <a:rPr lang="en-US" altLang="zh-CN" dirty="0"/>
              <a:t>Per User Info field </a:t>
            </a:r>
            <a:r>
              <a:rPr lang="en-US" altLang="zh-CN" dirty="0" smtClean="0"/>
              <a:t>describes Random Access RU(s).</a:t>
            </a:r>
          </a:p>
          <a:p>
            <a:pPr marL="457200" lvl="1" indent="0">
              <a:buNone/>
            </a:pPr>
            <a:r>
              <a:rPr lang="en-US" altLang="zh-CN" dirty="0"/>
              <a:t>	</a:t>
            </a:r>
            <a:r>
              <a:rPr lang="en-US" altLang="zh-CN" dirty="0" smtClean="0"/>
              <a:t>A trigger frame which defines at least one RU for RA is referred to 	as Trigger Frame for random access (TF-R)</a:t>
            </a:r>
          </a:p>
          <a:p>
            <a:pPr marL="457200" lvl="1" indent="0">
              <a:buNone/>
            </a:pPr>
            <a:endParaRPr lang="en-US" altLang="zh-CN" dirty="0"/>
          </a:p>
          <a:p>
            <a:pPr marL="457200" lvl="1" indent="0">
              <a:buNone/>
            </a:pPr>
            <a:endParaRPr lang="en-US" altLang="zh-CN" dirty="0"/>
          </a:p>
          <a:p>
            <a:pPr marL="800100" lvl="1" indent="-342900">
              <a:buFont typeface="Times New Roman" pitchFamily="18" charset="0"/>
              <a:buChar char="−"/>
            </a:pPr>
            <a:r>
              <a:rPr lang="en-US" altLang="zh-CN" dirty="0"/>
              <a:t>Y/N/A - 14/7/11</a:t>
            </a:r>
          </a:p>
          <a:p>
            <a:pPr marL="800100" lvl="1" indent="-342900">
              <a:buFont typeface="Times New Roman" pitchFamily="18" charset="0"/>
              <a:buChar char="−"/>
            </a:pPr>
            <a:r>
              <a:rPr lang="en-US" dirty="0" err="1"/>
              <a:t>Strawpoll</a:t>
            </a:r>
            <a:r>
              <a:rPr lang="en-US" dirty="0"/>
              <a:t> fails</a:t>
            </a:r>
          </a:p>
          <a:p>
            <a:pPr lvl="1"/>
            <a:endParaRPr lang="en-US" altLang="zh-CN" dirty="0" smtClean="0"/>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
        <p:nvSpPr>
          <p:cNvPr id="8" name="TextBox 7"/>
          <p:cNvSpPr txBox="1"/>
          <p:nvPr/>
        </p:nvSpPr>
        <p:spPr>
          <a:xfrm>
            <a:off x="5495925" y="5105400"/>
            <a:ext cx="3048000" cy="400110"/>
          </a:xfrm>
          <a:prstGeom prst="rect">
            <a:avLst/>
          </a:prstGeom>
          <a:noFill/>
        </p:spPr>
        <p:txBody>
          <a:bodyPr wrap="square" rtlCol="0">
            <a:spAutoFit/>
          </a:bodyPr>
          <a:lstStyle/>
          <a:p>
            <a:r>
              <a:rPr lang="en-US" sz="2000" dirty="0" smtClean="0"/>
              <a:t>DCN:  11-16/</a:t>
            </a:r>
            <a:r>
              <a:rPr lang="en-US" sz="2000" dirty="0" err="1" smtClean="0"/>
              <a:t>0582r2</a:t>
            </a:r>
            <a:endParaRPr lang="en-US" sz="2000" dirty="0"/>
          </a:p>
        </p:txBody>
      </p:sp>
    </p:spTree>
    <p:extLst>
      <p:ext uri="{BB962C8B-B14F-4D97-AF65-F5344CB8AC3E}">
        <p14:creationId xmlns:p14="http://schemas.microsoft.com/office/powerpoint/2010/main" val="363943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Straw Poll </a:t>
            </a:r>
            <a:r>
              <a:rPr lang="en-US" dirty="0" smtClean="0"/>
              <a:t>#9</a:t>
            </a:r>
            <a:endParaRPr lang="en-US" dirty="0"/>
          </a:p>
        </p:txBody>
      </p:sp>
      <p:sp>
        <p:nvSpPr>
          <p:cNvPr id="3" name="Content Placeholder 2"/>
          <p:cNvSpPr>
            <a:spLocks noGrp="1"/>
          </p:cNvSpPr>
          <p:nvPr>
            <p:ph idx="1"/>
          </p:nvPr>
        </p:nvSpPr>
        <p:spPr>
          <a:xfrm>
            <a:off x="251520" y="1837184"/>
            <a:ext cx="8892480" cy="2736404"/>
          </a:xfrm>
        </p:spPr>
        <p:txBody>
          <a:bodyPr>
            <a:noAutofit/>
          </a:bodyPr>
          <a:lstStyle/>
          <a:p>
            <a:r>
              <a:rPr lang="en-US" altLang="ja-JP" dirty="0"/>
              <a:t>Do you agree to add to the following to 11ax TG </a:t>
            </a:r>
            <a:r>
              <a:rPr lang="en-US" altLang="ja-JP" dirty="0" smtClean="0"/>
              <a:t>SFD:</a:t>
            </a:r>
          </a:p>
          <a:p>
            <a:pPr marL="457200" lvl="1" indent="0">
              <a:buNone/>
            </a:pPr>
            <a:r>
              <a:rPr lang="en-US" altLang="ja-JP" sz="2400" dirty="0" smtClean="0"/>
              <a:t>Do you agree to allow the AP choose any access category for contending to send the trigger frame?</a:t>
            </a:r>
          </a:p>
          <a:p>
            <a:pPr lvl="1"/>
            <a:r>
              <a:rPr lang="en-US" altLang="ja-JP" sz="2400" dirty="0" smtClean="0"/>
              <a:t>The chosen AC may give to the AP higher priority in accessing the channel compared to its associated STAs</a:t>
            </a:r>
          </a:p>
          <a:p>
            <a:pPr lvl="1"/>
            <a:endParaRPr lang="en-US" altLang="ja-JP" dirty="0" smtClean="0"/>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20</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May, 2016</a:t>
            </a:r>
            <a:endParaRPr lang="en-GB" altLang="ja-JP" dirty="0"/>
          </a:p>
        </p:txBody>
      </p:sp>
      <p:sp>
        <p:nvSpPr>
          <p:cNvPr id="7" name="Content Placeholder 2"/>
          <p:cNvSpPr>
            <a:spLocks noGrp="1"/>
          </p:cNvSpPr>
          <p:nvPr/>
        </p:nvSpPr>
        <p:spPr bwMode="auto">
          <a:xfrm>
            <a:off x="251520" y="5181600"/>
            <a:ext cx="80772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r">
              <a:buNone/>
            </a:pPr>
            <a:r>
              <a:rPr lang="en-US" altLang="zh-CN" dirty="0" smtClean="0"/>
              <a:t>DCN 11-16/</a:t>
            </a:r>
            <a:r>
              <a:rPr lang="en-US" altLang="zh-CN" dirty="0" err="1" smtClean="0"/>
              <a:t>662r2</a:t>
            </a:r>
            <a:endParaRPr lang="en-US" altLang="zh-CN" dirty="0" smtClean="0"/>
          </a:p>
          <a:p>
            <a:pPr marL="800100" lvl="1" indent="-342900">
              <a:buFont typeface="Times New Roman" pitchFamily="18" charset="0"/>
              <a:buChar char="−"/>
            </a:pPr>
            <a:r>
              <a:rPr lang="en-US" altLang="zh-CN" dirty="0" smtClean="0"/>
              <a:t>Y/N/A – 8/0/Many</a:t>
            </a:r>
            <a:endParaRPr lang="en-US" altLang="zh-CN" dirty="0"/>
          </a:p>
          <a:p>
            <a:pPr marL="800100" lvl="1" indent="-342900">
              <a:buFont typeface="Times New Roman" pitchFamily="18" charset="0"/>
              <a:buChar char="−"/>
            </a:pPr>
            <a:r>
              <a:rPr lang="en-US" dirty="0" err="1" smtClean="0">
                <a:solidFill>
                  <a:srgbClr val="00CC00"/>
                </a:solidFill>
              </a:rPr>
              <a:t>Strawpoll</a:t>
            </a:r>
            <a:r>
              <a:rPr lang="en-US" dirty="0" smtClean="0">
                <a:solidFill>
                  <a:srgbClr val="00CC00"/>
                </a:solidFill>
              </a:rPr>
              <a:t> passes</a:t>
            </a:r>
            <a:endParaRPr lang="en-US" dirty="0">
              <a:solidFill>
                <a:srgbClr val="00CC00"/>
              </a:solidFill>
            </a:endParaRPr>
          </a:p>
          <a:p>
            <a:pPr lvl="1"/>
            <a:endParaRPr lang="en-US" altLang="zh-CN" dirty="0" smtClean="0"/>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Tree>
    <p:extLst>
      <p:ext uri="{BB962C8B-B14F-4D97-AF65-F5344CB8AC3E}">
        <p14:creationId xmlns:p14="http://schemas.microsoft.com/office/powerpoint/2010/main" val="1739198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Straw Poll </a:t>
            </a:r>
            <a:r>
              <a:rPr lang="en-US" dirty="0" smtClean="0"/>
              <a:t>#10</a:t>
            </a:r>
            <a:endParaRPr lang="en-US" dirty="0"/>
          </a:p>
        </p:txBody>
      </p:sp>
      <p:sp>
        <p:nvSpPr>
          <p:cNvPr id="3" name="Content Placeholder 2"/>
          <p:cNvSpPr>
            <a:spLocks noGrp="1"/>
          </p:cNvSpPr>
          <p:nvPr>
            <p:ph idx="1"/>
          </p:nvPr>
        </p:nvSpPr>
        <p:spPr>
          <a:xfrm>
            <a:off x="251520" y="1837184"/>
            <a:ext cx="8892480" cy="4258816"/>
          </a:xfrm>
        </p:spPr>
        <p:txBody>
          <a:bodyPr>
            <a:noAutofit/>
          </a:bodyPr>
          <a:lstStyle/>
          <a:p>
            <a:r>
              <a:rPr lang="en-US" altLang="ja-JP" dirty="0"/>
              <a:t>Which option do you support</a:t>
            </a:r>
          </a:p>
          <a:p>
            <a:pPr marL="457200" lvl="1" indent="0">
              <a:buNone/>
            </a:pPr>
            <a:endParaRPr lang="en-US" altLang="ja-JP" dirty="0"/>
          </a:p>
          <a:p>
            <a:pPr marL="457200" lvl="1" indent="0">
              <a:buNone/>
            </a:pPr>
            <a:r>
              <a:rPr lang="en-US" altLang="ja-JP" dirty="0"/>
              <a:t>Option 1: the </a:t>
            </a:r>
            <a:r>
              <a:rPr lang="en-US" altLang="ja-JP" dirty="0" smtClean="0"/>
              <a:t>non-AP STA </a:t>
            </a:r>
            <a:r>
              <a:rPr lang="en-US" altLang="ja-JP" dirty="0"/>
              <a:t>resets its </a:t>
            </a:r>
            <a:r>
              <a:rPr lang="en-US" altLang="ja-JP" dirty="0" err="1"/>
              <a:t>backoff</a:t>
            </a:r>
            <a:r>
              <a:rPr lang="en-US" altLang="ja-JP" dirty="0"/>
              <a:t> counter after </a:t>
            </a:r>
            <a:r>
              <a:rPr lang="en-US" altLang="ja-JP" dirty="0" smtClean="0"/>
              <a:t>successfully transmitting </a:t>
            </a:r>
            <a:r>
              <a:rPr lang="en-US" altLang="ja-JP" dirty="0"/>
              <a:t>an UL PPDU as the response to trigger frame.</a:t>
            </a:r>
          </a:p>
          <a:p>
            <a:pPr marL="457200" lvl="1" indent="0">
              <a:buNone/>
            </a:pPr>
            <a:r>
              <a:rPr lang="en-US" altLang="ja-JP" dirty="0" smtClean="0"/>
              <a:t>- Y/N/A: 8/13/16</a:t>
            </a:r>
          </a:p>
          <a:p>
            <a:pPr marL="457200" lvl="1" indent="0">
              <a:buNone/>
            </a:pPr>
            <a:endParaRPr lang="en-US" altLang="ja-JP" dirty="0" smtClean="0"/>
          </a:p>
          <a:p>
            <a:pPr marL="457200" lvl="1" indent="0">
              <a:buNone/>
            </a:pPr>
            <a:endParaRPr lang="en-US" altLang="ja-JP" dirty="0"/>
          </a:p>
          <a:p>
            <a:pPr marL="457200" lvl="1" indent="0">
              <a:buNone/>
            </a:pPr>
            <a:r>
              <a:rPr lang="en-US" altLang="ja-JP" dirty="0"/>
              <a:t>Option 2: the </a:t>
            </a:r>
            <a:r>
              <a:rPr lang="en-US" altLang="ja-JP" dirty="0" smtClean="0"/>
              <a:t>non-AP STA </a:t>
            </a:r>
            <a:r>
              <a:rPr lang="en-US" altLang="ja-JP" dirty="0"/>
              <a:t>keeps the </a:t>
            </a:r>
            <a:r>
              <a:rPr lang="en-US" altLang="ja-JP" dirty="0" err="1"/>
              <a:t>backoff</a:t>
            </a:r>
            <a:r>
              <a:rPr lang="en-US" altLang="ja-JP" dirty="0"/>
              <a:t> counter unchanged after successfully </a:t>
            </a:r>
            <a:r>
              <a:rPr lang="en-US" altLang="ja-JP" dirty="0" smtClean="0"/>
              <a:t>transmitting </a:t>
            </a:r>
            <a:r>
              <a:rPr lang="en-US" altLang="ja-JP" dirty="0"/>
              <a:t>an UL PPDU as the response to trigger frame</a:t>
            </a:r>
            <a:r>
              <a:rPr lang="en-US" altLang="ja-JP" dirty="0" smtClean="0"/>
              <a:t>.</a:t>
            </a:r>
          </a:p>
          <a:p>
            <a:pPr marL="457200" lvl="1" indent="0">
              <a:buNone/>
            </a:pPr>
            <a:r>
              <a:rPr lang="en-US" altLang="ja-JP" dirty="0" smtClean="0"/>
              <a:t>- Y/N/A: 19/1/21</a:t>
            </a:r>
            <a:endParaRPr lang="ja-JP" altLang="en-US" dirty="0"/>
          </a:p>
          <a:p>
            <a:pPr marL="457200" lvl="1" indent="0">
              <a:buNone/>
            </a:pPr>
            <a:endParaRPr lang="en-US" altLang="ja-JP" dirty="0" smtClean="0"/>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21</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May, 2016</a:t>
            </a:r>
            <a:endParaRPr lang="en-GB" altLang="ja-JP" dirty="0"/>
          </a:p>
        </p:txBody>
      </p:sp>
      <p:sp>
        <p:nvSpPr>
          <p:cNvPr id="7" name="Content Placeholder 2"/>
          <p:cNvSpPr>
            <a:spLocks noGrp="1"/>
          </p:cNvSpPr>
          <p:nvPr/>
        </p:nvSpPr>
        <p:spPr bwMode="auto">
          <a:xfrm>
            <a:off x="251520" y="5181600"/>
            <a:ext cx="80772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r">
              <a:buNone/>
            </a:pPr>
            <a:r>
              <a:rPr lang="en-US" altLang="zh-CN" dirty="0" smtClean="0"/>
              <a:t>DCN 11-16/</a:t>
            </a:r>
            <a:r>
              <a:rPr lang="en-US" altLang="zh-CN" dirty="0" err="1" smtClean="0"/>
              <a:t>664r2</a:t>
            </a:r>
            <a:endParaRPr lang="en-US" altLang="zh-CN" dirty="0" smtClean="0"/>
          </a:p>
          <a:p>
            <a:pPr lvl="1"/>
            <a:endParaRPr lang="en-US" altLang="zh-CN" dirty="0" smtClean="0"/>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Tree>
    <p:extLst>
      <p:ext uri="{BB962C8B-B14F-4D97-AF65-F5344CB8AC3E}">
        <p14:creationId xmlns:p14="http://schemas.microsoft.com/office/powerpoint/2010/main" val="3293459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Straw Poll </a:t>
            </a:r>
            <a:r>
              <a:rPr lang="en-US" dirty="0" smtClean="0"/>
              <a:t>#11</a:t>
            </a:r>
            <a:endParaRPr lang="en-US" dirty="0"/>
          </a:p>
        </p:txBody>
      </p:sp>
      <p:sp>
        <p:nvSpPr>
          <p:cNvPr id="3" name="Content Placeholder 2"/>
          <p:cNvSpPr>
            <a:spLocks noGrp="1"/>
          </p:cNvSpPr>
          <p:nvPr>
            <p:ph idx="1"/>
          </p:nvPr>
        </p:nvSpPr>
        <p:spPr>
          <a:xfrm>
            <a:off x="251520" y="1837184"/>
            <a:ext cx="8892480" cy="3039616"/>
          </a:xfrm>
        </p:spPr>
        <p:txBody>
          <a:bodyPr>
            <a:noAutofit/>
          </a:bodyPr>
          <a:lstStyle/>
          <a:p>
            <a:pPr marL="0" indent="0">
              <a:buNone/>
            </a:pPr>
            <a:r>
              <a:rPr lang="en-US" sz="1800" dirty="0"/>
              <a:t>Do you </a:t>
            </a:r>
            <a:r>
              <a:rPr lang="en-US" sz="1800" dirty="0" smtClean="0"/>
              <a:t>agree to add to the </a:t>
            </a:r>
            <a:r>
              <a:rPr lang="en-US" sz="1800" dirty="0" err="1" smtClean="0"/>
              <a:t>TGax</a:t>
            </a:r>
            <a:r>
              <a:rPr lang="en-US" sz="1800" dirty="0" smtClean="0"/>
              <a:t> SFD:</a:t>
            </a:r>
          </a:p>
          <a:p>
            <a:r>
              <a:rPr lang="en-US" sz="1800" dirty="0" smtClean="0"/>
              <a:t>the </a:t>
            </a:r>
            <a:r>
              <a:rPr lang="en-US" sz="1800" dirty="0"/>
              <a:t>basic variant Trigger frame shall contain the TID Aggregation Limit subfield in the Trigger Dependent Per User Info field that indicates the limit of the number of TIDs that can be aggregated by a STA in a multi-TID A-MPDU carried in the responding Trigger-based PPDU?</a:t>
            </a:r>
          </a:p>
          <a:p>
            <a:pPr marL="857250" lvl="3" indent="-171450">
              <a:buFont typeface="Arial" panose="020B0604020202020204" pitchFamily="34" charset="0"/>
              <a:buChar char="•"/>
            </a:pPr>
            <a:r>
              <a:rPr lang="en-US" sz="1800" dirty="0"/>
              <a:t>The responding STA shall not aggregate </a:t>
            </a:r>
            <a:r>
              <a:rPr lang="en-US" sz="1800" dirty="0" err="1"/>
              <a:t>QoS</a:t>
            </a:r>
            <a:r>
              <a:rPr lang="en-US" sz="1800" dirty="0"/>
              <a:t> Data frames in the multi-TID A-MPDU with a number of TIDs that exceeds the value indicated in the TID Aggregation Limit sub-field intended to it</a:t>
            </a:r>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22</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May, 2016</a:t>
            </a:r>
            <a:endParaRPr lang="en-GB" altLang="ja-JP" dirty="0"/>
          </a:p>
        </p:txBody>
      </p:sp>
      <p:sp>
        <p:nvSpPr>
          <p:cNvPr id="7" name="Content Placeholder 2"/>
          <p:cNvSpPr>
            <a:spLocks noGrp="1"/>
          </p:cNvSpPr>
          <p:nvPr/>
        </p:nvSpPr>
        <p:spPr bwMode="auto">
          <a:xfrm>
            <a:off x="251520" y="5181600"/>
            <a:ext cx="80772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r">
              <a:buNone/>
            </a:pPr>
            <a:r>
              <a:rPr lang="en-US" altLang="zh-CN" dirty="0" smtClean="0"/>
              <a:t>DCN 11-16/667</a:t>
            </a:r>
          </a:p>
          <a:p>
            <a:pPr lvl="1"/>
            <a:r>
              <a:rPr lang="en-US" altLang="zh-CN" dirty="0" smtClean="0"/>
              <a:t>Y/N/A: 32/0/7</a:t>
            </a:r>
          </a:p>
          <a:p>
            <a:pPr lvl="1"/>
            <a:r>
              <a:rPr lang="en-US" altLang="zh-CN" dirty="0" err="1" smtClean="0">
                <a:solidFill>
                  <a:srgbClr val="00CC00"/>
                </a:solidFill>
              </a:rPr>
              <a:t>Strawpoll</a:t>
            </a:r>
            <a:r>
              <a:rPr lang="en-US" altLang="zh-CN" dirty="0" smtClean="0">
                <a:solidFill>
                  <a:srgbClr val="00CC00"/>
                </a:solidFill>
              </a:rPr>
              <a:t> passes</a:t>
            </a:r>
            <a:endParaRPr lang="en-US" altLang="zh-CN" dirty="0" smtClean="0">
              <a:solidFill>
                <a:srgbClr val="00CC00"/>
              </a:solidFill>
            </a:endParaRPr>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Tree>
    <p:extLst>
      <p:ext uri="{BB962C8B-B14F-4D97-AF65-F5344CB8AC3E}">
        <p14:creationId xmlns:p14="http://schemas.microsoft.com/office/powerpoint/2010/main" val="59216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a:t>
            </a:r>
            <a:r>
              <a:rPr lang="en-US" dirty="0" smtClean="0"/>
              <a:t>#12</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23</a:t>
            </a:fld>
            <a:endParaRPr lang="en-US"/>
          </a:p>
        </p:txBody>
      </p:sp>
      <p:sp>
        <p:nvSpPr>
          <p:cNvPr id="7" name="Content Placeholder 2"/>
          <p:cNvSpPr>
            <a:spLocks noGrp="1"/>
          </p:cNvSpPr>
          <p:nvPr/>
        </p:nvSpPr>
        <p:spPr bwMode="auto">
          <a:xfrm>
            <a:off x="836613"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a:t>Do you agree to add the following text in SFD? </a:t>
            </a:r>
          </a:p>
          <a:p>
            <a:pPr lvl="1"/>
            <a:r>
              <a:rPr lang="en-US" altLang="zh-CN" dirty="0" err="1"/>
              <a:t>x.y.z</a:t>
            </a:r>
            <a:r>
              <a:rPr lang="en-US" altLang="zh-CN" dirty="0"/>
              <a:t> The spec shall define that AID=0 in the User Identifier subfield of the Per User Info field in a Trigger Frame indicates the resource allocation </a:t>
            </a:r>
            <a:r>
              <a:rPr lang="en-US" altLang="zh-CN" dirty="0" smtClean="0"/>
              <a:t>can be </a:t>
            </a:r>
            <a:r>
              <a:rPr lang="en-US" altLang="zh-CN" dirty="0"/>
              <a:t>used for random access by any STA.</a:t>
            </a:r>
          </a:p>
          <a:p>
            <a:pPr marL="457200" lvl="1" indent="0">
              <a:buNone/>
            </a:pPr>
            <a:endParaRPr lang="en-US" altLang="zh-CN" dirty="0"/>
          </a:p>
          <a:p>
            <a:pPr marL="457200" lvl="1" indent="0">
              <a:buNone/>
            </a:pPr>
            <a:endParaRPr lang="en-US" altLang="zh-CN" dirty="0" smtClean="0"/>
          </a:p>
          <a:p>
            <a:pPr marL="457200" lvl="1" indent="0">
              <a:buNone/>
            </a:pPr>
            <a:endParaRPr lang="en-US" altLang="zh-CN" dirty="0"/>
          </a:p>
          <a:p>
            <a:pPr marL="800100" lvl="1" indent="-342900">
              <a:buFont typeface="Times New Roman" pitchFamily="18" charset="0"/>
              <a:buChar char="−"/>
            </a:pPr>
            <a:r>
              <a:rPr lang="en-US" altLang="zh-CN" dirty="0"/>
              <a:t>Y/N/A </a:t>
            </a:r>
            <a:r>
              <a:rPr lang="en-US" altLang="zh-CN" dirty="0" smtClean="0"/>
              <a:t>– 24/0/4</a:t>
            </a:r>
          </a:p>
          <a:p>
            <a:pPr marL="800100" lvl="1" indent="-342900">
              <a:buFont typeface="Times New Roman" pitchFamily="18" charset="0"/>
              <a:buChar char="−"/>
            </a:pPr>
            <a:r>
              <a:rPr lang="en-US" dirty="0" err="1" smtClean="0">
                <a:solidFill>
                  <a:srgbClr val="00CC00"/>
                </a:solidFill>
              </a:rPr>
              <a:t>Strawpoll</a:t>
            </a:r>
            <a:r>
              <a:rPr lang="en-US" dirty="0" smtClean="0">
                <a:solidFill>
                  <a:srgbClr val="00CC00"/>
                </a:solidFill>
              </a:rPr>
              <a:t> passes</a:t>
            </a:r>
            <a:endParaRPr lang="en-US" dirty="0">
              <a:solidFill>
                <a:srgbClr val="00CC00"/>
              </a:solidFill>
            </a:endParaRPr>
          </a:p>
          <a:p>
            <a:pPr lvl="1"/>
            <a:endParaRPr lang="en-US" altLang="zh-CN" dirty="0" smtClean="0"/>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
        <p:nvSpPr>
          <p:cNvPr id="8" name="TextBox 7"/>
          <p:cNvSpPr txBox="1"/>
          <p:nvPr/>
        </p:nvSpPr>
        <p:spPr>
          <a:xfrm>
            <a:off x="5495925" y="5105400"/>
            <a:ext cx="3048000" cy="400110"/>
          </a:xfrm>
          <a:prstGeom prst="rect">
            <a:avLst/>
          </a:prstGeom>
          <a:noFill/>
        </p:spPr>
        <p:txBody>
          <a:bodyPr wrap="square" rtlCol="0">
            <a:spAutoFit/>
          </a:bodyPr>
          <a:lstStyle/>
          <a:p>
            <a:r>
              <a:rPr lang="en-US" sz="2000" dirty="0" smtClean="0"/>
              <a:t>DCN:  </a:t>
            </a:r>
            <a:r>
              <a:rPr lang="en-US" sz="2000" dirty="0" smtClean="0"/>
              <a:t>11-16/</a:t>
            </a:r>
            <a:r>
              <a:rPr lang="en-US" sz="2000" dirty="0" err="1" smtClean="0"/>
              <a:t>0582r3</a:t>
            </a:r>
            <a:endParaRPr lang="en-US" sz="2000" dirty="0"/>
          </a:p>
        </p:txBody>
      </p:sp>
    </p:spTree>
    <p:extLst>
      <p:ext uri="{BB962C8B-B14F-4D97-AF65-F5344CB8AC3E}">
        <p14:creationId xmlns:p14="http://schemas.microsoft.com/office/powerpoint/2010/main" val="64547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16 2016,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Evening</a:t>
            </a:r>
          </a:p>
          <a:p>
            <a:pPr lvl="1"/>
            <a:r>
              <a:rPr lang="en-US" altLang="en-US" dirty="0" smtClean="0"/>
              <a:t>Tuesday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2312</TotalTime>
  <Words>1578</Words>
  <Application>Microsoft Office PowerPoint</Application>
  <PresentationFormat>On-screen Show (4:3)</PresentationFormat>
  <Paragraphs>321</Paragraphs>
  <Slides>23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MS PGothic</vt:lpstr>
      <vt:lpstr>MS PGothic</vt:lpstr>
      <vt:lpstr>SimSun</vt:lpstr>
      <vt:lpstr>Arial</vt:lpstr>
      <vt:lpstr>Helvetica</vt:lpstr>
      <vt:lpstr>Monotype Sorts</vt:lpstr>
      <vt:lpstr>Times New Roman</vt:lpstr>
      <vt:lpstr>Wingdings</vt:lpstr>
      <vt:lpstr>802-11-Submission</vt:lpstr>
      <vt:lpstr>Document</vt:lpstr>
      <vt:lpstr>TGax MU Ad-hoc Agenda March 2016</vt:lpstr>
      <vt:lpstr>IEEE 802.11 TGax High Efficiency WLAN MU Ad Hoc</vt:lpstr>
      <vt:lpstr>Meeting Protocol</vt:lpstr>
      <vt:lpstr>Attendance</vt:lpstr>
      <vt:lpstr>Agenda Items May 16 2016,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 Poll #1</vt:lpstr>
      <vt:lpstr>MU Straw Poll #2</vt:lpstr>
      <vt:lpstr>MU Straw Poll #3</vt:lpstr>
      <vt:lpstr>MU Straw Poll #4</vt:lpstr>
      <vt:lpstr>MU Straw Poll #5</vt:lpstr>
      <vt:lpstr>MU Straw Poll #6</vt:lpstr>
      <vt:lpstr>MU Straw Poll #7</vt:lpstr>
      <vt:lpstr>MU Straw Poll #8</vt:lpstr>
      <vt:lpstr>MU Straw Poll #9</vt:lpstr>
      <vt:lpstr>MU Straw Poll #10</vt:lpstr>
      <vt:lpstr>MU Straw Poll #11</vt:lpstr>
      <vt:lpstr>MU Straw Poll #12</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135</cp:revision>
  <cp:lastPrinted>1998-02-10T13:28:06Z</cp:lastPrinted>
  <dcterms:created xsi:type="dcterms:W3CDTF">2015-03-09T09:52:27Z</dcterms:created>
  <dcterms:modified xsi:type="dcterms:W3CDTF">2016-05-18T03:13:40Z</dcterms:modified>
</cp:coreProperties>
</file>