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2" r:id="rId15"/>
    <p:sldId id="270" r:id="rId16"/>
    <p:sldId id="271" r:id="rId17"/>
  </p:sldIdLst>
  <p:sldSz cx="9144000" cy="6858000" type="screen4x3"/>
  <p:notesSz cx="6807200" cy="99393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34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34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34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34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34" charset="-127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34" charset="-127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34" charset="-127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34" charset="-127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34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6C31"/>
    <a:srgbClr val="00863D"/>
    <a:srgbClr val="168420"/>
    <a:srgbClr val="0000FF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88" autoAdjust="0"/>
    <p:restoredTop sz="95034" autoAdjust="0"/>
  </p:normalViewPr>
  <p:slideViewPr>
    <p:cSldViewPr>
      <p:cViewPr varScale="1">
        <p:scale>
          <a:sx n="88" d="100"/>
          <a:sy n="88" d="100"/>
        </p:scale>
        <p:origin x="148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754" y="-108"/>
      </p:cViewPr>
      <p:guideLst>
        <p:guide orient="horz" pos="3131"/>
        <p:guide pos="214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29063" y="203200"/>
            <a:ext cx="2195512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3200"/>
            <a:ext cx="915988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551363" y="9620250"/>
            <a:ext cx="16510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8638" y="962025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1740D257-6329-40BC-9B47-6EEE98370E7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681038" y="414338"/>
            <a:ext cx="54451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681038" y="9620250"/>
            <a:ext cx="717550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681038" y="9607550"/>
            <a:ext cx="55959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4239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70338" y="117475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17475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7100" y="750888"/>
            <a:ext cx="4953000" cy="3714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21225"/>
            <a:ext cx="4994275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054475" y="9623425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9600" y="9623425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B779CB7-9446-4D5C-BA99-A5E091176DF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711200" y="9623425"/>
            <a:ext cx="717550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711200" y="9621838"/>
            <a:ext cx="538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636588" y="317500"/>
            <a:ext cx="55340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06599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7B779CB7-9446-4D5C-BA99-A5E091176DF9}" type="slidenum">
              <a:rPr lang="en-US" altLang="ko-KR" smtClean="0"/>
              <a:pPr>
                <a:defRPr/>
              </a:pPr>
              <a:t>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0359403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7B779CB7-9446-4D5C-BA99-A5E091176DF9}" type="slidenum">
              <a:rPr lang="en-US" altLang="ko-KR" smtClean="0"/>
              <a:pPr>
                <a:defRPr/>
              </a:pPr>
              <a:t>16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697031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 2016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/>
              <a:t>Slide </a:t>
            </a:r>
            <a:fld id="{182AEE90-7598-4099-B9AA-BD5488E360BA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Robert Stacey, Intel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283477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Robert Stacey, Intel</a:t>
            </a:r>
            <a:endParaRPr lang="en-US" altLang="ko-KR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7019F94-BFFD-4477-8F1E-0EB3EEE4A686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66968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9683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22820" y="6475413"/>
            <a:ext cx="122110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Robert Stacey, Intel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7019F94-BFFD-4477-8F1E-0EB3EEE4A68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</a:t>
            </a:r>
            <a:r>
              <a:rPr kumimoji="0" lang="en-US" altLang="ko-KR" sz="1800" b="1" dirty="0" smtClean="0">
                <a:cs typeface="Arial" charset="0"/>
              </a:rPr>
              <a:t>802.11-16/0657r0</a:t>
            </a:r>
            <a:endParaRPr kumimoji="0" lang="en-US" altLang="ko-KR" sz="1800" b="1" dirty="0" smtClean="0">
              <a:cs typeface="Arial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rporat@broadcom.co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May 2016</a:t>
            </a:r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标题 1"/>
          <p:cNvSpPr txBox="1">
            <a:spLocks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zh-CN" kern="0" dirty="0" smtClean="0"/>
              <a:t>In-device Multi-radio Coexistence and UL MU operation</a:t>
            </a:r>
            <a:endParaRPr lang="zh-CN" altLang="en-US" kern="0" dirty="0"/>
          </a:p>
        </p:txBody>
      </p:sp>
      <p:sp>
        <p:nvSpPr>
          <p:cNvPr id="8" name="Rectangle 6"/>
          <p:cNvSpPr txBox="1">
            <a:spLocks noChangeArrowheads="1"/>
          </p:cNvSpPr>
          <p:nvPr/>
        </p:nvSpPr>
        <p:spPr bwMode="auto">
          <a:xfrm>
            <a:off x="685800" y="20574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Date: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2016-05-15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914400" y="2514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338403"/>
              </p:ext>
            </p:extLst>
          </p:nvPr>
        </p:nvGraphicFramePr>
        <p:xfrm>
          <a:off x="762000" y="2971800"/>
          <a:ext cx="7620000" cy="32941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1684421"/>
                <a:gridCol w="1363579"/>
                <a:gridCol w="1844842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Robert Stacey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1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1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2200</a:t>
                      </a:r>
                      <a:r>
                        <a:rPr lang="en-US" sz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Mission College Blvd.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Santa</a:t>
                      </a:r>
                      <a:r>
                        <a:rPr lang="en-US" sz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Clara, CA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95054, 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 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1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1-503-724-0893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robert.stacey@intel.com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Chittabrata Ghosh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chittabrata.ghosh@intel.com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Eldad Perahia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eldad.perahia@intel.com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 Azizi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shahrnaz.azizi@intel.com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Qinghua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quinghua.li@intel.com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Laurent Cariou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laurent.cariou@intel.com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xiaogang.c.chen@intel.com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Rongzhen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rongzhen.yang@intel.com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Yaron Alpert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yaron.alpert@intel.com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Avi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Mansour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avi.mansour@intel.com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Robert Stacey, Intel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704820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066800"/>
          </a:xfrm>
        </p:spPr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3900" y="1295400"/>
            <a:ext cx="7772400" cy="5180013"/>
          </a:xfrm>
        </p:spPr>
        <p:txBody>
          <a:bodyPr/>
          <a:lstStyle/>
          <a:p>
            <a:r>
              <a:rPr lang="en-US" sz="2000" dirty="0" smtClean="0"/>
              <a:t>11ax multi-user capabilities </a:t>
            </a:r>
            <a:r>
              <a:rPr lang="en-US" sz="2000" dirty="0" smtClean="0"/>
              <a:t>add </a:t>
            </a:r>
            <a:r>
              <a:rPr lang="en-US" sz="2000" dirty="0" smtClean="0"/>
              <a:t>new challenges for managing </a:t>
            </a:r>
            <a:r>
              <a:rPr lang="en-US" sz="2000" dirty="0" smtClean="0"/>
              <a:t>the effects </a:t>
            </a:r>
            <a:r>
              <a:rPr lang="en-US" sz="2000" dirty="0" smtClean="0"/>
              <a:t>of in device coexistence </a:t>
            </a:r>
            <a:r>
              <a:rPr lang="en-US" sz="2000" dirty="0" smtClean="0"/>
              <a:t>interferers</a:t>
            </a:r>
          </a:p>
          <a:p>
            <a:pPr>
              <a:spcBef>
                <a:spcPts val="1200"/>
              </a:spcBef>
            </a:pPr>
            <a:r>
              <a:rPr lang="en-US" sz="2000" dirty="0" smtClean="0"/>
              <a:t>Uplink </a:t>
            </a:r>
            <a:r>
              <a:rPr lang="en-US" sz="2000" dirty="0" smtClean="0"/>
              <a:t>Challenges</a:t>
            </a:r>
          </a:p>
          <a:p>
            <a:pPr lvl="1"/>
            <a:r>
              <a:rPr lang="en-US" sz="1800" dirty="0" smtClean="0"/>
              <a:t>Shared antenna designs could require dynamic disable/enable of MIMO </a:t>
            </a:r>
            <a:r>
              <a:rPr lang="en-US" sz="1800" dirty="0" smtClean="0"/>
              <a:t>capability</a:t>
            </a:r>
            <a:endParaRPr lang="en-US" sz="1800" dirty="0" smtClean="0"/>
          </a:p>
          <a:p>
            <a:pPr lvl="1"/>
            <a:r>
              <a:rPr lang="en-US" sz="1800" dirty="0" smtClean="0"/>
              <a:t>Trigger </a:t>
            </a:r>
            <a:r>
              <a:rPr lang="en-US" sz="1800" dirty="0" smtClean="0"/>
              <a:t>frames from AP can overlap interference windows on STA device; </a:t>
            </a:r>
            <a:r>
              <a:rPr lang="en-US" sz="1800" dirty="0" smtClean="0"/>
              <a:t>periodic </a:t>
            </a:r>
            <a:r>
              <a:rPr lang="en-US" sz="1800" dirty="0" smtClean="0"/>
              <a:t>reduction of normal Rx sensitivity</a:t>
            </a:r>
          </a:p>
          <a:p>
            <a:pPr lvl="1"/>
            <a:r>
              <a:rPr lang="en-US" sz="1800" dirty="0" err="1" smtClean="0"/>
              <a:t>Tx</a:t>
            </a:r>
            <a:r>
              <a:rPr lang="en-US" sz="1800" dirty="0" smtClean="0"/>
              <a:t> </a:t>
            </a:r>
            <a:r>
              <a:rPr lang="en-US" sz="1800" dirty="0" smtClean="0"/>
              <a:t>power for </a:t>
            </a:r>
            <a:r>
              <a:rPr lang="en-US" sz="1800" dirty="0" smtClean="0"/>
              <a:t>HE trigger-based PPDUs </a:t>
            </a:r>
            <a:r>
              <a:rPr lang="en-US" sz="1800" dirty="0" smtClean="0"/>
              <a:t>could be </a:t>
            </a:r>
            <a:r>
              <a:rPr lang="en-US" sz="1800" dirty="0" smtClean="0"/>
              <a:t>limited </a:t>
            </a:r>
            <a:r>
              <a:rPr lang="en-US" sz="1800" dirty="0" smtClean="0"/>
              <a:t>due to dynamic </a:t>
            </a:r>
            <a:r>
              <a:rPr lang="en-US" sz="1800" dirty="0" err="1" smtClean="0"/>
              <a:t>coex</a:t>
            </a:r>
            <a:r>
              <a:rPr lang="en-US" sz="1800" dirty="0" smtClean="0"/>
              <a:t> constraints</a:t>
            </a:r>
          </a:p>
          <a:p>
            <a:r>
              <a:rPr lang="en-US" sz="2000" dirty="0" smtClean="0"/>
              <a:t>Downlink Challenges</a:t>
            </a:r>
            <a:endParaRPr lang="en-US" sz="2000" dirty="0"/>
          </a:p>
          <a:p>
            <a:pPr lvl="1"/>
            <a:r>
              <a:rPr lang="en-US" sz="1800" dirty="0" smtClean="0"/>
              <a:t>DL </a:t>
            </a:r>
            <a:r>
              <a:rPr lang="en-US" sz="1800" dirty="0"/>
              <a:t>MU </a:t>
            </a:r>
            <a:r>
              <a:rPr lang="en-US" sz="1800" dirty="0" err="1"/>
              <a:t>coex</a:t>
            </a:r>
            <a:r>
              <a:rPr lang="en-US" sz="1800" dirty="0"/>
              <a:t> </a:t>
            </a:r>
            <a:r>
              <a:rPr lang="en-US" sz="1800" dirty="0" smtClean="0"/>
              <a:t>challenges are similar to legacy SU, however the triggered ACK can further increase the chances of ACK failures</a:t>
            </a:r>
            <a:endParaRPr lang="en-US" sz="1800" dirty="0"/>
          </a:p>
          <a:p>
            <a:pPr lvl="1"/>
            <a:r>
              <a:rPr lang="en-US" sz="1800" dirty="0"/>
              <a:t>For OFDMA MU BA </a:t>
            </a:r>
            <a:r>
              <a:rPr lang="en-US" sz="1800" dirty="0" smtClean="0"/>
              <a:t>transmissions, the AP may desire to use higher MCS to minimize the ACK durations</a:t>
            </a:r>
          </a:p>
          <a:p>
            <a:pPr lvl="1"/>
            <a:r>
              <a:rPr lang="en-US" sz="1800" dirty="0" smtClean="0"/>
              <a:t>A higher ACK MCS makes the ACKs more sensitive to STA side periodic </a:t>
            </a:r>
            <a:r>
              <a:rPr lang="en-US" sz="1800" dirty="0" err="1" smtClean="0"/>
              <a:t>Tx</a:t>
            </a:r>
            <a:r>
              <a:rPr lang="en-US" sz="1800" dirty="0" smtClean="0"/>
              <a:t> power constraints compared to current legacy SU scenarios</a:t>
            </a:r>
            <a:endParaRPr lang="en-US" sz="1800" dirty="0"/>
          </a:p>
          <a:p>
            <a:pPr lvl="2"/>
            <a:endParaRPr lang="en-US" sz="1400" dirty="0" smtClean="0"/>
          </a:p>
          <a:p>
            <a:pPr lvl="1"/>
            <a:endParaRPr lang="en-US" sz="1600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Robert Stacey, Intel</a:t>
            </a:r>
            <a:endParaRPr lang="en-US" altLang="ko-KR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7019F94-BFFD-4477-8F1E-0EB3EEE4A686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17124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Shared Antenna </a:t>
            </a:r>
            <a:r>
              <a:rPr lang="en-US" dirty="0"/>
              <a:t>I</a:t>
            </a:r>
            <a:r>
              <a:rPr lang="en-US" dirty="0" smtClean="0"/>
              <a:t>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3900" y="1677988"/>
            <a:ext cx="7772400" cy="4875212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sz="1800" dirty="0" smtClean="0"/>
              <a:t>For products with shared antennas </a:t>
            </a:r>
            <a:r>
              <a:rPr lang="en-US" sz="1800" dirty="0" smtClean="0"/>
              <a:t>the 802.11 radio does </a:t>
            </a:r>
            <a:r>
              <a:rPr lang="en-US" sz="1800" dirty="0" smtClean="0"/>
              <a:t>not always have priority for all antennas and dynamically may need to reduce </a:t>
            </a:r>
            <a:r>
              <a:rPr lang="en-US" sz="1800" dirty="0" smtClean="0"/>
              <a:t>the number </a:t>
            </a:r>
            <a:r>
              <a:rPr lang="en-US" sz="1800" dirty="0" smtClean="0"/>
              <a:t>of spatial streams </a:t>
            </a:r>
            <a:r>
              <a:rPr lang="en-US" sz="1800" dirty="0" smtClean="0"/>
              <a:t>supported</a:t>
            </a:r>
            <a:endParaRPr lang="en-US" sz="1800" dirty="0" smtClean="0"/>
          </a:p>
          <a:p>
            <a:pPr>
              <a:spcAft>
                <a:spcPts val="1200"/>
              </a:spcAft>
            </a:pPr>
            <a:r>
              <a:rPr lang="en-US" sz="1800" dirty="0" smtClean="0"/>
              <a:t>For receive, </a:t>
            </a:r>
            <a:r>
              <a:rPr lang="en-US" sz="1800" dirty="0" smtClean="0"/>
              <a:t>the STA can inform the AP of a change using the Receive Operating Mode A-Control field, the VHT Operating Mode Notification frame, or drop to SISO operation using SM power </a:t>
            </a:r>
            <a:r>
              <a:rPr lang="en-US" sz="1800" dirty="0"/>
              <a:t>s</a:t>
            </a:r>
            <a:r>
              <a:rPr lang="en-US" sz="1800" dirty="0" smtClean="0"/>
              <a:t>ave</a:t>
            </a:r>
          </a:p>
          <a:p>
            <a:pPr>
              <a:spcAft>
                <a:spcPts val="1200"/>
              </a:spcAft>
            </a:pPr>
            <a:r>
              <a:rPr lang="en-US" sz="1800" dirty="0" smtClean="0"/>
              <a:t>For transmit, pre-HE STAs </a:t>
            </a:r>
            <a:r>
              <a:rPr lang="en-US" sz="1800" dirty="0" smtClean="0"/>
              <a:t>did not have an issue as </a:t>
            </a:r>
            <a:r>
              <a:rPr lang="en-US" sz="1800" dirty="0" smtClean="0"/>
              <a:t>they are in full control of the transmit parameters</a:t>
            </a:r>
            <a:endParaRPr lang="en-US" sz="1800" dirty="0"/>
          </a:p>
          <a:p>
            <a:pPr>
              <a:spcAft>
                <a:spcPts val="1200"/>
              </a:spcAft>
            </a:pPr>
            <a:r>
              <a:rPr lang="en-US" sz="1800" dirty="0" smtClean="0"/>
              <a:t>But an HE STA </a:t>
            </a:r>
            <a:r>
              <a:rPr lang="en-US" sz="1800" dirty="0" smtClean="0"/>
              <a:t>will need to </a:t>
            </a:r>
            <a:r>
              <a:rPr lang="en-US" sz="1800" dirty="0" smtClean="0"/>
              <a:t>follow the AP’s N</a:t>
            </a:r>
            <a:r>
              <a:rPr lang="en-US" sz="1800" baseline="-25000" dirty="0" smtClean="0"/>
              <a:t>SS</a:t>
            </a:r>
            <a:r>
              <a:rPr lang="en-US" sz="1800" dirty="0" smtClean="0"/>
              <a:t> </a:t>
            </a:r>
            <a:r>
              <a:rPr lang="en-US" sz="1800" dirty="0" smtClean="0"/>
              <a:t>selection </a:t>
            </a:r>
            <a:r>
              <a:rPr lang="en-US" sz="1800" dirty="0" smtClean="0"/>
              <a:t>in the Trigger frame</a:t>
            </a:r>
          </a:p>
          <a:p>
            <a:pPr>
              <a:spcAft>
                <a:spcPts val="1200"/>
              </a:spcAft>
            </a:pPr>
            <a:r>
              <a:rPr lang="en-US" sz="1800" dirty="0" smtClean="0"/>
              <a:t>Currently </a:t>
            </a:r>
            <a:r>
              <a:rPr lang="en-US" sz="1800" dirty="0" smtClean="0"/>
              <a:t>no dynamic signaling exists to restrict the AP’s </a:t>
            </a:r>
            <a:r>
              <a:rPr lang="en-US" sz="1800" dirty="0" smtClean="0"/>
              <a:t>selection</a:t>
            </a:r>
            <a:endParaRPr lang="en-US" sz="18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Robert Stacey, Intel</a:t>
            </a:r>
            <a:endParaRPr lang="en-US" altLang="ko-KR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7019F94-BFFD-4477-8F1E-0EB3EEE4A686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038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 side </a:t>
            </a:r>
            <a:r>
              <a:rPr lang="en-US" dirty="0" err="1" smtClean="0"/>
              <a:t>Coex</a:t>
            </a:r>
            <a:r>
              <a:rPr lang="en-US" dirty="0" smtClean="0"/>
              <a:t> and MU UL Operation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With UL MU operation, STA side control over the following is lost:</a:t>
            </a:r>
            <a:endParaRPr lang="en-US" dirty="0" smtClean="0"/>
          </a:p>
          <a:p>
            <a:pPr lvl="1"/>
            <a:r>
              <a:rPr lang="en-US" sz="1800" dirty="0" smtClean="0"/>
              <a:t>TXOP start </a:t>
            </a:r>
            <a:r>
              <a:rPr lang="en-US" sz="1800" dirty="0" smtClean="0"/>
              <a:t>t</a:t>
            </a:r>
            <a:r>
              <a:rPr lang="en-US" sz="1800" dirty="0" smtClean="0"/>
              <a:t>iming </a:t>
            </a:r>
            <a:r>
              <a:rPr lang="en-US" sz="1800" dirty="0" smtClean="0"/>
              <a:t>and </a:t>
            </a:r>
            <a:r>
              <a:rPr lang="en-US" sz="1800" dirty="0" smtClean="0"/>
              <a:t>duration</a:t>
            </a:r>
            <a:endParaRPr lang="en-US" sz="1800" dirty="0" smtClean="0"/>
          </a:p>
          <a:p>
            <a:pPr lvl="1"/>
            <a:r>
              <a:rPr lang="en-US" sz="1800" dirty="0" err="1" smtClean="0"/>
              <a:t>Tx</a:t>
            </a:r>
            <a:r>
              <a:rPr lang="en-US" sz="1800" dirty="0" smtClean="0"/>
              <a:t> </a:t>
            </a:r>
            <a:r>
              <a:rPr lang="en-US" sz="1800" dirty="0"/>
              <a:t>p</a:t>
            </a:r>
            <a:r>
              <a:rPr lang="en-US" sz="1800" dirty="0" smtClean="0"/>
              <a:t>ower</a:t>
            </a:r>
            <a:endParaRPr lang="en-US" sz="1800" dirty="0" smtClean="0"/>
          </a:p>
          <a:p>
            <a:pPr lvl="1"/>
            <a:r>
              <a:rPr lang="en-US" sz="1800" dirty="0" smtClean="0"/>
              <a:t>MCS </a:t>
            </a:r>
            <a:r>
              <a:rPr lang="en-US" sz="1800" dirty="0" smtClean="0"/>
              <a:t>and </a:t>
            </a:r>
            <a:r>
              <a:rPr lang="en-US" sz="1800" dirty="0" smtClean="0"/>
              <a:t>NSS</a:t>
            </a:r>
            <a:endParaRPr lang="en-US" sz="2400" dirty="0" smtClean="0"/>
          </a:p>
          <a:p>
            <a:pPr>
              <a:spcBef>
                <a:spcPts val="1800"/>
              </a:spcBef>
            </a:pPr>
            <a:r>
              <a:rPr lang="en-US" dirty="0" smtClean="0"/>
              <a:t>Without control over these aspects, the STA loses </a:t>
            </a:r>
            <a:r>
              <a:rPr lang="en-US" dirty="0" smtClean="0"/>
              <a:t>much of its ability to mitigate interference</a:t>
            </a:r>
            <a:endParaRPr lang="en-US" dirty="0" smtClean="0"/>
          </a:p>
          <a:p>
            <a:pPr>
              <a:spcBef>
                <a:spcPts val="1800"/>
              </a:spcBef>
            </a:pPr>
            <a:r>
              <a:rPr lang="en-US" dirty="0" smtClean="0"/>
              <a:t>With SU operation, the STA can avoid interference</a:t>
            </a:r>
          </a:p>
          <a:p>
            <a:pPr lvl="1">
              <a:spcBef>
                <a:spcPts val="1800"/>
              </a:spcBef>
            </a:pPr>
            <a:r>
              <a:rPr lang="en-US" sz="1800" dirty="0" smtClean="0"/>
              <a:t>By not transmitting during periods that another radio is receiving</a:t>
            </a:r>
          </a:p>
          <a:p>
            <a:pPr lvl="1">
              <a:spcBef>
                <a:spcPts val="1800"/>
              </a:spcBef>
            </a:pPr>
            <a:r>
              <a:rPr lang="en-US" sz="1800" dirty="0" smtClean="0"/>
              <a:t>By reducing the transmit power (and lowering the MCS) if another radio is receiving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Robert Stacey, Intel</a:t>
            </a:r>
            <a:endParaRPr lang="en-US" altLang="ko-KR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7019F94-BFFD-4477-8F1E-0EB3EEE4A686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07650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mitigation techniques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simplest mitigation technique is to disable UL MU while the device has </a:t>
            </a:r>
            <a:r>
              <a:rPr lang="en-US" dirty="0" err="1" smtClean="0"/>
              <a:t>coex</a:t>
            </a:r>
            <a:r>
              <a:rPr lang="en-US" dirty="0" smtClean="0"/>
              <a:t> issues</a:t>
            </a:r>
          </a:p>
          <a:p>
            <a:pPr lvl="1"/>
            <a:r>
              <a:rPr lang="en-US" dirty="0" smtClean="0"/>
              <a:t>The device would then fall back to SU operation with the full range of existing remedies available</a:t>
            </a:r>
          </a:p>
          <a:p>
            <a:r>
              <a:rPr lang="en-US" dirty="0" smtClean="0"/>
              <a:t>Another approach is to signal a change in transmit operating mode</a:t>
            </a:r>
          </a:p>
          <a:p>
            <a:pPr lvl="1"/>
            <a:r>
              <a:rPr lang="en-US" dirty="0" smtClean="0"/>
              <a:t>For example, signal a change in the number of transmit antennas and/or </a:t>
            </a:r>
            <a:r>
              <a:rPr lang="en-US" dirty="0" err="1" smtClean="0"/>
              <a:t>Tx</a:t>
            </a:r>
            <a:r>
              <a:rPr lang="en-US" dirty="0" smtClean="0"/>
              <a:t> power</a:t>
            </a:r>
          </a:p>
          <a:p>
            <a:pPr lvl="1"/>
            <a:r>
              <a:rPr lang="en-US" dirty="0" smtClean="0"/>
              <a:t>This would constrain what </a:t>
            </a:r>
            <a:r>
              <a:rPr lang="en-US" dirty="0" err="1" smtClean="0"/>
              <a:t>Tx</a:t>
            </a:r>
            <a:r>
              <a:rPr lang="en-US" dirty="0" smtClean="0"/>
              <a:t> parameters appear in a Trigger frame</a:t>
            </a:r>
          </a:p>
          <a:p>
            <a:pPr lvl="1"/>
            <a:r>
              <a:rPr lang="en-US" dirty="0" smtClean="0"/>
              <a:t>It may also help the AP select an MCS for the 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3375"/>
            <a:ext cx="968375" cy="276225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May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4625" y="6475413"/>
            <a:ext cx="1189300" cy="184666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Robert Stacey, Intel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395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mitigation techniques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Both approaches are useful</a:t>
            </a:r>
          </a:p>
          <a:p>
            <a:pPr lvl="1"/>
            <a:r>
              <a:rPr lang="en-US" dirty="0" smtClean="0"/>
              <a:t>If interference to another radio is no severe, then transmit parameters can be modified</a:t>
            </a:r>
          </a:p>
          <a:p>
            <a:pPr lvl="1"/>
            <a:r>
              <a:rPr lang="en-US" dirty="0" smtClean="0"/>
              <a:t>If interference is sever or the other radio is very active then temporarily disabling MU operation and dropping to SU operation may be better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Robert Stacey, Intel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7019F94-BFFD-4477-8F1E-0EB3EEE4A686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026661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support </a:t>
            </a:r>
            <a:r>
              <a:rPr lang="en-US" dirty="0" smtClean="0"/>
              <a:t>adding the following to the SFD: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Receive Operating Mode A-Control field shall include an UL MU Disable field that allows an HE STA to suspend and resume being scheduled by a Trigger frame or UL MU resource scheduling A-Control field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Y/N/A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Robert Stacey, Intel</a:t>
            </a:r>
            <a:endParaRPr lang="en-US" altLang="ko-KR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7019F94-BFFD-4477-8F1E-0EB3EEE4A686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53345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Do you support adding the following to the </a:t>
            </a:r>
            <a:r>
              <a:rPr lang="en-US" dirty="0" smtClean="0"/>
              <a:t>SFD</a:t>
            </a:r>
            <a:r>
              <a:rPr lang="en-US" dirty="0" smtClean="0"/>
              <a:t>?</a:t>
            </a:r>
            <a:endParaRPr lang="en-US" dirty="0" smtClean="0"/>
          </a:p>
          <a:p>
            <a:r>
              <a:rPr lang="en-US" dirty="0"/>
              <a:t>The Receive Operating Mode A-Control field shall include the following transmit operating parameters: max </a:t>
            </a:r>
            <a:r>
              <a:rPr lang="en-US" dirty="0" err="1"/>
              <a:t>Tx</a:t>
            </a:r>
            <a:r>
              <a:rPr lang="en-US" dirty="0"/>
              <a:t> NSS and max </a:t>
            </a:r>
            <a:r>
              <a:rPr lang="en-US" dirty="0" err="1"/>
              <a:t>Tx</a:t>
            </a:r>
            <a:r>
              <a:rPr lang="en-US" dirty="0"/>
              <a:t> </a:t>
            </a:r>
            <a:r>
              <a:rPr lang="en-US" dirty="0" smtClean="0"/>
              <a:t>power</a:t>
            </a:r>
          </a:p>
          <a:p>
            <a:pPr lvl="1"/>
            <a:r>
              <a:rPr lang="en-US" dirty="0" smtClean="0"/>
              <a:t>Editorial note: we may want to change the name since it would now include transmit operating parameters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Y/N/A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Robert Stacey, Intel</a:t>
            </a:r>
            <a:endParaRPr lang="en-US" altLang="ko-KR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7019F94-BFFD-4477-8F1E-0EB3EEE4A686}" type="slidenum">
              <a:rPr lang="en-US" altLang="ko-KR" smtClean="0"/>
              <a:pPr>
                <a:defRPr/>
              </a:pPr>
              <a:t>16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48828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7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8" name="Table 12"/>
          <p:cNvGraphicFramePr>
            <a:graphicFrameLocks noGrp="1"/>
          </p:cNvGraphicFramePr>
          <p:nvPr>
            <p:extLst/>
          </p:nvPr>
        </p:nvGraphicFramePr>
        <p:xfrm>
          <a:off x="762000" y="1219200"/>
          <a:ext cx="7772400" cy="483613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Albert Van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Zelst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 66-S Breukelen, 3621 BR Netherlands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allert@qti.qualcomm.com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Alfred Asterjadhi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aasterja@qti.qualcomm.com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Bin Tian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Carlos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Aldana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caldana@qca.qualcomm.com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George Cherian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gcherian@qti.qualcomm.com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Gwendolyn Barriac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gbarriac@qti.qualcomm.com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Hemanth Sampath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hsampath@qti.qualcomm.com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Menzo Wentink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</a:t>
                      </a:r>
                      <a:r>
                        <a:rPr lang="en-US" sz="10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Netherlands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mwentink@qti.qualcomm.com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 Van Nee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rvannee@qti.qualcomm.com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 De Vegt 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rolfv@qca.qualcomm.com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Sameer Vermani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svverman@qti.qualcomm.com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Simone Merlin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smerlin@qti.qualcomm.com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Tevfik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Yucek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tyucek@qca.qualcomm.com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 Jones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vkjones@qca.qualcomm.com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May 2016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Robert Stacey, Intel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86853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7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8" name="Table 12"/>
          <p:cNvGraphicFramePr>
            <a:graphicFrameLocks noGrp="1"/>
          </p:cNvGraphicFramePr>
          <p:nvPr>
            <p:extLst/>
          </p:nvPr>
        </p:nvGraphicFramePr>
        <p:xfrm>
          <a:off x="762000" y="1143000"/>
          <a:ext cx="7239000" cy="44862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 Porat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Broadcom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  <a:hlinkClick r:id="rId2"/>
                        </a:rPr>
                        <a:t>rporat@broadcom.com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Matthew Fischer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mfischer@broadcom.com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Sriram Venkateswaran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Nguyen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Vinko Erceg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 Ryu</a:t>
                      </a:r>
                      <a:endParaRPr lang="en-US" altLang="ko-KR" sz="12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LG Electronics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19,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Yangjae-daero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11gil,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Seocho-gu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Seoul 137-130, Korea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+82-1023566164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kiseon.ryu@lge.com</a:t>
                      </a:r>
                      <a:endParaRPr lang="en-US" altLang="ko-KR" sz="11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Jinyoung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jiny.chun@lge.com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Jinsoo Choi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js.choi@lge.com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jeongki.kim@lge.com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</a:t>
                      </a:r>
                      <a:r>
                        <a:rPr lang="en-US" altLang="ko-KR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altLang="ko-KR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suhwook.kim@lge.com  </a:t>
                      </a:r>
                      <a:endParaRPr lang="en-US" altLang="ko-KR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Hyeyoung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Choi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hy0117.choi@lge.com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</a:t>
                      </a:r>
                      <a:r>
                        <a:rPr lang="en-US" altLang="ko-KR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Lim</a:t>
                      </a:r>
                      <a:endParaRPr lang="en-US" altLang="ko-KR" sz="12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dongguk.lim@lge.com </a:t>
                      </a:r>
                      <a:endParaRPr lang="en-US" altLang="ko-KR" sz="11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Eunsung</a:t>
                      </a:r>
                      <a:r>
                        <a:rPr lang="en-US" altLang="ko-KR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Park</a:t>
                      </a:r>
                      <a:endParaRPr lang="en-US" altLang="ko-KR" sz="12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esung.park@lge.com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Jinmin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jinmin1230.kim@lge.com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HanGyu Cho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hg.cho@lge.com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May 2016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Robert Stacey, Intel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154378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7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8" name="Table 12"/>
          <p:cNvGraphicFramePr>
            <a:graphicFrameLocks noGrp="1"/>
          </p:cNvGraphicFramePr>
          <p:nvPr>
            <p:extLst/>
          </p:nvPr>
        </p:nvGraphicFramePr>
        <p:xfrm>
          <a:off x="762000" y="1182536"/>
          <a:ext cx="7467600" cy="483726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93520"/>
                <a:gridCol w="1179095"/>
                <a:gridCol w="1650733"/>
                <a:gridCol w="1336307"/>
                <a:gridCol w="1807945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Phillip Barber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Huawei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The Lone Star State, TX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pbarber@broadbandmobiletech.com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 Loc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peterloc@iwirelesstech.com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 Liu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liule@huawei.com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jun.l@huawei.com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+86-18665891036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Roy.luoyi@huawei.com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Yingpei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linyingpei@huawei.com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Jiyong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pangjiyong@huawei.com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 Rong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zhigang.rong@huawei.com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Rob.Sun@huawei.com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 X.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david.yangxun@huawei.com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Yunsong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yangyunsong@huawei.com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Zhou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+86-18565826350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Lanzhou1@huawei.com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 Suh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Junghoon.Suh@huawei.com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Jiayin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zhangjiayin@huawei.com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May 2016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Robert Stacey, Intel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697914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7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1" name="Table 13"/>
          <p:cNvGraphicFramePr>
            <a:graphicFrameLocks noGrp="1"/>
          </p:cNvGraphicFramePr>
          <p:nvPr>
            <p:extLst/>
          </p:nvPr>
        </p:nvGraphicFramePr>
        <p:xfrm>
          <a:off x="990600" y="1143000"/>
          <a:ext cx="7239000" cy="43959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19200"/>
                <a:gridCol w="18288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2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Marvell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2"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5488 Marvell Lane,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Santa Clara, CA, 95054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2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408-222-2500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yakunsun@marvell.com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Leileiw@marvell.com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 Chu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liwenchu@marvell.com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 Jiang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yzhang@marvell.com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 Cao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ruicao@marvell.com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 Srinivasa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sudhirs@marvell.com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 Tamhane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my@marvel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..com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Edward Au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edwardau@marvell.com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Hui-Ling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Lou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hlou@marvell.com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Derham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Orange</a:t>
                      </a:r>
                      <a:endParaRPr lang="en-US" altLang="ko-KR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thomas.derham@orange.com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Brian Hart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latin typeface="+mn-lt"/>
                          <a:ea typeface="Times New Roman"/>
                          <a:cs typeface="Arial"/>
                        </a:rPr>
                        <a:t>Cisco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170 W Tasman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Dr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San Jose, CA 95134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brianh@cisco.com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Pooya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Monajemi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pmonajem@cisco.com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May 2016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Robert Stacey, Intel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699270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7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8" name="Table 12"/>
          <p:cNvGraphicFramePr>
            <a:graphicFrameLocks noGrp="1"/>
          </p:cNvGraphicFramePr>
          <p:nvPr>
            <p:extLst/>
          </p:nvPr>
        </p:nvGraphicFramePr>
        <p:xfrm>
          <a:off x="457200" y="1345648"/>
          <a:ext cx="8153400" cy="447603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459029"/>
                <a:gridCol w="1973981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Fei Tong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Samsung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+44 1223 434633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f.tong@samsung.com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+82-31-279-9028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hyunjeong.kang@samsung.com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Kaushik Josiam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7437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k.josiam@samsung.com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Mark Rison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+44 1223  434600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m.rison@samsung.com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 Taori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rakesh.taori@samsung.com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Sanghyun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+82-10-8864-1751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s29.chang@samsung.com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Yasushi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1-1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Hikari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-no-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oka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Yokosuka, Kanagawa 239-0847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Japan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takatori.yasushi@lab.ntt.co.jp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Yasuhiko Inoue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inoue.yasuhiko@lab.ntt.co.jp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Yusuke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asai.yusuke@lab.ntt.co.jp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Koichi Ishihara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ishihara.koichi@lab.ntt.co.jp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Kishida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kishida.akira@lab.ntt.co.jp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Yamada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 DOCOMO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3-6, Hikarinooka, Yokosuka-shi, Kanagawa, 239-8536, Japan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yamadaakira@nttdocomo.com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Fujio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Watanabe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3240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Hillview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Ave, Palo Alto, CA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94304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watanabe@docomoinnovations.com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Haralabos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Papadopoulos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hpapadopoulos@docomoinnovations.com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May 2016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Robert Stacey, Intel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163393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7" name="标题 18"/>
          <p:cNvSpPr>
            <a:spLocks noGrp="1"/>
          </p:cNvSpPr>
          <p:nvPr>
            <p:ph type="title"/>
          </p:nvPr>
        </p:nvSpPr>
        <p:spPr>
          <a:xfrm>
            <a:off x="685800" y="736048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8" name="Table 12"/>
          <p:cNvGraphicFramePr>
            <a:graphicFrameLocks noGrp="1"/>
          </p:cNvGraphicFramePr>
          <p:nvPr>
            <p:extLst/>
          </p:nvPr>
        </p:nvGraphicFramePr>
        <p:xfrm>
          <a:off x="762000" y="1193248"/>
          <a:ext cx="7239000" cy="47560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Yee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No. 1 Dusing 1</a:t>
                      </a:r>
                      <a:r>
                        <a:rPr lang="en-GB" sz="1200" baseline="30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</a:t>
                      </a: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Hsinchu, Taiwan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+886-3-567-0766</a:t>
                      </a: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james.yee@mediatek.com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alan.jauh@mediatek.com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Chingwa Hu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chinghwa.yu@mediatek.com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 Hsu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frank.hsu@mediatek.com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Pare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2860 Junction Ave, San Jose, CA 95134, USA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+1-408-526-1899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thomas.pare@mediatek.com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 Wang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Wang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Jianhan Liu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Jianhan.Liu@mediatek.com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Tianyu Wu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tianyu.wu@mediatek.com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Russell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russell.huang@mediatek.com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Bo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ZTE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#9 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Wuxingduan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Xifeng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Rd., Xi’an, China</a:t>
                      </a: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sun.bo1@zte.com.cn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Kaiying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Lv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lv.kaiying@zte.com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Yonggang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Fang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yfang@ztetx.com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Ke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Yao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yao.ke5@zte.com.cn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Weimin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Xing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xing.weimin@zte.com.cn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May 2016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Robert Stacey, Intel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047884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graphicFrame>
        <p:nvGraphicFramePr>
          <p:cNvPr id="7" name="Table 12"/>
          <p:cNvGraphicFramePr>
            <a:graphicFrameLocks noGrp="1"/>
          </p:cNvGraphicFramePr>
          <p:nvPr>
            <p:extLst/>
          </p:nvPr>
        </p:nvGraphicFramePr>
        <p:xfrm>
          <a:off x="685800" y="1295400"/>
          <a:ext cx="7620000" cy="164139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1684421"/>
                <a:gridCol w="1363579"/>
                <a:gridCol w="1844842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Joonsuk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Apple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Cupertino</a:t>
                      </a:r>
                      <a:r>
                        <a:rPr lang="en-US" sz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CA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+1-408-974-5967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joonsuk@apple.com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Aon </a:t>
                      </a: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Mujtaba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mujtaba@apple.com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Guoqing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guoqing_li@apple.com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Eric Wong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ericwong@apple.com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Chris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Hartman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chartman@apple.com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8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11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May 2016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Robert Stacey, Intel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316785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Overview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In this </a:t>
            </a:r>
            <a:r>
              <a:rPr lang="en-US" altLang="zh-CN" dirty="0" smtClean="0"/>
              <a:t>contribution</a:t>
            </a:r>
            <a:r>
              <a:rPr lang="en-US" altLang="zh-CN" dirty="0"/>
              <a:t>, w</a:t>
            </a:r>
            <a:r>
              <a:rPr lang="en-US" dirty="0" smtClean="0"/>
              <a:t>e </a:t>
            </a:r>
            <a:r>
              <a:rPr lang="en-US" dirty="0" smtClean="0"/>
              <a:t>discuss in-device multi-radio coexistence and the challenges related to UL MU</a:t>
            </a:r>
            <a:endParaRPr lang="en-US" dirty="0" smtClean="0"/>
          </a:p>
          <a:p>
            <a:r>
              <a:rPr lang="en-US" dirty="0" smtClean="0"/>
              <a:t>We propose a simple mechanism to assist in-device coexistence</a:t>
            </a:r>
            <a:endParaRPr lang="en-US" dirty="0"/>
          </a:p>
          <a:p>
            <a:pPr marL="0" indent="0">
              <a:buNone/>
            </a:pPr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9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May 2016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Robert Stacey, Intel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192332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74113</TotalTime>
  <Words>1574</Words>
  <Application>Microsoft Office PowerPoint</Application>
  <PresentationFormat>On-screen Show (4:3)</PresentationFormat>
  <Paragraphs>505</Paragraphs>
  <Slides>16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Gulim</vt:lpstr>
      <vt:lpstr>Arial</vt:lpstr>
      <vt:lpstr>Calibri</vt:lpstr>
      <vt:lpstr>Times New Roman</vt:lpstr>
      <vt:lpstr>802-11-Submission</vt:lpstr>
      <vt:lpstr>PowerPoint Presentation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Overview</vt:lpstr>
      <vt:lpstr>Overview</vt:lpstr>
      <vt:lpstr>Shared Antenna Issues</vt:lpstr>
      <vt:lpstr>STA side Coex and MU UL Operation</vt:lpstr>
      <vt:lpstr>Proposed mitigation techniques</vt:lpstr>
      <vt:lpstr>Proposed mitigation techniques</vt:lpstr>
      <vt:lpstr>Straw poll #1</vt:lpstr>
      <vt:lpstr>Straw poll #2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keywords>CTPClassification=CTP_PUBLIC:VisualMarkings=</cp:keywords>
  <cp:lastModifiedBy>Stacey, Robert</cp:lastModifiedBy>
  <cp:revision>2381</cp:revision>
  <cp:lastPrinted>2016-01-11T08:02:18Z</cp:lastPrinted>
  <dcterms:created xsi:type="dcterms:W3CDTF">2007-05-21T21:00:37Z</dcterms:created>
  <dcterms:modified xsi:type="dcterms:W3CDTF">2016-05-16T02:34:08Z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64b1eed7-a2f8-4a8e-bd5c-dbca30887f5f</vt:lpwstr>
  </property>
  <property fmtid="{D5CDD505-2E9C-101B-9397-08002B2CF9AE}" pid="3" name="CTP_TimeStamp">
    <vt:lpwstr>2016-05-16 02:34:07Z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CTP_PUBLIC</vt:lpwstr>
  </property>
</Properties>
</file>