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2"/>
  </p:notesMasterIdLst>
  <p:handoutMasterIdLst>
    <p:handoutMasterId r:id="rId23"/>
  </p:handoutMasterIdLst>
  <p:sldIdLst>
    <p:sldId id="500" r:id="rId2"/>
    <p:sldId id="608" r:id="rId3"/>
    <p:sldId id="609" r:id="rId4"/>
    <p:sldId id="591" r:id="rId5"/>
    <p:sldId id="565" r:id="rId6"/>
    <p:sldId id="592" r:id="rId7"/>
    <p:sldId id="588" r:id="rId8"/>
    <p:sldId id="593" r:id="rId9"/>
    <p:sldId id="594" r:id="rId10"/>
    <p:sldId id="595" r:id="rId11"/>
    <p:sldId id="597" r:id="rId12"/>
    <p:sldId id="598" r:id="rId13"/>
    <p:sldId id="599" r:id="rId14"/>
    <p:sldId id="604" r:id="rId15"/>
    <p:sldId id="605" r:id="rId16"/>
    <p:sldId id="607" r:id="rId17"/>
    <p:sldId id="566" r:id="rId18"/>
    <p:sldId id="601" r:id="rId19"/>
    <p:sldId id="602" r:id="rId20"/>
    <p:sldId id="606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29" autoAdjust="0"/>
    <p:restoredTop sz="90216" autoAdjust="0"/>
  </p:normalViewPr>
  <p:slideViewPr>
    <p:cSldViewPr>
      <p:cViewPr varScale="1">
        <p:scale>
          <a:sx n="70" d="100"/>
          <a:sy n="70" d="100"/>
        </p:scale>
        <p:origin x="8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802.11-16/0648r0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802.11-16/0648r0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MU-RTS/CTS PHY Format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2016-05-16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70941"/>
              </p:ext>
            </p:extLst>
          </p:nvPr>
        </p:nvGraphicFramePr>
        <p:xfrm>
          <a:off x="895350" y="2590800"/>
          <a:ext cx="7334250" cy="33943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Cariou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feng1.jiang@intel.com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10414"/>
              </p:ext>
            </p:extLst>
          </p:nvPr>
        </p:nvGraphicFramePr>
        <p:xfrm>
          <a:off x="685800" y="1009657"/>
          <a:ext cx="81534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223210"/>
                <a:gridCol w="2209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Aoki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Taniguchi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Horisaki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Tosato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Bocus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8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08918"/>
              </p:ext>
            </p:extLst>
          </p:nvPr>
        </p:nvGraphicFramePr>
        <p:xfrm>
          <a:off x="381000" y="1219200"/>
          <a:ext cx="8153400" cy="2732302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225059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Newracom, Inc.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 Noh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yujin.noh@newracom.com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05096"/>
              </p:ext>
            </p:extLst>
          </p:nvPr>
        </p:nvGraphicFramePr>
        <p:xfrm>
          <a:off x="381000" y="3951502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has agreed to have MU-RTS/CTS procedure for protection of MU transmission [1]</a:t>
            </a:r>
          </a:p>
          <a:p>
            <a:pPr lvl="1"/>
            <a:r>
              <a:rPr lang="en-US" dirty="0" smtClean="0"/>
              <a:t>The MAC format of MU-RTS is a variant of Trigger frame</a:t>
            </a:r>
          </a:p>
          <a:p>
            <a:pPr lvl="1"/>
            <a:r>
              <a:rPr lang="en-US" dirty="0" smtClean="0"/>
              <a:t>CTS Response carried in non-HT or non-HT duplicate PPDU may</a:t>
            </a:r>
            <a:r>
              <a:rPr lang="en-US" sz="2000" dirty="0" smtClean="0"/>
              <a:t> </a:t>
            </a:r>
            <a:r>
              <a:rPr lang="en-US" sz="2000" dirty="0"/>
              <a:t>be requested by MU-RTS </a:t>
            </a:r>
            <a:r>
              <a:rPr lang="en-US" sz="2000" dirty="0" smtClean="0"/>
              <a:t>for </a:t>
            </a:r>
            <a:r>
              <a:rPr lang="en-US" sz="2000" dirty="0"/>
              <a:t>protection from legacy STAs</a:t>
            </a:r>
          </a:p>
          <a:p>
            <a:endParaRPr lang="en-US" dirty="0"/>
          </a:p>
          <a:p>
            <a:r>
              <a:rPr lang="en-US" dirty="0"/>
              <a:t>We discuss the PHY format of </a:t>
            </a:r>
            <a:r>
              <a:rPr lang="en-US" dirty="0" smtClean="0"/>
              <a:t>MU-RTS/CTS with further details </a:t>
            </a:r>
            <a:r>
              <a:rPr lang="en-US" dirty="0"/>
              <a:t>in this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832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MU-RTS PHY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MU-RTS is a variant of Trigger frame, MU-RTS currently is also allowed to be carried in HE MU PPDU [2,3]</a:t>
            </a:r>
            <a:endParaRPr lang="en-US" dirty="0"/>
          </a:p>
          <a:p>
            <a:pPr lvl="1"/>
            <a:r>
              <a:rPr lang="en-US" dirty="0" smtClean="0"/>
              <a:t>We may have multiple unicast MU-RTSs in HE MU PPDU. This complicates the rule for requesting same CTS response</a:t>
            </a:r>
          </a:p>
          <a:p>
            <a:pPr lvl="1"/>
            <a:r>
              <a:rPr lang="en-US" dirty="0" smtClean="0"/>
              <a:t>We may have one MU-RTS requesting non-HT response and the trigger frame in other RUs requesting HE response. In this case, the preamble of UL MU transmission can not be decoded by neighboring STAs.</a:t>
            </a:r>
          </a:p>
          <a:p>
            <a:pPr lvl="1"/>
            <a:r>
              <a:rPr lang="en-US" dirty="0" smtClean="0"/>
              <a:t>Expect that it is not useful to have MU-RTS carried in HE MU PPDU.</a:t>
            </a:r>
          </a:p>
          <a:p>
            <a:r>
              <a:rPr lang="en-US" dirty="0" smtClean="0"/>
              <a:t>Propose that </a:t>
            </a:r>
            <a:r>
              <a:rPr lang="en-US" dirty="0"/>
              <a:t>MU-RTS shall not be carried in an HE MU PPDU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6781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format of CTS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Like RTS, MU-RTS may be carried </a:t>
            </a:r>
            <a:r>
              <a:rPr lang="en-US" sz="1800" dirty="0"/>
              <a:t>in </a:t>
            </a:r>
            <a:r>
              <a:rPr lang="en-US" sz="1800" dirty="0" smtClean="0"/>
              <a:t>non-HT PPDU, HT PPDU, VHT PPDU, </a:t>
            </a:r>
            <a:r>
              <a:rPr lang="en-US" sz="1800" dirty="0"/>
              <a:t>or HE </a:t>
            </a:r>
            <a:r>
              <a:rPr lang="en-US" sz="1800" dirty="0" smtClean="0"/>
              <a:t>SU PPDU. </a:t>
            </a:r>
          </a:p>
          <a:p>
            <a:r>
              <a:rPr lang="en-US" sz="1800" dirty="0" smtClean="0"/>
              <a:t>Expect that most of the time, MU-RTS is carried in</a:t>
            </a:r>
            <a:endParaRPr lang="en-US" sz="1800" dirty="0"/>
          </a:p>
          <a:p>
            <a:pPr lvl="1"/>
            <a:r>
              <a:rPr lang="en-US" sz="1400" dirty="0" smtClean="0"/>
              <a:t>non-HT PPDU for legacy protection </a:t>
            </a:r>
          </a:p>
          <a:p>
            <a:pPr lvl="1"/>
            <a:r>
              <a:rPr lang="en-US" sz="1400" dirty="0" smtClean="0"/>
              <a:t>HE SU PPDU for utilizing 11ax HE features or simply for transmission with large bandwidth to reduce overhead </a:t>
            </a:r>
            <a:r>
              <a:rPr lang="en-US" sz="1400" dirty="0"/>
              <a:t>(See Appendix for overhead comparison</a:t>
            </a:r>
            <a:r>
              <a:rPr lang="en-US" sz="1400" dirty="0" smtClean="0"/>
              <a:t>)</a:t>
            </a:r>
          </a:p>
          <a:p>
            <a:r>
              <a:rPr lang="en-US" sz="1600" dirty="0" smtClean="0"/>
              <a:t>When MU-RTS is carried in non-HT PPDU,</a:t>
            </a:r>
          </a:p>
          <a:p>
            <a:pPr lvl="1"/>
            <a:r>
              <a:rPr lang="en-US" sz="1400" dirty="0" smtClean="0"/>
              <a:t>Similar to the VHT RTS procedure, CTS response should be carried in non-HT PPDU for legacy protection</a:t>
            </a:r>
          </a:p>
          <a:p>
            <a:r>
              <a:rPr lang="en-US" sz="1600" dirty="0"/>
              <a:t>When MU-RTS is carried in </a:t>
            </a:r>
            <a:r>
              <a:rPr lang="en-US" sz="1600" dirty="0" smtClean="0"/>
              <a:t>HE SU PPDU,</a:t>
            </a:r>
            <a:endParaRPr lang="en-US" sz="1600" dirty="0"/>
          </a:p>
          <a:p>
            <a:pPr lvl="1"/>
            <a:r>
              <a:rPr lang="en-US" sz="1400" dirty="0" smtClean="0"/>
              <a:t>Soliciting HE trigger-based PPDU does not provide additional value because CTS response in HE trigger-based PPDU cannot be decoded by neighboring STAs</a:t>
            </a:r>
          </a:p>
          <a:p>
            <a:pPr lvl="1"/>
            <a:r>
              <a:rPr lang="en-US" sz="1400" dirty="0"/>
              <a:t>Soliciting HE trigger-based </a:t>
            </a:r>
            <a:r>
              <a:rPr lang="en-US" sz="1400" dirty="0" smtClean="0"/>
              <a:t>PPDU with feedback from STA can already be done by the basic trigger frame</a:t>
            </a:r>
            <a:endParaRPr lang="en-US" sz="1400" dirty="0"/>
          </a:p>
          <a:p>
            <a:pPr lvl="1"/>
            <a:r>
              <a:rPr lang="en-US" sz="1400" dirty="0" smtClean="0"/>
              <a:t>Hence, CTS should be carried in non-HT </a:t>
            </a:r>
            <a:r>
              <a:rPr lang="en-US" sz="1400" dirty="0"/>
              <a:t>PPDU for </a:t>
            </a:r>
            <a:r>
              <a:rPr lang="en-US" sz="1400" dirty="0" smtClean="0"/>
              <a:t>legacy protection</a:t>
            </a:r>
          </a:p>
          <a:p>
            <a:pPr lvl="1"/>
            <a:r>
              <a:rPr lang="en-US" sz="1400" dirty="0" smtClean="0"/>
              <a:t>Note that CTS-to-self can be transmitted before MU-RTS for legacy protection if required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416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format of CTS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When </a:t>
            </a:r>
            <a:r>
              <a:rPr lang="en-US" sz="1800" dirty="0"/>
              <a:t>MU-RTS is carried in </a:t>
            </a:r>
            <a:r>
              <a:rPr lang="en-US" sz="1800" dirty="0" smtClean="0"/>
              <a:t>VHT PPDU,</a:t>
            </a:r>
          </a:p>
          <a:p>
            <a:pPr lvl="1"/>
            <a:r>
              <a:rPr lang="en-US" sz="1400" dirty="0" smtClean="0"/>
              <a:t>Expect that MU-RTS will not be carried in this format most of the time</a:t>
            </a:r>
          </a:p>
          <a:p>
            <a:pPr lvl="1"/>
            <a:r>
              <a:rPr lang="en-US" sz="1400" dirty="0" smtClean="0"/>
              <a:t>For RTS, if RTS is carried in VHT PPDU, then CTS is carried in VHT PPDU only if RTS is transmitted using control wrapper frame. </a:t>
            </a:r>
          </a:p>
          <a:p>
            <a:pPr lvl="1"/>
            <a:r>
              <a:rPr lang="en-US" sz="1400" dirty="0" smtClean="0"/>
              <a:t>Since control wrapper frame is not widely supported, most of the time CTS response to RTS is carried in non-HT PPDU</a:t>
            </a:r>
          </a:p>
          <a:p>
            <a:pPr lvl="1"/>
            <a:r>
              <a:rPr lang="en-US" sz="1400" dirty="0" smtClean="0"/>
              <a:t>Expect that control wrapper will not be widely supported by 11ax STAs as well. Hence, CTS response to MU-RTS should be carried in non-HT PPDU by following the 11ac rule.</a:t>
            </a:r>
          </a:p>
          <a:p>
            <a:r>
              <a:rPr lang="en-US" sz="1800" dirty="0" smtClean="0"/>
              <a:t>When MU-RTS is carried in HT PPDU,</a:t>
            </a:r>
          </a:p>
          <a:p>
            <a:pPr lvl="1"/>
            <a:r>
              <a:rPr lang="en-US" sz="1400" dirty="0" smtClean="0"/>
              <a:t>Expect that MU-RTS will not be carried in this format most of the time</a:t>
            </a:r>
          </a:p>
          <a:p>
            <a:endParaRPr lang="en-US" sz="1800" dirty="0"/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For simplicity, propose that the CTS response to an MU-RTS shall be carried in a non-HT or a non-HT duplicate PPDU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663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PHY format of MU-RTS/CTS with further details in this </a:t>
            </a:r>
            <a:r>
              <a:rPr lang="en-US" dirty="0" smtClean="0"/>
              <a:t>presentation</a:t>
            </a:r>
            <a:endParaRPr lang="en-US" dirty="0"/>
          </a:p>
          <a:p>
            <a:pPr lvl="1"/>
            <a:r>
              <a:rPr lang="en-US" dirty="0" smtClean="0"/>
              <a:t>To avoid </a:t>
            </a:r>
            <a:r>
              <a:rPr lang="en-US" dirty="0"/>
              <a:t>possible complicated scenarios when MU-RTS is carried in HE MU </a:t>
            </a:r>
            <a:r>
              <a:rPr lang="en-US" dirty="0" smtClean="0"/>
              <a:t>PPDU, propose </a:t>
            </a:r>
            <a:r>
              <a:rPr lang="en-US" dirty="0"/>
              <a:t>that MU-RTS shall not be carried in an HE MU </a:t>
            </a:r>
            <a:r>
              <a:rPr lang="en-US" dirty="0" smtClean="0"/>
              <a:t>PPDU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simplicity, propose that the CTS response to an MU-RTS shall be carried in a non-HT or a non-HT duplicate PPDU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296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11-15-1325-00 </a:t>
            </a:r>
            <a:r>
              <a:rPr lang="en-US" dirty="0"/>
              <a:t>MU-RTS/CTS Follow </a:t>
            </a:r>
            <a:r>
              <a:rPr lang="en-US" dirty="0" smtClean="0"/>
              <a:t>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11-16-0831-02 Broadcast and Unicast (Trigger) in DL </a:t>
            </a:r>
            <a:r>
              <a:rPr lang="en-US" dirty="0" smtClean="0"/>
              <a:t>MU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11-16-0024-01 </a:t>
            </a:r>
            <a:r>
              <a:rPr lang="en-US" dirty="0"/>
              <a:t>Proposed draft specification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28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dirty="0" err="1" smtClean="0"/>
              <a:t>x.y.z</a:t>
            </a:r>
            <a:r>
              <a:rPr lang="en-US" altLang="en-US" dirty="0" smtClean="0"/>
              <a:t>.</a:t>
            </a:r>
            <a:r>
              <a:rPr lang="en-US" dirty="0" smtClean="0"/>
              <a:t> MU-RTS </a:t>
            </a:r>
            <a:r>
              <a:rPr lang="en-US" dirty="0"/>
              <a:t>shall not be carried in an HE MU PPDU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909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dirty="0" err="1" smtClean="0"/>
              <a:t>x.y.z</a:t>
            </a:r>
            <a:r>
              <a:rPr lang="en-US" altLang="en-US" dirty="0" smtClean="0"/>
              <a:t>.</a:t>
            </a:r>
            <a:r>
              <a:rPr lang="en-US" dirty="0" smtClean="0"/>
              <a:t> </a:t>
            </a:r>
            <a:r>
              <a:rPr lang="en-US" dirty="0"/>
              <a:t>The CTS response to an MU-RTS shall be carried in a non-HT or a non-HT duplicate PPDU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68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8666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5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/>
              <a:t>Assume </a:t>
            </a:r>
            <a:r>
              <a:rPr lang="en-US" dirty="0" smtClean="0"/>
              <a:t>178 </a:t>
            </a:r>
            <a:r>
              <a:rPr lang="en-US" dirty="0"/>
              <a:t>bytes for </a:t>
            </a:r>
            <a:r>
              <a:rPr lang="en-US" dirty="0" smtClean="0"/>
              <a:t>MU-RTS </a:t>
            </a:r>
            <a:r>
              <a:rPr lang="en-US" dirty="0"/>
              <a:t>frame </a:t>
            </a:r>
            <a:r>
              <a:rPr lang="en-US" dirty="0" smtClean="0"/>
              <a:t>[3] </a:t>
            </a:r>
            <a:r>
              <a:rPr lang="en-US" dirty="0"/>
              <a:t>(2 bytes frame control + 2 bytes duration + 6 bytes TA +6 bytes RA+ 2 bytes common info + 5 bytes *32 per-user </a:t>
            </a:r>
            <a:r>
              <a:rPr lang="en-US" dirty="0" smtClean="0"/>
              <a:t>info)</a:t>
            </a:r>
          </a:p>
          <a:p>
            <a:pPr marL="342900" lvl="2" indent="-342900"/>
            <a:r>
              <a:rPr lang="en-US" dirty="0" smtClean="0"/>
              <a:t>Assume 80 MHz bandwidth and MCS0 for non-HT PPDU (6Mbps) and HE SU PPDU (36Mbps) [3]</a:t>
            </a:r>
            <a:endParaRPr lang="en-US" dirty="0"/>
          </a:p>
          <a:p>
            <a:pPr marL="342900" lvl="2" indent="-342900"/>
            <a:r>
              <a:rPr lang="en-US" dirty="0" smtClean="0"/>
              <a:t>Case 1: Overhead = 257+16+40 = 313 us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endParaRPr lang="en-US" dirty="0"/>
          </a:p>
          <a:p>
            <a:pPr marL="342900" lvl="2" indent="-342900"/>
            <a:endParaRPr lang="en-US" dirty="0"/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Case 2: Overhead </a:t>
            </a:r>
            <a:r>
              <a:rPr lang="en-US" dirty="0"/>
              <a:t>= </a:t>
            </a:r>
            <a:r>
              <a:rPr lang="en-US" dirty="0" smtClean="0"/>
              <a:t>75+16+40 = 131 us</a:t>
            </a:r>
            <a:endParaRPr lang="en-US" dirty="0"/>
          </a:p>
          <a:p>
            <a:pPr marL="342900" lvl="2" indent="-34290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447800" y="4191000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411288" y="4724400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484312" y="5791199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447800" y="6324599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1752600" y="3733800"/>
            <a:ext cx="128924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MU-RTS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non-HT duplicate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752600" y="5333999"/>
            <a:ext cx="838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MU-RTS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HE SU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41420" y="4258057"/>
            <a:ext cx="128924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non-HT duplicate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43200" y="5867399"/>
            <a:ext cx="128924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  <a:p>
            <a:r>
              <a:rPr lang="en-US" dirty="0"/>
              <a:t>non-HT duplicate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3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1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1631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367088"/>
            <a:ext cx="7239000" cy="165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61294"/>
              </p:ext>
            </p:extLst>
          </p:nvPr>
        </p:nvGraphicFramePr>
        <p:xfrm>
          <a:off x="725488" y="15240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5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8358"/>
              </p:ext>
            </p:extLst>
          </p:nvPr>
        </p:nvGraphicFramePr>
        <p:xfrm>
          <a:off x="838200" y="991521"/>
          <a:ext cx="6858001" cy="53721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9572"/>
                <a:gridCol w="984871"/>
                <a:gridCol w="1515980"/>
                <a:gridCol w="1227220"/>
                <a:gridCol w="1660358"/>
              </a:tblGrid>
              <a:tr h="22670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05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4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13493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9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614247"/>
              </p:ext>
            </p:extLst>
          </p:nvPr>
        </p:nvGraphicFramePr>
        <p:xfrm>
          <a:off x="762000" y="41590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7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90386</TotalTime>
  <Words>1848</Words>
  <Application>Microsoft Office PowerPoint</Application>
  <PresentationFormat>On-screen Show (4:3)</PresentationFormat>
  <Paragraphs>581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Batang</vt:lpstr>
      <vt:lpstr>굴림</vt:lpstr>
      <vt:lpstr>맑은 고딕</vt:lpstr>
      <vt:lpstr>Neo Sans Intel</vt:lpstr>
      <vt:lpstr>Arial</vt:lpstr>
      <vt:lpstr>Calibri</vt:lpstr>
      <vt:lpstr>Times New Roman</vt:lpstr>
      <vt:lpstr>Verdana</vt:lpstr>
      <vt:lpstr>Wingdings</vt:lpstr>
      <vt:lpstr>1_802.11-09/0091r0</vt:lpstr>
      <vt:lpstr>MU-RTS/CTS PHY Format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MU-RTS PHY format</vt:lpstr>
      <vt:lpstr>PHY format of CTS Response</vt:lpstr>
      <vt:lpstr>PHY format of CTS Response</vt:lpstr>
      <vt:lpstr>Conclusion</vt:lpstr>
      <vt:lpstr>Reference</vt:lpstr>
      <vt:lpstr>Straw Poll 1</vt:lpstr>
      <vt:lpstr>Straw Poll 2</vt:lpstr>
      <vt:lpstr>Appendix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1893</cp:revision>
  <cp:lastPrinted>1998-02-10T13:28:06Z</cp:lastPrinted>
  <dcterms:created xsi:type="dcterms:W3CDTF">2008-03-19T13:28:15Z</dcterms:created>
  <dcterms:modified xsi:type="dcterms:W3CDTF">2016-05-16T08:06:54Z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