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vml" ContentType="application/vnd.openxmlformats-officedocument.vmlDrawing"/>
  <Default Extension="png" ContentType="image/png"/>
  <Default Extension="emf" ContentType="image/x-em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431" r:id="rId3"/>
    <p:sldId id="498" r:id="rId4"/>
    <p:sldId id="483" r:id="rId5"/>
    <p:sldId id="469" r:id="rId6"/>
    <p:sldId id="494" r:id="rId7"/>
    <p:sldId id="503" r:id="rId8"/>
    <p:sldId id="470" r:id="rId9"/>
    <p:sldId id="501" r:id="rId10"/>
    <p:sldId id="504" r:id="rId11"/>
    <p:sldId id="505" r:id="rId12"/>
    <p:sldId id="466" r:id="rId13"/>
    <p:sldId id="467" r:id="rId14"/>
    <p:sldId id="493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 scaleToFitPaper="1"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DCDB"/>
    <a:srgbClr val="95B3D8"/>
    <a:srgbClr val="DA9694"/>
    <a:srgbClr val="DCE6F2"/>
    <a:srgbClr val="0432FF"/>
    <a:srgbClr val="0096FF"/>
    <a:srgbClr val="941100"/>
    <a:srgbClr val="FF6666"/>
    <a:srgbClr val="FFFF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90" autoAdjust="0"/>
    <p:restoredTop sz="78162" autoAdjust="0"/>
  </p:normalViewPr>
  <p:slideViewPr>
    <p:cSldViewPr>
      <p:cViewPr varScale="1">
        <p:scale>
          <a:sx n="109" d="100"/>
          <a:sy n="109" d="100"/>
        </p:scale>
        <p:origin x="1800" y="1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122" d="100"/>
          <a:sy n="122" d="100"/>
        </p:scale>
        <p:origin x="-2648" y="-68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hr-HR" dirty="0" smtClean="0"/>
              <a:t>doc.: IEEE 802.11-16/0638r0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ko-KR" dirty="0" smtClean="0"/>
              <a:t>Mar 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John Son et al., WILUS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hr-HR" dirty="0" smtClean="0"/>
              <a:t>doc.: IEEE 802.11-16/0638r0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smtClean="0"/>
              <a:t>Mar 2016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John Son et al., WILUS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hr-HR" dirty="0" smtClean="0"/>
              <a:t>doc.: IEEE 802.11-16/0638r0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ko-KR" dirty="0" smtClean="0"/>
              <a:t>Mar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John Son et al., WILUS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hr-HR" dirty="0" smtClean="0"/>
              <a:t>doc.: IEEE 802.11-16/0638r0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dirty="0" smtClean="0"/>
              <a:t>Mar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Son et al., WILUS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2255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hr-HR" dirty="0" smtClean="0"/>
              <a:t>doc.: IEEE 802.11-16/0638r0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ko-KR" dirty="0" smtClean="0"/>
              <a:t>Mar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John Son et al., WILUS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0" indent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588688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hr-HR" dirty="0" smtClean="0"/>
              <a:t>doc.: IEEE 802.11-16/0638r0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dirty="0" smtClean="0"/>
              <a:t>Mar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Son et al., WILUS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032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smtClean="0"/>
              <a:t>May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smtClean="0"/>
              <a:t>May 2016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May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May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May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May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smtClean="0"/>
              <a:t>May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802.11-16/0638r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R" dirty="0" smtClean="0"/>
              <a:t>May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97180" y="836712"/>
            <a:ext cx="8549640" cy="1066800"/>
          </a:xfrm>
          <a:ln/>
        </p:spPr>
        <p:txBody>
          <a:bodyPr/>
          <a:lstStyle/>
          <a:p>
            <a:r>
              <a:rPr lang="en-US" dirty="0" smtClean="0"/>
              <a:t>Discussions for </a:t>
            </a:r>
            <a:br>
              <a:rPr lang="en-US" dirty="0" smtClean="0"/>
            </a:br>
            <a:r>
              <a:rPr lang="en-US" dirty="0" smtClean="0"/>
              <a:t>Non-contiguous </a:t>
            </a:r>
            <a:r>
              <a:rPr lang="en-US" dirty="0"/>
              <a:t>C</a:t>
            </a:r>
            <a:r>
              <a:rPr lang="en-US" dirty="0" smtClean="0"/>
              <a:t>hannel Bonding</a:t>
            </a:r>
            <a:endParaRPr lang="en-US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560" y="195200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2016-05-16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7986960"/>
              </p:ext>
            </p:extLst>
          </p:nvPr>
        </p:nvGraphicFramePr>
        <p:xfrm>
          <a:off x="695325" y="3003550"/>
          <a:ext cx="7693025" cy="283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4" name="Document" r:id="rId4" imgW="8255000" imgH="3009900" progId="Word.Document.8">
                  <p:embed/>
                </p:oleObj>
              </mc:Choice>
              <mc:Fallback>
                <p:oleObj name="Document" r:id="rId4" imgW="8255000" imgH="30099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325" y="3003550"/>
                        <a:ext cx="7693025" cy="2838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42088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Transmission </a:t>
            </a:r>
            <a:r>
              <a:rPr lang="en-US" sz="2800" dirty="0" smtClean="0"/>
              <a:t>of </a:t>
            </a:r>
            <a:r>
              <a:rPr lang="en-US" sz="2800" dirty="0" smtClean="0"/>
              <a:t>the center 26-tone </a:t>
            </a:r>
            <a:r>
              <a:rPr lang="en-US" sz="2800" dirty="0" smtClean="0"/>
              <a:t>RU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645451"/>
            <a:ext cx="7770813" cy="2843030"/>
          </a:xfrm>
        </p:spPr>
        <p:txBody>
          <a:bodyPr>
            <a:normAutofit fontScale="92500" lnSpcReduction="20000"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In 80MHz </a:t>
            </a:r>
            <a:r>
              <a:rPr lang="en-US" dirty="0" smtClean="0"/>
              <a:t>OFDMA, </a:t>
            </a:r>
            <a:r>
              <a:rPr lang="en-US" dirty="0" smtClean="0"/>
              <a:t>there is </a:t>
            </a:r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 smtClean="0"/>
              <a:t>center </a:t>
            </a:r>
            <a:r>
              <a:rPr lang="en-US" dirty="0" smtClean="0"/>
              <a:t>26-tone RU </a:t>
            </a:r>
            <a:r>
              <a:rPr lang="en-US" dirty="0" smtClean="0"/>
              <a:t>and its signaling within HE-SIG-B content channels is TBD (e.g. 1</a:t>
            </a:r>
            <a:r>
              <a:rPr lang="en-US" baseline="30000" dirty="0" smtClean="0"/>
              <a:t>st</a:t>
            </a:r>
            <a:r>
              <a:rPr lang="en-US" dirty="0" smtClean="0"/>
              <a:t> or 2</a:t>
            </a:r>
            <a:r>
              <a:rPr lang="en-US" baseline="30000" dirty="0" smtClean="0"/>
              <a:t>nd</a:t>
            </a:r>
            <a:r>
              <a:rPr lang="en-US" dirty="0" smtClean="0"/>
              <a:t>, fixed or dynamic)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In non-contiguous channel PPDU, when a secondary channel adjacent to the center </a:t>
            </a:r>
            <a:r>
              <a:rPr lang="en-US" dirty="0" smtClean="0"/>
              <a:t>26-tone </a:t>
            </a:r>
            <a:r>
              <a:rPr lang="en-US" dirty="0" smtClean="0"/>
              <a:t>RU is nulled, the </a:t>
            </a:r>
            <a:r>
              <a:rPr lang="en-US" dirty="0"/>
              <a:t>center </a:t>
            </a:r>
            <a:r>
              <a:rPr lang="en-US" dirty="0" smtClean="0"/>
              <a:t>26-tone </a:t>
            </a:r>
            <a:r>
              <a:rPr lang="en-US" dirty="0" smtClean="0"/>
              <a:t>RU also </a:t>
            </a:r>
            <a:r>
              <a:rPr lang="en-US" dirty="0" smtClean="0"/>
              <a:t>should </a:t>
            </a:r>
            <a:r>
              <a:rPr lang="en-US" dirty="0" smtClean="0"/>
              <a:t>be </a:t>
            </a:r>
            <a:r>
              <a:rPr lang="en-US" dirty="0" smtClean="0"/>
              <a:t>nulled</a:t>
            </a: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HE-SIG-B signaling should </a:t>
            </a:r>
            <a:r>
              <a:rPr lang="en-US" dirty="0"/>
              <a:t>explicitly identify the existence of </a:t>
            </a:r>
            <a:r>
              <a:rPr lang="en-US" dirty="0" smtClean="0"/>
              <a:t>the center </a:t>
            </a:r>
            <a:r>
              <a:rPr lang="en-US" dirty="0" smtClean="0"/>
              <a:t>26-tone </a:t>
            </a:r>
            <a:r>
              <a:rPr lang="en-US" dirty="0" smtClean="0"/>
              <a:t>RU even </a:t>
            </a:r>
            <a:r>
              <a:rPr lang="en-US" dirty="0"/>
              <a:t>with the decoding failure of </a:t>
            </a:r>
            <a:r>
              <a:rPr lang="en-US" dirty="0" smtClean="0"/>
              <a:t>one SIG-B content </a:t>
            </a:r>
            <a:r>
              <a:rPr lang="en-US" dirty="0" smtClean="0"/>
              <a:t>channel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May 2016</a:t>
            </a:r>
            <a:endParaRPr lang="en-GB" dirty="0"/>
          </a:p>
        </p:txBody>
      </p:sp>
      <p:sp>
        <p:nvSpPr>
          <p:cNvPr id="109" name="Rectangle 108"/>
          <p:cNvSpPr>
            <a:spLocks noChangeArrowheads="1"/>
          </p:cNvSpPr>
          <p:nvPr/>
        </p:nvSpPr>
        <p:spPr bwMode="auto">
          <a:xfrm>
            <a:off x="2987824" y="1701047"/>
            <a:ext cx="592044" cy="360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L-Part</a:t>
            </a:r>
          </a:p>
        </p:txBody>
      </p:sp>
      <p:sp>
        <p:nvSpPr>
          <p:cNvPr id="110" name="Rectangle 109"/>
          <p:cNvSpPr>
            <a:spLocks noChangeArrowheads="1"/>
          </p:cNvSpPr>
          <p:nvPr/>
        </p:nvSpPr>
        <p:spPr bwMode="auto">
          <a:xfrm>
            <a:off x="3587322" y="1701047"/>
            <a:ext cx="288000" cy="360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111" name="Rectangle 110"/>
          <p:cNvSpPr>
            <a:spLocks noChangeArrowheads="1"/>
          </p:cNvSpPr>
          <p:nvPr/>
        </p:nvSpPr>
        <p:spPr bwMode="auto">
          <a:xfrm>
            <a:off x="3885123" y="1701047"/>
            <a:ext cx="576000" cy="360000"/>
          </a:xfrm>
          <a:prstGeom prst="rect">
            <a:avLst/>
          </a:prstGeom>
          <a:solidFill>
            <a:srgbClr val="DA9694"/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HE-SIG-B</a:t>
            </a:r>
            <a:endParaRPr lang="ko-KR" altLang="en-US" sz="700" b="1" kern="0" dirty="0" smtClean="0">
              <a:solidFill>
                <a:sysClr val="windowText" lastClr="000000"/>
              </a:solidFill>
              <a:latin typeface="Arial" charset="0"/>
              <a:cs typeface="ＭＳ Ｐゴシック" charset="0"/>
            </a:endParaRPr>
          </a:p>
          <a:p>
            <a:pPr algn="ctr" defTabSz="914400">
              <a:defRPr/>
            </a:pPr>
            <a:r>
              <a:rPr lang="en-US" altLang="ko-KR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(A,C)</a:t>
            </a:r>
            <a:endParaRPr lang="en-US" sz="700" b="1" kern="0" dirty="0" smtClean="0">
              <a:solidFill>
                <a:sysClr val="windowText" lastClr="000000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112" name="Rectangle 111"/>
          <p:cNvSpPr>
            <a:spLocks noChangeArrowheads="1"/>
          </p:cNvSpPr>
          <p:nvPr/>
        </p:nvSpPr>
        <p:spPr bwMode="auto">
          <a:xfrm>
            <a:off x="2987824" y="2440394"/>
            <a:ext cx="592044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L-Part</a:t>
            </a:r>
          </a:p>
        </p:txBody>
      </p:sp>
      <p:sp>
        <p:nvSpPr>
          <p:cNvPr id="113" name="Rectangle 112"/>
          <p:cNvSpPr>
            <a:spLocks noChangeArrowheads="1"/>
          </p:cNvSpPr>
          <p:nvPr/>
        </p:nvSpPr>
        <p:spPr bwMode="auto">
          <a:xfrm>
            <a:off x="3587322" y="2440394"/>
            <a:ext cx="288000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114" name="Rectangle 113"/>
          <p:cNvSpPr>
            <a:spLocks noChangeArrowheads="1"/>
          </p:cNvSpPr>
          <p:nvPr/>
        </p:nvSpPr>
        <p:spPr bwMode="auto">
          <a:xfrm>
            <a:off x="3885123" y="2440394"/>
            <a:ext cx="576000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HE-SIG-B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(A,C)</a:t>
            </a:r>
          </a:p>
        </p:txBody>
      </p:sp>
      <p:sp>
        <p:nvSpPr>
          <p:cNvPr id="115" name="Rectangle 114"/>
          <p:cNvSpPr>
            <a:spLocks noChangeArrowheads="1"/>
          </p:cNvSpPr>
          <p:nvPr/>
        </p:nvSpPr>
        <p:spPr bwMode="auto">
          <a:xfrm>
            <a:off x="2987824" y="2808187"/>
            <a:ext cx="592044" cy="360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L-LTF</a:t>
            </a:r>
          </a:p>
        </p:txBody>
      </p:sp>
      <p:sp>
        <p:nvSpPr>
          <p:cNvPr id="116" name="Rectangle 5"/>
          <p:cNvSpPr>
            <a:spLocks noChangeArrowheads="1"/>
          </p:cNvSpPr>
          <p:nvPr/>
        </p:nvSpPr>
        <p:spPr bwMode="auto">
          <a:xfrm>
            <a:off x="3587322" y="2808187"/>
            <a:ext cx="288000" cy="360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117" name="Rectangle 6"/>
          <p:cNvSpPr>
            <a:spLocks noChangeArrowheads="1"/>
          </p:cNvSpPr>
          <p:nvPr/>
        </p:nvSpPr>
        <p:spPr bwMode="auto">
          <a:xfrm>
            <a:off x="3885123" y="2808187"/>
            <a:ext cx="576000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HE-SIG-B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(B,D)</a:t>
            </a:r>
          </a:p>
        </p:txBody>
      </p:sp>
      <p:sp>
        <p:nvSpPr>
          <p:cNvPr id="118" name="Rectangle 117"/>
          <p:cNvSpPr>
            <a:spLocks noChangeArrowheads="1"/>
          </p:cNvSpPr>
          <p:nvPr/>
        </p:nvSpPr>
        <p:spPr bwMode="auto">
          <a:xfrm>
            <a:off x="4908313" y="1700808"/>
            <a:ext cx="1440000" cy="108000"/>
          </a:xfrm>
          <a:prstGeom prst="rect">
            <a:avLst/>
          </a:prstGeom>
          <a:solidFill>
            <a:srgbClr val="DA9694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(A1)</a:t>
            </a:r>
          </a:p>
        </p:txBody>
      </p:sp>
      <p:sp>
        <p:nvSpPr>
          <p:cNvPr id="119" name="Rectangle 118"/>
          <p:cNvSpPr>
            <a:spLocks noChangeArrowheads="1"/>
          </p:cNvSpPr>
          <p:nvPr/>
        </p:nvSpPr>
        <p:spPr bwMode="auto">
          <a:xfrm>
            <a:off x="4908313" y="2489209"/>
            <a:ext cx="1440000" cy="108000"/>
          </a:xfrm>
          <a:prstGeom prst="rect">
            <a:avLst/>
          </a:prstGeom>
          <a:solidFill>
            <a:srgbClr val="F2DCDB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(C1)</a:t>
            </a:r>
          </a:p>
        </p:txBody>
      </p:sp>
      <p:sp>
        <p:nvSpPr>
          <p:cNvPr id="120" name="Rectangle 119"/>
          <p:cNvSpPr>
            <a:spLocks noChangeArrowheads="1"/>
          </p:cNvSpPr>
          <p:nvPr/>
        </p:nvSpPr>
        <p:spPr bwMode="auto">
          <a:xfrm>
            <a:off x="4908313" y="1810719"/>
            <a:ext cx="1440000" cy="108000"/>
          </a:xfrm>
          <a:prstGeom prst="rect">
            <a:avLst/>
          </a:prstGeom>
          <a:solidFill>
            <a:srgbClr val="DA9694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...</a:t>
            </a:r>
          </a:p>
        </p:txBody>
      </p:sp>
      <p:sp>
        <p:nvSpPr>
          <p:cNvPr id="121" name="Rectangle 120"/>
          <p:cNvSpPr>
            <a:spLocks noChangeArrowheads="1"/>
          </p:cNvSpPr>
          <p:nvPr/>
        </p:nvSpPr>
        <p:spPr bwMode="auto">
          <a:xfrm>
            <a:off x="4908313" y="2599120"/>
            <a:ext cx="1440000" cy="108000"/>
          </a:xfrm>
          <a:prstGeom prst="rect">
            <a:avLst/>
          </a:prstGeom>
          <a:solidFill>
            <a:srgbClr val="F2DCDB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...</a:t>
            </a:r>
          </a:p>
        </p:txBody>
      </p:sp>
      <p:sp>
        <p:nvSpPr>
          <p:cNvPr id="122" name="Rectangle 121"/>
          <p:cNvSpPr>
            <a:spLocks noChangeArrowheads="1"/>
          </p:cNvSpPr>
          <p:nvPr/>
        </p:nvSpPr>
        <p:spPr bwMode="auto">
          <a:xfrm>
            <a:off x="4908313" y="1920630"/>
            <a:ext cx="1440000" cy="108000"/>
          </a:xfrm>
          <a:prstGeom prst="rect">
            <a:avLst/>
          </a:prstGeom>
          <a:solidFill>
            <a:srgbClr val="DA9694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(An)</a:t>
            </a:r>
          </a:p>
        </p:txBody>
      </p:sp>
      <p:sp>
        <p:nvSpPr>
          <p:cNvPr id="123" name="Rectangle 122"/>
          <p:cNvSpPr>
            <a:spLocks noChangeArrowheads="1"/>
          </p:cNvSpPr>
          <p:nvPr/>
        </p:nvSpPr>
        <p:spPr bwMode="auto">
          <a:xfrm>
            <a:off x="4908313" y="2832000"/>
            <a:ext cx="1440000" cy="108000"/>
          </a:xfrm>
          <a:prstGeom prst="rect">
            <a:avLst/>
          </a:prstGeom>
          <a:solidFill>
            <a:srgbClr val="DCE6F2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(D1)</a:t>
            </a:r>
          </a:p>
        </p:txBody>
      </p:sp>
      <p:sp>
        <p:nvSpPr>
          <p:cNvPr id="124" name="Rectangle 123"/>
          <p:cNvSpPr>
            <a:spLocks noChangeArrowheads="1"/>
          </p:cNvSpPr>
          <p:nvPr/>
        </p:nvSpPr>
        <p:spPr bwMode="auto">
          <a:xfrm>
            <a:off x="4908313" y="2944212"/>
            <a:ext cx="1440000" cy="108000"/>
          </a:xfrm>
          <a:prstGeom prst="rect">
            <a:avLst/>
          </a:prstGeom>
          <a:solidFill>
            <a:srgbClr val="DCE6F2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...</a:t>
            </a:r>
          </a:p>
        </p:txBody>
      </p:sp>
      <p:sp>
        <p:nvSpPr>
          <p:cNvPr id="125" name="Rectangle 124"/>
          <p:cNvSpPr>
            <a:spLocks noChangeArrowheads="1"/>
          </p:cNvSpPr>
          <p:nvPr/>
        </p:nvSpPr>
        <p:spPr bwMode="auto">
          <a:xfrm>
            <a:off x="4908313" y="3064375"/>
            <a:ext cx="1440000" cy="108000"/>
          </a:xfrm>
          <a:prstGeom prst="rect">
            <a:avLst/>
          </a:prstGeom>
          <a:solidFill>
            <a:srgbClr val="DCE6F2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(Dn)</a:t>
            </a:r>
          </a:p>
        </p:txBody>
      </p:sp>
      <p:sp>
        <p:nvSpPr>
          <p:cNvPr id="126" name="Rectangle 125"/>
          <p:cNvSpPr>
            <a:spLocks noChangeArrowheads="1"/>
          </p:cNvSpPr>
          <p:nvPr/>
        </p:nvSpPr>
        <p:spPr bwMode="auto">
          <a:xfrm>
            <a:off x="4908313" y="2715648"/>
            <a:ext cx="1440000" cy="108000"/>
          </a:xfrm>
          <a:prstGeom prst="rect">
            <a:avLst/>
          </a:prstGeom>
          <a:solidFill>
            <a:srgbClr val="F2DCDB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(Cn)</a:t>
            </a:r>
          </a:p>
        </p:txBody>
      </p:sp>
      <p:sp>
        <p:nvSpPr>
          <p:cNvPr id="127" name="Rectangle 126"/>
          <p:cNvSpPr>
            <a:spLocks noChangeArrowheads="1"/>
          </p:cNvSpPr>
          <p:nvPr/>
        </p:nvSpPr>
        <p:spPr bwMode="auto">
          <a:xfrm>
            <a:off x="2987824" y="2072403"/>
            <a:ext cx="592044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L-Part</a:t>
            </a:r>
          </a:p>
        </p:txBody>
      </p:sp>
      <p:sp>
        <p:nvSpPr>
          <p:cNvPr id="128" name="Rectangle 127"/>
          <p:cNvSpPr>
            <a:spLocks noChangeArrowheads="1"/>
          </p:cNvSpPr>
          <p:nvPr/>
        </p:nvSpPr>
        <p:spPr bwMode="auto">
          <a:xfrm>
            <a:off x="3587322" y="2072403"/>
            <a:ext cx="288000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129" name="Rectangle 128"/>
          <p:cNvSpPr>
            <a:spLocks noChangeArrowheads="1"/>
          </p:cNvSpPr>
          <p:nvPr/>
        </p:nvSpPr>
        <p:spPr bwMode="auto">
          <a:xfrm>
            <a:off x="3886811" y="2072403"/>
            <a:ext cx="576000" cy="360000"/>
          </a:xfrm>
          <a:prstGeom prst="rect">
            <a:avLst/>
          </a:prstGeom>
          <a:solidFill>
            <a:srgbClr val="95B3D8"/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HE-SIG-B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(B,D)</a:t>
            </a:r>
          </a:p>
        </p:txBody>
      </p:sp>
      <p:sp>
        <p:nvSpPr>
          <p:cNvPr id="130" name="Rectangle 129"/>
          <p:cNvSpPr>
            <a:spLocks noChangeArrowheads="1"/>
          </p:cNvSpPr>
          <p:nvPr/>
        </p:nvSpPr>
        <p:spPr bwMode="auto">
          <a:xfrm>
            <a:off x="4908313" y="2380109"/>
            <a:ext cx="1440000" cy="108000"/>
          </a:xfrm>
          <a:prstGeom prst="rect">
            <a:avLst/>
          </a:prstGeom>
          <a:solidFill>
            <a:srgbClr val="FFFF00"/>
          </a:solidFill>
          <a:ln w="9525">
            <a:solidFill>
              <a:sysClr val="windowText" lastClr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(X)</a:t>
            </a:r>
          </a:p>
        </p:txBody>
      </p:sp>
      <p:sp>
        <p:nvSpPr>
          <p:cNvPr id="131" name="Rectangle 130"/>
          <p:cNvSpPr>
            <a:spLocks noChangeArrowheads="1"/>
          </p:cNvSpPr>
          <p:nvPr/>
        </p:nvSpPr>
        <p:spPr bwMode="auto">
          <a:xfrm>
            <a:off x="4908313" y="2041701"/>
            <a:ext cx="1440000" cy="108000"/>
          </a:xfrm>
          <a:prstGeom prst="rect">
            <a:avLst/>
          </a:prstGeom>
          <a:solidFill>
            <a:srgbClr val="95B3D8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R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U (Bn)</a:t>
            </a:r>
          </a:p>
        </p:txBody>
      </p:sp>
      <p:sp>
        <p:nvSpPr>
          <p:cNvPr id="132" name="Rectangle 131"/>
          <p:cNvSpPr>
            <a:spLocks noChangeArrowheads="1"/>
          </p:cNvSpPr>
          <p:nvPr/>
        </p:nvSpPr>
        <p:spPr bwMode="auto">
          <a:xfrm>
            <a:off x="4908313" y="2155332"/>
            <a:ext cx="1440000" cy="108000"/>
          </a:xfrm>
          <a:prstGeom prst="rect">
            <a:avLst/>
          </a:prstGeom>
          <a:solidFill>
            <a:srgbClr val="95B3D8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...</a:t>
            </a:r>
          </a:p>
        </p:txBody>
      </p:sp>
      <p:sp>
        <p:nvSpPr>
          <p:cNvPr id="133" name="Rectangle 132"/>
          <p:cNvSpPr>
            <a:spLocks noChangeArrowheads="1"/>
          </p:cNvSpPr>
          <p:nvPr/>
        </p:nvSpPr>
        <p:spPr bwMode="auto">
          <a:xfrm>
            <a:off x="4908313" y="2268963"/>
            <a:ext cx="1440000" cy="108000"/>
          </a:xfrm>
          <a:prstGeom prst="rect">
            <a:avLst/>
          </a:prstGeom>
          <a:solidFill>
            <a:srgbClr val="95B3D8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R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U (</a:t>
            </a:r>
            <a:r>
              <a:rPr lang="en-US" sz="700" b="1" kern="0" dirty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B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n)</a:t>
            </a:r>
          </a:p>
        </p:txBody>
      </p:sp>
      <p:sp>
        <p:nvSpPr>
          <p:cNvPr id="134" name="Rectangle 133"/>
          <p:cNvSpPr>
            <a:spLocks noChangeArrowheads="1"/>
          </p:cNvSpPr>
          <p:nvPr/>
        </p:nvSpPr>
        <p:spPr bwMode="auto">
          <a:xfrm>
            <a:off x="4458640" y="1701046"/>
            <a:ext cx="449673" cy="146714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6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6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STF/LTF</a:t>
            </a:r>
          </a:p>
        </p:txBody>
      </p:sp>
      <p:sp>
        <p:nvSpPr>
          <p:cNvPr id="376" name="Rectangle 375"/>
          <p:cNvSpPr/>
          <p:nvPr/>
        </p:nvSpPr>
        <p:spPr bwMode="auto">
          <a:xfrm>
            <a:off x="2915816" y="2442981"/>
            <a:ext cx="3476755" cy="365205"/>
          </a:xfrm>
          <a:prstGeom prst="rect">
            <a:avLst/>
          </a:prstGeom>
          <a:solidFill>
            <a:schemeClr val="bg1">
              <a:alpha val="80000"/>
            </a:scheme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62" name="Rectangle 161"/>
          <p:cNvSpPr>
            <a:spLocks noChangeArrowheads="1"/>
          </p:cNvSpPr>
          <p:nvPr/>
        </p:nvSpPr>
        <p:spPr bwMode="auto">
          <a:xfrm>
            <a:off x="6728612" y="2670270"/>
            <a:ext cx="471576" cy="306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defTabSz="914400">
              <a:defRPr/>
            </a:pPr>
            <a:r>
              <a:rPr lang="en-US" sz="800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nulled </a:t>
            </a:r>
          </a:p>
          <a:p>
            <a:pPr defTabSz="914400">
              <a:defRPr/>
            </a:pPr>
            <a:r>
              <a:rPr lang="en-US" sz="800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secondary channel</a:t>
            </a:r>
            <a:endParaRPr lang="en-US" sz="800" kern="0" dirty="0" smtClean="0">
              <a:solidFill>
                <a:sysClr val="windowText" lastClr="000000"/>
              </a:solidFill>
              <a:latin typeface="Arial" charset="0"/>
              <a:ea typeface="MS Gothic" charset="-128"/>
              <a:cs typeface="ＭＳ Ｐゴシック" charset="0"/>
            </a:endParaRPr>
          </a:p>
        </p:txBody>
      </p:sp>
      <p:cxnSp>
        <p:nvCxnSpPr>
          <p:cNvPr id="163" name="Straight Arrow Connector 162"/>
          <p:cNvCxnSpPr>
            <a:stCxn id="162" idx="1"/>
            <a:endCxn id="376" idx="3"/>
          </p:cNvCxnSpPr>
          <p:nvPr/>
        </p:nvCxnSpPr>
        <p:spPr>
          <a:xfrm flipH="1" flipV="1">
            <a:off x="6392571" y="2625584"/>
            <a:ext cx="336041" cy="198064"/>
          </a:xfrm>
          <a:prstGeom prst="straightConnector1">
            <a:avLst/>
          </a:prstGeom>
          <a:noFill/>
          <a:ln w="12700" cap="flat" cmpd="sng" algn="ctr">
            <a:solidFill>
              <a:srgbClr val="000000"/>
            </a:solidFill>
            <a:prstDash val="solid"/>
            <a:headEnd type="none"/>
            <a:tailEnd type="triangl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64" name="Rectangle 163"/>
          <p:cNvSpPr>
            <a:spLocks noChangeArrowheads="1"/>
          </p:cNvSpPr>
          <p:nvPr/>
        </p:nvSpPr>
        <p:spPr bwMode="auto">
          <a:xfrm>
            <a:off x="6686183" y="2279025"/>
            <a:ext cx="1994970" cy="306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defTabSz="914400">
              <a:defRPr/>
            </a:pPr>
            <a:r>
              <a:rPr lang="en-US" sz="800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the c</a:t>
            </a:r>
            <a:r>
              <a:rPr lang="en-US" sz="800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enter 26-tone RU should also be nulled</a:t>
            </a:r>
            <a:endParaRPr lang="en-US" sz="800" kern="0" dirty="0" smtClean="0">
              <a:solidFill>
                <a:sysClr val="windowText" lastClr="000000"/>
              </a:solidFill>
              <a:latin typeface="Arial" charset="0"/>
              <a:ea typeface="MS Gothic" charset="-128"/>
              <a:cs typeface="ＭＳ Ｐゴシック" charset="0"/>
            </a:endParaRPr>
          </a:p>
        </p:txBody>
      </p:sp>
      <p:cxnSp>
        <p:nvCxnSpPr>
          <p:cNvPr id="165" name="Straight Arrow Connector 164"/>
          <p:cNvCxnSpPr>
            <a:stCxn id="164" idx="1"/>
            <a:endCxn id="130" idx="3"/>
          </p:cNvCxnSpPr>
          <p:nvPr/>
        </p:nvCxnSpPr>
        <p:spPr>
          <a:xfrm flipH="1">
            <a:off x="6348313" y="2432403"/>
            <a:ext cx="337870" cy="1706"/>
          </a:xfrm>
          <a:prstGeom prst="straightConnector1">
            <a:avLst/>
          </a:prstGeom>
          <a:noFill/>
          <a:ln w="12700" cap="flat" cmpd="sng" algn="ctr">
            <a:solidFill>
              <a:srgbClr val="000000"/>
            </a:solidFill>
            <a:prstDash val="solid"/>
            <a:headEnd type="none"/>
            <a:tailEnd type="triangl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</p:spTree>
    <p:extLst>
      <p:ext uri="{BB962C8B-B14F-4D97-AF65-F5344CB8AC3E}">
        <p14:creationId xmlns:p14="http://schemas.microsoft.com/office/powerpoint/2010/main" val="65850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6712"/>
            <a:ext cx="7770813" cy="541020"/>
          </a:xfrm>
        </p:spPr>
        <p:txBody>
          <a:bodyPr/>
          <a:lstStyle/>
          <a:p>
            <a:r>
              <a:rPr lang="en-US" dirty="0" smtClean="0"/>
              <a:t>Interferences to OBSS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4459" y="4988589"/>
            <a:ext cx="7877879" cy="1392739"/>
          </a:xfrm>
        </p:spPr>
        <p:txBody>
          <a:bodyPr>
            <a:normAutofit fontScale="85000" lnSpcReduction="20000"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Non-contiguous </a:t>
            </a:r>
            <a:r>
              <a:rPr lang="en-US" dirty="0" smtClean="0"/>
              <a:t>PPDU transmission may interfere </a:t>
            </a:r>
            <a:r>
              <a:rPr lang="en-US" dirty="0" smtClean="0"/>
              <a:t>OBSS’s </a:t>
            </a:r>
            <a:r>
              <a:rPr lang="en-US" dirty="0" smtClean="0"/>
              <a:t>on-going transmission due to </a:t>
            </a:r>
            <a:r>
              <a:rPr lang="en-US" dirty="0" smtClean="0"/>
              <a:t>the limited guard </a:t>
            </a:r>
            <a:r>
              <a:rPr lang="en-US" dirty="0" smtClean="0"/>
              <a:t>carriers </a:t>
            </a:r>
            <a:r>
              <a:rPr lang="en-US" dirty="0" smtClean="0"/>
              <a:t>adjacent to </a:t>
            </a:r>
            <a:r>
              <a:rPr lang="en-US" dirty="0" smtClean="0"/>
              <a:t>the </a:t>
            </a:r>
            <a:r>
              <a:rPr lang="en-US" dirty="0" smtClean="0"/>
              <a:t>nulled </a:t>
            </a:r>
            <a:r>
              <a:rPr lang="en-US" dirty="0" smtClean="0"/>
              <a:t>channel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TGax needs further discussions on how to minimize OBSS interferences in non-contiguous channel bonding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May 2016</a:t>
            </a:r>
            <a:endParaRPr lang="en-GB" dirty="0"/>
          </a:p>
        </p:txBody>
      </p:sp>
      <p:pic>
        <p:nvPicPr>
          <p:cNvPr id="89" name="Content Placeholder 1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68" t="1882" r="7441" b="134"/>
          <a:stretch/>
        </p:blipFill>
        <p:spPr bwMode="auto">
          <a:xfrm>
            <a:off x="2267028" y="1697282"/>
            <a:ext cx="4684556" cy="3000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0" name="Group 89"/>
          <p:cNvGrpSpPr/>
          <p:nvPr/>
        </p:nvGrpSpPr>
        <p:grpSpPr>
          <a:xfrm>
            <a:off x="2675035" y="2209944"/>
            <a:ext cx="3913189" cy="2180727"/>
            <a:chOff x="1421176" y="2313540"/>
            <a:chExt cx="5479023" cy="3600001"/>
          </a:xfrm>
        </p:grpSpPr>
        <p:cxnSp>
          <p:nvCxnSpPr>
            <p:cNvPr id="81" name="Straight Connector 80"/>
            <p:cNvCxnSpPr/>
            <p:nvPr/>
          </p:nvCxnSpPr>
          <p:spPr>
            <a:xfrm flipH="1">
              <a:off x="1421176" y="2313541"/>
              <a:ext cx="180000" cy="3600000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>
              <a:off x="1587335" y="2313541"/>
              <a:ext cx="5131154" cy="0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6720199" y="2313540"/>
              <a:ext cx="180000" cy="3600000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TextBox 63"/>
          <p:cNvSpPr txBox="1"/>
          <p:nvPr/>
        </p:nvSpPr>
        <p:spPr>
          <a:xfrm>
            <a:off x="2954874" y="1556792"/>
            <a:ext cx="537006" cy="1615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lIns="0" tIns="0" rIns="0" bIns="0" rtlCol="0" anchor="ctr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50" dirty="0" smtClean="0">
                <a:solidFill>
                  <a:srgbClr val="061922"/>
                </a:solidFill>
                <a:latin typeface="Arial" charset="0"/>
                <a:ea typeface="Arial" charset="0"/>
                <a:cs typeface="Arial" charset="0"/>
              </a:rPr>
              <a:t>P20MHz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938355" y="1556792"/>
            <a:ext cx="517770" cy="1615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lIns="0" tIns="0" rIns="0" bIns="0" rtlCol="0" anchor="ctr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50" dirty="0" smtClean="0">
                <a:solidFill>
                  <a:srgbClr val="061922"/>
                </a:solidFill>
                <a:latin typeface="Arial" charset="0"/>
                <a:ea typeface="Arial" charset="0"/>
                <a:cs typeface="Arial" charset="0"/>
              </a:rPr>
              <a:t>S20MHz</a:t>
            </a:r>
          </a:p>
        </p:txBody>
      </p:sp>
      <p:sp>
        <p:nvSpPr>
          <p:cNvPr id="62" name="Rectangle 61"/>
          <p:cNvSpPr/>
          <p:nvPr/>
        </p:nvSpPr>
        <p:spPr bwMode="auto">
          <a:xfrm>
            <a:off x="5580112" y="2103200"/>
            <a:ext cx="921525" cy="2287470"/>
          </a:xfrm>
          <a:prstGeom prst="rect">
            <a:avLst/>
          </a:prstGeom>
          <a:solidFill>
            <a:schemeClr val="bg1">
              <a:lumMod val="75000"/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6" name="Oval 85"/>
          <p:cNvSpPr/>
          <p:nvPr/>
        </p:nvSpPr>
        <p:spPr>
          <a:xfrm>
            <a:off x="5508104" y="1847933"/>
            <a:ext cx="114453" cy="2633891"/>
          </a:xfrm>
          <a:prstGeom prst="ellipse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4" name="TextBox 83"/>
          <p:cNvSpPr txBox="1"/>
          <p:nvPr/>
        </p:nvSpPr>
        <p:spPr>
          <a:xfrm>
            <a:off x="1694376" y="2970250"/>
            <a:ext cx="854401" cy="484748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50" dirty="0" smtClean="0">
                <a:solidFill>
                  <a:srgbClr val="061922"/>
                </a:solidFill>
                <a:latin typeface="Arial" charset="0"/>
                <a:ea typeface="Arial" charset="0"/>
                <a:cs typeface="Arial" charset="0"/>
              </a:rPr>
              <a:t>80MHz 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50" dirty="0" smtClean="0">
                <a:solidFill>
                  <a:srgbClr val="061922"/>
                </a:solidFill>
                <a:latin typeface="Arial" charset="0"/>
                <a:ea typeface="Arial" charset="0"/>
                <a:cs typeface="Arial" charset="0"/>
              </a:rPr>
              <a:t>Spectral </a:t>
            </a:r>
            <a:r>
              <a:rPr lang="en-US" sz="1050" dirty="0" smtClean="0">
                <a:solidFill>
                  <a:srgbClr val="061922"/>
                </a:solidFill>
                <a:latin typeface="Arial" charset="0"/>
                <a:ea typeface="Arial" charset="0"/>
                <a:cs typeface="Arial" charset="0"/>
              </a:rPr>
              <a:t>Mask</a:t>
            </a:r>
            <a:endParaRPr lang="en-US" sz="1050" dirty="0">
              <a:solidFill>
                <a:srgbClr val="061922"/>
              </a:solidFill>
              <a:latin typeface="Arial" charset="0"/>
              <a:ea typeface="Arial" charset="0"/>
              <a:cs typeface="Arial" charset="0"/>
            </a:endParaRP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50" dirty="0" smtClean="0">
                <a:solidFill>
                  <a:srgbClr val="061922"/>
                </a:solidFill>
                <a:latin typeface="Arial" charset="0"/>
                <a:ea typeface="Arial" charset="0"/>
                <a:cs typeface="Arial" charset="0"/>
              </a:rPr>
              <a:t>(example)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3861085" y="4653136"/>
            <a:ext cx="3879267" cy="161583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5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may </a:t>
            </a:r>
            <a:r>
              <a:rPr lang="en-US" sz="105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interfere OBSS’s on-going </a:t>
            </a:r>
            <a:r>
              <a:rPr lang="en-US" sz="105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transmissions </a:t>
            </a:r>
            <a:r>
              <a:rPr lang="en-US" sz="105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in </a:t>
            </a:r>
            <a:r>
              <a:rPr lang="en-US" sz="105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nulled channels</a:t>
            </a:r>
          </a:p>
        </p:txBody>
      </p:sp>
      <p:cxnSp>
        <p:nvCxnSpPr>
          <p:cNvPr id="88" name="Straight Arrow Connector 87"/>
          <p:cNvCxnSpPr>
            <a:stCxn id="87" idx="0"/>
            <a:endCxn id="86" idx="4"/>
          </p:cNvCxnSpPr>
          <p:nvPr/>
        </p:nvCxnSpPr>
        <p:spPr>
          <a:xfrm flipH="1" flipV="1">
            <a:off x="5565331" y="4481824"/>
            <a:ext cx="235388" cy="171312"/>
          </a:xfrm>
          <a:prstGeom prst="straightConnector1">
            <a:avLst/>
          </a:prstGeom>
          <a:ln w="12700">
            <a:solidFill>
              <a:srgbClr val="FF0000"/>
            </a:solidFill>
            <a:prstDash val="solid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5335946" y="1556792"/>
            <a:ext cx="517770" cy="1615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lIns="0" tIns="0" rIns="0" bIns="0" rtlCol="0" anchor="ctr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50" dirty="0" smtClean="0">
                <a:solidFill>
                  <a:srgbClr val="061922"/>
                </a:solidFill>
                <a:latin typeface="Arial" charset="0"/>
                <a:ea typeface="Arial" charset="0"/>
                <a:cs typeface="Arial" charset="0"/>
              </a:rPr>
              <a:t>S40MHz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5625527" y="1916832"/>
            <a:ext cx="849592" cy="1615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lIns="0" tIns="0" rIns="0" bIns="0" rtlCol="0" anchor="ctr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50" dirty="0" smtClean="0">
                <a:solidFill>
                  <a:srgbClr val="061922"/>
                </a:solidFill>
                <a:latin typeface="Arial" charset="0"/>
                <a:ea typeface="Arial" charset="0"/>
                <a:cs typeface="Arial" charset="0"/>
              </a:rPr>
              <a:t>Nulled 20MHz</a:t>
            </a:r>
          </a:p>
        </p:txBody>
      </p:sp>
    </p:spTree>
    <p:extLst>
      <p:ext uri="{BB962C8B-B14F-4D97-AF65-F5344CB8AC3E}">
        <p14:creationId xmlns:p14="http://schemas.microsoft.com/office/powerpoint/2010/main" val="16176150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In this submission, we discussed several issues related to the non-contiguous channel </a:t>
            </a:r>
            <a:r>
              <a:rPr lang="en-US" dirty="0" smtClean="0"/>
              <a:t>bonding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Signaling </a:t>
            </a:r>
            <a:r>
              <a:rPr lang="en-US" dirty="0" smtClean="0"/>
              <a:t>of non-contiguous channel bonding by using SIG-A, SIG-B or SIG-A/B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Transmission of </a:t>
            </a:r>
            <a:r>
              <a:rPr lang="en-US" dirty="0" smtClean="0"/>
              <a:t>the center 26-tone </a:t>
            </a:r>
            <a:r>
              <a:rPr lang="en-US" dirty="0" smtClean="0"/>
              <a:t>RU in non-contiguous channel bonding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How to minimize interferences to on-going OBSS </a:t>
            </a:r>
            <a:r>
              <a:rPr lang="en-US" dirty="0" smtClean="0"/>
              <a:t>PPDUs </a:t>
            </a:r>
            <a:r>
              <a:rPr lang="en-US" dirty="0" smtClean="0"/>
              <a:t>in nulled </a:t>
            </a:r>
            <a:r>
              <a:rPr lang="en-US" dirty="0" smtClean="0"/>
              <a:t>channels</a:t>
            </a:r>
            <a:endParaRPr lang="en-US" dirty="0"/>
          </a:p>
          <a:p>
            <a:pPr>
              <a:buFont typeface="Arial" charset="0"/>
              <a:buChar char="•"/>
            </a:pPr>
            <a:endParaRPr lang="en-US" dirty="0"/>
          </a:p>
          <a:p>
            <a:pPr marL="514350" indent="-457200">
              <a:buFont typeface="Arial" charset="0"/>
              <a:buChar char="•"/>
            </a:pP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15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ko-KR" dirty="0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13</a:t>
            </a:fld>
            <a:endParaRPr lang="en-GB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28800"/>
            <a:ext cx="7772400" cy="4752528"/>
          </a:xfrm>
          <a:solidFill>
            <a:schemeClr val="bg1"/>
          </a:solidFill>
          <a:ln/>
        </p:spPr>
        <p:txBody>
          <a:bodyPr>
            <a:normAutofit/>
          </a:bodyPr>
          <a:lstStyle/>
          <a:p>
            <a:pPr marL="0" lvl="1" indent="0">
              <a:spcBef>
                <a:spcPts val="600"/>
              </a:spcBef>
            </a:pPr>
            <a:r>
              <a:rPr lang="en-US" altLang="ko-KR" dirty="0" smtClean="0"/>
              <a:t>[1] 11-16/0024r1, Proposed TGax draft spec</a:t>
            </a:r>
          </a:p>
          <a:p>
            <a:pPr marL="0" lvl="1" indent="0">
              <a:spcBef>
                <a:spcPts val="600"/>
              </a:spcBef>
            </a:pPr>
            <a:r>
              <a:rPr lang="en-US" altLang="ko-KR" dirty="0" smtClean="0"/>
              <a:t>[2] </a:t>
            </a:r>
            <a:r>
              <a:rPr lang="en-US" altLang="ko-KR" dirty="0"/>
              <a:t>11-16/0039r1, RU Allocation in SIG-B</a:t>
            </a:r>
          </a:p>
          <a:p>
            <a:pPr marL="0" lvl="1" indent="0">
              <a:spcBef>
                <a:spcPts val="600"/>
              </a:spcBef>
            </a:pPr>
            <a:r>
              <a:rPr lang="en-US" altLang="ko-KR" dirty="0" smtClean="0"/>
              <a:t>[3] </a:t>
            </a:r>
            <a:r>
              <a:rPr lang="en-US" altLang="ko-KR" dirty="0"/>
              <a:t>11-16/0045r1, Flexible Wider Bandwidth </a:t>
            </a:r>
            <a:r>
              <a:rPr lang="en-US" altLang="ko-KR" dirty="0" smtClean="0"/>
              <a:t>Transmission</a:t>
            </a:r>
            <a:endParaRPr lang="en-US" altLang="ko-KR" dirty="0"/>
          </a:p>
          <a:p>
            <a:pPr marL="0" lvl="1" indent="0">
              <a:spcBef>
                <a:spcPts val="600"/>
              </a:spcBef>
            </a:pPr>
            <a:r>
              <a:rPr lang="en-US" altLang="ko-KR" dirty="0" smtClean="0"/>
              <a:t>[4] 11-16/0059r1</a:t>
            </a:r>
            <a:r>
              <a:rPr lang="en-US" altLang="ko-KR" dirty="0"/>
              <a:t>, </a:t>
            </a:r>
            <a:r>
              <a:rPr lang="en-US" altLang="ko-KR" dirty="0" smtClean="0"/>
              <a:t>Non-contiguous Channel Bonding in 11ax</a:t>
            </a:r>
          </a:p>
          <a:p>
            <a:pPr marL="0" lvl="1" indent="0">
              <a:spcBef>
                <a:spcPts val="600"/>
              </a:spcBef>
            </a:pPr>
            <a:r>
              <a:rPr lang="en-US" dirty="0" smtClean="0"/>
              <a:t>[5] 11-16/0397r2, HE-SIG-B signaling discussions</a:t>
            </a:r>
            <a:endParaRPr lang="en-US" dirty="0"/>
          </a:p>
          <a:p>
            <a:pPr marL="0" lvl="1" indent="0">
              <a:spcBef>
                <a:spcPts val="600"/>
              </a:spcBef>
            </a:pPr>
            <a:endParaRPr lang="en-US" altLang="ko-KR" dirty="0" smtClean="0"/>
          </a:p>
          <a:p>
            <a:pPr marL="0" lvl="1" indent="0">
              <a:spcBef>
                <a:spcPts val="600"/>
              </a:spcBef>
            </a:pPr>
            <a:endParaRPr lang="en-US" sz="2000" b="0" dirty="0"/>
          </a:p>
          <a:p>
            <a:pPr marL="0" lvl="1" indent="0">
              <a:spcBef>
                <a:spcPts val="600"/>
              </a:spcBef>
            </a:pPr>
            <a:endParaRPr lang="en-US" sz="2000" b="0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2090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charset="0"/>
              <a:buChar char="•"/>
            </a:pPr>
            <a:r>
              <a:rPr lang="en-US" altLang="ko-KR" dirty="0" smtClean="0"/>
              <a:t>Do you agree to add the following </a:t>
            </a:r>
            <a:r>
              <a:rPr lang="en-US" altLang="ko-KR" u="sng" dirty="0" smtClean="0"/>
              <a:t>underlined text </a:t>
            </a:r>
            <a:r>
              <a:rPr lang="en-US" altLang="ko-KR" dirty="0" smtClean="0"/>
              <a:t>into 11ax </a:t>
            </a:r>
            <a:r>
              <a:rPr lang="en-US" altLang="ko-KR" dirty="0" smtClean="0"/>
              <a:t>SFD ?</a:t>
            </a:r>
            <a:endParaRPr lang="en-US" altLang="ko-KR" dirty="0"/>
          </a:p>
          <a:p>
            <a:pPr lvl="1">
              <a:buFont typeface="Arial" charset="0"/>
              <a:buChar char="•"/>
            </a:pPr>
            <a:r>
              <a:rPr lang="en-US" altLang="ko-KR" b="1" i="1" dirty="0" smtClean="0"/>
              <a:t>3.1 General</a:t>
            </a:r>
          </a:p>
          <a:p>
            <a:pPr lvl="1">
              <a:buFont typeface="Arial" charset="0"/>
              <a:buChar char="•"/>
            </a:pPr>
            <a:r>
              <a:rPr lang="en-US" i="1" dirty="0" smtClean="0"/>
              <a:t>The </a:t>
            </a:r>
            <a:r>
              <a:rPr lang="en-US" i="1" dirty="0"/>
              <a:t>non-contiguous channel bonding will be supported in 802.11ax by:</a:t>
            </a:r>
          </a:p>
          <a:p>
            <a:pPr lvl="2">
              <a:buFont typeface="Arial" charset="0"/>
              <a:buChar char="•"/>
            </a:pPr>
            <a:r>
              <a:rPr lang="en-US" i="1" dirty="0"/>
              <a:t>Transmitting using OFDMA PPDU format by nulling the tones of one or more secondary channels in 80 MHz and 160 (80+80) MHz;</a:t>
            </a:r>
          </a:p>
          <a:p>
            <a:pPr lvl="2">
              <a:buFont typeface="Arial" charset="0"/>
              <a:buChar char="•"/>
            </a:pPr>
            <a:r>
              <a:rPr lang="en-US" i="1" dirty="0"/>
              <a:t>Modes for non-contiguous channel bonding are TBD;</a:t>
            </a:r>
          </a:p>
          <a:p>
            <a:pPr lvl="2">
              <a:buFont typeface="Arial" charset="0"/>
              <a:buChar char="•"/>
            </a:pPr>
            <a:r>
              <a:rPr lang="en-US" i="1" dirty="0"/>
              <a:t>Non-contiguous channels within primary or secondary 80 MHz only exists at AP side</a:t>
            </a:r>
            <a:r>
              <a:rPr lang="en-US" i="1" dirty="0" smtClean="0"/>
              <a:t>.</a:t>
            </a:r>
          </a:p>
          <a:p>
            <a:pPr lvl="2">
              <a:buFont typeface="Arial" charset="0"/>
              <a:buChar char="•"/>
            </a:pPr>
            <a:r>
              <a:rPr lang="en-US" altLang="ko-KR" u="sng" dirty="0" smtClean="0">
                <a:solidFill>
                  <a:schemeClr val="tx1"/>
                </a:solidFill>
              </a:rPr>
              <a:t>When </a:t>
            </a:r>
            <a:r>
              <a:rPr lang="en-US" altLang="ko-KR" u="sng" dirty="0">
                <a:solidFill>
                  <a:schemeClr val="tx1"/>
                </a:solidFill>
              </a:rPr>
              <a:t>a secondary </a:t>
            </a:r>
            <a:r>
              <a:rPr lang="en-US" altLang="ko-KR" u="sng" dirty="0" smtClean="0">
                <a:solidFill>
                  <a:schemeClr val="tx1"/>
                </a:solidFill>
              </a:rPr>
              <a:t>channel </a:t>
            </a:r>
            <a:r>
              <a:rPr lang="en-US" altLang="ko-KR" u="sng" dirty="0">
                <a:solidFill>
                  <a:schemeClr val="tx1"/>
                </a:solidFill>
              </a:rPr>
              <a:t>adjacent to </a:t>
            </a:r>
            <a:r>
              <a:rPr lang="en-US" altLang="ko-KR" u="sng" dirty="0" smtClean="0">
                <a:solidFill>
                  <a:schemeClr val="tx1"/>
                </a:solidFill>
              </a:rPr>
              <a:t>a center 26-tone RU </a:t>
            </a:r>
            <a:r>
              <a:rPr lang="en-US" altLang="ko-KR" u="sng" dirty="0">
                <a:solidFill>
                  <a:schemeClr val="tx1"/>
                </a:solidFill>
              </a:rPr>
              <a:t>is nulled, the center </a:t>
            </a:r>
            <a:r>
              <a:rPr lang="en-US" altLang="ko-KR" u="sng" dirty="0" smtClean="0">
                <a:solidFill>
                  <a:schemeClr val="tx1"/>
                </a:solidFill>
              </a:rPr>
              <a:t>26-tone </a:t>
            </a:r>
            <a:r>
              <a:rPr lang="en-US" altLang="ko-KR" u="sng" dirty="0">
                <a:solidFill>
                  <a:schemeClr val="tx1"/>
                </a:solidFill>
              </a:rPr>
              <a:t>RU </a:t>
            </a:r>
            <a:r>
              <a:rPr lang="en-US" altLang="ko-KR" u="sng" dirty="0" smtClean="0">
                <a:solidFill>
                  <a:schemeClr val="tx1"/>
                </a:solidFill>
              </a:rPr>
              <a:t>is also nulled.</a:t>
            </a:r>
            <a:endParaRPr lang="en-US" altLang="ko-KR" u="sng" dirty="0">
              <a:solidFill>
                <a:schemeClr val="tx1"/>
              </a:solidFill>
            </a:endParaRPr>
          </a:p>
          <a:p>
            <a:pPr lvl="3">
              <a:buFont typeface="Arial" charset="0"/>
              <a:buChar char="•"/>
            </a:pPr>
            <a:endParaRPr lang="en-US" altLang="ko-KR" dirty="0" smtClean="0"/>
          </a:p>
          <a:p>
            <a:pPr lvl="1">
              <a:buFont typeface="Arial" charset="0"/>
              <a:buChar char="•"/>
            </a:pPr>
            <a:r>
              <a:rPr lang="en-US" altLang="ko-KR" dirty="0" smtClean="0"/>
              <a:t>Y/N/A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20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8840"/>
            <a:ext cx="8062664" cy="4486573"/>
          </a:xfrm>
        </p:spPr>
        <p:txBody>
          <a:bodyPr>
            <a:normAutofit fontScale="85000" lnSpcReduction="10000"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11ax D0.1 specifies </a:t>
            </a:r>
            <a:r>
              <a:rPr lang="en-US" dirty="0"/>
              <a:t>non-contiguous channel </a:t>
            </a:r>
            <a:r>
              <a:rPr lang="en-US" dirty="0" smtClean="0"/>
              <a:t>bonding as follows [1]</a:t>
            </a:r>
            <a:endParaRPr lang="en-US" dirty="0"/>
          </a:p>
          <a:p>
            <a:pPr lvl="1">
              <a:buFont typeface="Arial" charset="0"/>
              <a:buChar char="•"/>
            </a:pPr>
            <a:r>
              <a:rPr lang="en-US" i="1" dirty="0" smtClean="0"/>
              <a:t>The </a:t>
            </a:r>
            <a:r>
              <a:rPr lang="en-US" i="1" dirty="0"/>
              <a:t>HE PHY provides support for 20 MHz, 40 MHz, 80 MHz and 160 MHz contiguous channel widths and support for 80+80 MHz non-contiguous channel width. </a:t>
            </a:r>
            <a:endParaRPr lang="en-US" i="1" dirty="0" smtClean="0"/>
          </a:p>
          <a:p>
            <a:pPr lvl="1">
              <a:buFont typeface="Arial" charset="0"/>
              <a:buChar char="•"/>
            </a:pPr>
            <a:r>
              <a:rPr lang="en-US" i="1" dirty="0" smtClean="0"/>
              <a:t>Tones </a:t>
            </a:r>
            <a:r>
              <a:rPr lang="en-US" i="1" dirty="0"/>
              <a:t>of one or more secondary channels in 80 MHz </a:t>
            </a:r>
            <a:r>
              <a:rPr lang="en-US" i="1" dirty="0" smtClean="0"/>
              <a:t>and </a:t>
            </a:r>
            <a:r>
              <a:rPr lang="en-US" i="1" dirty="0"/>
              <a:t>160 (80+80) MHz could be nulled when using OFDMA PPDU transmission. </a:t>
            </a:r>
            <a:endParaRPr lang="en-US" i="1" dirty="0" smtClean="0"/>
          </a:p>
          <a:p>
            <a:pPr lvl="1">
              <a:buFont typeface="Arial" charset="0"/>
              <a:buChar char="•"/>
            </a:pPr>
            <a:r>
              <a:rPr lang="en-US" i="1" dirty="0" smtClean="0"/>
              <a:t>The </a:t>
            </a:r>
            <a:r>
              <a:rPr lang="en-US" i="1" dirty="0"/>
              <a:t>modes of </a:t>
            </a:r>
            <a:r>
              <a:rPr lang="en-US" i="1" dirty="0" smtClean="0"/>
              <a:t>non-contiguous channel bonding are TBD. </a:t>
            </a:r>
          </a:p>
          <a:p>
            <a:pPr lvl="1">
              <a:buFont typeface="Arial" charset="0"/>
              <a:buChar char="•"/>
            </a:pPr>
            <a:r>
              <a:rPr lang="en-US" i="1" dirty="0" smtClean="0"/>
              <a:t>The non-contiguous channels within primary or secondary 80 MHz only exists at AP side. </a:t>
            </a:r>
            <a:endParaRPr lang="en-US" i="1" dirty="0"/>
          </a:p>
          <a:p>
            <a:pPr lvl="2"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In this submission, we discuss several issues related to the non-contiguous channel bonding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signaling of non-contiguous channel </a:t>
            </a:r>
            <a:r>
              <a:rPr lang="en-US" dirty="0" smtClean="0"/>
              <a:t>bonding in SIG-A/B</a:t>
            </a:r>
            <a:endParaRPr lang="en-US" dirty="0" smtClean="0"/>
          </a:p>
          <a:p>
            <a:pPr lvl="1">
              <a:buFont typeface="Arial" charset="0"/>
              <a:buChar char="•"/>
            </a:pPr>
            <a:r>
              <a:rPr lang="en-US" dirty="0" smtClean="0"/>
              <a:t>transmission of the center 26-tone RU when the adjacent channel is nulled</a:t>
            </a:r>
            <a:endParaRPr lang="en-US" dirty="0" smtClean="0"/>
          </a:p>
          <a:p>
            <a:pPr lvl="1">
              <a:buFont typeface="Arial" charset="0"/>
              <a:buChar char="•"/>
            </a:pPr>
            <a:r>
              <a:rPr lang="en-US" dirty="0" smtClean="0"/>
              <a:t>interferences to </a:t>
            </a:r>
            <a:r>
              <a:rPr lang="en-US" dirty="0" smtClean="0"/>
              <a:t>OBSS on-going transmissions in nulled channels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693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HE-SIG-A’s BW 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7784" y="2420888"/>
            <a:ext cx="6264696" cy="3673525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In HE MU PPDU, SIG-A’s BW field is TBD that may accommodate more bandwidth options than in SU case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11ax </a:t>
            </a:r>
            <a:r>
              <a:rPr lang="en-US" dirty="0"/>
              <a:t>may extend SIG-A’s BW </a:t>
            </a:r>
            <a:r>
              <a:rPr lang="en-US" dirty="0" smtClean="0"/>
              <a:t>field to </a:t>
            </a:r>
            <a:r>
              <a:rPr lang="en-US" dirty="0"/>
              <a:t>explicitly signal </a:t>
            </a:r>
            <a:r>
              <a:rPr lang="en-US" dirty="0" smtClean="0"/>
              <a:t>non-contiguous </a:t>
            </a:r>
            <a:r>
              <a:rPr lang="en-US" dirty="0"/>
              <a:t>bandwidth options (e.g. P20+S40</a:t>
            </a:r>
            <a:r>
              <a:rPr lang="en-US" dirty="0" smtClean="0"/>
              <a:t>)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Not many bit spaces left for the BW field 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16 bits are remained for Spatial Reuse, TXOP, and BW fields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260469" y="6475413"/>
            <a:ext cx="528637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May 2016</a:t>
            </a:r>
            <a:endParaRPr lang="en-GB" dirty="0"/>
          </a:p>
        </p:txBody>
      </p:sp>
      <p:sp>
        <p:nvSpPr>
          <p:cNvPr id="43" name="Rectangle 5"/>
          <p:cNvSpPr>
            <a:spLocks noChangeArrowheads="1"/>
          </p:cNvSpPr>
          <p:nvPr/>
        </p:nvSpPr>
        <p:spPr bwMode="auto">
          <a:xfrm>
            <a:off x="327886" y="1643708"/>
            <a:ext cx="288000" cy="43199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L-STF</a:t>
            </a:r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621573" y="1643708"/>
            <a:ext cx="288000" cy="43199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L-LTF</a:t>
            </a:r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915374" y="1643708"/>
            <a:ext cx="144000" cy="43199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L-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SIG</a:t>
            </a:r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2556016" y="1643707"/>
            <a:ext cx="2160000" cy="432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PSDU(s)</a:t>
            </a:r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1068118" y="1643708"/>
            <a:ext cx="144000" cy="43199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R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L-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SIG</a:t>
            </a:r>
          </a:p>
        </p:txBody>
      </p:sp>
      <p:sp>
        <p:nvSpPr>
          <p:cNvPr id="48" name="Rectangle 5"/>
          <p:cNvSpPr>
            <a:spLocks noChangeArrowheads="1"/>
          </p:cNvSpPr>
          <p:nvPr/>
        </p:nvSpPr>
        <p:spPr bwMode="auto">
          <a:xfrm>
            <a:off x="1220862" y="1643708"/>
            <a:ext cx="288000" cy="43199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rgbClr val="FF0000"/>
                </a:solidFill>
                <a:latin typeface="Arial" charset="0"/>
                <a:ea typeface=""/>
                <a:cs typeface="ＭＳ Ｐゴシック" charset="0"/>
              </a:rPr>
              <a:t>HE-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rgbClr val="FF0000"/>
                </a:solidFill>
                <a:latin typeface="Arial" charset="0"/>
                <a:ea typeface=""/>
                <a:cs typeface="ＭＳ Ｐゴシック" charset="0"/>
              </a:rPr>
              <a:t>SIG-A</a:t>
            </a:r>
          </a:p>
        </p:txBody>
      </p:sp>
      <p:sp>
        <p:nvSpPr>
          <p:cNvPr id="49" name="Rectangle 6"/>
          <p:cNvSpPr>
            <a:spLocks noChangeArrowheads="1"/>
          </p:cNvSpPr>
          <p:nvPr/>
        </p:nvSpPr>
        <p:spPr bwMode="auto">
          <a:xfrm>
            <a:off x="1515858" y="1643708"/>
            <a:ext cx="576000" cy="43199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HE-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SIG-B</a:t>
            </a:r>
          </a:p>
        </p:txBody>
      </p:sp>
      <p:sp>
        <p:nvSpPr>
          <p:cNvPr id="50" name="Rectangle 7"/>
          <p:cNvSpPr>
            <a:spLocks noChangeArrowheads="1"/>
          </p:cNvSpPr>
          <p:nvPr/>
        </p:nvSpPr>
        <p:spPr bwMode="auto">
          <a:xfrm>
            <a:off x="2098505" y="1643708"/>
            <a:ext cx="144000" cy="43199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HE-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STF</a:t>
            </a:r>
          </a:p>
        </p:txBody>
      </p:sp>
      <p:sp>
        <p:nvSpPr>
          <p:cNvPr id="51" name="Rectangle 6"/>
          <p:cNvSpPr>
            <a:spLocks noChangeArrowheads="1"/>
          </p:cNvSpPr>
          <p:nvPr/>
        </p:nvSpPr>
        <p:spPr bwMode="auto">
          <a:xfrm>
            <a:off x="2259591" y="1643708"/>
            <a:ext cx="288000" cy="43199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HE-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LTF(s)</a:t>
            </a:r>
          </a:p>
        </p:txBody>
      </p:sp>
      <p:cxnSp>
        <p:nvCxnSpPr>
          <p:cNvPr id="53" name="Straight Connector 52"/>
          <p:cNvCxnSpPr/>
          <p:nvPr/>
        </p:nvCxnSpPr>
        <p:spPr>
          <a:xfrm flipH="1">
            <a:off x="470105" y="2075707"/>
            <a:ext cx="769834" cy="561760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54" name="Straight Connector 53"/>
          <p:cNvCxnSpPr/>
          <p:nvPr/>
        </p:nvCxnSpPr>
        <p:spPr>
          <a:xfrm>
            <a:off x="1516751" y="2080427"/>
            <a:ext cx="756680" cy="537359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graphicFrame>
        <p:nvGraphicFramePr>
          <p:cNvPr id="56" name="Table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858933"/>
              </p:ext>
            </p:extLst>
          </p:nvPr>
        </p:nvGraphicFramePr>
        <p:xfrm>
          <a:off x="470105" y="2637467"/>
          <a:ext cx="1797639" cy="3506154"/>
        </p:xfrm>
        <a:graphic>
          <a:graphicData uri="http://schemas.openxmlformats.org/drawingml/2006/table">
            <a:tbl>
              <a:tblPr firstRow="1" bandRow="1"/>
              <a:tblGrid>
                <a:gridCol w="911788"/>
                <a:gridCol w="885851"/>
              </a:tblGrid>
              <a:tr h="1701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b="1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Field</a:t>
                      </a:r>
                      <a:endParaRPr lang="en-US" sz="800" b="1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6000" marR="36000" marT="18000" marB="180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b="1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# of Bits</a:t>
                      </a:r>
                      <a:endParaRPr lang="en-US" sz="800" b="1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6000" marR="36000" marT="18000" marB="180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</a:tr>
              <a:tr h="1701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 smtClean="0">
                          <a:solidFill>
                            <a:schemeClr val="tx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UL/DL</a:t>
                      </a:r>
                      <a:endParaRPr lang="en-US" sz="800" dirty="0" smtClean="0">
                        <a:solidFill>
                          <a:schemeClr val="tx1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6000" marR="36000" marT="18000" marB="180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baseline="0" dirty="0" smtClean="0">
                          <a:solidFill>
                            <a:schemeClr val="tx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marL="36000" marR="36000" marT="18000" marB="180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01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indent="0">
                        <a:buNone/>
                      </a:pPr>
                      <a:r>
                        <a:rPr lang="en-US" sz="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BSS Color</a:t>
                      </a:r>
                      <a:endParaRPr lang="en-US" sz="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6000" marR="36000" marT="18000" marB="180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indent="0" algn="ctr">
                        <a:buNone/>
                      </a:pPr>
                      <a:r>
                        <a:rPr lang="en-US" sz="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6</a:t>
                      </a:r>
                      <a:endParaRPr lang="en-US" sz="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6000" marR="36000" marT="18000" marB="180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01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indent="0">
                        <a:buNone/>
                      </a:pPr>
                      <a:r>
                        <a:rPr lang="en-US" sz="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Spatial Reuse</a:t>
                      </a:r>
                      <a:endParaRPr lang="en-US" sz="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6000" marR="36000" marT="18000" marB="180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indent="0" algn="ctr">
                        <a:buNone/>
                      </a:pPr>
                      <a:r>
                        <a:rPr lang="en-US" sz="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TBD</a:t>
                      </a:r>
                      <a:endParaRPr lang="en-US" sz="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6000" marR="36000" marT="18000" marB="180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01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indent="0">
                        <a:buNone/>
                      </a:pPr>
                      <a:r>
                        <a:rPr lang="en-US" sz="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TXOP Duration</a:t>
                      </a:r>
                      <a:endParaRPr lang="en-US" sz="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6000" marR="36000" marT="18000" marB="180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indent="0" algn="ctr">
                        <a:buNone/>
                      </a:pPr>
                      <a:r>
                        <a:rPr lang="en-US" sz="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TBD</a:t>
                      </a:r>
                      <a:endParaRPr lang="en-US" sz="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6000" marR="36000" marT="18000" marB="180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01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indent="0">
                        <a:buNone/>
                      </a:pPr>
                      <a:r>
                        <a:rPr lang="en-US" sz="800" b="1" dirty="0" smtClean="0">
                          <a:solidFill>
                            <a:srgbClr val="FF0000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Bandwidth</a:t>
                      </a:r>
                      <a:endParaRPr lang="en-US" sz="800" b="1" dirty="0">
                        <a:solidFill>
                          <a:srgbClr val="FF0000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6000" marR="36000" marT="18000" marB="180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b="1" dirty="0" smtClean="0">
                          <a:solidFill>
                            <a:srgbClr val="FF0000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&gt;=2</a:t>
                      </a:r>
                      <a:endParaRPr lang="en-US" sz="800" b="1" dirty="0">
                        <a:solidFill>
                          <a:srgbClr val="FF0000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6000" marR="36000" marT="18000" marB="180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01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indent="0">
                        <a:buNone/>
                      </a:pPr>
                      <a:r>
                        <a:rPr lang="en-US" sz="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SIG-B MCS</a:t>
                      </a:r>
                      <a:endParaRPr lang="en-US" sz="800" baseline="0" dirty="0" smtClean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6000" marR="36000" marT="18000" marB="180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indent="0" algn="ctr">
                        <a:buNone/>
                      </a:pPr>
                      <a:r>
                        <a:rPr lang="en-US" sz="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3</a:t>
                      </a:r>
                      <a:endParaRPr lang="en-US" sz="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6000" marR="36000" marT="18000" marB="180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01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indent="0">
                        <a:buNone/>
                      </a:pPr>
                      <a:r>
                        <a:rPr lang="en-US" sz="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SIG-B DCM</a:t>
                      </a:r>
                      <a:endParaRPr lang="en-US" sz="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6000" marR="36000" marT="18000" marB="180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indent="0" algn="ctr">
                        <a:buNone/>
                      </a:pPr>
                      <a:r>
                        <a:rPr lang="en-US" sz="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  <a:endParaRPr lang="en-US" sz="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6000" marR="36000" marT="18000" marB="180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01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indent="0">
                        <a:buNone/>
                      </a:pPr>
                      <a:r>
                        <a:rPr lang="en-US" sz="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SIG-B Num of SYM</a:t>
                      </a:r>
                      <a:endParaRPr lang="en-US" sz="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6000" marR="36000" marT="18000" marB="180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indent="0" algn="ctr">
                        <a:buNone/>
                      </a:pPr>
                      <a:r>
                        <a:rPr lang="en-US" sz="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4</a:t>
                      </a:r>
                      <a:endParaRPr lang="en-US" sz="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6000" marR="36000" marT="18000" marB="180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01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indent="0">
                        <a:buNone/>
                      </a:pPr>
                      <a:r>
                        <a:rPr lang="en-US" sz="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SIG-B Compression</a:t>
                      </a:r>
                      <a:endParaRPr lang="en-US" sz="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6000" marR="36000" marT="18000" marB="180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indent="0" algn="ctr">
                        <a:buNone/>
                      </a:pPr>
                      <a:r>
                        <a:rPr lang="en-US" altLang="ko-KR" sz="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  <a:endParaRPr lang="en-US" sz="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6000" marR="36000" marT="18000" marB="180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01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indent="0">
                        <a:buNone/>
                      </a:pPr>
                      <a:r>
                        <a:rPr lang="en-US" sz="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Num</a:t>
                      </a:r>
                      <a:r>
                        <a:rPr lang="en-US" sz="800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of HE-LTF SYM</a:t>
                      </a:r>
                      <a:endParaRPr lang="en-US" sz="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6000" marR="36000" marT="18000" marB="180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indent="0" algn="ctr">
                        <a:buNone/>
                      </a:pPr>
                      <a:r>
                        <a:rPr lang="en-US" altLang="ko-KR" sz="800" dirty="0" smtClean="0">
                          <a:solidFill>
                            <a:sysClr val="windowText" lastClr="000000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3</a:t>
                      </a:r>
                      <a:endParaRPr lang="en-US" sz="800" dirty="0">
                        <a:solidFill>
                          <a:sysClr val="windowText" lastClr="000000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6000" marR="36000" marT="18000" marB="180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01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indent="0">
                        <a:buNone/>
                      </a:pPr>
                      <a:r>
                        <a:rPr lang="en-US" sz="800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CP+LTF Size</a:t>
                      </a:r>
                      <a:endParaRPr lang="en-US" sz="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6000" marR="36000" marT="18000" marB="180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indent="0" algn="ctr">
                        <a:buNone/>
                      </a:pPr>
                      <a:r>
                        <a:rPr lang="en-US" sz="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3</a:t>
                      </a:r>
                      <a:endParaRPr lang="en-US" sz="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6000" marR="36000" marT="18000" marB="180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01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indent="0">
                        <a:buNone/>
                      </a:pPr>
                      <a:r>
                        <a:rPr lang="en-US" sz="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LDPC Extra SYM</a:t>
                      </a:r>
                      <a:endParaRPr lang="en-US" sz="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6000" marR="36000" marT="18000" marB="180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indent="0" algn="ctr">
                        <a:buNone/>
                      </a:pPr>
                      <a:r>
                        <a:rPr lang="en-US" sz="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  <a:endParaRPr lang="en-US" sz="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6000" marR="36000" marT="18000" marB="180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01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indent="0">
                        <a:buNone/>
                      </a:pPr>
                      <a:r>
                        <a:rPr lang="en-US" sz="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Packet Extension</a:t>
                      </a:r>
                      <a:endParaRPr lang="en-US" sz="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6000" marR="36000" marT="18000" marB="180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indent="0" algn="ctr">
                        <a:buNone/>
                      </a:pPr>
                      <a:r>
                        <a:rPr lang="en-US" sz="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3</a:t>
                      </a:r>
                      <a:endParaRPr lang="en-US" sz="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6000" marR="36000" marT="18000" marB="180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01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indent="0">
                        <a:buNone/>
                      </a:pPr>
                      <a:r>
                        <a:rPr lang="en-US" sz="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CRC</a:t>
                      </a:r>
                      <a:endParaRPr lang="en-US" sz="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6000" marR="36000" marT="18000" marB="180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indent="0" algn="ctr">
                        <a:buNone/>
                      </a:pPr>
                      <a:r>
                        <a:rPr lang="en-US" sz="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4</a:t>
                      </a:r>
                      <a:endParaRPr lang="en-US" sz="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6000" marR="36000" marT="18000" marB="180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01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indent="0">
                        <a:buNone/>
                      </a:pPr>
                      <a:r>
                        <a:rPr lang="en-US" sz="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Tail</a:t>
                      </a:r>
                      <a:endParaRPr lang="en-US" sz="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6000" marR="36000" marT="18000" marB="180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indent="0" algn="ctr">
                        <a:buNone/>
                      </a:pPr>
                      <a:r>
                        <a:rPr lang="en-US" sz="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6</a:t>
                      </a:r>
                      <a:endParaRPr lang="en-US" sz="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6000" marR="36000" marT="18000" marB="180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6426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indent="0">
                        <a:buNone/>
                      </a:pPr>
                      <a:r>
                        <a:rPr lang="en-US" sz="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Total</a:t>
                      </a:r>
                      <a:endParaRPr lang="en-US" sz="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6000" marR="36000" marT="18000" marB="180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indent="0" algn="ctr">
                        <a:buNone/>
                      </a:pPr>
                      <a:r>
                        <a:rPr lang="en-US" sz="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36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US" sz="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+SR+TXOP+</a:t>
                      </a:r>
                      <a:r>
                        <a:rPr lang="en-US" sz="800" b="1" dirty="0" smtClean="0">
                          <a:solidFill>
                            <a:srgbClr val="FF0000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BW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US" sz="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=52</a:t>
                      </a:r>
                      <a:endParaRPr lang="en-US" sz="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6000" marR="36000" marT="18000" marB="180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</a:tr>
            </a:tbl>
          </a:graphicData>
        </a:graphic>
      </p:graphicFrame>
      <p:sp>
        <p:nvSpPr>
          <p:cNvPr id="58" name="Rectangle 5"/>
          <p:cNvSpPr>
            <a:spLocks noChangeArrowheads="1"/>
          </p:cNvSpPr>
          <p:nvPr/>
        </p:nvSpPr>
        <p:spPr bwMode="auto">
          <a:xfrm>
            <a:off x="1043608" y="2293092"/>
            <a:ext cx="759023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800" b="1" kern="0" dirty="0" smtClean="0">
                <a:solidFill>
                  <a:sysClr val="windowText" lastClr="000000"/>
                </a:solidFill>
                <a:latin typeface="Times New Roman" charset="0"/>
                <a:ea typeface="Times New Roman" charset="0"/>
                <a:cs typeface="Times New Roman" charset="0"/>
              </a:rPr>
              <a:t>HE MU PPDU</a:t>
            </a:r>
            <a:endParaRPr lang="en-US" sz="800" b="1" kern="0" dirty="0" smtClean="0">
              <a:solidFill>
                <a:sysClr val="windowText" lastClr="0000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68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HE-SIG-B’s Common Block 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745005"/>
            <a:ext cx="7770813" cy="1811728"/>
          </a:xfrm>
        </p:spPr>
        <p:txBody>
          <a:bodyPr>
            <a:normAutofit fontScale="77500" lnSpcReduction="20000"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Two HE-SIG-B content channels are parallel-decoded at receiving STAs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In Common Block, RU allocation subfield signals RU arrangements in frequency domain and the number of User specific subfields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RU allocation subfield may signal “Null RU” </a:t>
            </a:r>
            <a:r>
              <a:rPr lang="en-US" dirty="0"/>
              <a:t>indices to </a:t>
            </a:r>
            <a:r>
              <a:rPr lang="en-US" dirty="0" smtClean="0"/>
              <a:t>signal non-contiguous PPDU options </a:t>
            </a:r>
            <a:r>
              <a:rPr lang="en-US" dirty="0"/>
              <a:t>(currently </a:t>
            </a:r>
            <a:r>
              <a:rPr lang="en-US" dirty="0" smtClean="0"/>
              <a:t>many </a:t>
            </a:r>
            <a:r>
              <a:rPr lang="en-US" dirty="0"/>
              <a:t>TBD index ranges)</a:t>
            </a:r>
          </a:p>
          <a:p>
            <a:pPr>
              <a:buFont typeface="Arial" charset="0"/>
              <a:buChar char="•"/>
            </a:pPr>
            <a:endParaRPr lang="ko-KR" altLang="en-US" dirty="0" smtClean="0"/>
          </a:p>
          <a:p>
            <a:pPr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May 2016</a:t>
            </a:r>
            <a:endParaRPr lang="en-GB" dirty="0"/>
          </a:p>
        </p:txBody>
      </p:sp>
      <p:sp>
        <p:nvSpPr>
          <p:cNvPr id="77" name="Rectangle 76"/>
          <p:cNvSpPr>
            <a:spLocks noChangeArrowheads="1"/>
          </p:cNvSpPr>
          <p:nvPr/>
        </p:nvSpPr>
        <p:spPr bwMode="auto">
          <a:xfrm>
            <a:off x="3084197" y="1657770"/>
            <a:ext cx="592044" cy="360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L-Part</a:t>
            </a:r>
          </a:p>
        </p:txBody>
      </p:sp>
      <p:sp>
        <p:nvSpPr>
          <p:cNvPr id="78" name="Rectangle 77"/>
          <p:cNvSpPr>
            <a:spLocks noChangeArrowheads="1"/>
          </p:cNvSpPr>
          <p:nvPr/>
        </p:nvSpPr>
        <p:spPr bwMode="auto">
          <a:xfrm>
            <a:off x="3683695" y="1657770"/>
            <a:ext cx="288000" cy="360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79" name="Rectangle 78"/>
          <p:cNvSpPr>
            <a:spLocks noChangeArrowheads="1"/>
          </p:cNvSpPr>
          <p:nvPr/>
        </p:nvSpPr>
        <p:spPr bwMode="auto">
          <a:xfrm>
            <a:off x="3981496" y="1657770"/>
            <a:ext cx="576000" cy="360000"/>
          </a:xfrm>
          <a:prstGeom prst="rect">
            <a:avLst/>
          </a:prstGeom>
          <a:solidFill>
            <a:srgbClr val="DA9694"/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HE-SIG-B</a:t>
            </a:r>
            <a:endParaRPr lang="ko-KR" altLang="en-US" sz="700" b="1" kern="0" dirty="0" smtClean="0">
              <a:solidFill>
                <a:sysClr val="windowText" lastClr="000000"/>
              </a:solidFill>
              <a:latin typeface="Arial" charset="0"/>
              <a:cs typeface="ＭＳ Ｐゴシック" charset="0"/>
            </a:endParaRPr>
          </a:p>
          <a:p>
            <a:pPr algn="ctr" defTabSz="914400">
              <a:defRPr/>
            </a:pPr>
            <a:r>
              <a:rPr lang="en-US" altLang="ko-KR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(A,C)</a:t>
            </a:r>
            <a:endParaRPr lang="en-US" sz="700" b="1" kern="0" dirty="0" smtClean="0">
              <a:solidFill>
                <a:sysClr val="windowText" lastClr="000000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81" name="Rectangle 80"/>
          <p:cNvSpPr>
            <a:spLocks noChangeArrowheads="1"/>
          </p:cNvSpPr>
          <p:nvPr/>
        </p:nvSpPr>
        <p:spPr bwMode="auto">
          <a:xfrm>
            <a:off x="3084197" y="2397117"/>
            <a:ext cx="592044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L-Part</a:t>
            </a:r>
          </a:p>
        </p:txBody>
      </p:sp>
      <p:sp>
        <p:nvSpPr>
          <p:cNvPr id="82" name="Rectangle 5"/>
          <p:cNvSpPr>
            <a:spLocks noChangeArrowheads="1"/>
          </p:cNvSpPr>
          <p:nvPr/>
        </p:nvSpPr>
        <p:spPr bwMode="auto">
          <a:xfrm>
            <a:off x="3683695" y="2397117"/>
            <a:ext cx="288000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83" name="Rectangle 6"/>
          <p:cNvSpPr>
            <a:spLocks noChangeArrowheads="1"/>
          </p:cNvSpPr>
          <p:nvPr/>
        </p:nvSpPr>
        <p:spPr bwMode="auto">
          <a:xfrm>
            <a:off x="3981496" y="2397117"/>
            <a:ext cx="576000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HE-SIG-B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(A,C)</a:t>
            </a:r>
          </a:p>
        </p:txBody>
      </p:sp>
      <p:sp>
        <p:nvSpPr>
          <p:cNvPr id="84" name="Rectangle 83"/>
          <p:cNvSpPr>
            <a:spLocks noChangeArrowheads="1"/>
          </p:cNvSpPr>
          <p:nvPr/>
        </p:nvSpPr>
        <p:spPr bwMode="auto">
          <a:xfrm>
            <a:off x="3084197" y="2764910"/>
            <a:ext cx="592044" cy="360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L-LTF</a:t>
            </a:r>
          </a:p>
        </p:txBody>
      </p:sp>
      <p:sp>
        <p:nvSpPr>
          <p:cNvPr id="85" name="Rectangle 5"/>
          <p:cNvSpPr>
            <a:spLocks noChangeArrowheads="1"/>
          </p:cNvSpPr>
          <p:nvPr/>
        </p:nvSpPr>
        <p:spPr bwMode="auto">
          <a:xfrm>
            <a:off x="3683695" y="2764910"/>
            <a:ext cx="288000" cy="360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86" name="Rectangle 6"/>
          <p:cNvSpPr>
            <a:spLocks noChangeArrowheads="1"/>
          </p:cNvSpPr>
          <p:nvPr/>
        </p:nvSpPr>
        <p:spPr bwMode="auto">
          <a:xfrm>
            <a:off x="3981496" y="2764910"/>
            <a:ext cx="576000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HE-SIG-B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(B,D)</a:t>
            </a:r>
          </a:p>
        </p:txBody>
      </p:sp>
      <p:sp>
        <p:nvSpPr>
          <p:cNvPr id="87" name="Rectangle 86"/>
          <p:cNvSpPr>
            <a:spLocks noChangeArrowheads="1"/>
          </p:cNvSpPr>
          <p:nvPr/>
        </p:nvSpPr>
        <p:spPr bwMode="auto">
          <a:xfrm>
            <a:off x="5004686" y="1657531"/>
            <a:ext cx="1440000" cy="108000"/>
          </a:xfrm>
          <a:prstGeom prst="rect">
            <a:avLst/>
          </a:prstGeom>
          <a:solidFill>
            <a:srgbClr val="DA9694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(A1)</a:t>
            </a:r>
          </a:p>
        </p:txBody>
      </p:sp>
      <p:sp>
        <p:nvSpPr>
          <p:cNvPr id="88" name="Rectangle 87"/>
          <p:cNvSpPr>
            <a:spLocks noChangeArrowheads="1"/>
          </p:cNvSpPr>
          <p:nvPr/>
        </p:nvSpPr>
        <p:spPr bwMode="auto">
          <a:xfrm>
            <a:off x="5004686" y="2445932"/>
            <a:ext cx="1440000" cy="108000"/>
          </a:xfrm>
          <a:prstGeom prst="rect">
            <a:avLst/>
          </a:prstGeom>
          <a:solidFill>
            <a:srgbClr val="F2DCDB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(C1)</a:t>
            </a:r>
          </a:p>
        </p:txBody>
      </p:sp>
      <p:sp>
        <p:nvSpPr>
          <p:cNvPr id="89" name="Rectangle 88"/>
          <p:cNvSpPr>
            <a:spLocks noChangeArrowheads="1"/>
          </p:cNvSpPr>
          <p:nvPr/>
        </p:nvSpPr>
        <p:spPr bwMode="auto">
          <a:xfrm>
            <a:off x="5004686" y="1767442"/>
            <a:ext cx="1440000" cy="108000"/>
          </a:xfrm>
          <a:prstGeom prst="rect">
            <a:avLst/>
          </a:prstGeom>
          <a:solidFill>
            <a:srgbClr val="DA9694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...</a:t>
            </a:r>
          </a:p>
        </p:txBody>
      </p:sp>
      <p:sp>
        <p:nvSpPr>
          <p:cNvPr id="90" name="Rectangle 89"/>
          <p:cNvSpPr>
            <a:spLocks noChangeArrowheads="1"/>
          </p:cNvSpPr>
          <p:nvPr/>
        </p:nvSpPr>
        <p:spPr bwMode="auto">
          <a:xfrm>
            <a:off x="5004686" y="2555843"/>
            <a:ext cx="1440000" cy="108000"/>
          </a:xfrm>
          <a:prstGeom prst="rect">
            <a:avLst/>
          </a:prstGeom>
          <a:solidFill>
            <a:srgbClr val="F2DCDB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...</a:t>
            </a:r>
          </a:p>
        </p:txBody>
      </p:sp>
      <p:sp>
        <p:nvSpPr>
          <p:cNvPr id="91" name="Rectangle 90"/>
          <p:cNvSpPr>
            <a:spLocks noChangeArrowheads="1"/>
          </p:cNvSpPr>
          <p:nvPr/>
        </p:nvSpPr>
        <p:spPr bwMode="auto">
          <a:xfrm>
            <a:off x="5004686" y="1877353"/>
            <a:ext cx="1440000" cy="108000"/>
          </a:xfrm>
          <a:prstGeom prst="rect">
            <a:avLst/>
          </a:prstGeom>
          <a:solidFill>
            <a:srgbClr val="DA9694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(An)</a:t>
            </a:r>
          </a:p>
        </p:txBody>
      </p:sp>
      <p:sp>
        <p:nvSpPr>
          <p:cNvPr id="92" name="Rectangle 91"/>
          <p:cNvSpPr>
            <a:spLocks noChangeArrowheads="1"/>
          </p:cNvSpPr>
          <p:nvPr/>
        </p:nvSpPr>
        <p:spPr bwMode="auto">
          <a:xfrm>
            <a:off x="5004686" y="2788723"/>
            <a:ext cx="1440000" cy="108000"/>
          </a:xfrm>
          <a:prstGeom prst="rect">
            <a:avLst/>
          </a:prstGeom>
          <a:solidFill>
            <a:srgbClr val="DCE6F2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(D1)</a:t>
            </a:r>
          </a:p>
        </p:txBody>
      </p:sp>
      <p:sp>
        <p:nvSpPr>
          <p:cNvPr id="93" name="Rectangle 92"/>
          <p:cNvSpPr>
            <a:spLocks noChangeArrowheads="1"/>
          </p:cNvSpPr>
          <p:nvPr/>
        </p:nvSpPr>
        <p:spPr bwMode="auto">
          <a:xfrm>
            <a:off x="5004686" y="2900935"/>
            <a:ext cx="1440000" cy="108000"/>
          </a:xfrm>
          <a:prstGeom prst="rect">
            <a:avLst/>
          </a:prstGeom>
          <a:solidFill>
            <a:srgbClr val="DCE6F2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...</a:t>
            </a:r>
          </a:p>
        </p:txBody>
      </p:sp>
      <p:sp>
        <p:nvSpPr>
          <p:cNvPr id="94" name="Rectangle 93"/>
          <p:cNvSpPr>
            <a:spLocks noChangeArrowheads="1"/>
          </p:cNvSpPr>
          <p:nvPr/>
        </p:nvSpPr>
        <p:spPr bwMode="auto">
          <a:xfrm>
            <a:off x="5004686" y="3021098"/>
            <a:ext cx="1440000" cy="108000"/>
          </a:xfrm>
          <a:prstGeom prst="rect">
            <a:avLst/>
          </a:prstGeom>
          <a:solidFill>
            <a:srgbClr val="DCE6F2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(Dn)</a:t>
            </a:r>
          </a:p>
        </p:txBody>
      </p:sp>
      <p:sp>
        <p:nvSpPr>
          <p:cNvPr id="95" name="Rectangle 94"/>
          <p:cNvSpPr>
            <a:spLocks noChangeArrowheads="1"/>
          </p:cNvSpPr>
          <p:nvPr/>
        </p:nvSpPr>
        <p:spPr bwMode="auto">
          <a:xfrm>
            <a:off x="5004686" y="2672371"/>
            <a:ext cx="1440000" cy="108000"/>
          </a:xfrm>
          <a:prstGeom prst="rect">
            <a:avLst/>
          </a:prstGeom>
          <a:solidFill>
            <a:srgbClr val="F2DCDB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(Cn)</a:t>
            </a:r>
          </a:p>
        </p:txBody>
      </p:sp>
      <p:sp>
        <p:nvSpPr>
          <p:cNvPr id="96" name="Rectangle 95"/>
          <p:cNvSpPr>
            <a:spLocks noChangeArrowheads="1"/>
          </p:cNvSpPr>
          <p:nvPr/>
        </p:nvSpPr>
        <p:spPr bwMode="auto">
          <a:xfrm>
            <a:off x="3084197" y="2029126"/>
            <a:ext cx="592044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L-Part</a:t>
            </a:r>
          </a:p>
        </p:txBody>
      </p:sp>
      <p:sp>
        <p:nvSpPr>
          <p:cNvPr id="97" name="Rectangle 96"/>
          <p:cNvSpPr>
            <a:spLocks noChangeArrowheads="1"/>
          </p:cNvSpPr>
          <p:nvPr/>
        </p:nvSpPr>
        <p:spPr bwMode="auto">
          <a:xfrm>
            <a:off x="3683695" y="2029126"/>
            <a:ext cx="288000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98" name="Rectangle 97"/>
          <p:cNvSpPr>
            <a:spLocks noChangeArrowheads="1"/>
          </p:cNvSpPr>
          <p:nvPr/>
        </p:nvSpPr>
        <p:spPr bwMode="auto">
          <a:xfrm>
            <a:off x="3983184" y="2029126"/>
            <a:ext cx="576000" cy="360000"/>
          </a:xfrm>
          <a:prstGeom prst="rect">
            <a:avLst/>
          </a:prstGeom>
          <a:solidFill>
            <a:srgbClr val="95B3D8"/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HE-SIG-B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(B,D)</a:t>
            </a:r>
          </a:p>
        </p:txBody>
      </p:sp>
      <p:sp>
        <p:nvSpPr>
          <p:cNvPr id="104" name="Rectangle 103"/>
          <p:cNvSpPr>
            <a:spLocks noChangeArrowheads="1"/>
          </p:cNvSpPr>
          <p:nvPr/>
        </p:nvSpPr>
        <p:spPr bwMode="auto">
          <a:xfrm>
            <a:off x="5004686" y="2336832"/>
            <a:ext cx="1440000" cy="108000"/>
          </a:xfrm>
          <a:prstGeom prst="rect">
            <a:avLst/>
          </a:prstGeom>
          <a:solidFill>
            <a:srgbClr val="FFFF00"/>
          </a:solidFill>
          <a:ln w="9525">
            <a:solidFill>
              <a:sysClr val="windowText" lastClr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(X)</a:t>
            </a:r>
          </a:p>
        </p:txBody>
      </p:sp>
      <p:sp>
        <p:nvSpPr>
          <p:cNvPr id="115" name="Rectangle 114"/>
          <p:cNvSpPr>
            <a:spLocks noChangeArrowheads="1"/>
          </p:cNvSpPr>
          <p:nvPr/>
        </p:nvSpPr>
        <p:spPr bwMode="auto">
          <a:xfrm>
            <a:off x="5004686" y="1998424"/>
            <a:ext cx="1440000" cy="108000"/>
          </a:xfrm>
          <a:prstGeom prst="rect">
            <a:avLst/>
          </a:prstGeom>
          <a:solidFill>
            <a:srgbClr val="95B3D8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R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U (Bn)</a:t>
            </a:r>
          </a:p>
        </p:txBody>
      </p:sp>
      <p:sp>
        <p:nvSpPr>
          <p:cNvPr id="116" name="Rectangle 115"/>
          <p:cNvSpPr>
            <a:spLocks noChangeArrowheads="1"/>
          </p:cNvSpPr>
          <p:nvPr/>
        </p:nvSpPr>
        <p:spPr bwMode="auto">
          <a:xfrm>
            <a:off x="5004686" y="2112055"/>
            <a:ext cx="1440000" cy="108000"/>
          </a:xfrm>
          <a:prstGeom prst="rect">
            <a:avLst/>
          </a:prstGeom>
          <a:solidFill>
            <a:srgbClr val="95B3D8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...</a:t>
            </a:r>
          </a:p>
        </p:txBody>
      </p:sp>
      <p:sp>
        <p:nvSpPr>
          <p:cNvPr id="117" name="Rectangle 116"/>
          <p:cNvSpPr>
            <a:spLocks noChangeArrowheads="1"/>
          </p:cNvSpPr>
          <p:nvPr/>
        </p:nvSpPr>
        <p:spPr bwMode="auto">
          <a:xfrm>
            <a:off x="5004686" y="2225686"/>
            <a:ext cx="1440000" cy="108000"/>
          </a:xfrm>
          <a:prstGeom prst="rect">
            <a:avLst/>
          </a:prstGeom>
          <a:solidFill>
            <a:srgbClr val="95B3D8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R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U (</a:t>
            </a:r>
            <a:r>
              <a:rPr lang="en-US" sz="700" b="1" kern="0" dirty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B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n)</a:t>
            </a:r>
          </a:p>
        </p:txBody>
      </p:sp>
      <p:sp>
        <p:nvSpPr>
          <p:cNvPr id="123" name="Rectangle 122"/>
          <p:cNvSpPr>
            <a:spLocks noChangeArrowheads="1"/>
          </p:cNvSpPr>
          <p:nvPr/>
        </p:nvSpPr>
        <p:spPr bwMode="auto">
          <a:xfrm>
            <a:off x="3439510" y="3832855"/>
            <a:ext cx="180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6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C/T</a:t>
            </a:r>
            <a:endParaRPr lang="en-US" sz="600" b="1" kern="0" dirty="0">
              <a:solidFill>
                <a:sysClr val="windowText" lastClr="000000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24" name="Rectangle 5"/>
          <p:cNvSpPr>
            <a:spLocks noChangeArrowheads="1"/>
          </p:cNvSpPr>
          <p:nvPr/>
        </p:nvSpPr>
        <p:spPr bwMode="auto">
          <a:xfrm>
            <a:off x="3619359" y="3832855"/>
            <a:ext cx="378000" cy="3600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STA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B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1</a:t>
            </a:r>
          </a:p>
        </p:txBody>
      </p:sp>
      <p:sp>
        <p:nvSpPr>
          <p:cNvPr id="125" name="Rectangle 124"/>
          <p:cNvSpPr>
            <a:spLocks noChangeArrowheads="1"/>
          </p:cNvSpPr>
          <p:nvPr/>
        </p:nvSpPr>
        <p:spPr bwMode="auto">
          <a:xfrm>
            <a:off x="4304424" y="3832855"/>
            <a:ext cx="378000" cy="3600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STA</a:t>
            </a:r>
            <a:endParaRPr kumimoji="0" lang="en-US" sz="7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B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n</a:t>
            </a:r>
          </a:p>
        </p:txBody>
      </p:sp>
      <p:sp>
        <p:nvSpPr>
          <p:cNvPr id="126" name="Rectangle 125"/>
          <p:cNvSpPr>
            <a:spLocks noChangeArrowheads="1"/>
          </p:cNvSpPr>
          <p:nvPr/>
        </p:nvSpPr>
        <p:spPr bwMode="auto">
          <a:xfrm>
            <a:off x="4687660" y="3832855"/>
            <a:ext cx="180000" cy="360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C/T</a:t>
            </a:r>
            <a:endParaRPr kumimoji="0" lang="en-US" sz="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27" name="Rectangle 5"/>
          <p:cNvSpPr>
            <a:spLocks noChangeArrowheads="1"/>
          </p:cNvSpPr>
          <p:nvPr/>
        </p:nvSpPr>
        <p:spPr bwMode="auto">
          <a:xfrm>
            <a:off x="4008515" y="3832855"/>
            <a:ext cx="288000" cy="3600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...</a:t>
            </a:r>
          </a:p>
        </p:txBody>
      </p:sp>
      <p:sp>
        <p:nvSpPr>
          <p:cNvPr id="128" name="Rectangle 5"/>
          <p:cNvSpPr>
            <a:spLocks noChangeArrowheads="1"/>
          </p:cNvSpPr>
          <p:nvPr/>
        </p:nvSpPr>
        <p:spPr bwMode="auto">
          <a:xfrm>
            <a:off x="3133192" y="3834655"/>
            <a:ext cx="144000" cy="3564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RA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b="1" kern="0" dirty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B</a:t>
            </a:r>
            <a:endParaRPr kumimoji="0" lang="en-US" sz="6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29" name="Rectangle 5"/>
          <p:cNvSpPr>
            <a:spLocks noChangeArrowheads="1"/>
          </p:cNvSpPr>
          <p:nvPr/>
        </p:nvSpPr>
        <p:spPr bwMode="auto">
          <a:xfrm>
            <a:off x="5923615" y="3832855"/>
            <a:ext cx="180000" cy="360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C/T</a:t>
            </a:r>
          </a:p>
        </p:txBody>
      </p:sp>
      <p:sp>
        <p:nvSpPr>
          <p:cNvPr id="135" name="Rectangle 5"/>
          <p:cNvSpPr>
            <a:spLocks noChangeArrowheads="1"/>
          </p:cNvSpPr>
          <p:nvPr/>
        </p:nvSpPr>
        <p:spPr bwMode="auto">
          <a:xfrm>
            <a:off x="2599854" y="3356992"/>
            <a:ext cx="531867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800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HE-SIG-B 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800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(A,C)</a:t>
            </a:r>
          </a:p>
        </p:txBody>
      </p:sp>
      <p:sp>
        <p:nvSpPr>
          <p:cNvPr id="136" name="Rectangle 5"/>
          <p:cNvSpPr>
            <a:spLocks noChangeArrowheads="1"/>
          </p:cNvSpPr>
          <p:nvPr/>
        </p:nvSpPr>
        <p:spPr bwMode="auto">
          <a:xfrm>
            <a:off x="3288975" y="3356992"/>
            <a:ext cx="144000" cy="360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RA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C</a:t>
            </a:r>
            <a:endParaRPr kumimoji="0" lang="en-US" sz="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37" name="Rectangle 5"/>
          <p:cNvSpPr>
            <a:spLocks noChangeArrowheads="1"/>
          </p:cNvSpPr>
          <p:nvPr/>
        </p:nvSpPr>
        <p:spPr bwMode="auto">
          <a:xfrm>
            <a:off x="3133192" y="3356992"/>
            <a:ext cx="144000" cy="360000"/>
          </a:xfrm>
          <a:prstGeom prst="rect">
            <a:avLst/>
          </a:prstGeom>
          <a:solidFill>
            <a:srgbClr val="C0504D">
              <a:lumMod val="20000"/>
              <a:lumOff val="8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RA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A</a:t>
            </a:r>
            <a:endParaRPr kumimoji="0" lang="en-US" sz="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38" name="Rectangle 137"/>
          <p:cNvSpPr>
            <a:spLocks noChangeArrowheads="1"/>
          </p:cNvSpPr>
          <p:nvPr/>
        </p:nvSpPr>
        <p:spPr bwMode="auto">
          <a:xfrm>
            <a:off x="3439510" y="3356992"/>
            <a:ext cx="180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6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C/T</a:t>
            </a:r>
            <a:endParaRPr lang="en-US" sz="600" b="1" kern="0" dirty="0">
              <a:solidFill>
                <a:sysClr val="windowText" lastClr="000000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39" name="Rectangle 138"/>
          <p:cNvSpPr>
            <a:spLocks noChangeArrowheads="1"/>
          </p:cNvSpPr>
          <p:nvPr/>
        </p:nvSpPr>
        <p:spPr bwMode="auto">
          <a:xfrm>
            <a:off x="4687458" y="3356992"/>
            <a:ext cx="180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6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C/T</a:t>
            </a:r>
          </a:p>
        </p:txBody>
      </p:sp>
      <p:sp>
        <p:nvSpPr>
          <p:cNvPr id="140" name="Rectangle 5"/>
          <p:cNvSpPr>
            <a:spLocks noChangeArrowheads="1"/>
          </p:cNvSpPr>
          <p:nvPr/>
        </p:nvSpPr>
        <p:spPr bwMode="auto">
          <a:xfrm>
            <a:off x="3619359" y="3356992"/>
            <a:ext cx="378000" cy="360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STA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A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1</a:t>
            </a:r>
          </a:p>
        </p:txBody>
      </p:sp>
      <p:sp>
        <p:nvSpPr>
          <p:cNvPr id="141" name="Rectangle 5"/>
          <p:cNvSpPr>
            <a:spLocks noChangeArrowheads="1"/>
          </p:cNvSpPr>
          <p:nvPr/>
        </p:nvSpPr>
        <p:spPr bwMode="auto">
          <a:xfrm>
            <a:off x="4008515" y="3356992"/>
            <a:ext cx="288000" cy="360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...</a:t>
            </a:r>
          </a:p>
        </p:txBody>
      </p:sp>
      <p:sp>
        <p:nvSpPr>
          <p:cNvPr id="142" name="Rectangle 141"/>
          <p:cNvSpPr>
            <a:spLocks noChangeArrowheads="1"/>
          </p:cNvSpPr>
          <p:nvPr/>
        </p:nvSpPr>
        <p:spPr bwMode="auto">
          <a:xfrm>
            <a:off x="4304424" y="3356992"/>
            <a:ext cx="378000" cy="360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STA</a:t>
            </a:r>
            <a:endParaRPr kumimoji="0" lang="en-US" sz="7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An</a:t>
            </a:r>
          </a:p>
        </p:txBody>
      </p:sp>
      <p:sp>
        <p:nvSpPr>
          <p:cNvPr id="143" name="Rectangle 5"/>
          <p:cNvSpPr>
            <a:spLocks noChangeArrowheads="1"/>
          </p:cNvSpPr>
          <p:nvPr/>
        </p:nvSpPr>
        <p:spPr bwMode="auto">
          <a:xfrm>
            <a:off x="4688724" y="3356992"/>
            <a:ext cx="180000" cy="360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C/T</a:t>
            </a:r>
            <a:endParaRPr kumimoji="0" lang="en-US" sz="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44" name="Rectangle 5"/>
          <p:cNvSpPr>
            <a:spLocks noChangeArrowheads="1"/>
          </p:cNvSpPr>
          <p:nvPr/>
        </p:nvSpPr>
        <p:spPr bwMode="auto">
          <a:xfrm>
            <a:off x="5923615" y="3356992"/>
            <a:ext cx="180000" cy="360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C/T</a:t>
            </a:r>
          </a:p>
        </p:txBody>
      </p:sp>
      <p:sp>
        <p:nvSpPr>
          <p:cNvPr id="145" name="Rectangle 5"/>
          <p:cNvSpPr>
            <a:spLocks noChangeArrowheads="1"/>
          </p:cNvSpPr>
          <p:nvPr/>
        </p:nvSpPr>
        <p:spPr bwMode="auto">
          <a:xfrm>
            <a:off x="4873667" y="3356992"/>
            <a:ext cx="378000" cy="360000"/>
          </a:xfrm>
          <a:prstGeom prst="rect">
            <a:avLst/>
          </a:prstGeom>
          <a:solidFill>
            <a:srgbClr val="C0504D">
              <a:lumMod val="20000"/>
              <a:lumOff val="8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STA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C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1</a:t>
            </a:r>
          </a:p>
        </p:txBody>
      </p:sp>
      <p:sp>
        <p:nvSpPr>
          <p:cNvPr id="146" name="Rectangle 5"/>
          <p:cNvSpPr>
            <a:spLocks noChangeArrowheads="1"/>
          </p:cNvSpPr>
          <p:nvPr/>
        </p:nvSpPr>
        <p:spPr bwMode="auto">
          <a:xfrm>
            <a:off x="5544257" y="3356992"/>
            <a:ext cx="378000" cy="360000"/>
          </a:xfrm>
          <a:prstGeom prst="rect">
            <a:avLst/>
          </a:prstGeom>
          <a:solidFill>
            <a:srgbClr val="C0504D">
              <a:lumMod val="20000"/>
              <a:lumOff val="8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STA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Cn</a:t>
            </a:r>
          </a:p>
        </p:txBody>
      </p:sp>
      <p:sp>
        <p:nvSpPr>
          <p:cNvPr id="147" name="Rectangle 5"/>
          <p:cNvSpPr>
            <a:spLocks noChangeArrowheads="1"/>
          </p:cNvSpPr>
          <p:nvPr/>
        </p:nvSpPr>
        <p:spPr bwMode="auto">
          <a:xfrm>
            <a:off x="5257149" y="3356992"/>
            <a:ext cx="288000" cy="360000"/>
          </a:xfrm>
          <a:prstGeom prst="rect">
            <a:avLst/>
          </a:prstGeom>
          <a:solidFill>
            <a:srgbClr val="C0504D">
              <a:lumMod val="20000"/>
              <a:lumOff val="8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...</a:t>
            </a:r>
          </a:p>
        </p:txBody>
      </p:sp>
      <p:sp>
        <p:nvSpPr>
          <p:cNvPr id="148" name="Rectangle 5"/>
          <p:cNvSpPr>
            <a:spLocks noChangeArrowheads="1"/>
          </p:cNvSpPr>
          <p:nvPr/>
        </p:nvSpPr>
        <p:spPr bwMode="auto">
          <a:xfrm>
            <a:off x="2599973" y="3832855"/>
            <a:ext cx="531867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800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HE-SIG-B 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800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(B,D)</a:t>
            </a:r>
          </a:p>
        </p:txBody>
      </p:sp>
      <p:sp>
        <p:nvSpPr>
          <p:cNvPr id="149" name="Rectangle 148"/>
          <p:cNvSpPr>
            <a:spLocks noChangeArrowheads="1"/>
          </p:cNvSpPr>
          <p:nvPr/>
        </p:nvSpPr>
        <p:spPr bwMode="auto">
          <a:xfrm>
            <a:off x="3289321" y="3832855"/>
            <a:ext cx="143308" cy="360000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b="1" kern="0" dirty="0" smtClean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RA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D</a:t>
            </a:r>
            <a:endParaRPr kumimoji="0" lang="en-US" sz="6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50" name="Rectangle 149"/>
          <p:cNvSpPr>
            <a:spLocks noChangeArrowheads="1"/>
          </p:cNvSpPr>
          <p:nvPr/>
        </p:nvSpPr>
        <p:spPr bwMode="auto">
          <a:xfrm>
            <a:off x="4876153" y="3832855"/>
            <a:ext cx="375513" cy="360000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b="1" kern="0" dirty="0" smtClean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STA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D1</a:t>
            </a:r>
          </a:p>
        </p:txBody>
      </p:sp>
      <p:sp>
        <p:nvSpPr>
          <p:cNvPr id="151" name="Rectangle 150"/>
          <p:cNvSpPr>
            <a:spLocks noChangeArrowheads="1"/>
          </p:cNvSpPr>
          <p:nvPr/>
        </p:nvSpPr>
        <p:spPr bwMode="auto">
          <a:xfrm>
            <a:off x="5256784" y="3832855"/>
            <a:ext cx="288731" cy="360000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b="1" kern="0" dirty="0" smtClean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...</a:t>
            </a:r>
            <a:endParaRPr kumimoji="0" lang="en-US" sz="6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52" name="Rectangle 151"/>
          <p:cNvSpPr>
            <a:spLocks noChangeArrowheads="1"/>
          </p:cNvSpPr>
          <p:nvPr/>
        </p:nvSpPr>
        <p:spPr bwMode="auto">
          <a:xfrm>
            <a:off x="5545501" y="3832855"/>
            <a:ext cx="375513" cy="360000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b="1" kern="0" dirty="0" smtClean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STA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b="1" kern="0" dirty="0" smtClean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Dn</a:t>
            </a:r>
            <a:endParaRPr kumimoji="0" lang="en-US" sz="6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55" name="Rectangle 154"/>
          <p:cNvSpPr>
            <a:spLocks noChangeArrowheads="1"/>
          </p:cNvSpPr>
          <p:nvPr/>
        </p:nvSpPr>
        <p:spPr bwMode="auto">
          <a:xfrm>
            <a:off x="6527120" y="3571536"/>
            <a:ext cx="378000" cy="360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00" b="1" kern="0" dirty="0" smtClean="0">
                <a:solidFill>
                  <a:schemeClr val="tx1"/>
                </a:solidFill>
                <a:latin typeface="Arial" charset="0"/>
                <a:ea typeface=""/>
                <a:cs typeface="ＭＳ Ｐゴシック" charset="0"/>
              </a:rPr>
              <a:t>STA</a:t>
            </a:r>
            <a:endParaRPr lang="en-US" sz="700" b="1" kern="0" dirty="0">
              <a:solidFill>
                <a:schemeClr val="tx1"/>
              </a:solidFill>
              <a:latin typeface="Arial" charset="0"/>
              <a:ea typeface=""/>
              <a:cs typeface="ＭＳ Ｐゴシック" charset="0"/>
            </a:endParaRP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00" b="1" kern="0" dirty="0">
                <a:solidFill>
                  <a:schemeClr val="tx1"/>
                </a:solidFill>
                <a:latin typeface="Arial" charset="0"/>
                <a:ea typeface=""/>
                <a:cs typeface="ＭＳ Ｐゴシック" charset="0"/>
              </a:rPr>
              <a:t>X</a:t>
            </a:r>
            <a:endParaRPr lang="en-US" sz="700" b="1" kern="0" dirty="0" smtClean="0">
              <a:solidFill>
                <a:schemeClr val="tx1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56" name="Rectangle 5"/>
          <p:cNvSpPr>
            <a:spLocks noChangeArrowheads="1"/>
          </p:cNvSpPr>
          <p:nvPr/>
        </p:nvSpPr>
        <p:spPr bwMode="auto">
          <a:xfrm>
            <a:off x="6910888" y="3571536"/>
            <a:ext cx="180000" cy="360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C/T</a:t>
            </a:r>
          </a:p>
        </p:txBody>
      </p:sp>
      <p:sp>
        <p:nvSpPr>
          <p:cNvPr id="157" name="Rectangle 5"/>
          <p:cNvSpPr>
            <a:spLocks noChangeArrowheads="1"/>
          </p:cNvSpPr>
          <p:nvPr/>
        </p:nvSpPr>
        <p:spPr bwMode="auto">
          <a:xfrm>
            <a:off x="7196467" y="3931536"/>
            <a:ext cx="564917" cy="245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*C/T: CRC/Tail</a:t>
            </a:r>
            <a:endParaRPr kumimoji="0" lang="en-US" sz="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75" name="Rectangle 5"/>
          <p:cNvSpPr>
            <a:spLocks noChangeArrowheads="1"/>
          </p:cNvSpPr>
          <p:nvPr/>
        </p:nvSpPr>
        <p:spPr bwMode="auto">
          <a:xfrm>
            <a:off x="1912217" y="3356992"/>
            <a:ext cx="643559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800" b="1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1</a:t>
            </a:r>
            <a:r>
              <a:rPr lang="en-US" altLang="ko-KR" sz="800" b="1" kern="0" baseline="3000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st</a:t>
            </a:r>
            <a:r>
              <a:rPr lang="en-US" altLang="ko-KR" sz="800" b="1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 content 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800" b="1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channel</a:t>
            </a:r>
          </a:p>
        </p:txBody>
      </p:sp>
      <p:sp>
        <p:nvSpPr>
          <p:cNvPr id="99" name="Rectangle 5"/>
          <p:cNvSpPr>
            <a:spLocks noChangeArrowheads="1"/>
          </p:cNvSpPr>
          <p:nvPr/>
        </p:nvSpPr>
        <p:spPr bwMode="auto">
          <a:xfrm>
            <a:off x="1912217" y="3832855"/>
            <a:ext cx="643559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800" b="1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2</a:t>
            </a:r>
            <a:r>
              <a:rPr lang="en-US" altLang="ko-KR" sz="800" b="1" kern="0" baseline="3000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nd</a:t>
            </a:r>
            <a:r>
              <a:rPr lang="en-US" altLang="ko-KR" sz="800" b="1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 content 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800" b="1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channel</a:t>
            </a:r>
          </a:p>
        </p:txBody>
      </p:sp>
      <p:cxnSp>
        <p:nvCxnSpPr>
          <p:cNvPr id="100" name="Straight Arrow Connector 99"/>
          <p:cNvCxnSpPr>
            <a:stCxn id="155" idx="1"/>
            <a:endCxn id="144" idx="3"/>
          </p:cNvCxnSpPr>
          <p:nvPr/>
        </p:nvCxnSpPr>
        <p:spPr>
          <a:xfrm flipH="1" flipV="1">
            <a:off x="6103615" y="3536992"/>
            <a:ext cx="423505" cy="214544"/>
          </a:xfrm>
          <a:prstGeom prst="straightConnector1">
            <a:avLst/>
          </a:prstGeom>
          <a:noFill/>
          <a:ln w="12700" cap="flat" cmpd="sng" algn="ctr">
            <a:solidFill>
              <a:srgbClr val="FF0000"/>
            </a:solidFill>
            <a:prstDash val="sysDot"/>
            <a:headEnd type="none" w="sm" len="sm"/>
            <a:tailEnd type="triangle" w="sm" len="sm"/>
          </a:ln>
          <a:effectLst/>
        </p:spPr>
      </p:cxnSp>
      <p:cxnSp>
        <p:nvCxnSpPr>
          <p:cNvPr id="101" name="Straight Arrow Connector 100"/>
          <p:cNvCxnSpPr>
            <a:stCxn id="155" idx="1"/>
            <a:endCxn id="129" idx="3"/>
          </p:cNvCxnSpPr>
          <p:nvPr/>
        </p:nvCxnSpPr>
        <p:spPr>
          <a:xfrm flipH="1">
            <a:off x="6103615" y="3751536"/>
            <a:ext cx="423505" cy="261319"/>
          </a:xfrm>
          <a:prstGeom prst="straightConnector1">
            <a:avLst/>
          </a:prstGeom>
          <a:noFill/>
          <a:ln w="12700" cap="flat" cmpd="sng" algn="ctr">
            <a:solidFill>
              <a:srgbClr val="FF0000"/>
            </a:solidFill>
            <a:prstDash val="sysDot"/>
            <a:headEnd type="none" w="sm" len="sm"/>
            <a:tailEnd type="triangle" w="sm" len="sm"/>
          </a:ln>
          <a:effectLst/>
        </p:spPr>
      </p:cxnSp>
      <p:sp>
        <p:nvSpPr>
          <p:cNvPr id="102" name="Left Brace 101"/>
          <p:cNvSpPr/>
          <p:nvPr/>
        </p:nvSpPr>
        <p:spPr>
          <a:xfrm rot="16200000">
            <a:off x="3315168" y="4063496"/>
            <a:ext cx="91615" cy="447063"/>
          </a:xfrm>
          <a:prstGeom prst="leftBrace">
            <a:avLst/>
          </a:prstGeom>
          <a:noFill/>
          <a:ln w="3175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49263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MS Gothic"/>
              <a:cs typeface=""/>
            </a:endParaRPr>
          </a:p>
        </p:txBody>
      </p:sp>
      <p:sp>
        <p:nvSpPr>
          <p:cNvPr id="103" name="Left Brace 102"/>
          <p:cNvSpPr/>
          <p:nvPr/>
        </p:nvSpPr>
        <p:spPr>
          <a:xfrm rot="16200000">
            <a:off x="4816369" y="3051992"/>
            <a:ext cx="91615" cy="2485634"/>
          </a:xfrm>
          <a:prstGeom prst="leftBrace">
            <a:avLst/>
          </a:prstGeom>
          <a:noFill/>
          <a:ln w="3175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49263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MS Gothic"/>
              <a:cs typeface=""/>
            </a:endParaRPr>
          </a:p>
        </p:txBody>
      </p:sp>
      <p:sp>
        <p:nvSpPr>
          <p:cNvPr id="106" name="Rectangle 5"/>
          <p:cNvSpPr>
            <a:spLocks noChangeArrowheads="1"/>
          </p:cNvSpPr>
          <p:nvPr/>
        </p:nvSpPr>
        <p:spPr bwMode="auto">
          <a:xfrm>
            <a:off x="3064345" y="4342837"/>
            <a:ext cx="643559" cy="167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800" b="1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Common Block field</a:t>
            </a:r>
          </a:p>
        </p:txBody>
      </p:sp>
      <p:sp>
        <p:nvSpPr>
          <p:cNvPr id="107" name="Rectangle 5"/>
          <p:cNvSpPr>
            <a:spLocks noChangeArrowheads="1"/>
          </p:cNvSpPr>
          <p:nvPr/>
        </p:nvSpPr>
        <p:spPr bwMode="auto">
          <a:xfrm>
            <a:off x="4292123" y="4342837"/>
            <a:ext cx="1140106" cy="167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800" b="1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User Specific field</a:t>
            </a:r>
          </a:p>
        </p:txBody>
      </p:sp>
      <p:sp>
        <p:nvSpPr>
          <p:cNvPr id="108" name="Rectangle 5"/>
          <p:cNvSpPr>
            <a:spLocks noChangeArrowheads="1"/>
          </p:cNvSpPr>
          <p:nvPr/>
        </p:nvSpPr>
        <p:spPr bwMode="auto">
          <a:xfrm>
            <a:off x="6228184" y="3676311"/>
            <a:ext cx="217800" cy="18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TBD</a:t>
            </a:r>
            <a:endParaRPr kumimoji="0" lang="en-US" sz="80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80" name="Rectangle 79"/>
          <p:cNvSpPr>
            <a:spLocks noChangeArrowheads="1"/>
          </p:cNvSpPr>
          <p:nvPr/>
        </p:nvSpPr>
        <p:spPr bwMode="auto">
          <a:xfrm>
            <a:off x="4555013" y="1657769"/>
            <a:ext cx="449673" cy="146714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STF/LTF</a:t>
            </a:r>
          </a:p>
        </p:txBody>
      </p:sp>
      <p:cxnSp>
        <p:nvCxnSpPr>
          <p:cNvPr id="120" name="Straight Connector 119"/>
          <p:cNvCxnSpPr/>
          <p:nvPr/>
        </p:nvCxnSpPr>
        <p:spPr>
          <a:xfrm>
            <a:off x="4555013" y="3140968"/>
            <a:ext cx="1548602" cy="216024"/>
          </a:xfrm>
          <a:prstGeom prst="line">
            <a:avLst/>
          </a:prstGeom>
          <a:ln w="3175" cmpd="sng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 flipH="1">
            <a:off x="3131721" y="3140968"/>
            <a:ext cx="849776" cy="216024"/>
          </a:xfrm>
          <a:prstGeom prst="line">
            <a:avLst/>
          </a:prstGeom>
          <a:ln w="3175" cmpd="sng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2" name="Rectangle 5"/>
          <p:cNvSpPr>
            <a:spLocks noChangeArrowheads="1"/>
          </p:cNvSpPr>
          <p:nvPr/>
        </p:nvSpPr>
        <p:spPr bwMode="auto">
          <a:xfrm>
            <a:off x="2699792" y="2399505"/>
            <a:ext cx="316801" cy="360000"/>
          </a:xfrm>
          <a:prstGeom prst="rect">
            <a:avLst/>
          </a:prstGeom>
          <a:solidFill>
            <a:schemeClr val="bg1"/>
          </a:solidFill>
          <a:ln w="31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C</a:t>
            </a:r>
            <a:endParaRPr lang="ko-KR" altLang="en-US" sz="800" kern="0" dirty="0">
              <a:solidFill>
                <a:sysClr val="windowText" lastClr="000000"/>
              </a:solidFill>
              <a:latin typeface="Arial" charset="0"/>
              <a:cs typeface="ＭＳ Ｐゴシック" charset="0"/>
            </a:endParaRPr>
          </a:p>
          <a:p>
            <a:pPr algn="ctr" defTabSz="914400">
              <a:defRPr/>
            </a:pPr>
            <a:r>
              <a:rPr lang="en-US" sz="800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S40A</a:t>
            </a:r>
            <a:endParaRPr lang="en-US" sz="800" kern="0" dirty="0">
              <a:solidFill>
                <a:sysClr val="windowText" lastClr="000000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130" name="Rectangle 129"/>
          <p:cNvSpPr>
            <a:spLocks noChangeArrowheads="1"/>
          </p:cNvSpPr>
          <p:nvPr/>
        </p:nvSpPr>
        <p:spPr bwMode="auto">
          <a:xfrm>
            <a:off x="2699792" y="1655695"/>
            <a:ext cx="316801" cy="360000"/>
          </a:xfrm>
          <a:prstGeom prst="rect">
            <a:avLst/>
          </a:prstGeom>
          <a:solidFill>
            <a:schemeClr val="bg1"/>
          </a:solidFill>
          <a:ln w="31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A</a:t>
            </a:r>
          </a:p>
          <a:p>
            <a:pPr algn="ctr" defTabSz="914400">
              <a:defRPr/>
            </a:pPr>
            <a:r>
              <a:rPr lang="en-US" sz="800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P20</a:t>
            </a:r>
            <a:endParaRPr lang="en-US" sz="800" kern="0" dirty="0">
              <a:solidFill>
                <a:sysClr val="windowText" lastClr="000000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131" name="Rectangle 5"/>
          <p:cNvSpPr>
            <a:spLocks noChangeArrowheads="1"/>
          </p:cNvSpPr>
          <p:nvPr/>
        </p:nvSpPr>
        <p:spPr bwMode="auto">
          <a:xfrm>
            <a:off x="2699792" y="2027600"/>
            <a:ext cx="316801" cy="360000"/>
          </a:xfrm>
          <a:prstGeom prst="rect">
            <a:avLst/>
          </a:prstGeom>
          <a:solidFill>
            <a:schemeClr val="bg1"/>
          </a:solidFill>
          <a:ln w="31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B</a:t>
            </a:r>
          </a:p>
          <a:p>
            <a:pPr algn="ctr" defTabSz="914400">
              <a:defRPr/>
            </a:pPr>
            <a:r>
              <a:rPr lang="en-US" sz="800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S20</a:t>
            </a:r>
            <a:endParaRPr lang="en-US" sz="800" kern="0" dirty="0">
              <a:solidFill>
                <a:sysClr val="windowText" lastClr="000000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132" name="Rectangle 5"/>
          <p:cNvSpPr>
            <a:spLocks noChangeArrowheads="1"/>
          </p:cNvSpPr>
          <p:nvPr/>
        </p:nvSpPr>
        <p:spPr bwMode="auto">
          <a:xfrm>
            <a:off x="2699792" y="2771410"/>
            <a:ext cx="316801" cy="360000"/>
          </a:xfrm>
          <a:prstGeom prst="rect">
            <a:avLst/>
          </a:prstGeom>
          <a:solidFill>
            <a:schemeClr val="bg1"/>
          </a:solidFill>
          <a:ln w="31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</a:t>
            </a:r>
          </a:p>
          <a:p>
            <a:pPr algn="ctr" defTabSz="914400">
              <a:defRPr/>
            </a:pPr>
            <a:r>
              <a:rPr lang="en-US" sz="800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S40B</a:t>
            </a:r>
            <a:endParaRPr lang="en-US" sz="800" kern="0" dirty="0">
              <a:solidFill>
                <a:sysClr val="windowText" lastClr="000000"/>
              </a:solidFill>
              <a:latin typeface="Arial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62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259" y="692696"/>
            <a:ext cx="8547894" cy="1065213"/>
          </a:xfrm>
        </p:spPr>
        <p:txBody>
          <a:bodyPr/>
          <a:lstStyle/>
          <a:p>
            <a:r>
              <a:rPr lang="en-US" dirty="0" smtClean="0"/>
              <a:t>Signaling of non-contiguous channel-bonding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820754"/>
            <a:ext cx="7770813" cy="2654660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AP can signal non-contiguous channel based PPDU constructions by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(A) Using SIG-A’s BW field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(B) Using SIG-B’s Common Block (RU allocation subfield)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(C) Using both SIG-A &amp; SIG-B </a:t>
            </a:r>
          </a:p>
          <a:p>
            <a:pPr>
              <a:buFont typeface="Arial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May 2016</a:t>
            </a:r>
            <a:endParaRPr lang="en-GB" dirty="0"/>
          </a:p>
        </p:txBody>
      </p:sp>
      <p:sp>
        <p:nvSpPr>
          <p:cNvPr id="73" name="Rectangle 72"/>
          <p:cNvSpPr>
            <a:spLocks noChangeArrowheads="1"/>
          </p:cNvSpPr>
          <p:nvPr/>
        </p:nvSpPr>
        <p:spPr bwMode="auto">
          <a:xfrm>
            <a:off x="6876256" y="2883839"/>
            <a:ext cx="757555" cy="138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>
              <a:defRPr/>
            </a:pPr>
            <a:r>
              <a:rPr lang="en-US" sz="800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nulled channel</a:t>
            </a:r>
            <a:endParaRPr lang="en-US" sz="800" kern="0" dirty="0" smtClean="0">
              <a:solidFill>
                <a:sysClr val="windowText" lastClr="000000"/>
              </a:solidFill>
              <a:latin typeface="Arial" charset="0"/>
              <a:ea typeface="MS Gothic" charset="-128"/>
              <a:cs typeface="ＭＳ Ｐゴシック" charset="0"/>
            </a:endParaRPr>
          </a:p>
        </p:txBody>
      </p:sp>
      <p:cxnSp>
        <p:nvCxnSpPr>
          <p:cNvPr id="74" name="Straight Arrow Connector 73"/>
          <p:cNvCxnSpPr>
            <a:stCxn id="73" idx="1"/>
            <a:endCxn id="76" idx="3"/>
          </p:cNvCxnSpPr>
          <p:nvPr/>
        </p:nvCxnSpPr>
        <p:spPr>
          <a:xfrm flipH="1" flipV="1">
            <a:off x="6516215" y="2952250"/>
            <a:ext cx="360041" cy="987"/>
          </a:xfrm>
          <a:prstGeom prst="straightConnector1">
            <a:avLst/>
          </a:prstGeom>
          <a:noFill/>
          <a:ln w="12700" cap="flat" cmpd="sng" algn="ctr">
            <a:solidFill>
              <a:srgbClr val="000000"/>
            </a:solidFill>
            <a:prstDash val="solid"/>
            <a:headEnd type="none"/>
            <a:tailEnd type="triangl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78" name="Rectangle 77"/>
          <p:cNvSpPr>
            <a:spLocks noChangeArrowheads="1"/>
          </p:cNvSpPr>
          <p:nvPr/>
        </p:nvSpPr>
        <p:spPr bwMode="auto">
          <a:xfrm>
            <a:off x="3642350" y="3264467"/>
            <a:ext cx="366366" cy="94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>
              <a:defRPr/>
            </a:pPr>
            <a:r>
              <a:rPr lang="en-US" sz="9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(A) BW</a:t>
            </a:r>
          </a:p>
        </p:txBody>
      </p:sp>
      <p:sp>
        <p:nvSpPr>
          <p:cNvPr id="79" name="Rectangle 78"/>
          <p:cNvSpPr>
            <a:spLocks noChangeArrowheads="1"/>
          </p:cNvSpPr>
          <p:nvPr/>
        </p:nvSpPr>
        <p:spPr bwMode="auto">
          <a:xfrm>
            <a:off x="3748513" y="3514881"/>
            <a:ext cx="713944" cy="94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>
              <a:defRPr/>
            </a:pPr>
            <a:r>
              <a:rPr lang="en-US" sz="9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(B) Common Block</a:t>
            </a:r>
          </a:p>
        </p:txBody>
      </p:sp>
      <p:sp>
        <p:nvSpPr>
          <p:cNvPr id="72" name="Rectangle 71"/>
          <p:cNvSpPr>
            <a:spLocks noChangeArrowheads="1"/>
          </p:cNvSpPr>
          <p:nvPr/>
        </p:nvSpPr>
        <p:spPr bwMode="auto">
          <a:xfrm>
            <a:off x="3084197" y="1657770"/>
            <a:ext cx="592044" cy="360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L-Part</a:t>
            </a:r>
          </a:p>
        </p:txBody>
      </p:sp>
      <p:sp>
        <p:nvSpPr>
          <p:cNvPr id="77" name="Rectangle 76"/>
          <p:cNvSpPr>
            <a:spLocks noChangeArrowheads="1"/>
          </p:cNvSpPr>
          <p:nvPr/>
        </p:nvSpPr>
        <p:spPr bwMode="auto">
          <a:xfrm>
            <a:off x="3683695" y="1657770"/>
            <a:ext cx="288000" cy="360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80" name="Rectangle 79"/>
          <p:cNvSpPr>
            <a:spLocks noChangeArrowheads="1"/>
          </p:cNvSpPr>
          <p:nvPr/>
        </p:nvSpPr>
        <p:spPr bwMode="auto">
          <a:xfrm>
            <a:off x="3981496" y="1657770"/>
            <a:ext cx="576000" cy="360000"/>
          </a:xfrm>
          <a:prstGeom prst="rect">
            <a:avLst/>
          </a:prstGeom>
          <a:solidFill>
            <a:srgbClr val="DA9694"/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HE-SIG-B</a:t>
            </a:r>
            <a:endParaRPr lang="ko-KR" altLang="en-US" sz="700" b="1" kern="0" dirty="0" smtClean="0">
              <a:solidFill>
                <a:sysClr val="windowText" lastClr="000000"/>
              </a:solidFill>
              <a:latin typeface="Arial" charset="0"/>
              <a:cs typeface="ＭＳ Ｐゴシック" charset="0"/>
            </a:endParaRPr>
          </a:p>
          <a:p>
            <a:pPr algn="ctr" defTabSz="914400">
              <a:defRPr/>
            </a:pPr>
            <a:r>
              <a:rPr lang="en-US" altLang="ko-KR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(A,C)</a:t>
            </a:r>
            <a:endParaRPr lang="en-US" sz="700" b="1" kern="0" dirty="0" smtClean="0">
              <a:solidFill>
                <a:sysClr val="windowText" lastClr="000000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83" name="Rectangle 82"/>
          <p:cNvSpPr>
            <a:spLocks noChangeArrowheads="1"/>
          </p:cNvSpPr>
          <p:nvPr/>
        </p:nvSpPr>
        <p:spPr bwMode="auto">
          <a:xfrm>
            <a:off x="3084197" y="2397117"/>
            <a:ext cx="592044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L-Part</a:t>
            </a:r>
          </a:p>
        </p:txBody>
      </p:sp>
      <p:sp>
        <p:nvSpPr>
          <p:cNvPr id="84" name="Rectangle 83"/>
          <p:cNvSpPr>
            <a:spLocks noChangeArrowheads="1"/>
          </p:cNvSpPr>
          <p:nvPr/>
        </p:nvSpPr>
        <p:spPr bwMode="auto">
          <a:xfrm>
            <a:off x="3683695" y="2397117"/>
            <a:ext cx="288000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85" name="Rectangle 84"/>
          <p:cNvSpPr>
            <a:spLocks noChangeArrowheads="1"/>
          </p:cNvSpPr>
          <p:nvPr/>
        </p:nvSpPr>
        <p:spPr bwMode="auto">
          <a:xfrm>
            <a:off x="3981496" y="2397117"/>
            <a:ext cx="576000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HE-SIG-B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(A,C)</a:t>
            </a:r>
          </a:p>
        </p:txBody>
      </p:sp>
      <p:sp>
        <p:nvSpPr>
          <p:cNvPr id="86" name="Rectangle 85"/>
          <p:cNvSpPr>
            <a:spLocks noChangeArrowheads="1"/>
          </p:cNvSpPr>
          <p:nvPr/>
        </p:nvSpPr>
        <p:spPr bwMode="auto">
          <a:xfrm>
            <a:off x="3084197" y="2764910"/>
            <a:ext cx="592044" cy="360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L-LTF</a:t>
            </a:r>
          </a:p>
        </p:txBody>
      </p:sp>
      <p:sp>
        <p:nvSpPr>
          <p:cNvPr id="87" name="Rectangle 5"/>
          <p:cNvSpPr>
            <a:spLocks noChangeArrowheads="1"/>
          </p:cNvSpPr>
          <p:nvPr/>
        </p:nvSpPr>
        <p:spPr bwMode="auto">
          <a:xfrm>
            <a:off x="3683695" y="2764910"/>
            <a:ext cx="288000" cy="360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88" name="Rectangle 6"/>
          <p:cNvSpPr>
            <a:spLocks noChangeArrowheads="1"/>
          </p:cNvSpPr>
          <p:nvPr/>
        </p:nvSpPr>
        <p:spPr bwMode="auto">
          <a:xfrm>
            <a:off x="3981496" y="2764910"/>
            <a:ext cx="576000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HE-SIG-B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(B,D)</a:t>
            </a:r>
          </a:p>
        </p:txBody>
      </p:sp>
      <p:sp>
        <p:nvSpPr>
          <p:cNvPr id="89" name="Rectangle 88"/>
          <p:cNvSpPr>
            <a:spLocks noChangeArrowheads="1"/>
          </p:cNvSpPr>
          <p:nvPr/>
        </p:nvSpPr>
        <p:spPr bwMode="auto">
          <a:xfrm>
            <a:off x="5004686" y="1657531"/>
            <a:ext cx="1440000" cy="108000"/>
          </a:xfrm>
          <a:prstGeom prst="rect">
            <a:avLst/>
          </a:prstGeom>
          <a:solidFill>
            <a:srgbClr val="DA9694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(A1)</a:t>
            </a:r>
          </a:p>
        </p:txBody>
      </p:sp>
      <p:sp>
        <p:nvSpPr>
          <p:cNvPr id="90" name="Rectangle 89"/>
          <p:cNvSpPr>
            <a:spLocks noChangeArrowheads="1"/>
          </p:cNvSpPr>
          <p:nvPr/>
        </p:nvSpPr>
        <p:spPr bwMode="auto">
          <a:xfrm>
            <a:off x="5004686" y="2445932"/>
            <a:ext cx="1440000" cy="108000"/>
          </a:xfrm>
          <a:prstGeom prst="rect">
            <a:avLst/>
          </a:prstGeom>
          <a:solidFill>
            <a:srgbClr val="F2DCDB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(C1)</a:t>
            </a:r>
          </a:p>
        </p:txBody>
      </p:sp>
      <p:sp>
        <p:nvSpPr>
          <p:cNvPr id="91" name="Rectangle 90"/>
          <p:cNvSpPr>
            <a:spLocks noChangeArrowheads="1"/>
          </p:cNvSpPr>
          <p:nvPr/>
        </p:nvSpPr>
        <p:spPr bwMode="auto">
          <a:xfrm>
            <a:off x="5004686" y="1767442"/>
            <a:ext cx="1440000" cy="108000"/>
          </a:xfrm>
          <a:prstGeom prst="rect">
            <a:avLst/>
          </a:prstGeom>
          <a:solidFill>
            <a:srgbClr val="DA9694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...</a:t>
            </a:r>
          </a:p>
        </p:txBody>
      </p:sp>
      <p:sp>
        <p:nvSpPr>
          <p:cNvPr id="92" name="Rectangle 91"/>
          <p:cNvSpPr>
            <a:spLocks noChangeArrowheads="1"/>
          </p:cNvSpPr>
          <p:nvPr/>
        </p:nvSpPr>
        <p:spPr bwMode="auto">
          <a:xfrm>
            <a:off x="5004686" y="2555843"/>
            <a:ext cx="1440000" cy="108000"/>
          </a:xfrm>
          <a:prstGeom prst="rect">
            <a:avLst/>
          </a:prstGeom>
          <a:solidFill>
            <a:srgbClr val="F2DCDB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...</a:t>
            </a:r>
          </a:p>
        </p:txBody>
      </p:sp>
      <p:sp>
        <p:nvSpPr>
          <p:cNvPr id="93" name="Rectangle 92"/>
          <p:cNvSpPr>
            <a:spLocks noChangeArrowheads="1"/>
          </p:cNvSpPr>
          <p:nvPr/>
        </p:nvSpPr>
        <p:spPr bwMode="auto">
          <a:xfrm>
            <a:off x="5004686" y="1877353"/>
            <a:ext cx="1440000" cy="108000"/>
          </a:xfrm>
          <a:prstGeom prst="rect">
            <a:avLst/>
          </a:prstGeom>
          <a:solidFill>
            <a:srgbClr val="DA9694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(An)</a:t>
            </a:r>
          </a:p>
        </p:txBody>
      </p:sp>
      <p:sp>
        <p:nvSpPr>
          <p:cNvPr id="94" name="Rectangle 93"/>
          <p:cNvSpPr>
            <a:spLocks noChangeArrowheads="1"/>
          </p:cNvSpPr>
          <p:nvPr/>
        </p:nvSpPr>
        <p:spPr bwMode="auto">
          <a:xfrm>
            <a:off x="5004686" y="2788723"/>
            <a:ext cx="1440000" cy="108000"/>
          </a:xfrm>
          <a:prstGeom prst="rect">
            <a:avLst/>
          </a:prstGeom>
          <a:solidFill>
            <a:srgbClr val="DCE6F2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(D1)</a:t>
            </a:r>
          </a:p>
        </p:txBody>
      </p:sp>
      <p:sp>
        <p:nvSpPr>
          <p:cNvPr id="95" name="Rectangle 94"/>
          <p:cNvSpPr>
            <a:spLocks noChangeArrowheads="1"/>
          </p:cNvSpPr>
          <p:nvPr/>
        </p:nvSpPr>
        <p:spPr bwMode="auto">
          <a:xfrm>
            <a:off x="5004686" y="2900935"/>
            <a:ext cx="1440000" cy="108000"/>
          </a:xfrm>
          <a:prstGeom prst="rect">
            <a:avLst/>
          </a:prstGeom>
          <a:solidFill>
            <a:srgbClr val="DCE6F2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...</a:t>
            </a:r>
          </a:p>
        </p:txBody>
      </p:sp>
      <p:sp>
        <p:nvSpPr>
          <p:cNvPr id="96" name="Rectangle 95"/>
          <p:cNvSpPr>
            <a:spLocks noChangeArrowheads="1"/>
          </p:cNvSpPr>
          <p:nvPr/>
        </p:nvSpPr>
        <p:spPr bwMode="auto">
          <a:xfrm>
            <a:off x="5004686" y="3021098"/>
            <a:ext cx="1440000" cy="108000"/>
          </a:xfrm>
          <a:prstGeom prst="rect">
            <a:avLst/>
          </a:prstGeom>
          <a:solidFill>
            <a:srgbClr val="DCE6F2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(Dn)</a:t>
            </a:r>
          </a:p>
        </p:txBody>
      </p:sp>
      <p:sp>
        <p:nvSpPr>
          <p:cNvPr id="97" name="Rectangle 96"/>
          <p:cNvSpPr>
            <a:spLocks noChangeArrowheads="1"/>
          </p:cNvSpPr>
          <p:nvPr/>
        </p:nvSpPr>
        <p:spPr bwMode="auto">
          <a:xfrm>
            <a:off x="5004686" y="2672371"/>
            <a:ext cx="1440000" cy="108000"/>
          </a:xfrm>
          <a:prstGeom prst="rect">
            <a:avLst/>
          </a:prstGeom>
          <a:solidFill>
            <a:srgbClr val="F2DCDB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(Cn)</a:t>
            </a:r>
          </a:p>
        </p:txBody>
      </p:sp>
      <p:sp>
        <p:nvSpPr>
          <p:cNvPr id="98" name="Rectangle 97"/>
          <p:cNvSpPr>
            <a:spLocks noChangeArrowheads="1"/>
          </p:cNvSpPr>
          <p:nvPr/>
        </p:nvSpPr>
        <p:spPr bwMode="auto">
          <a:xfrm>
            <a:off x="3084197" y="2029126"/>
            <a:ext cx="592044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L-Part</a:t>
            </a:r>
          </a:p>
        </p:txBody>
      </p:sp>
      <p:sp>
        <p:nvSpPr>
          <p:cNvPr id="99" name="Rectangle 98"/>
          <p:cNvSpPr>
            <a:spLocks noChangeArrowheads="1"/>
          </p:cNvSpPr>
          <p:nvPr/>
        </p:nvSpPr>
        <p:spPr bwMode="auto">
          <a:xfrm>
            <a:off x="3683695" y="2029126"/>
            <a:ext cx="288000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100" name="Rectangle 99"/>
          <p:cNvSpPr>
            <a:spLocks noChangeArrowheads="1"/>
          </p:cNvSpPr>
          <p:nvPr/>
        </p:nvSpPr>
        <p:spPr bwMode="auto">
          <a:xfrm>
            <a:off x="3983184" y="2029126"/>
            <a:ext cx="576000" cy="360000"/>
          </a:xfrm>
          <a:prstGeom prst="rect">
            <a:avLst/>
          </a:prstGeom>
          <a:solidFill>
            <a:srgbClr val="95B3D8"/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HE-SIG-B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(B,D)</a:t>
            </a:r>
          </a:p>
        </p:txBody>
      </p:sp>
      <p:sp>
        <p:nvSpPr>
          <p:cNvPr id="101" name="Rectangle 100"/>
          <p:cNvSpPr>
            <a:spLocks noChangeArrowheads="1"/>
          </p:cNvSpPr>
          <p:nvPr/>
        </p:nvSpPr>
        <p:spPr bwMode="auto">
          <a:xfrm>
            <a:off x="5004686" y="2336832"/>
            <a:ext cx="1440000" cy="108000"/>
          </a:xfrm>
          <a:prstGeom prst="rect">
            <a:avLst/>
          </a:prstGeom>
          <a:solidFill>
            <a:srgbClr val="FFFF00"/>
          </a:solidFill>
          <a:ln w="9525">
            <a:solidFill>
              <a:sysClr val="windowText" lastClr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(X)</a:t>
            </a:r>
          </a:p>
        </p:txBody>
      </p:sp>
      <p:sp>
        <p:nvSpPr>
          <p:cNvPr id="102" name="Rectangle 101"/>
          <p:cNvSpPr>
            <a:spLocks noChangeArrowheads="1"/>
          </p:cNvSpPr>
          <p:nvPr/>
        </p:nvSpPr>
        <p:spPr bwMode="auto">
          <a:xfrm>
            <a:off x="5004686" y="1998424"/>
            <a:ext cx="1440000" cy="108000"/>
          </a:xfrm>
          <a:prstGeom prst="rect">
            <a:avLst/>
          </a:prstGeom>
          <a:solidFill>
            <a:srgbClr val="95B3D8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R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U (Bn)</a:t>
            </a:r>
          </a:p>
        </p:txBody>
      </p:sp>
      <p:sp>
        <p:nvSpPr>
          <p:cNvPr id="103" name="Rectangle 102"/>
          <p:cNvSpPr>
            <a:spLocks noChangeArrowheads="1"/>
          </p:cNvSpPr>
          <p:nvPr/>
        </p:nvSpPr>
        <p:spPr bwMode="auto">
          <a:xfrm>
            <a:off x="5004686" y="2112055"/>
            <a:ext cx="1440000" cy="108000"/>
          </a:xfrm>
          <a:prstGeom prst="rect">
            <a:avLst/>
          </a:prstGeom>
          <a:solidFill>
            <a:srgbClr val="95B3D8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...</a:t>
            </a:r>
          </a:p>
        </p:txBody>
      </p:sp>
      <p:sp>
        <p:nvSpPr>
          <p:cNvPr id="104" name="Rectangle 103"/>
          <p:cNvSpPr>
            <a:spLocks noChangeArrowheads="1"/>
          </p:cNvSpPr>
          <p:nvPr/>
        </p:nvSpPr>
        <p:spPr bwMode="auto">
          <a:xfrm>
            <a:off x="5004686" y="2225686"/>
            <a:ext cx="1440000" cy="108000"/>
          </a:xfrm>
          <a:prstGeom prst="rect">
            <a:avLst/>
          </a:prstGeom>
          <a:solidFill>
            <a:srgbClr val="95B3D8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R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U (</a:t>
            </a:r>
            <a:r>
              <a:rPr lang="en-US" sz="700" b="1" kern="0" dirty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B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n)</a:t>
            </a:r>
          </a:p>
        </p:txBody>
      </p:sp>
      <p:sp>
        <p:nvSpPr>
          <p:cNvPr id="105" name="Rectangle 104"/>
          <p:cNvSpPr>
            <a:spLocks noChangeArrowheads="1"/>
          </p:cNvSpPr>
          <p:nvPr/>
        </p:nvSpPr>
        <p:spPr bwMode="auto">
          <a:xfrm>
            <a:off x="4555013" y="1657769"/>
            <a:ext cx="449673" cy="146714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STF/LTF</a:t>
            </a:r>
          </a:p>
        </p:txBody>
      </p:sp>
      <p:sp>
        <p:nvSpPr>
          <p:cNvPr id="76" name="Rectangle 75"/>
          <p:cNvSpPr/>
          <p:nvPr/>
        </p:nvSpPr>
        <p:spPr bwMode="auto">
          <a:xfrm>
            <a:off x="3039460" y="2763532"/>
            <a:ext cx="3476755" cy="377436"/>
          </a:xfrm>
          <a:prstGeom prst="rect">
            <a:avLst/>
          </a:prstGeom>
          <a:solidFill>
            <a:schemeClr val="bg1">
              <a:alpha val="80000"/>
            </a:scheme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65" name="Oval 64"/>
          <p:cNvSpPr/>
          <p:nvPr/>
        </p:nvSpPr>
        <p:spPr bwMode="auto">
          <a:xfrm>
            <a:off x="3683695" y="1656952"/>
            <a:ext cx="288000" cy="369215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5" name="Oval 74"/>
          <p:cNvSpPr/>
          <p:nvPr/>
        </p:nvSpPr>
        <p:spPr bwMode="auto">
          <a:xfrm>
            <a:off x="3979149" y="1655695"/>
            <a:ext cx="252673" cy="730961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82" name="Straight Arrow Connector 81"/>
          <p:cNvCxnSpPr>
            <a:stCxn id="79" idx="0"/>
            <a:endCxn id="75" idx="4"/>
          </p:cNvCxnSpPr>
          <p:nvPr/>
        </p:nvCxnSpPr>
        <p:spPr>
          <a:xfrm flipV="1">
            <a:off x="4105485" y="2386656"/>
            <a:ext cx="1" cy="1128225"/>
          </a:xfrm>
          <a:prstGeom prst="straightConnector1">
            <a:avLst/>
          </a:prstGeom>
          <a:noFill/>
          <a:ln w="12700" cap="flat" cmpd="sng" algn="ctr">
            <a:solidFill>
              <a:srgbClr val="FF0000"/>
            </a:solidFill>
            <a:prstDash val="solid"/>
            <a:headEnd type="none"/>
            <a:tailEnd type="triangle"/>
          </a:ln>
          <a:effectLst/>
        </p:spPr>
      </p:cxnSp>
      <p:cxnSp>
        <p:nvCxnSpPr>
          <p:cNvPr id="81" name="Straight Arrow Connector 80"/>
          <p:cNvCxnSpPr>
            <a:stCxn id="78" idx="0"/>
            <a:endCxn id="99" idx="0"/>
          </p:cNvCxnSpPr>
          <p:nvPr/>
        </p:nvCxnSpPr>
        <p:spPr>
          <a:xfrm flipV="1">
            <a:off x="3825533" y="2029126"/>
            <a:ext cx="2162" cy="1235341"/>
          </a:xfrm>
          <a:prstGeom prst="straightConnector1">
            <a:avLst/>
          </a:prstGeom>
          <a:noFill/>
          <a:ln w="12700" cap="flat" cmpd="sng" algn="ctr">
            <a:solidFill>
              <a:srgbClr val="FF0000"/>
            </a:solidFill>
            <a:prstDash val="solid"/>
            <a:headEnd type="none"/>
            <a:tailEnd type="triangle"/>
          </a:ln>
          <a:effectLst/>
        </p:spPr>
      </p:cxnSp>
      <p:sp>
        <p:nvSpPr>
          <p:cNvPr id="58" name="Rectangle 5"/>
          <p:cNvSpPr>
            <a:spLocks noChangeArrowheads="1"/>
          </p:cNvSpPr>
          <p:nvPr/>
        </p:nvSpPr>
        <p:spPr bwMode="auto">
          <a:xfrm>
            <a:off x="2699792" y="2399505"/>
            <a:ext cx="316801" cy="360000"/>
          </a:xfrm>
          <a:prstGeom prst="rect">
            <a:avLst/>
          </a:prstGeom>
          <a:solidFill>
            <a:schemeClr val="bg1"/>
          </a:solidFill>
          <a:ln w="31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C</a:t>
            </a:r>
            <a:endParaRPr lang="ko-KR" altLang="en-US" sz="800" kern="0" dirty="0">
              <a:solidFill>
                <a:sysClr val="windowText" lastClr="000000"/>
              </a:solidFill>
              <a:latin typeface="Arial" charset="0"/>
              <a:cs typeface="ＭＳ Ｐゴシック" charset="0"/>
            </a:endParaRPr>
          </a:p>
          <a:p>
            <a:pPr algn="ctr" defTabSz="914400">
              <a:defRPr/>
            </a:pPr>
            <a:r>
              <a:rPr lang="en-US" sz="800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S40A</a:t>
            </a:r>
            <a:endParaRPr lang="en-US" sz="800" kern="0" dirty="0">
              <a:solidFill>
                <a:sysClr val="windowText" lastClr="000000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59" name="Rectangle 58"/>
          <p:cNvSpPr>
            <a:spLocks noChangeArrowheads="1"/>
          </p:cNvSpPr>
          <p:nvPr/>
        </p:nvSpPr>
        <p:spPr bwMode="auto">
          <a:xfrm>
            <a:off x="2699792" y="1655695"/>
            <a:ext cx="316801" cy="360000"/>
          </a:xfrm>
          <a:prstGeom prst="rect">
            <a:avLst/>
          </a:prstGeom>
          <a:solidFill>
            <a:schemeClr val="bg1"/>
          </a:solidFill>
          <a:ln w="31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A</a:t>
            </a:r>
          </a:p>
          <a:p>
            <a:pPr algn="ctr" defTabSz="914400">
              <a:defRPr/>
            </a:pPr>
            <a:r>
              <a:rPr lang="en-US" sz="800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P20</a:t>
            </a:r>
            <a:endParaRPr lang="en-US" sz="800" kern="0" dirty="0">
              <a:solidFill>
                <a:sysClr val="windowText" lastClr="000000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60" name="Rectangle 5"/>
          <p:cNvSpPr>
            <a:spLocks noChangeArrowheads="1"/>
          </p:cNvSpPr>
          <p:nvPr/>
        </p:nvSpPr>
        <p:spPr bwMode="auto">
          <a:xfrm>
            <a:off x="2699792" y="2027600"/>
            <a:ext cx="316801" cy="360000"/>
          </a:xfrm>
          <a:prstGeom prst="rect">
            <a:avLst/>
          </a:prstGeom>
          <a:solidFill>
            <a:schemeClr val="bg1"/>
          </a:solidFill>
          <a:ln w="31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B</a:t>
            </a:r>
          </a:p>
          <a:p>
            <a:pPr algn="ctr" defTabSz="914400">
              <a:defRPr/>
            </a:pPr>
            <a:r>
              <a:rPr lang="en-US" sz="800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S20</a:t>
            </a:r>
            <a:endParaRPr lang="en-US" sz="800" kern="0" dirty="0">
              <a:solidFill>
                <a:sysClr val="windowText" lastClr="000000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61" name="Rectangle 5"/>
          <p:cNvSpPr>
            <a:spLocks noChangeArrowheads="1"/>
          </p:cNvSpPr>
          <p:nvPr/>
        </p:nvSpPr>
        <p:spPr bwMode="auto">
          <a:xfrm>
            <a:off x="2699792" y="2771410"/>
            <a:ext cx="316801" cy="360000"/>
          </a:xfrm>
          <a:prstGeom prst="rect">
            <a:avLst/>
          </a:prstGeom>
          <a:solidFill>
            <a:schemeClr val="bg1"/>
          </a:solidFill>
          <a:ln w="31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</a:t>
            </a:r>
          </a:p>
          <a:p>
            <a:pPr algn="ctr" defTabSz="914400">
              <a:defRPr/>
            </a:pPr>
            <a:r>
              <a:rPr lang="en-US" sz="800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S40B</a:t>
            </a:r>
            <a:endParaRPr lang="en-US" sz="800" kern="0" dirty="0">
              <a:solidFill>
                <a:sysClr val="windowText" lastClr="000000"/>
              </a:solidFill>
              <a:latin typeface="Arial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49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 smtClean="0"/>
              <a:t>Signaling of non-contiguous channel bonding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8350696" cy="4846613"/>
          </a:xfrm>
        </p:spPr>
        <p:txBody>
          <a:bodyPr>
            <a:normAutofit lnSpcReduction="10000"/>
          </a:bodyPr>
          <a:lstStyle/>
          <a:p>
            <a:pPr>
              <a:buFont typeface="Arial" charset="0"/>
              <a:buChar char="•"/>
            </a:pPr>
            <a:r>
              <a:rPr lang="en-US" dirty="0"/>
              <a:t>Objectives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Support various non-contiguous channel bonding options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Minimum signaling </a:t>
            </a:r>
            <a:r>
              <a:rPr lang="en-US" dirty="0"/>
              <a:t>o</a:t>
            </a:r>
            <a:r>
              <a:rPr lang="en-US" dirty="0" smtClean="0"/>
              <a:t>verhead </a:t>
            </a:r>
            <a:r>
              <a:rPr lang="en-US" dirty="0"/>
              <a:t>on </a:t>
            </a:r>
            <a:r>
              <a:rPr lang="en-US" dirty="0" smtClean="0"/>
              <a:t>SIG-A/B</a:t>
            </a:r>
            <a:endParaRPr lang="en-US" dirty="0"/>
          </a:p>
          <a:p>
            <a:pPr lvl="1"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Limitations/Requirements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PPDU shall occupy Primary 20MHz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Support </a:t>
            </a:r>
            <a:r>
              <a:rPr lang="en-US" dirty="0" smtClean="0"/>
              <a:t>parallel decoding of SIG-B content channels</a:t>
            </a:r>
            <a:endParaRPr lang="en-US" dirty="0" smtClean="0"/>
          </a:p>
          <a:p>
            <a:pPr lvl="2">
              <a:buFont typeface="Arial" charset="0"/>
              <a:buChar char="•"/>
            </a:pPr>
            <a:r>
              <a:rPr lang="en-US" dirty="0" smtClean="0"/>
              <a:t>Fixed </a:t>
            </a:r>
            <a:r>
              <a:rPr lang="en-US" dirty="0" smtClean="0"/>
              <a:t>location of the second </a:t>
            </a:r>
            <a:r>
              <a:rPr lang="en-US" dirty="0"/>
              <a:t>SIG-B </a:t>
            </a:r>
            <a:r>
              <a:rPr lang="en-US" dirty="0" smtClean="0"/>
              <a:t>content channel</a:t>
            </a:r>
            <a:endParaRPr lang="en-US" dirty="0"/>
          </a:p>
          <a:p>
            <a:pPr lvl="3">
              <a:buFont typeface="Arial" charset="0"/>
              <a:buChar char="•"/>
            </a:pPr>
            <a:r>
              <a:rPr lang="en-US" dirty="0"/>
              <a:t>Limit non-contiguous channel bonding rule to always occupy </a:t>
            </a:r>
            <a:r>
              <a:rPr lang="en-US" dirty="0" smtClean="0"/>
              <a:t>Primary 40</a:t>
            </a:r>
            <a:endParaRPr lang="en-US" dirty="0"/>
          </a:p>
          <a:p>
            <a:pPr lvl="2">
              <a:buFont typeface="Arial" charset="0"/>
              <a:buChar char="•"/>
            </a:pPr>
            <a:r>
              <a:rPr lang="en-US" dirty="0" smtClean="0"/>
              <a:t>Flexible </a:t>
            </a:r>
            <a:r>
              <a:rPr lang="en-US" dirty="0" smtClean="0"/>
              <a:t>location of the second </a:t>
            </a:r>
            <a:r>
              <a:rPr lang="en-US" dirty="0"/>
              <a:t>SIG-B </a:t>
            </a:r>
            <a:r>
              <a:rPr lang="en-US" dirty="0" smtClean="0"/>
              <a:t>content channel (within </a:t>
            </a:r>
            <a:r>
              <a:rPr lang="en-US" dirty="0" smtClean="0"/>
              <a:t>Primary </a:t>
            </a:r>
            <a:r>
              <a:rPr lang="en-US" dirty="0" smtClean="0"/>
              <a:t>80)</a:t>
            </a:r>
            <a:endParaRPr lang="en-US" dirty="0"/>
          </a:p>
          <a:p>
            <a:pPr lvl="3">
              <a:buFont typeface="Arial" charset="0"/>
              <a:buChar char="•"/>
            </a:pPr>
            <a:r>
              <a:rPr lang="en-US" dirty="0"/>
              <a:t>Signal the location of the </a:t>
            </a:r>
            <a:r>
              <a:rPr lang="en-US" dirty="0" smtClean="0"/>
              <a:t>second SIG-B </a:t>
            </a:r>
            <a:r>
              <a:rPr lang="en-US" dirty="0"/>
              <a:t>channel in </a:t>
            </a:r>
            <a:r>
              <a:rPr lang="en-US" dirty="0" smtClean="0"/>
              <a:t>SIG-B</a:t>
            </a:r>
            <a:endParaRPr lang="en-US" dirty="0" smtClean="0"/>
          </a:p>
          <a:p>
            <a:pPr lvl="1">
              <a:buFont typeface="Arial" charset="0"/>
              <a:buChar char="•"/>
            </a:pPr>
            <a:r>
              <a:rPr lang="en-US" dirty="0" smtClean="0"/>
              <a:t>No ambiguity on the number of common blocks in SIG-B</a:t>
            </a:r>
          </a:p>
          <a:p>
            <a:pPr lvl="2">
              <a:buFont typeface="Arial" charset="0"/>
              <a:buChar char="•"/>
            </a:pPr>
            <a:r>
              <a:rPr lang="en-US" dirty="0" smtClean="0"/>
              <a:t>With SIG-A’s signaling, receiving STAs should know the number of common blocks in each SIG-B </a:t>
            </a:r>
            <a:r>
              <a:rPr lang="en-US" dirty="0" smtClean="0"/>
              <a:t>content channel</a:t>
            </a:r>
            <a:endParaRPr lang="en-US" dirty="0" smtClean="0"/>
          </a:p>
          <a:p>
            <a:pPr lvl="2"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0809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 (A) </a:t>
            </a:r>
            <a:r>
              <a:rPr lang="en-US" dirty="0" smtClean="0"/>
              <a:t>SIG-A only signaling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265908"/>
            <a:ext cx="7770813" cy="2209506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(A) Using SIG-A’s BW field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Extend SIG-A’s BW field to signal non-contiguous channel </a:t>
            </a:r>
            <a:r>
              <a:rPr lang="en-US" dirty="0" smtClean="0"/>
              <a:t>bandwidth </a:t>
            </a:r>
            <a:r>
              <a:rPr lang="en-US" dirty="0" smtClean="0"/>
              <a:t>options (e.g. P20+S40)</a:t>
            </a:r>
            <a:endParaRPr lang="en-US" dirty="0"/>
          </a:p>
          <a:p>
            <a:pPr lvl="1">
              <a:buFont typeface="Arial" charset="0"/>
              <a:buChar char="•"/>
            </a:pPr>
            <a:r>
              <a:rPr lang="en-US" dirty="0" smtClean="0"/>
              <a:t>BW field should clearly indicate </a:t>
            </a:r>
            <a:r>
              <a:rPr lang="en-US" dirty="0"/>
              <a:t>the location of the 2</a:t>
            </a:r>
            <a:r>
              <a:rPr lang="en-US" baseline="30000" dirty="0"/>
              <a:t>nd</a:t>
            </a:r>
            <a:r>
              <a:rPr lang="en-US" dirty="0"/>
              <a:t> SIG-B </a:t>
            </a:r>
            <a:r>
              <a:rPr lang="en-US" dirty="0" smtClean="0"/>
              <a:t>content channel </a:t>
            </a:r>
            <a:r>
              <a:rPr lang="en-US" dirty="0"/>
              <a:t>(if it is </a:t>
            </a:r>
            <a:r>
              <a:rPr lang="en-US" dirty="0" smtClean="0"/>
              <a:t>not fixed) </a:t>
            </a:r>
            <a:r>
              <a:rPr lang="en-US" dirty="0" smtClean="0"/>
              <a:t>and the size of the common </a:t>
            </a:r>
            <a:r>
              <a:rPr lang="en-US" dirty="0" smtClean="0"/>
              <a:t>block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May </a:t>
            </a:r>
            <a:r>
              <a:rPr lang="en-US" altLang="ko-KR" dirty="0" smtClean="0"/>
              <a:t>2016</a:t>
            </a:r>
            <a:endParaRPr lang="en-GB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222469" y="1633920"/>
            <a:ext cx="288000" cy="360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L-Pre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480209" y="1628800"/>
            <a:ext cx="720000" cy="1440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MU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Data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4249796" y="1628800"/>
            <a:ext cx="223200" cy="1440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HE-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STF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/LTF</a:t>
            </a: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3516513" y="1633920"/>
            <a:ext cx="288000" cy="360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SIG-A</a:t>
            </a: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3810583" y="1633920"/>
            <a:ext cx="432000" cy="360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SIG-B 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1</a:t>
            </a: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3222469" y="1988840"/>
            <a:ext cx="288000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L-Pre</a:t>
            </a: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3516513" y="1988840"/>
            <a:ext cx="288000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Dup.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SIG-A</a:t>
            </a:r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3810583" y="1988840"/>
            <a:ext cx="432000" cy="360000"/>
          </a:xfrm>
          <a:prstGeom prst="rect">
            <a:avLst/>
          </a:prstGeom>
          <a:noFill/>
          <a:ln w="9525">
            <a:solidFill>
              <a:srgbClr val="000000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SIG-B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2</a:t>
            </a:r>
            <a:endParaRPr lang="en-US" sz="800" b="1" kern="0" dirty="0" smtClean="0">
              <a:solidFill>
                <a:sysClr val="windowText" lastClr="000000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3222469" y="2708920"/>
            <a:ext cx="288000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L-Pre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3516513" y="2708920"/>
            <a:ext cx="288000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Dup.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SIG-A</a:t>
            </a:r>
          </a:p>
        </p:txBody>
      </p:sp>
      <p:sp>
        <p:nvSpPr>
          <p:cNvPr id="24" name="Rectangle 6"/>
          <p:cNvSpPr>
            <a:spLocks noChangeArrowheads="1"/>
          </p:cNvSpPr>
          <p:nvPr/>
        </p:nvSpPr>
        <p:spPr bwMode="auto">
          <a:xfrm>
            <a:off x="3810583" y="2708920"/>
            <a:ext cx="432000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Dup.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SIG-B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2</a:t>
            </a: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4316913" y="3355845"/>
            <a:ext cx="720000" cy="288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User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Specific</a:t>
            </a:r>
          </a:p>
        </p:txBody>
      </p:sp>
      <p:sp>
        <p:nvSpPr>
          <p:cNvPr id="27" name="Rectangle 7"/>
          <p:cNvSpPr>
            <a:spLocks noChangeArrowheads="1"/>
          </p:cNvSpPr>
          <p:nvPr/>
        </p:nvSpPr>
        <p:spPr bwMode="auto">
          <a:xfrm>
            <a:off x="3948670" y="3357244"/>
            <a:ext cx="360000" cy="288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Comm.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Block</a:t>
            </a:r>
          </a:p>
        </p:txBody>
      </p:sp>
      <p:sp>
        <p:nvSpPr>
          <p:cNvPr id="28" name="Rectangle 7"/>
          <p:cNvSpPr>
            <a:spLocks noChangeArrowheads="1"/>
          </p:cNvSpPr>
          <p:nvPr/>
        </p:nvSpPr>
        <p:spPr bwMode="auto">
          <a:xfrm>
            <a:off x="3316885" y="3357243"/>
            <a:ext cx="223532" cy="288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rgbClr val="FF0000"/>
                </a:solidFill>
                <a:latin typeface="Arial" charset="0"/>
                <a:ea typeface=""/>
                <a:cs typeface="ＭＳ Ｐゴシック" charset="0"/>
              </a:rPr>
              <a:t>BW</a:t>
            </a:r>
          </a:p>
        </p:txBody>
      </p:sp>
      <p:sp>
        <p:nvSpPr>
          <p:cNvPr id="33" name="Left Arrow 32"/>
          <p:cNvSpPr/>
          <p:nvPr/>
        </p:nvSpPr>
        <p:spPr>
          <a:xfrm>
            <a:off x="5290508" y="1770021"/>
            <a:ext cx="389060" cy="159798"/>
          </a:xfrm>
          <a:prstGeom prst="leftArrow">
            <a:avLst/>
          </a:prstGeom>
          <a:solidFill>
            <a:srgbClr val="DA9694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Left Arrow 33"/>
          <p:cNvSpPr/>
          <p:nvPr/>
        </p:nvSpPr>
        <p:spPr>
          <a:xfrm>
            <a:off x="5290508" y="2096526"/>
            <a:ext cx="389060" cy="159798"/>
          </a:xfrm>
          <a:prstGeom prst="leftArrow">
            <a:avLst/>
          </a:prstGeom>
          <a:solidFill>
            <a:srgbClr val="95B3D8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Rectangle 5"/>
          <p:cNvSpPr>
            <a:spLocks noChangeArrowheads="1"/>
          </p:cNvSpPr>
          <p:nvPr/>
        </p:nvSpPr>
        <p:spPr bwMode="auto">
          <a:xfrm>
            <a:off x="5702598" y="1748315"/>
            <a:ext cx="946869" cy="203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1</a:t>
            </a:r>
            <a:r>
              <a:rPr lang="en-US" altLang="ko-KR" sz="800" b="1" kern="0" baseline="3000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st</a:t>
            </a:r>
            <a:r>
              <a:rPr lang="en-US" altLang="ko-KR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 SIG-B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Content Channel</a:t>
            </a:r>
            <a:endParaRPr kumimoji="0" lang="en-US" sz="800" b="1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36" name="Rectangle 5"/>
          <p:cNvSpPr>
            <a:spLocks noChangeArrowheads="1"/>
          </p:cNvSpPr>
          <p:nvPr/>
        </p:nvSpPr>
        <p:spPr bwMode="auto">
          <a:xfrm>
            <a:off x="5702598" y="2459105"/>
            <a:ext cx="946869" cy="203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2</a:t>
            </a:r>
            <a:r>
              <a:rPr lang="en-US" altLang="ko-KR" sz="800" b="1" kern="0" baseline="3000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nd</a:t>
            </a:r>
            <a:r>
              <a:rPr lang="en-US" altLang="ko-KR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 SIG-B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Content Channel</a:t>
            </a:r>
            <a:endParaRPr kumimoji="0" lang="en-US" sz="800" b="1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 flipH="1">
            <a:off x="3707904" y="3027409"/>
            <a:ext cx="116200" cy="334376"/>
          </a:xfrm>
          <a:prstGeom prst="line">
            <a:avLst/>
          </a:prstGeom>
          <a:ln w="3175" cmpd="sng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3203848" y="3070154"/>
            <a:ext cx="317160" cy="291631"/>
          </a:xfrm>
          <a:prstGeom prst="line">
            <a:avLst/>
          </a:prstGeom>
          <a:ln w="3175" cmpd="sng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239111" y="3070154"/>
            <a:ext cx="797802" cy="284992"/>
          </a:xfrm>
          <a:prstGeom prst="line">
            <a:avLst/>
          </a:prstGeom>
          <a:ln w="3175" cmpd="sng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814153" y="3022562"/>
            <a:ext cx="134784" cy="332584"/>
          </a:xfrm>
          <a:prstGeom prst="line">
            <a:avLst/>
          </a:prstGeom>
          <a:ln w="3175" cmpd="sng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951790" y="3627918"/>
            <a:ext cx="2943" cy="360000"/>
          </a:xfrm>
          <a:prstGeom prst="line">
            <a:avLst/>
          </a:prstGeom>
          <a:ln w="3175" cmpd="sng">
            <a:solidFill>
              <a:srgbClr val="FF0000"/>
            </a:solidFill>
            <a:prstDash val="dash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314732" y="3639548"/>
            <a:ext cx="2943" cy="360000"/>
          </a:xfrm>
          <a:prstGeom prst="line">
            <a:avLst/>
          </a:prstGeom>
          <a:ln w="3175" cmpd="sng">
            <a:solidFill>
              <a:srgbClr val="FF0000"/>
            </a:solidFill>
            <a:prstDash val="dash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3955132" y="3753831"/>
            <a:ext cx="347644" cy="0"/>
          </a:xfrm>
          <a:prstGeom prst="line">
            <a:avLst/>
          </a:prstGeom>
          <a:ln w="3175" cmpd="sng">
            <a:solidFill>
              <a:srgbClr val="FF0000"/>
            </a:solidFill>
            <a:prstDash val="dash"/>
            <a:headEnd type="triangl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Rectangle 5"/>
          <p:cNvSpPr>
            <a:spLocks noChangeArrowheads="1"/>
          </p:cNvSpPr>
          <p:nvPr/>
        </p:nvSpPr>
        <p:spPr bwMode="auto">
          <a:xfrm>
            <a:off x="6649467" y="2425473"/>
            <a:ext cx="946869" cy="270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900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Location of the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900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2</a:t>
            </a:r>
            <a:r>
              <a:rPr lang="en-US" altLang="ko-KR" sz="900" kern="0" baseline="3000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nd</a:t>
            </a:r>
            <a:r>
              <a:rPr lang="en-US" altLang="ko-KR" sz="900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 SIG-B Channel</a:t>
            </a:r>
            <a:endParaRPr kumimoji="0" lang="en-US" sz="90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49" name="Left Arrow 48"/>
          <p:cNvSpPr/>
          <p:nvPr/>
        </p:nvSpPr>
        <p:spPr>
          <a:xfrm>
            <a:off x="5290508" y="2832388"/>
            <a:ext cx="389060" cy="159798"/>
          </a:xfrm>
          <a:prstGeom prst="leftArrow">
            <a:avLst/>
          </a:prstGeom>
          <a:solidFill>
            <a:srgbClr val="95B3D8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0" name="Straight Arrow Connector 49"/>
          <p:cNvCxnSpPr>
            <a:stCxn id="36" idx="0"/>
            <a:endCxn id="34" idx="3"/>
          </p:cNvCxnSpPr>
          <p:nvPr/>
        </p:nvCxnSpPr>
        <p:spPr>
          <a:xfrm flipH="1" flipV="1">
            <a:off x="5679568" y="2176425"/>
            <a:ext cx="496465" cy="282680"/>
          </a:xfrm>
          <a:prstGeom prst="straightConnector1">
            <a:avLst/>
          </a:prstGeom>
          <a:noFill/>
          <a:ln w="3175" cap="flat" cmpd="sng" algn="ctr">
            <a:solidFill>
              <a:srgbClr val="000000"/>
            </a:solidFill>
            <a:prstDash val="sysDash"/>
            <a:headEnd type="none"/>
            <a:tailEnd type="triangl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51" name="Straight Arrow Connector 50"/>
          <p:cNvCxnSpPr>
            <a:stCxn id="36" idx="2"/>
            <a:endCxn id="49" idx="3"/>
          </p:cNvCxnSpPr>
          <p:nvPr/>
        </p:nvCxnSpPr>
        <p:spPr>
          <a:xfrm flipH="1">
            <a:off x="5679568" y="2662316"/>
            <a:ext cx="496465" cy="249971"/>
          </a:xfrm>
          <a:prstGeom prst="straightConnector1">
            <a:avLst/>
          </a:prstGeom>
          <a:noFill/>
          <a:ln w="3175" cap="flat" cmpd="sng" algn="ctr">
            <a:solidFill>
              <a:srgbClr val="000000"/>
            </a:solidFill>
            <a:prstDash val="sysDash"/>
            <a:headEnd type="none"/>
            <a:tailEnd type="triangl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52" name="Left Arrow 51"/>
          <p:cNvSpPr/>
          <p:nvPr/>
        </p:nvSpPr>
        <p:spPr>
          <a:xfrm>
            <a:off x="5290508" y="2472348"/>
            <a:ext cx="389060" cy="159798"/>
          </a:xfrm>
          <a:prstGeom prst="leftArrow">
            <a:avLst/>
          </a:prstGeom>
          <a:solidFill>
            <a:srgbClr val="DA9694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Rectangle 5"/>
          <p:cNvSpPr>
            <a:spLocks noChangeArrowheads="1"/>
          </p:cNvSpPr>
          <p:nvPr/>
        </p:nvSpPr>
        <p:spPr bwMode="auto">
          <a:xfrm>
            <a:off x="3447388" y="3873861"/>
            <a:ext cx="1386311" cy="20321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Size of the Common Block</a:t>
            </a:r>
          </a:p>
        </p:txBody>
      </p:sp>
      <p:sp>
        <p:nvSpPr>
          <p:cNvPr id="56" name="Rectangle 7"/>
          <p:cNvSpPr>
            <a:spLocks noChangeArrowheads="1"/>
          </p:cNvSpPr>
          <p:nvPr/>
        </p:nvSpPr>
        <p:spPr bwMode="auto">
          <a:xfrm>
            <a:off x="3175454" y="3361785"/>
            <a:ext cx="144000" cy="288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ea typeface=""/>
                <a:cs typeface="ＭＳ Ｐゴシック" charset="0"/>
              </a:rPr>
              <a:t>...</a:t>
            </a:r>
          </a:p>
        </p:txBody>
      </p:sp>
      <p:sp>
        <p:nvSpPr>
          <p:cNvPr id="57" name="Rectangle 7"/>
          <p:cNvSpPr>
            <a:spLocks noChangeArrowheads="1"/>
          </p:cNvSpPr>
          <p:nvPr/>
        </p:nvSpPr>
        <p:spPr bwMode="auto">
          <a:xfrm>
            <a:off x="3543941" y="3361785"/>
            <a:ext cx="144000" cy="288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ea typeface=""/>
                <a:cs typeface="ＭＳ Ｐゴシック" charset="0"/>
              </a:rPr>
              <a:t>...</a:t>
            </a:r>
          </a:p>
        </p:txBody>
      </p:sp>
      <p:sp>
        <p:nvSpPr>
          <p:cNvPr id="64" name="Rectangle 5"/>
          <p:cNvSpPr>
            <a:spLocks noChangeArrowheads="1"/>
          </p:cNvSpPr>
          <p:nvPr/>
        </p:nvSpPr>
        <p:spPr bwMode="auto">
          <a:xfrm>
            <a:off x="3222469" y="2348880"/>
            <a:ext cx="288000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L-Pre</a:t>
            </a:r>
          </a:p>
        </p:txBody>
      </p:sp>
      <p:sp>
        <p:nvSpPr>
          <p:cNvPr id="65" name="Rectangle 64"/>
          <p:cNvSpPr>
            <a:spLocks noChangeArrowheads="1"/>
          </p:cNvSpPr>
          <p:nvPr/>
        </p:nvSpPr>
        <p:spPr bwMode="auto">
          <a:xfrm>
            <a:off x="3516513" y="2348880"/>
            <a:ext cx="288000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Dup.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SIG-A</a:t>
            </a:r>
          </a:p>
        </p:txBody>
      </p:sp>
      <p:sp>
        <p:nvSpPr>
          <p:cNvPr id="66" name="Rectangle 6"/>
          <p:cNvSpPr>
            <a:spLocks noChangeArrowheads="1"/>
          </p:cNvSpPr>
          <p:nvPr/>
        </p:nvSpPr>
        <p:spPr bwMode="auto">
          <a:xfrm>
            <a:off x="3810583" y="2348880"/>
            <a:ext cx="432000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Dup.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SIG-B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60414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Option (B</a:t>
            </a:r>
            <a:r>
              <a:rPr lang="en-US" sz="2800" dirty="0" smtClean="0"/>
              <a:t>) SIG-B only signaling</a:t>
            </a:r>
            <a:endParaRPr lang="en-US" sz="2800" dirty="0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685800" y="4445895"/>
            <a:ext cx="7770813" cy="2079449"/>
          </a:xfrm>
        </p:spPr>
        <p:txBody>
          <a:bodyPr>
            <a:normAutofit fontScale="70000" lnSpcReduction="20000"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(B) Using SIG-B’s Common Block field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SIG-A signals the current 4 BW options (20/40/80/160)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Add </a:t>
            </a:r>
            <a:r>
              <a:rPr lang="en-US" dirty="0"/>
              <a:t>additional Null RU indices to the current RU allocation definition (currently there are many TBD index ranges)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RU allocation subfield signals “242/484/996 Null” to indicate nulled secondary channels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No user specific subfields are sent corresponding to the Null RUs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No additional </a:t>
            </a:r>
            <a:r>
              <a:rPr lang="en-US" dirty="0"/>
              <a:t>signaling </a:t>
            </a:r>
            <a:r>
              <a:rPr lang="en-US" dirty="0" smtClean="0"/>
              <a:t>overheads </a:t>
            </a:r>
            <a:r>
              <a:rPr lang="en-US" dirty="0"/>
              <a:t>on SIG-A/B bit </a:t>
            </a:r>
            <a:r>
              <a:rPr lang="en-US" dirty="0" smtClean="0"/>
              <a:t>fields compared to the current design</a:t>
            </a:r>
            <a:endParaRPr lang="en-US" dirty="0"/>
          </a:p>
          <a:p>
            <a:pPr lvl="1">
              <a:buFont typeface="Arial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Null RU indices can be reused in </a:t>
            </a:r>
            <a:r>
              <a:rPr lang="en-US" dirty="0" smtClean="0"/>
              <a:t>MU-MIMO </a:t>
            </a:r>
            <a:r>
              <a:rPr lang="en-US" dirty="0"/>
              <a:t>signaling load balancing scenarios </a:t>
            </a:r>
            <a:r>
              <a:rPr lang="en-US" dirty="0" smtClean="0"/>
              <a:t>[2]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May 2016</a:t>
            </a:r>
            <a:endParaRPr lang="en-GB" dirty="0"/>
          </a:p>
        </p:txBody>
      </p:sp>
      <p:sp>
        <p:nvSpPr>
          <p:cNvPr id="167" name="Rectangle 5"/>
          <p:cNvSpPr>
            <a:spLocks noChangeArrowheads="1"/>
          </p:cNvSpPr>
          <p:nvPr/>
        </p:nvSpPr>
        <p:spPr bwMode="auto">
          <a:xfrm>
            <a:off x="3283362" y="3832598"/>
            <a:ext cx="144000" cy="3600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RA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b="1" kern="0" dirty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D</a:t>
            </a:r>
            <a:endParaRPr kumimoji="0" lang="en-US" sz="6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69" name="Rectangle 168"/>
          <p:cNvSpPr>
            <a:spLocks noChangeArrowheads="1"/>
          </p:cNvSpPr>
          <p:nvPr/>
        </p:nvSpPr>
        <p:spPr bwMode="auto">
          <a:xfrm>
            <a:off x="3436295" y="3832598"/>
            <a:ext cx="180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6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C/T</a:t>
            </a:r>
            <a:endParaRPr lang="en-US" sz="600" b="1" kern="0" dirty="0">
              <a:solidFill>
                <a:sysClr val="windowText" lastClr="000000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76" name="Rectangle 5"/>
          <p:cNvSpPr>
            <a:spLocks noChangeArrowheads="1"/>
          </p:cNvSpPr>
          <p:nvPr/>
        </p:nvSpPr>
        <p:spPr bwMode="auto">
          <a:xfrm>
            <a:off x="3616084" y="3832598"/>
            <a:ext cx="378000" cy="3600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STA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B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1</a:t>
            </a:r>
          </a:p>
        </p:txBody>
      </p:sp>
      <p:sp>
        <p:nvSpPr>
          <p:cNvPr id="177" name="Rectangle 176"/>
          <p:cNvSpPr>
            <a:spLocks noChangeArrowheads="1"/>
          </p:cNvSpPr>
          <p:nvPr/>
        </p:nvSpPr>
        <p:spPr bwMode="auto">
          <a:xfrm>
            <a:off x="4303892" y="3832598"/>
            <a:ext cx="378000" cy="3600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STA</a:t>
            </a:r>
            <a:endParaRPr kumimoji="0" lang="en-US" sz="7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B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n</a:t>
            </a:r>
          </a:p>
        </p:txBody>
      </p:sp>
      <p:sp>
        <p:nvSpPr>
          <p:cNvPr id="178" name="Rectangle 5"/>
          <p:cNvSpPr>
            <a:spLocks noChangeArrowheads="1"/>
          </p:cNvSpPr>
          <p:nvPr/>
        </p:nvSpPr>
        <p:spPr bwMode="auto">
          <a:xfrm>
            <a:off x="4687660" y="3832598"/>
            <a:ext cx="180000" cy="360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C/T</a:t>
            </a:r>
            <a:endParaRPr kumimoji="0" lang="en-US" sz="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79" name="Rectangle 5"/>
          <p:cNvSpPr>
            <a:spLocks noChangeArrowheads="1"/>
          </p:cNvSpPr>
          <p:nvPr/>
        </p:nvSpPr>
        <p:spPr bwMode="auto">
          <a:xfrm>
            <a:off x="4004513" y="3832598"/>
            <a:ext cx="288000" cy="3600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...</a:t>
            </a:r>
          </a:p>
        </p:txBody>
      </p:sp>
      <p:graphicFrame>
        <p:nvGraphicFramePr>
          <p:cNvPr id="201" name="Table 20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1453650"/>
              </p:ext>
            </p:extLst>
          </p:nvPr>
        </p:nvGraphicFramePr>
        <p:xfrm>
          <a:off x="75050" y="3274798"/>
          <a:ext cx="2201059" cy="921656"/>
        </p:xfrm>
        <a:graphic>
          <a:graphicData uri="http://schemas.openxmlformats.org/drawingml/2006/table">
            <a:tbl>
              <a:tblPr firstRow="1" firstCol="1" bandRow="1"/>
              <a:tblGrid>
                <a:gridCol w="417000"/>
                <a:gridCol w="152601"/>
                <a:gridCol w="152601"/>
                <a:gridCol w="152601"/>
                <a:gridCol w="152601"/>
                <a:gridCol w="152601"/>
                <a:gridCol w="152601"/>
                <a:gridCol w="152601"/>
                <a:gridCol w="152601"/>
                <a:gridCol w="152601"/>
                <a:gridCol w="410650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indices</a:t>
                      </a:r>
                      <a:endParaRPr lang="en-US" sz="8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#1</a:t>
                      </a:r>
                      <a:endParaRPr lang="en-US" sz="8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#2</a:t>
                      </a:r>
                      <a:endParaRPr lang="en-US" sz="8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#3</a:t>
                      </a:r>
                      <a:endParaRPr lang="en-US" sz="8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#4</a:t>
                      </a:r>
                      <a:endParaRPr lang="en-US" sz="8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#5</a:t>
                      </a:r>
                      <a:endParaRPr lang="en-US" sz="8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#6</a:t>
                      </a:r>
                      <a:endParaRPr lang="en-US" sz="8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#7</a:t>
                      </a:r>
                      <a:endParaRPr lang="en-US" sz="8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#8</a:t>
                      </a:r>
                      <a:endParaRPr lang="en-US" sz="8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#9</a:t>
                      </a:r>
                      <a:endParaRPr lang="en-US" sz="8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# of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Entries</a:t>
                      </a:r>
                      <a:endParaRPr lang="en-US" sz="8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63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...</a:t>
                      </a:r>
                      <a:endParaRPr lang="en-US" sz="8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...</a:t>
                      </a:r>
                      <a:endParaRPr lang="en-US" sz="8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...</a:t>
                      </a:r>
                      <a:endParaRPr lang="en-US" sz="8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32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TBD</a:t>
                      </a:r>
                      <a:endParaRPr lang="en-US" sz="800" b="1" dirty="0">
                        <a:solidFill>
                          <a:srgbClr val="FF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242 Null</a:t>
                      </a:r>
                      <a:endParaRPr lang="en-US" sz="800" b="1" dirty="0">
                        <a:solidFill>
                          <a:srgbClr val="FF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  <a:endParaRPr lang="en-US" sz="800" b="1" dirty="0">
                        <a:solidFill>
                          <a:srgbClr val="FF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32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TBD</a:t>
                      </a:r>
                      <a:endParaRPr lang="en-US" sz="800" b="1" dirty="0">
                        <a:solidFill>
                          <a:srgbClr val="FF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484 Null</a:t>
                      </a:r>
                      <a:endParaRPr lang="en-US" sz="800" b="1" dirty="0">
                        <a:solidFill>
                          <a:srgbClr val="FF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  <a:endParaRPr lang="en-US" sz="800" b="1" dirty="0">
                        <a:solidFill>
                          <a:srgbClr val="FF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32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TBD</a:t>
                      </a:r>
                      <a:endParaRPr lang="en-US" sz="800" b="1" dirty="0">
                        <a:solidFill>
                          <a:srgbClr val="FF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996 Null</a:t>
                      </a:r>
                      <a:endParaRPr lang="en-US" sz="800" b="1" dirty="0">
                        <a:solidFill>
                          <a:srgbClr val="FF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  <a:endParaRPr lang="en-US" sz="800" b="1" dirty="0">
                        <a:solidFill>
                          <a:srgbClr val="FF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32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b="1" dirty="0">
                        <a:solidFill>
                          <a:srgbClr val="FF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...</a:t>
                      </a:r>
                      <a:endParaRPr lang="en-US" sz="800" b="1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b="1" dirty="0">
                        <a:solidFill>
                          <a:srgbClr val="FF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03" name="Rectangle 5"/>
          <p:cNvSpPr>
            <a:spLocks noChangeArrowheads="1"/>
          </p:cNvSpPr>
          <p:nvPr/>
        </p:nvSpPr>
        <p:spPr bwMode="auto">
          <a:xfrm>
            <a:off x="746743" y="3068960"/>
            <a:ext cx="1016945" cy="203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800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RU allocation</a:t>
            </a:r>
            <a:endParaRPr kumimoji="0" lang="en-US" sz="80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86" name="Rectangle 5"/>
          <p:cNvSpPr>
            <a:spLocks noChangeArrowheads="1"/>
          </p:cNvSpPr>
          <p:nvPr/>
        </p:nvSpPr>
        <p:spPr bwMode="auto">
          <a:xfrm>
            <a:off x="3131840" y="3834398"/>
            <a:ext cx="144000" cy="3564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RA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b="1" kern="0" dirty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B</a:t>
            </a:r>
            <a:endParaRPr kumimoji="0" lang="en-US" sz="6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cxnSp>
        <p:nvCxnSpPr>
          <p:cNvPr id="90" name="Straight Connector 89"/>
          <p:cNvCxnSpPr>
            <a:stCxn id="167" idx="1"/>
          </p:cNvCxnSpPr>
          <p:nvPr/>
        </p:nvCxnSpPr>
        <p:spPr>
          <a:xfrm flipH="1" flipV="1">
            <a:off x="1475656" y="3737921"/>
            <a:ext cx="1807706" cy="274677"/>
          </a:xfrm>
          <a:prstGeom prst="line">
            <a:avLst/>
          </a:prstGeom>
          <a:ln w="3175" cmpd="sng">
            <a:solidFill>
              <a:srgbClr val="FF0000"/>
            </a:solidFill>
            <a:prstDash val="dash"/>
            <a:headEnd type="triangl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5" name="Rectangle 5"/>
          <p:cNvSpPr>
            <a:spLocks noChangeArrowheads="1"/>
          </p:cNvSpPr>
          <p:nvPr/>
        </p:nvSpPr>
        <p:spPr bwMode="auto">
          <a:xfrm>
            <a:off x="5920340" y="3829730"/>
            <a:ext cx="180000" cy="360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C/T</a:t>
            </a:r>
          </a:p>
        </p:txBody>
      </p:sp>
      <p:sp>
        <p:nvSpPr>
          <p:cNvPr id="106" name="Rectangle 5"/>
          <p:cNvSpPr>
            <a:spLocks noChangeArrowheads="1"/>
          </p:cNvSpPr>
          <p:nvPr/>
        </p:nvSpPr>
        <p:spPr bwMode="auto">
          <a:xfrm>
            <a:off x="4867117" y="3829730"/>
            <a:ext cx="378000" cy="360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STA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noProof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D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1</a:t>
            </a:r>
          </a:p>
        </p:txBody>
      </p:sp>
      <p:sp>
        <p:nvSpPr>
          <p:cNvPr id="107" name="Rectangle 5"/>
          <p:cNvSpPr>
            <a:spLocks noChangeArrowheads="1"/>
          </p:cNvSpPr>
          <p:nvPr/>
        </p:nvSpPr>
        <p:spPr bwMode="auto">
          <a:xfrm>
            <a:off x="5542340" y="3829730"/>
            <a:ext cx="378000" cy="360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STA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D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n</a:t>
            </a:r>
          </a:p>
        </p:txBody>
      </p:sp>
      <p:sp>
        <p:nvSpPr>
          <p:cNvPr id="108" name="Rectangle 5"/>
          <p:cNvSpPr>
            <a:spLocks noChangeArrowheads="1"/>
          </p:cNvSpPr>
          <p:nvPr/>
        </p:nvSpPr>
        <p:spPr bwMode="auto">
          <a:xfrm>
            <a:off x="5246858" y="3829730"/>
            <a:ext cx="288000" cy="360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...</a:t>
            </a:r>
          </a:p>
        </p:txBody>
      </p:sp>
      <p:cxnSp>
        <p:nvCxnSpPr>
          <p:cNvPr id="109" name="Straight Connector 108"/>
          <p:cNvCxnSpPr/>
          <p:nvPr/>
        </p:nvCxnSpPr>
        <p:spPr>
          <a:xfrm flipH="1" flipV="1">
            <a:off x="4770908" y="3814068"/>
            <a:ext cx="1450726" cy="388178"/>
          </a:xfrm>
          <a:prstGeom prst="line">
            <a:avLst/>
          </a:prstGeom>
          <a:ln w="12700" cmpd="sng">
            <a:solidFill>
              <a:srgbClr val="FF0000"/>
            </a:solidFill>
            <a:prstDash val="dash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4808789" y="3789040"/>
            <a:ext cx="1360726" cy="433867"/>
          </a:xfrm>
          <a:prstGeom prst="line">
            <a:avLst/>
          </a:prstGeom>
          <a:ln w="12700" cmpd="sng">
            <a:solidFill>
              <a:srgbClr val="FF0000"/>
            </a:solidFill>
            <a:prstDash val="dash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Rectangle 5"/>
          <p:cNvSpPr>
            <a:spLocks noChangeArrowheads="1"/>
          </p:cNvSpPr>
          <p:nvPr/>
        </p:nvSpPr>
        <p:spPr bwMode="auto">
          <a:xfrm>
            <a:off x="2599854" y="3356992"/>
            <a:ext cx="531867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800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HE-SIG-B 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800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(A,C)</a:t>
            </a:r>
          </a:p>
        </p:txBody>
      </p:sp>
      <p:sp>
        <p:nvSpPr>
          <p:cNvPr id="93" name="Rectangle 5"/>
          <p:cNvSpPr>
            <a:spLocks noChangeArrowheads="1"/>
          </p:cNvSpPr>
          <p:nvPr/>
        </p:nvSpPr>
        <p:spPr bwMode="auto">
          <a:xfrm>
            <a:off x="3289793" y="3356992"/>
            <a:ext cx="144000" cy="360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RA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C</a:t>
            </a:r>
            <a:endParaRPr kumimoji="0" lang="en-US" sz="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94" name="Rectangle 5"/>
          <p:cNvSpPr>
            <a:spLocks noChangeArrowheads="1"/>
          </p:cNvSpPr>
          <p:nvPr/>
        </p:nvSpPr>
        <p:spPr bwMode="auto">
          <a:xfrm>
            <a:off x="3134545" y="3356992"/>
            <a:ext cx="144000" cy="360000"/>
          </a:xfrm>
          <a:prstGeom prst="rect">
            <a:avLst/>
          </a:prstGeom>
          <a:solidFill>
            <a:srgbClr val="C0504D">
              <a:lumMod val="20000"/>
              <a:lumOff val="8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RA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A</a:t>
            </a:r>
            <a:endParaRPr kumimoji="0" lang="en-US" sz="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95" name="Rectangle 94"/>
          <p:cNvSpPr>
            <a:spLocks noChangeArrowheads="1"/>
          </p:cNvSpPr>
          <p:nvPr/>
        </p:nvSpPr>
        <p:spPr bwMode="auto">
          <a:xfrm>
            <a:off x="3442726" y="3356992"/>
            <a:ext cx="180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6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C/T</a:t>
            </a:r>
            <a:endParaRPr lang="en-US" sz="600" b="1" kern="0" dirty="0">
              <a:solidFill>
                <a:sysClr val="windowText" lastClr="000000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96" name="Rectangle 95"/>
          <p:cNvSpPr>
            <a:spLocks noChangeArrowheads="1"/>
          </p:cNvSpPr>
          <p:nvPr/>
        </p:nvSpPr>
        <p:spPr bwMode="auto">
          <a:xfrm>
            <a:off x="4687458" y="3356992"/>
            <a:ext cx="180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6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C/T</a:t>
            </a:r>
          </a:p>
        </p:txBody>
      </p:sp>
      <p:sp>
        <p:nvSpPr>
          <p:cNvPr id="97" name="Rectangle 5"/>
          <p:cNvSpPr>
            <a:spLocks noChangeArrowheads="1"/>
          </p:cNvSpPr>
          <p:nvPr/>
        </p:nvSpPr>
        <p:spPr bwMode="auto">
          <a:xfrm>
            <a:off x="3622634" y="3356992"/>
            <a:ext cx="378000" cy="360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STA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A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1</a:t>
            </a:r>
          </a:p>
        </p:txBody>
      </p:sp>
      <p:sp>
        <p:nvSpPr>
          <p:cNvPr id="98" name="Rectangle 5"/>
          <p:cNvSpPr>
            <a:spLocks noChangeArrowheads="1"/>
          </p:cNvSpPr>
          <p:nvPr/>
        </p:nvSpPr>
        <p:spPr bwMode="auto">
          <a:xfrm>
            <a:off x="4012518" y="3356992"/>
            <a:ext cx="288000" cy="360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...</a:t>
            </a:r>
          </a:p>
        </p:txBody>
      </p:sp>
      <p:sp>
        <p:nvSpPr>
          <p:cNvPr id="99" name="Rectangle 98"/>
          <p:cNvSpPr>
            <a:spLocks noChangeArrowheads="1"/>
          </p:cNvSpPr>
          <p:nvPr/>
        </p:nvSpPr>
        <p:spPr bwMode="auto">
          <a:xfrm>
            <a:off x="4304956" y="3356992"/>
            <a:ext cx="378000" cy="360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STA</a:t>
            </a:r>
            <a:endParaRPr kumimoji="0" lang="en-US" sz="7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An</a:t>
            </a:r>
          </a:p>
        </p:txBody>
      </p:sp>
      <p:sp>
        <p:nvSpPr>
          <p:cNvPr id="100" name="Rectangle 5"/>
          <p:cNvSpPr>
            <a:spLocks noChangeArrowheads="1"/>
          </p:cNvSpPr>
          <p:nvPr/>
        </p:nvSpPr>
        <p:spPr bwMode="auto">
          <a:xfrm>
            <a:off x="4688724" y="3356992"/>
            <a:ext cx="180000" cy="360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C/T</a:t>
            </a:r>
            <a:endParaRPr kumimoji="0" lang="en-US" sz="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01" name="Rectangle 5"/>
          <p:cNvSpPr>
            <a:spLocks noChangeArrowheads="1"/>
          </p:cNvSpPr>
          <p:nvPr/>
        </p:nvSpPr>
        <p:spPr bwMode="auto">
          <a:xfrm>
            <a:off x="5926890" y="3356992"/>
            <a:ext cx="180000" cy="360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C/T</a:t>
            </a:r>
          </a:p>
        </p:txBody>
      </p:sp>
      <p:sp>
        <p:nvSpPr>
          <p:cNvPr id="102" name="Rectangle 5"/>
          <p:cNvSpPr>
            <a:spLocks noChangeArrowheads="1"/>
          </p:cNvSpPr>
          <p:nvPr/>
        </p:nvSpPr>
        <p:spPr bwMode="auto">
          <a:xfrm>
            <a:off x="4873667" y="3356992"/>
            <a:ext cx="378000" cy="360000"/>
          </a:xfrm>
          <a:prstGeom prst="rect">
            <a:avLst/>
          </a:prstGeom>
          <a:solidFill>
            <a:srgbClr val="C0504D">
              <a:lumMod val="20000"/>
              <a:lumOff val="8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STA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C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1</a:t>
            </a:r>
          </a:p>
        </p:txBody>
      </p:sp>
      <p:sp>
        <p:nvSpPr>
          <p:cNvPr id="103" name="Rectangle 5"/>
          <p:cNvSpPr>
            <a:spLocks noChangeArrowheads="1"/>
          </p:cNvSpPr>
          <p:nvPr/>
        </p:nvSpPr>
        <p:spPr bwMode="auto">
          <a:xfrm>
            <a:off x="5548890" y="3356992"/>
            <a:ext cx="378000" cy="360000"/>
          </a:xfrm>
          <a:prstGeom prst="rect">
            <a:avLst/>
          </a:prstGeom>
          <a:solidFill>
            <a:srgbClr val="C0504D">
              <a:lumMod val="20000"/>
              <a:lumOff val="8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STA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Cn</a:t>
            </a:r>
          </a:p>
        </p:txBody>
      </p:sp>
      <p:sp>
        <p:nvSpPr>
          <p:cNvPr id="104" name="Rectangle 5"/>
          <p:cNvSpPr>
            <a:spLocks noChangeArrowheads="1"/>
          </p:cNvSpPr>
          <p:nvPr/>
        </p:nvSpPr>
        <p:spPr bwMode="auto">
          <a:xfrm>
            <a:off x="5253408" y="3356992"/>
            <a:ext cx="288000" cy="360000"/>
          </a:xfrm>
          <a:prstGeom prst="rect">
            <a:avLst/>
          </a:prstGeom>
          <a:solidFill>
            <a:srgbClr val="C0504D">
              <a:lumMod val="20000"/>
              <a:lumOff val="8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...</a:t>
            </a:r>
          </a:p>
        </p:txBody>
      </p:sp>
      <p:sp>
        <p:nvSpPr>
          <p:cNvPr id="110" name="Rectangle 5"/>
          <p:cNvSpPr>
            <a:spLocks noChangeArrowheads="1"/>
          </p:cNvSpPr>
          <p:nvPr/>
        </p:nvSpPr>
        <p:spPr bwMode="auto">
          <a:xfrm>
            <a:off x="2599973" y="3867056"/>
            <a:ext cx="531867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800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HE-SIG-B 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800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(B,D)</a:t>
            </a:r>
          </a:p>
        </p:txBody>
      </p:sp>
      <p:sp>
        <p:nvSpPr>
          <p:cNvPr id="84" name="Oval 83"/>
          <p:cNvSpPr/>
          <p:nvPr/>
        </p:nvSpPr>
        <p:spPr bwMode="auto">
          <a:xfrm>
            <a:off x="3226031" y="3716992"/>
            <a:ext cx="252673" cy="561566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3" name="Rectangle 122"/>
          <p:cNvSpPr>
            <a:spLocks noChangeArrowheads="1"/>
          </p:cNvSpPr>
          <p:nvPr/>
        </p:nvSpPr>
        <p:spPr bwMode="auto">
          <a:xfrm>
            <a:off x="2153372" y="1678489"/>
            <a:ext cx="474412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>
              <a:defRPr/>
            </a:pPr>
            <a:r>
              <a:rPr lang="en-US" altLang="ko-KR" sz="800" kern="0" dirty="0" smtClean="0">
                <a:solidFill>
                  <a:sysClr val="windowText" lastClr="000000"/>
                </a:solidFill>
                <a:latin typeface="Arial" charset="0"/>
                <a:ea typeface="MS Gothic" charset="-128"/>
                <a:cs typeface="ＭＳ Ｐゴシック" charset="0"/>
              </a:rPr>
              <a:t>CCA</a:t>
            </a:r>
          </a:p>
          <a:p>
            <a:pPr algn="ctr" defTabSz="914400">
              <a:defRPr/>
            </a:pPr>
            <a:r>
              <a:rPr lang="en-US" altLang="ko-KR" sz="800" kern="0" dirty="0" smtClean="0">
                <a:solidFill>
                  <a:sysClr val="windowText" lastClr="000000"/>
                </a:solidFill>
                <a:latin typeface="Arial" charset="0"/>
                <a:ea typeface="MS Gothic" charset="-128"/>
                <a:cs typeface="ＭＳ Ｐゴシック" charset="0"/>
              </a:rPr>
              <a:t>(idle)</a:t>
            </a:r>
            <a:endParaRPr lang="en-US" sz="800" kern="0" dirty="0" smtClean="0">
              <a:solidFill>
                <a:sysClr val="windowText" lastClr="000000"/>
              </a:solidFill>
              <a:latin typeface="Arial" charset="0"/>
              <a:ea typeface="MS Gothic" charset="-128"/>
              <a:cs typeface="ＭＳ Ｐゴシック" charset="0"/>
            </a:endParaRPr>
          </a:p>
        </p:txBody>
      </p:sp>
      <p:sp>
        <p:nvSpPr>
          <p:cNvPr id="126" name="Rectangle 125"/>
          <p:cNvSpPr>
            <a:spLocks noChangeArrowheads="1"/>
          </p:cNvSpPr>
          <p:nvPr/>
        </p:nvSpPr>
        <p:spPr bwMode="auto">
          <a:xfrm>
            <a:off x="2153372" y="2413475"/>
            <a:ext cx="474412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>
              <a:defRPr/>
            </a:pPr>
            <a:r>
              <a:rPr lang="en-US" altLang="ko-KR" sz="800" kern="0" dirty="0" smtClean="0">
                <a:solidFill>
                  <a:schemeClr val="tx1"/>
                </a:solidFill>
                <a:latin typeface="Arial" charset="0"/>
                <a:ea typeface="MS Gothic" charset="-128"/>
                <a:cs typeface="ＭＳ Ｐゴシック" charset="0"/>
              </a:rPr>
              <a:t>CCA</a:t>
            </a:r>
          </a:p>
          <a:p>
            <a:pPr algn="ctr" defTabSz="914400">
              <a:defRPr/>
            </a:pPr>
            <a:r>
              <a:rPr lang="en-US" altLang="ko-KR" sz="800" kern="0" dirty="0" smtClean="0">
                <a:solidFill>
                  <a:schemeClr val="tx1"/>
                </a:solidFill>
                <a:latin typeface="Arial" charset="0"/>
                <a:ea typeface="MS Gothic" charset="-128"/>
                <a:cs typeface="ＭＳ Ｐゴシック" charset="0"/>
              </a:rPr>
              <a:t>(</a:t>
            </a:r>
            <a:r>
              <a:rPr lang="en-US" altLang="ko-KR" sz="800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idle</a:t>
            </a:r>
            <a:r>
              <a:rPr lang="en-US" altLang="ko-KR" sz="800" kern="0" dirty="0" smtClean="0">
                <a:solidFill>
                  <a:schemeClr val="tx1"/>
                </a:solidFill>
                <a:latin typeface="Arial" charset="0"/>
                <a:ea typeface="MS Gothic" charset="-128"/>
                <a:cs typeface="ＭＳ Ｐゴシック" charset="0"/>
              </a:rPr>
              <a:t>)</a:t>
            </a:r>
            <a:endParaRPr lang="en-US" sz="800" kern="0" dirty="0" smtClean="0">
              <a:solidFill>
                <a:schemeClr val="tx1"/>
              </a:solidFill>
              <a:latin typeface="Arial" charset="0"/>
              <a:ea typeface="MS Gothic" charset="-128"/>
              <a:cs typeface="ＭＳ Ｐゴシック" charset="0"/>
            </a:endParaRPr>
          </a:p>
        </p:txBody>
      </p:sp>
      <p:sp>
        <p:nvSpPr>
          <p:cNvPr id="127" name="Rectangle 126"/>
          <p:cNvSpPr>
            <a:spLocks noChangeArrowheads="1"/>
          </p:cNvSpPr>
          <p:nvPr/>
        </p:nvSpPr>
        <p:spPr bwMode="auto">
          <a:xfrm>
            <a:off x="2153372" y="2045982"/>
            <a:ext cx="474412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>
              <a:defRPr/>
            </a:pPr>
            <a:r>
              <a:rPr lang="en-US" altLang="ko-KR" sz="800" kern="0" dirty="0" smtClean="0">
                <a:solidFill>
                  <a:schemeClr val="tx1"/>
                </a:solidFill>
                <a:latin typeface="Arial" charset="0"/>
                <a:ea typeface="MS Gothic" charset="-128"/>
                <a:cs typeface="ＭＳ Ｐゴシック" charset="0"/>
              </a:rPr>
              <a:t>CCA</a:t>
            </a:r>
          </a:p>
          <a:p>
            <a:pPr algn="ctr" defTabSz="914400">
              <a:defRPr/>
            </a:pPr>
            <a:r>
              <a:rPr lang="en-US" altLang="ko-KR" sz="800" kern="0" dirty="0" smtClean="0">
                <a:solidFill>
                  <a:schemeClr val="tx1"/>
                </a:solidFill>
                <a:latin typeface="Arial" charset="0"/>
                <a:ea typeface="MS Gothic" charset="-128"/>
                <a:cs typeface="ＭＳ Ｐゴシック" charset="0"/>
              </a:rPr>
              <a:t>(idle)</a:t>
            </a:r>
            <a:endParaRPr lang="en-US" sz="800" kern="0" dirty="0" smtClean="0">
              <a:solidFill>
                <a:schemeClr val="tx1"/>
              </a:solidFill>
              <a:latin typeface="Arial" charset="0"/>
              <a:ea typeface="MS Gothic" charset="-128"/>
              <a:cs typeface="ＭＳ Ｐゴシック" charset="0"/>
            </a:endParaRPr>
          </a:p>
        </p:txBody>
      </p:sp>
      <p:sp>
        <p:nvSpPr>
          <p:cNvPr id="128" name="Rectangle 127"/>
          <p:cNvSpPr>
            <a:spLocks noChangeArrowheads="1"/>
          </p:cNvSpPr>
          <p:nvPr/>
        </p:nvSpPr>
        <p:spPr bwMode="auto">
          <a:xfrm>
            <a:off x="2153372" y="2780968"/>
            <a:ext cx="474412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>
              <a:defRPr/>
            </a:pPr>
            <a:r>
              <a:rPr lang="en-US" altLang="ko-KR" sz="800" kern="0" dirty="0" smtClean="0">
                <a:solidFill>
                  <a:srgbClr val="FF0000"/>
                </a:solidFill>
                <a:latin typeface="Arial" charset="0"/>
                <a:ea typeface="MS Gothic" charset="-128"/>
                <a:cs typeface="ＭＳ Ｐゴシック" charset="0"/>
              </a:rPr>
              <a:t>CCA</a:t>
            </a:r>
          </a:p>
          <a:p>
            <a:pPr algn="ctr" defTabSz="914400">
              <a:defRPr/>
            </a:pPr>
            <a:r>
              <a:rPr lang="en-US" altLang="ko-KR" sz="800" kern="0" dirty="0" smtClean="0">
                <a:solidFill>
                  <a:srgbClr val="FF0000"/>
                </a:solidFill>
                <a:latin typeface="Arial" charset="0"/>
                <a:ea typeface="MS Gothic" charset="-128"/>
                <a:cs typeface="ＭＳ Ｐゴシック" charset="0"/>
              </a:rPr>
              <a:t>(</a:t>
            </a:r>
            <a:r>
              <a:rPr lang="en-US" altLang="ko-KR" sz="800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busy</a:t>
            </a:r>
            <a:r>
              <a:rPr lang="en-US" altLang="ko-KR" sz="800" kern="0" dirty="0" smtClean="0">
                <a:solidFill>
                  <a:srgbClr val="FF0000"/>
                </a:solidFill>
                <a:latin typeface="Arial" charset="0"/>
                <a:ea typeface="MS Gothic" charset="-128"/>
                <a:cs typeface="ＭＳ Ｐゴシック" charset="0"/>
              </a:rPr>
              <a:t>)</a:t>
            </a:r>
            <a:endParaRPr lang="en-US" sz="800" kern="0" dirty="0" smtClean="0">
              <a:solidFill>
                <a:srgbClr val="FF0000"/>
              </a:solidFill>
              <a:latin typeface="Arial" charset="0"/>
              <a:ea typeface="MS Gothic" charset="-128"/>
              <a:cs typeface="ＭＳ Ｐゴシック" charset="0"/>
            </a:endParaRPr>
          </a:p>
        </p:txBody>
      </p:sp>
      <p:sp>
        <p:nvSpPr>
          <p:cNvPr id="130" name="Rectangle 129"/>
          <p:cNvSpPr>
            <a:spLocks noChangeArrowheads="1"/>
          </p:cNvSpPr>
          <p:nvPr/>
        </p:nvSpPr>
        <p:spPr bwMode="auto">
          <a:xfrm>
            <a:off x="6876256" y="2883305"/>
            <a:ext cx="757555" cy="138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>
              <a:defRPr/>
            </a:pPr>
            <a:r>
              <a:rPr lang="en-US" sz="800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nulled channel</a:t>
            </a:r>
            <a:endParaRPr lang="en-US" sz="800" kern="0" dirty="0" smtClean="0">
              <a:solidFill>
                <a:sysClr val="windowText" lastClr="000000"/>
              </a:solidFill>
              <a:latin typeface="Arial" charset="0"/>
              <a:ea typeface="MS Gothic" charset="-128"/>
              <a:cs typeface="ＭＳ Ｐゴシック" charset="0"/>
            </a:endParaRPr>
          </a:p>
        </p:txBody>
      </p:sp>
      <p:cxnSp>
        <p:nvCxnSpPr>
          <p:cNvPr id="131" name="Straight Arrow Connector 130"/>
          <p:cNvCxnSpPr/>
          <p:nvPr/>
        </p:nvCxnSpPr>
        <p:spPr>
          <a:xfrm flipH="1" flipV="1">
            <a:off x="6516215" y="2951716"/>
            <a:ext cx="360041" cy="987"/>
          </a:xfrm>
          <a:prstGeom prst="straightConnector1">
            <a:avLst/>
          </a:prstGeom>
          <a:noFill/>
          <a:ln w="12700" cap="flat" cmpd="sng" algn="ctr">
            <a:solidFill>
              <a:srgbClr val="000000"/>
            </a:solidFill>
            <a:prstDash val="solid"/>
            <a:headEnd type="none"/>
            <a:tailEnd type="triangl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33" name="Rectangle 132"/>
          <p:cNvSpPr>
            <a:spLocks noChangeArrowheads="1"/>
          </p:cNvSpPr>
          <p:nvPr/>
        </p:nvSpPr>
        <p:spPr bwMode="auto">
          <a:xfrm>
            <a:off x="3084197" y="1657770"/>
            <a:ext cx="592044" cy="360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L-Part</a:t>
            </a:r>
          </a:p>
        </p:txBody>
      </p:sp>
      <p:sp>
        <p:nvSpPr>
          <p:cNvPr id="134" name="Rectangle 133"/>
          <p:cNvSpPr>
            <a:spLocks noChangeArrowheads="1"/>
          </p:cNvSpPr>
          <p:nvPr/>
        </p:nvSpPr>
        <p:spPr bwMode="auto">
          <a:xfrm>
            <a:off x="3683695" y="1657770"/>
            <a:ext cx="288000" cy="360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135" name="Rectangle 134"/>
          <p:cNvSpPr>
            <a:spLocks noChangeArrowheads="1"/>
          </p:cNvSpPr>
          <p:nvPr/>
        </p:nvSpPr>
        <p:spPr bwMode="auto">
          <a:xfrm>
            <a:off x="3981496" y="1657770"/>
            <a:ext cx="576000" cy="360000"/>
          </a:xfrm>
          <a:prstGeom prst="rect">
            <a:avLst/>
          </a:prstGeom>
          <a:solidFill>
            <a:srgbClr val="DA9694"/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SIG-B</a:t>
            </a:r>
            <a:endParaRPr lang="ko-KR" altLang="en-US" sz="700" b="1" kern="0" dirty="0" smtClean="0">
              <a:solidFill>
                <a:sysClr val="windowText" lastClr="000000"/>
              </a:solidFill>
              <a:latin typeface="Arial" charset="0"/>
              <a:cs typeface="ＭＳ Ｐゴシック" charset="0"/>
            </a:endParaRPr>
          </a:p>
          <a:p>
            <a:pPr algn="ctr" defTabSz="914400">
              <a:defRPr/>
            </a:pPr>
            <a:r>
              <a:rPr lang="en-US" altLang="ko-KR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(A,C)</a:t>
            </a:r>
            <a:endParaRPr lang="en-US" sz="700" b="1" kern="0" dirty="0" smtClean="0">
              <a:solidFill>
                <a:sysClr val="windowText" lastClr="000000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136" name="Rectangle 135"/>
          <p:cNvSpPr>
            <a:spLocks noChangeArrowheads="1"/>
          </p:cNvSpPr>
          <p:nvPr/>
        </p:nvSpPr>
        <p:spPr bwMode="auto">
          <a:xfrm>
            <a:off x="3084197" y="2397117"/>
            <a:ext cx="592044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L-Part</a:t>
            </a:r>
          </a:p>
        </p:txBody>
      </p:sp>
      <p:sp>
        <p:nvSpPr>
          <p:cNvPr id="137" name="Rectangle 136"/>
          <p:cNvSpPr>
            <a:spLocks noChangeArrowheads="1"/>
          </p:cNvSpPr>
          <p:nvPr/>
        </p:nvSpPr>
        <p:spPr bwMode="auto">
          <a:xfrm>
            <a:off x="3683695" y="2397117"/>
            <a:ext cx="288000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138" name="Rectangle 137"/>
          <p:cNvSpPr>
            <a:spLocks noChangeArrowheads="1"/>
          </p:cNvSpPr>
          <p:nvPr/>
        </p:nvSpPr>
        <p:spPr bwMode="auto">
          <a:xfrm>
            <a:off x="3981496" y="2397117"/>
            <a:ext cx="576000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SIG-B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(A,C)</a:t>
            </a:r>
          </a:p>
        </p:txBody>
      </p:sp>
      <p:sp>
        <p:nvSpPr>
          <p:cNvPr id="139" name="Rectangle 138"/>
          <p:cNvSpPr>
            <a:spLocks noChangeArrowheads="1"/>
          </p:cNvSpPr>
          <p:nvPr/>
        </p:nvSpPr>
        <p:spPr bwMode="auto">
          <a:xfrm>
            <a:off x="3084197" y="2764910"/>
            <a:ext cx="592044" cy="360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L-LTF</a:t>
            </a:r>
          </a:p>
        </p:txBody>
      </p:sp>
      <p:sp>
        <p:nvSpPr>
          <p:cNvPr id="140" name="Rectangle 5"/>
          <p:cNvSpPr>
            <a:spLocks noChangeArrowheads="1"/>
          </p:cNvSpPr>
          <p:nvPr/>
        </p:nvSpPr>
        <p:spPr bwMode="auto">
          <a:xfrm>
            <a:off x="3683695" y="2764910"/>
            <a:ext cx="288000" cy="360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141" name="Rectangle 140"/>
          <p:cNvSpPr>
            <a:spLocks noChangeArrowheads="1"/>
          </p:cNvSpPr>
          <p:nvPr/>
        </p:nvSpPr>
        <p:spPr bwMode="auto">
          <a:xfrm>
            <a:off x="5004686" y="1657531"/>
            <a:ext cx="1440000" cy="108000"/>
          </a:xfrm>
          <a:prstGeom prst="rect">
            <a:avLst/>
          </a:prstGeom>
          <a:solidFill>
            <a:srgbClr val="DA9694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(A1)</a:t>
            </a:r>
          </a:p>
        </p:txBody>
      </p:sp>
      <p:sp>
        <p:nvSpPr>
          <p:cNvPr id="142" name="Rectangle 141"/>
          <p:cNvSpPr>
            <a:spLocks noChangeArrowheads="1"/>
          </p:cNvSpPr>
          <p:nvPr/>
        </p:nvSpPr>
        <p:spPr bwMode="auto">
          <a:xfrm>
            <a:off x="5004686" y="2445932"/>
            <a:ext cx="1440000" cy="108000"/>
          </a:xfrm>
          <a:prstGeom prst="rect">
            <a:avLst/>
          </a:prstGeom>
          <a:solidFill>
            <a:srgbClr val="F2DCDB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(C1)</a:t>
            </a:r>
          </a:p>
        </p:txBody>
      </p:sp>
      <p:sp>
        <p:nvSpPr>
          <p:cNvPr id="143" name="Rectangle 142"/>
          <p:cNvSpPr>
            <a:spLocks noChangeArrowheads="1"/>
          </p:cNvSpPr>
          <p:nvPr/>
        </p:nvSpPr>
        <p:spPr bwMode="auto">
          <a:xfrm>
            <a:off x="5004686" y="1767442"/>
            <a:ext cx="1440000" cy="108000"/>
          </a:xfrm>
          <a:prstGeom prst="rect">
            <a:avLst/>
          </a:prstGeom>
          <a:solidFill>
            <a:srgbClr val="DA9694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...</a:t>
            </a:r>
          </a:p>
        </p:txBody>
      </p:sp>
      <p:sp>
        <p:nvSpPr>
          <p:cNvPr id="144" name="Rectangle 143"/>
          <p:cNvSpPr>
            <a:spLocks noChangeArrowheads="1"/>
          </p:cNvSpPr>
          <p:nvPr/>
        </p:nvSpPr>
        <p:spPr bwMode="auto">
          <a:xfrm>
            <a:off x="5004686" y="2555843"/>
            <a:ext cx="1440000" cy="108000"/>
          </a:xfrm>
          <a:prstGeom prst="rect">
            <a:avLst/>
          </a:prstGeom>
          <a:solidFill>
            <a:srgbClr val="F2DCDB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...</a:t>
            </a:r>
          </a:p>
        </p:txBody>
      </p:sp>
      <p:sp>
        <p:nvSpPr>
          <p:cNvPr id="145" name="Rectangle 144"/>
          <p:cNvSpPr>
            <a:spLocks noChangeArrowheads="1"/>
          </p:cNvSpPr>
          <p:nvPr/>
        </p:nvSpPr>
        <p:spPr bwMode="auto">
          <a:xfrm>
            <a:off x="5004686" y="1877353"/>
            <a:ext cx="1440000" cy="108000"/>
          </a:xfrm>
          <a:prstGeom prst="rect">
            <a:avLst/>
          </a:prstGeom>
          <a:solidFill>
            <a:srgbClr val="DA9694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(An)</a:t>
            </a:r>
          </a:p>
        </p:txBody>
      </p:sp>
      <p:sp>
        <p:nvSpPr>
          <p:cNvPr id="146" name="Rectangle 145"/>
          <p:cNvSpPr>
            <a:spLocks noChangeArrowheads="1"/>
          </p:cNvSpPr>
          <p:nvPr/>
        </p:nvSpPr>
        <p:spPr bwMode="auto">
          <a:xfrm>
            <a:off x="5004686" y="2788723"/>
            <a:ext cx="1440000" cy="108000"/>
          </a:xfrm>
          <a:prstGeom prst="rect">
            <a:avLst/>
          </a:prstGeom>
          <a:solidFill>
            <a:srgbClr val="DCE6F2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(D1)</a:t>
            </a:r>
          </a:p>
        </p:txBody>
      </p:sp>
      <p:sp>
        <p:nvSpPr>
          <p:cNvPr id="147" name="Rectangle 146"/>
          <p:cNvSpPr>
            <a:spLocks noChangeArrowheads="1"/>
          </p:cNvSpPr>
          <p:nvPr/>
        </p:nvSpPr>
        <p:spPr bwMode="auto">
          <a:xfrm>
            <a:off x="5004686" y="2900935"/>
            <a:ext cx="1440000" cy="108000"/>
          </a:xfrm>
          <a:prstGeom prst="rect">
            <a:avLst/>
          </a:prstGeom>
          <a:solidFill>
            <a:srgbClr val="DCE6F2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...</a:t>
            </a:r>
          </a:p>
        </p:txBody>
      </p:sp>
      <p:sp>
        <p:nvSpPr>
          <p:cNvPr id="148" name="Rectangle 147"/>
          <p:cNvSpPr>
            <a:spLocks noChangeArrowheads="1"/>
          </p:cNvSpPr>
          <p:nvPr/>
        </p:nvSpPr>
        <p:spPr bwMode="auto">
          <a:xfrm>
            <a:off x="5004686" y="3021098"/>
            <a:ext cx="1440000" cy="108000"/>
          </a:xfrm>
          <a:prstGeom prst="rect">
            <a:avLst/>
          </a:prstGeom>
          <a:solidFill>
            <a:srgbClr val="DCE6F2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(Dn)</a:t>
            </a:r>
          </a:p>
        </p:txBody>
      </p:sp>
      <p:sp>
        <p:nvSpPr>
          <p:cNvPr id="149" name="Rectangle 148"/>
          <p:cNvSpPr>
            <a:spLocks noChangeArrowheads="1"/>
          </p:cNvSpPr>
          <p:nvPr/>
        </p:nvSpPr>
        <p:spPr bwMode="auto">
          <a:xfrm>
            <a:off x="5004686" y="2672371"/>
            <a:ext cx="1440000" cy="108000"/>
          </a:xfrm>
          <a:prstGeom prst="rect">
            <a:avLst/>
          </a:prstGeom>
          <a:solidFill>
            <a:srgbClr val="F2DCDB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(Cn)</a:t>
            </a:r>
          </a:p>
        </p:txBody>
      </p:sp>
      <p:sp>
        <p:nvSpPr>
          <p:cNvPr id="150" name="Rectangle 149"/>
          <p:cNvSpPr>
            <a:spLocks noChangeArrowheads="1"/>
          </p:cNvSpPr>
          <p:nvPr/>
        </p:nvSpPr>
        <p:spPr bwMode="auto">
          <a:xfrm>
            <a:off x="3084197" y="2029126"/>
            <a:ext cx="592044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L-Part</a:t>
            </a:r>
          </a:p>
        </p:txBody>
      </p:sp>
      <p:sp>
        <p:nvSpPr>
          <p:cNvPr id="151" name="Rectangle 150"/>
          <p:cNvSpPr>
            <a:spLocks noChangeArrowheads="1"/>
          </p:cNvSpPr>
          <p:nvPr/>
        </p:nvSpPr>
        <p:spPr bwMode="auto">
          <a:xfrm>
            <a:off x="3683695" y="2029126"/>
            <a:ext cx="288000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152" name="Rectangle 151"/>
          <p:cNvSpPr>
            <a:spLocks noChangeArrowheads="1"/>
          </p:cNvSpPr>
          <p:nvPr/>
        </p:nvSpPr>
        <p:spPr bwMode="auto">
          <a:xfrm>
            <a:off x="3983184" y="2029126"/>
            <a:ext cx="576000" cy="360000"/>
          </a:xfrm>
          <a:prstGeom prst="rect">
            <a:avLst/>
          </a:prstGeom>
          <a:solidFill>
            <a:srgbClr val="95B3D8"/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SIG-B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(B,D)</a:t>
            </a:r>
          </a:p>
        </p:txBody>
      </p:sp>
      <p:sp>
        <p:nvSpPr>
          <p:cNvPr id="153" name="Rectangle 152"/>
          <p:cNvSpPr>
            <a:spLocks noChangeArrowheads="1"/>
          </p:cNvSpPr>
          <p:nvPr/>
        </p:nvSpPr>
        <p:spPr bwMode="auto">
          <a:xfrm>
            <a:off x="5004686" y="2336832"/>
            <a:ext cx="1440000" cy="108000"/>
          </a:xfrm>
          <a:prstGeom prst="rect">
            <a:avLst/>
          </a:prstGeom>
          <a:solidFill>
            <a:srgbClr val="FFFF00"/>
          </a:solidFill>
          <a:ln w="9525">
            <a:solidFill>
              <a:sysClr val="windowText" lastClr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(X)</a:t>
            </a:r>
          </a:p>
        </p:txBody>
      </p:sp>
      <p:sp>
        <p:nvSpPr>
          <p:cNvPr id="154" name="Rectangle 153"/>
          <p:cNvSpPr>
            <a:spLocks noChangeArrowheads="1"/>
          </p:cNvSpPr>
          <p:nvPr/>
        </p:nvSpPr>
        <p:spPr bwMode="auto">
          <a:xfrm>
            <a:off x="5004686" y="1998424"/>
            <a:ext cx="1440000" cy="108000"/>
          </a:xfrm>
          <a:prstGeom prst="rect">
            <a:avLst/>
          </a:prstGeom>
          <a:solidFill>
            <a:srgbClr val="95B3D8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R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U (Bn)</a:t>
            </a:r>
          </a:p>
        </p:txBody>
      </p:sp>
      <p:sp>
        <p:nvSpPr>
          <p:cNvPr id="155" name="Rectangle 154"/>
          <p:cNvSpPr>
            <a:spLocks noChangeArrowheads="1"/>
          </p:cNvSpPr>
          <p:nvPr/>
        </p:nvSpPr>
        <p:spPr bwMode="auto">
          <a:xfrm>
            <a:off x="5004686" y="2112055"/>
            <a:ext cx="1440000" cy="108000"/>
          </a:xfrm>
          <a:prstGeom prst="rect">
            <a:avLst/>
          </a:prstGeom>
          <a:solidFill>
            <a:srgbClr val="95B3D8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...</a:t>
            </a:r>
          </a:p>
        </p:txBody>
      </p:sp>
      <p:sp>
        <p:nvSpPr>
          <p:cNvPr id="156" name="Rectangle 155"/>
          <p:cNvSpPr>
            <a:spLocks noChangeArrowheads="1"/>
          </p:cNvSpPr>
          <p:nvPr/>
        </p:nvSpPr>
        <p:spPr bwMode="auto">
          <a:xfrm>
            <a:off x="5004686" y="2225686"/>
            <a:ext cx="1440000" cy="108000"/>
          </a:xfrm>
          <a:prstGeom prst="rect">
            <a:avLst/>
          </a:prstGeom>
          <a:solidFill>
            <a:srgbClr val="95B3D8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R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U (</a:t>
            </a:r>
            <a:r>
              <a:rPr lang="en-US" sz="700" b="1" kern="0" dirty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B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n)</a:t>
            </a:r>
          </a:p>
        </p:txBody>
      </p:sp>
      <p:sp>
        <p:nvSpPr>
          <p:cNvPr id="157" name="Rectangle 156"/>
          <p:cNvSpPr>
            <a:spLocks noChangeArrowheads="1"/>
          </p:cNvSpPr>
          <p:nvPr/>
        </p:nvSpPr>
        <p:spPr bwMode="auto">
          <a:xfrm>
            <a:off x="4555013" y="1657769"/>
            <a:ext cx="449673" cy="146714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STF/LTF</a:t>
            </a:r>
          </a:p>
        </p:txBody>
      </p:sp>
      <p:sp>
        <p:nvSpPr>
          <p:cNvPr id="160" name="Oval 159"/>
          <p:cNvSpPr/>
          <p:nvPr/>
        </p:nvSpPr>
        <p:spPr bwMode="auto">
          <a:xfrm>
            <a:off x="3979149" y="1655695"/>
            <a:ext cx="252673" cy="730961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2" name="Rectangle 161"/>
          <p:cNvSpPr>
            <a:spLocks noChangeArrowheads="1"/>
          </p:cNvSpPr>
          <p:nvPr/>
        </p:nvSpPr>
        <p:spPr bwMode="auto">
          <a:xfrm>
            <a:off x="3979013" y="2773915"/>
            <a:ext cx="576000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SIG-B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(B,D)</a:t>
            </a:r>
          </a:p>
        </p:txBody>
      </p:sp>
      <p:sp>
        <p:nvSpPr>
          <p:cNvPr id="158" name="Rectangle 157"/>
          <p:cNvSpPr/>
          <p:nvPr/>
        </p:nvSpPr>
        <p:spPr bwMode="auto">
          <a:xfrm>
            <a:off x="3039460" y="2762998"/>
            <a:ext cx="3476755" cy="377436"/>
          </a:xfrm>
          <a:prstGeom prst="rect">
            <a:avLst/>
          </a:prstGeom>
          <a:solidFill>
            <a:schemeClr val="bg1">
              <a:alpha val="80000"/>
            </a:scheme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63" name="Rectangle 5"/>
          <p:cNvSpPr>
            <a:spLocks noChangeArrowheads="1"/>
          </p:cNvSpPr>
          <p:nvPr/>
        </p:nvSpPr>
        <p:spPr bwMode="auto">
          <a:xfrm>
            <a:off x="2699792" y="2399505"/>
            <a:ext cx="316801" cy="360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C</a:t>
            </a:r>
            <a:endParaRPr lang="ko-KR" altLang="en-US" sz="800" kern="0" dirty="0">
              <a:solidFill>
                <a:sysClr val="windowText" lastClr="000000"/>
              </a:solidFill>
              <a:latin typeface="Arial" charset="0"/>
              <a:cs typeface="ＭＳ Ｐゴシック" charset="0"/>
            </a:endParaRPr>
          </a:p>
          <a:p>
            <a:pPr algn="ctr" defTabSz="914400">
              <a:defRPr/>
            </a:pPr>
            <a:r>
              <a:rPr lang="en-US" sz="800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S40A</a:t>
            </a:r>
            <a:endParaRPr lang="en-US" sz="800" kern="0" dirty="0">
              <a:solidFill>
                <a:sysClr val="windowText" lastClr="000000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164" name="Rectangle 163"/>
          <p:cNvSpPr>
            <a:spLocks noChangeArrowheads="1"/>
          </p:cNvSpPr>
          <p:nvPr/>
        </p:nvSpPr>
        <p:spPr bwMode="auto">
          <a:xfrm>
            <a:off x="2699792" y="1655695"/>
            <a:ext cx="316801" cy="360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A</a:t>
            </a:r>
          </a:p>
          <a:p>
            <a:pPr algn="ctr" defTabSz="914400">
              <a:defRPr/>
            </a:pPr>
            <a:r>
              <a:rPr lang="en-US" sz="800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P20</a:t>
            </a:r>
            <a:endParaRPr lang="en-US" sz="800" kern="0" dirty="0">
              <a:solidFill>
                <a:sysClr val="windowText" lastClr="000000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165" name="Rectangle 5"/>
          <p:cNvSpPr>
            <a:spLocks noChangeArrowheads="1"/>
          </p:cNvSpPr>
          <p:nvPr/>
        </p:nvSpPr>
        <p:spPr bwMode="auto">
          <a:xfrm>
            <a:off x="2699792" y="2027600"/>
            <a:ext cx="316801" cy="360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B</a:t>
            </a:r>
          </a:p>
          <a:p>
            <a:pPr algn="ctr" defTabSz="914400">
              <a:defRPr/>
            </a:pPr>
            <a:r>
              <a:rPr lang="en-US" sz="800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S20</a:t>
            </a:r>
            <a:endParaRPr lang="en-US" sz="800" kern="0" dirty="0">
              <a:solidFill>
                <a:sysClr val="windowText" lastClr="000000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166" name="Rectangle 5"/>
          <p:cNvSpPr>
            <a:spLocks noChangeArrowheads="1"/>
          </p:cNvSpPr>
          <p:nvPr/>
        </p:nvSpPr>
        <p:spPr bwMode="auto">
          <a:xfrm>
            <a:off x="2699792" y="2771410"/>
            <a:ext cx="316801" cy="360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</a:t>
            </a:r>
          </a:p>
          <a:p>
            <a:pPr algn="ctr" defTabSz="914400">
              <a:defRPr/>
            </a:pPr>
            <a:r>
              <a:rPr lang="en-US" sz="800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S40B</a:t>
            </a:r>
            <a:endParaRPr lang="en-US" sz="800" kern="0" dirty="0">
              <a:solidFill>
                <a:sysClr val="windowText" lastClr="000000"/>
              </a:solidFill>
              <a:latin typeface="Arial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09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 (C</a:t>
            </a:r>
            <a:r>
              <a:rPr lang="en-US" dirty="0" smtClean="0"/>
              <a:t>) </a:t>
            </a:r>
            <a:r>
              <a:rPr lang="en-US" dirty="0" smtClean="0"/>
              <a:t>SIG-A+SIG-B </a:t>
            </a:r>
            <a:r>
              <a:rPr lang="en-US" dirty="0" smtClean="0"/>
              <a:t>signaling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1013"/>
            <a:ext cx="7770813" cy="4419433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(C) Using both SIG-A </a:t>
            </a:r>
            <a:r>
              <a:rPr lang="en-US" dirty="0" smtClean="0"/>
              <a:t>and </a:t>
            </a:r>
            <a:r>
              <a:rPr lang="en-US" dirty="0" smtClean="0"/>
              <a:t>SIG-B to signal non-contiguous channel bonding options 		</a:t>
            </a:r>
            <a:endParaRPr lang="en-US" dirty="0"/>
          </a:p>
          <a:p>
            <a:pPr lvl="1">
              <a:buFont typeface="Arial" charset="0"/>
              <a:buChar char="•"/>
            </a:pPr>
            <a:r>
              <a:rPr lang="en-US" dirty="0" smtClean="0"/>
              <a:t>SIG-A </a:t>
            </a:r>
          </a:p>
          <a:p>
            <a:pPr lvl="2">
              <a:buFont typeface="Arial" charset="0"/>
              <a:buChar char="•"/>
            </a:pPr>
            <a:r>
              <a:rPr lang="en-US" dirty="0" smtClean="0"/>
              <a:t>SIG-A’s BW field signals limited information for </a:t>
            </a:r>
            <a:r>
              <a:rPr lang="en-US" dirty="0" smtClean="0"/>
              <a:t>non-contiguous PPDU BW</a:t>
            </a:r>
            <a:endParaRPr lang="en-US" dirty="0" smtClean="0"/>
          </a:p>
          <a:p>
            <a:pPr lvl="2">
              <a:buFont typeface="Arial" charset="0"/>
              <a:buChar char="•"/>
            </a:pPr>
            <a:r>
              <a:rPr lang="en-US" dirty="0" smtClean="0"/>
              <a:t>Even </a:t>
            </a:r>
            <a:r>
              <a:rPr lang="en-US" dirty="0" smtClean="0"/>
              <a:t>with the limited signaling, there should be no ambiguity of</a:t>
            </a:r>
          </a:p>
          <a:p>
            <a:pPr lvl="3">
              <a:buFont typeface="Arial" charset="0"/>
              <a:buChar char="•"/>
            </a:pPr>
            <a:r>
              <a:rPr lang="en-US" dirty="0" smtClean="0"/>
              <a:t>Location of secondary SIG-B content channel (if it is dynamic)</a:t>
            </a:r>
          </a:p>
          <a:p>
            <a:pPr lvl="3">
              <a:buFont typeface="Arial" charset="0"/>
              <a:buChar char="•"/>
            </a:pPr>
            <a:r>
              <a:rPr lang="en-US" dirty="0"/>
              <a:t>Number of SIG-B’s common </a:t>
            </a:r>
            <a:r>
              <a:rPr lang="en-US" dirty="0" smtClean="0"/>
              <a:t>block</a:t>
            </a:r>
            <a:endParaRPr lang="en-US" dirty="0"/>
          </a:p>
          <a:p>
            <a:pPr lvl="3">
              <a:buFont typeface="Arial" charset="0"/>
              <a:buChar char="•"/>
            </a:pPr>
            <a:endParaRPr lang="en-US" dirty="0" smtClean="0"/>
          </a:p>
          <a:p>
            <a:pPr lvl="1">
              <a:buFont typeface="Arial" charset="0"/>
              <a:buChar char="•"/>
            </a:pPr>
            <a:r>
              <a:rPr lang="en-US" dirty="0" smtClean="0"/>
              <a:t>SIG-B</a:t>
            </a:r>
          </a:p>
          <a:p>
            <a:pPr lvl="2">
              <a:buFont typeface="Arial" charset="0"/>
              <a:buChar char="•"/>
            </a:pPr>
            <a:r>
              <a:rPr lang="en-US" dirty="0" smtClean="0"/>
              <a:t>Further signaling of nulled </a:t>
            </a:r>
            <a:r>
              <a:rPr lang="en-US" dirty="0" smtClean="0"/>
              <a:t>secondary </a:t>
            </a:r>
            <a:r>
              <a:rPr lang="en-US" dirty="0" smtClean="0"/>
              <a:t>RUs</a:t>
            </a:r>
            <a:endParaRPr lang="en-US" dirty="0" smtClean="0"/>
          </a:p>
          <a:p>
            <a:pPr lvl="1"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1266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49238</TotalTime>
  <Words>1778</Words>
  <Application>Microsoft Macintosh PowerPoint</Application>
  <PresentationFormat>On-screen Show (4:3)</PresentationFormat>
  <Paragraphs>577</Paragraphs>
  <Slides>14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 Unicode MS</vt:lpstr>
      <vt:lpstr>MS Gothic</vt:lpstr>
      <vt:lpstr>ＭＳ Ｐゴシック</vt:lpstr>
      <vt:lpstr>Times New Roman</vt:lpstr>
      <vt:lpstr>맑은 고딕</vt:lpstr>
      <vt:lpstr>Arial</vt:lpstr>
      <vt:lpstr>Office Theme</vt:lpstr>
      <vt:lpstr>Document</vt:lpstr>
      <vt:lpstr>Discussions for  Non-contiguous Channel Bonding</vt:lpstr>
      <vt:lpstr>Introduction</vt:lpstr>
      <vt:lpstr>HE-SIG-A’s BW field</vt:lpstr>
      <vt:lpstr>HE-SIG-B’s Common Block field</vt:lpstr>
      <vt:lpstr>Signaling of non-contiguous channel-bonding</vt:lpstr>
      <vt:lpstr>Signaling of non-contiguous channel bonding</vt:lpstr>
      <vt:lpstr>Option (A) SIG-A only signaling</vt:lpstr>
      <vt:lpstr>Option (B) SIG-B only signaling</vt:lpstr>
      <vt:lpstr>Option (C) SIG-A+SIG-B signaling</vt:lpstr>
      <vt:lpstr>Transmission of the center 26-tone RU</vt:lpstr>
      <vt:lpstr>Interferences to OBSS</vt:lpstr>
      <vt:lpstr>Conclusions</vt:lpstr>
      <vt:lpstr>References</vt:lpstr>
      <vt:lpstr>Straw poll</vt:lpstr>
    </vt:vector>
  </TitlesOfParts>
  <Company>WILUS Institute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Experiments on CCA levels</dc:title>
  <dc:creator>John Son</dc:creator>
  <cp:lastModifiedBy>John</cp:lastModifiedBy>
  <cp:revision>3088</cp:revision>
  <cp:lastPrinted>2016-05-13T07:16:16Z</cp:lastPrinted>
  <dcterms:created xsi:type="dcterms:W3CDTF">2014-04-14T10:59:07Z</dcterms:created>
  <dcterms:modified xsi:type="dcterms:W3CDTF">2016-05-16T11:22:13Z</dcterms:modified>
</cp:coreProperties>
</file>