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13" r:id="rId2"/>
    <p:sldId id="358" r:id="rId3"/>
    <p:sldId id="417" r:id="rId4"/>
    <p:sldId id="418" r:id="rId5"/>
    <p:sldId id="420" r:id="rId6"/>
    <p:sldId id="421" r:id="rId7"/>
    <p:sldId id="422" r:id="rId8"/>
    <p:sldId id="423" r:id="rId9"/>
    <p:sldId id="424" r:id="rId10"/>
    <p:sldId id="425" r:id="rId11"/>
    <p:sldId id="427" r:id="rId12"/>
    <p:sldId id="406" r:id="rId13"/>
    <p:sldId id="407" r:id="rId14"/>
    <p:sldId id="408" r:id="rId15"/>
    <p:sldId id="409" r:id="rId16"/>
    <p:sldId id="414" r:id="rId17"/>
    <p:sldId id="410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5501" autoAdjust="0"/>
  </p:normalViewPr>
  <p:slideViewPr>
    <p:cSldViewPr>
      <p:cViewPr>
        <p:scale>
          <a:sx n="70" d="100"/>
          <a:sy n="70" d="100"/>
        </p:scale>
        <p:origin x="-1380" y="-108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802.11-16/0637r0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May 2016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lan.sutskover@inte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Load balancing indication for MU-MIMO over 484-tone and larger RU in OFDMA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29906"/>
          </a:xfrm>
        </p:spPr>
        <p:txBody>
          <a:bodyPr/>
          <a:lstStyle/>
          <a:p>
            <a:pPr algn="ctr">
              <a:buNone/>
            </a:pPr>
            <a:r>
              <a:rPr lang="en-US" altLang="zh-CN" dirty="0" smtClean="0"/>
              <a:t>Date: 2016-05-15</a:t>
            </a:r>
          </a:p>
          <a:p>
            <a:r>
              <a:rPr lang="en-US" altLang="zh-CN" dirty="0" smtClean="0"/>
              <a:t>Authors: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/>
        </p:nvGraphicFramePr>
        <p:xfrm>
          <a:off x="762000" y="2743200"/>
          <a:ext cx="7467600" cy="3642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0644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+86-15914117462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7526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6986260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4494210"/>
              </p:ext>
            </p:extLst>
          </p:nvPr>
        </p:nvGraphicFramePr>
        <p:xfrm>
          <a:off x="381000" y="2895600"/>
          <a:ext cx="8153400" cy="124968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359179"/>
                <a:gridCol w="20574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0363694"/>
              </p:ext>
            </p:extLst>
          </p:nvPr>
        </p:nvGraphicFramePr>
        <p:xfrm>
          <a:off x="381000" y="403860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359179"/>
                <a:gridCol w="20574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09600" y="1177400"/>
          <a:ext cx="7772400" cy="33054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036320"/>
                <a:gridCol w="1676400"/>
                <a:gridCol w="1295400"/>
                <a:gridCol w="2133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Madhavan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Toshiba 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narendar.madhavan@toshiba.co.jp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Masahiro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Sekiya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Toshihisa Nabetani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Tsuguhide Aoki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Tomoko Adachi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Kentaro Taniguchi 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Daisuke Taki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Koji Horisaki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Halls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Filippo Tosato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Zubeir Bocus</a:t>
                      </a:r>
                      <a:endParaRPr lang="zh-CN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agreement in 802.11ax Spec</a:t>
            </a:r>
          </a:p>
          <a:p>
            <a:pPr lvl="1"/>
            <a:r>
              <a:rPr lang="en-GB" altLang="zh-CN" sz="1600" dirty="0" smtClean="0"/>
              <a:t>The RU allocation signalling in the Common [Block] field of HE-SIG-B signals an 8 bit per 20 MHz PPDU BW for signalling </a:t>
            </a:r>
          </a:p>
          <a:p>
            <a:pPr lvl="2">
              <a:spcBef>
                <a:spcPts val="0"/>
              </a:spcBef>
            </a:pPr>
            <a:r>
              <a:rPr lang="en-GB" altLang="zh-CN" sz="1600" dirty="0" smtClean="0"/>
              <a:t>The RU arrangement in frequency domain </a:t>
            </a:r>
          </a:p>
          <a:p>
            <a:pPr lvl="2">
              <a:spcBef>
                <a:spcPts val="0"/>
              </a:spcBef>
            </a:pPr>
            <a:r>
              <a:rPr lang="en-GB" altLang="zh-CN" sz="1600" dirty="0" smtClean="0"/>
              <a:t>Number of MU-MIMO allocations: The RUs allocated for MU-MIMO and the number of users in the MU-MIMO allocations</a:t>
            </a:r>
          </a:p>
          <a:p>
            <a:pPr lvl="1"/>
            <a:r>
              <a:rPr lang="en-GB" altLang="zh-CN" sz="1600" dirty="0" smtClean="0"/>
              <a:t>For MU-MIMO allocation of RU size &gt; 20 MHz, the </a:t>
            </a:r>
            <a:r>
              <a:rPr lang="en-GB" altLang="zh-CN" sz="1600" strike="sngStrike" dirty="0" smtClean="0"/>
              <a:t>user-specific</a:t>
            </a:r>
            <a:r>
              <a:rPr lang="en-GB" altLang="zh-CN" sz="1600" dirty="0" smtClean="0"/>
              <a:t> [User Block] subfields are dynamically split between the two HE-SIG-B content channels (1/2) and the split is decided by the AP (on a per case basis).</a:t>
            </a:r>
          </a:p>
          <a:p>
            <a:pPr lvl="1"/>
            <a:endParaRPr lang="en-GB" altLang="zh-CN" sz="1600" dirty="0" smtClean="0"/>
          </a:p>
          <a:p>
            <a:r>
              <a:rPr lang="en-US" altLang="zh-CN" dirty="0" smtClean="0"/>
              <a:t>Some leftover issues:</a:t>
            </a:r>
          </a:p>
          <a:p>
            <a:pPr lvl="1"/>
            <a:r>
              <a:rPr lang="en-US" altLang="zh-CN" sz="1600" dirty="0" smtClean="0"/>
              <a:t>Load balancing indication for MU-MIMO over 484-tone and larger RU in OFDMA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Load balancing for MU-MIMO </a:t>
            </a:r>
            <a:br>
              <a:rPr lang="en-US" altLang="zh-CN" dirty="0" smtClean="0"/>
            </a:br>
            <a:r>
              <a:rPr lang="en-US" altLang="zh-CN" dirty="0" smtClean="0"/>
              <a:t> over 484/996-tone RU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For MU-MIMO+OFDMA, the MU-MIMO STAs’ information on 484/996-tone RU is distributed on CH1 and CH2 </a:t>
            </a:r>
          </a:p>
          <a:p>
            <a:pPr lvl="1"/>
            <a:r>
              <a:rPr lang="en-US" altLang="zh-CN" sz="1600" dirty="0" smtClean="0"/>
              <a:t>the user block subfields of MU-MIMO are split over 2 HE-SIG-B channels for 484/996-tone RU .</a:t>
            </a:r>
          </a:p>
          <a:p>
            <a:pPr lvl="1"/>
            <a:r>
              <a:rPr lang="en-US" altLang="zh-CN" sz="1600" dirty="0" smtClean="0"/>
              <a:t>If all user block subfields are signaled in one HE-SIG-B channel, there is no user to signal in the other HE-SIG-B channel. Hence, The entry of ‘Zero STA’ is needed as a special case of load balancing for MU-MIMO on 484/996-tone RU</a:t>
            </a:r>
          </a:p>
          <a:p>
            <a:pPr lvl="2"/>
            <a:endParaRPr lang="en-US" altLang="zh-CN" sz="1400" dirty="0" smtClean="0"/>
          </a:p>
          <a:p>
            <a:pPr lvl="2"/>
            <a:endParaRPr lang="en-US" altLang="zh-CN" sz="1200" dirty="0" smtClean="0"/>
          </a:p>
          <a:p>
            <a:pPr lvl="1">
              <a:buNone/>
            </a:pPr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 smtClean="0"/>
          </a:p>
          <a:p>
            <a:pPr lvl="3"/>
            <a:endParaRPr lang="en-US" altLang="zh-CN" sz="12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58802" y="4623756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CH1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58802" y="490075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CH2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67428" y="5235279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CH3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67428" y="5512278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CH4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 bwMode="auto">
          <a:xfrm>
            <a:off x="3891460" y="4597878"/>
            <a:ext cx="1295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#1</a:t>
            </a:r>
            <a:r>
              <a:rPr lang="en-US" altLang="zh-CN" dirty="0" smtClean="0"/>
              <a:t>, 2, 3,4,5,6,7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891460" y="4902678"/>
            <a:ext cx="1295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#8,9,10,11,12,13,14</a:t>
            </a:r>
            <a:endParaRPr lang="zh-CN" altLang="en-US" dirty="0" smtClean="0"/>
          </a:p>
        </p:txBody>
      </p:sp>
      <p:sp>
        <p:nvSpPr>
          <p:cNvPr id="11" name="矩形 10"/>
          <p:cNvSpPr/>
          <p:nvPr/>
        </p:nvSpPr>
        <p:spPr bwMode="auto">
          <a:xfrm>
            <a:off x="5186860" y="4597878"/>
            <a:ext cx="22860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/>
              <a:t>MU-MIMO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of STA#1, 2, 3, 4, 5</a:t>
            </a:r>
            <a:endParaRPr kumimoji="0" lang="zh-CN" altLang="en-US" sz="12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8202" y="4750278"/>
            <a:ext cx="1295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OFDMA on 80MHz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85876" y="459787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03128" y="489405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93008" y="520747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10260" y="550365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 bwMode="auto">
          <a:xfrm>
            <a:off x="5186860" y="5207478"/>
            <a:ext cx="2286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STA#6,7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186860" y="5512278"/>
            <a:ext cx="2286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STA#8,9,10,11,12,13,14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891460" y="5207478"/>
            <a:ext cx="1295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#1</a:t>
            </a:r>
            <a:r>
              <a:rPr lang="en-US" altLang="zh-CN" dirty="0" smtClean="0"/>
              <a:t>, 2, 3,4,5,6,7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891460" y="5512278"/>
            <a:ext cx="1295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45720" rIns="3600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#8,9,10,11,12,13,14</a:t>
            </a:r>
            <a:endParaRPr lang="zh-CN" altLang="en-US" dirty="0" smtClean="0"/>
          </a:p>
        </p:txBody>
      </p:sp>
      <p:sp>
        <p:nvSpPr>
          <p:cNvPr id="21" name="矩形 20"/>
          <p:cNvSpPr/>
          <p:nvPr/>
        </p:nvSpPr>
        <p:spPr bwMode="auto">
          <a:xfrm>
            <a:off x="2291260" y="4597878"/>
            <a:ext cx="16002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altLang="zh-CN" sz="1100" b="1" dirty="0" smtClean="0"/>
              <a:t>8-bit for CH1 (5 STAs)</a:t>
            </a:r>
            <a:br>
              <a:rPr lang="en-US" altLang="zh-CN" sz="1100" b="1" dirty="0" smtClean="0"/>
            </a:br>
            <a:r>
              <a:rPr lang="en-US" altLang="zh-CN" sz="1100" dirty="0" smtClean="0"/>
              <a:t>8-bit for CH3 (2 STAs)</a:t>
            </a:r>
            <a:endParaRPr lang="zh-CN" altLang="en-US" sz="1100" dirty="0" smtClean="0"/>
          </a:p>
        </p:txBody>
      </p:sp>
      <p:sp>
        <p:nvSpPr>
          <p:cNvPr id="22" name="矩形 21"/>
          <p:cNvSpPr/>
          <p:nvPr/>
        </p:nvSpPr>
        <p:spPr bwMode="auto">
          <a:xfrm>
            <a:off x="2291260" y="4902678"/>
            <a:ext cx="16002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altLang="zh-CN" sz="1100" b="1" dirty="0" smtClean="0"/>
              <a:t>8-bit for CH2 (0 STA</a:t>
            </a:r>
            <a:r>
              <a:rPr lang="en-US" altLang="zh-CN" sz="1100" dirty="0" smtClean="0"/>
              <a:t>)</a:t>
            </a:r>
            <a:br>
              <a:rPr lang="en-US" altLang="zh-CN" sz="1100" dirty="0" smtClean="0"/>
            </a:br>
            <a:r>
              <a:rPr lang="en-US" altLang="zh-CN" sz="1100" dirty="0" smtClean="0"/>
              <a:t>8-bit for CH4 (7 STAs)</a:t>
            </a:r>
            <a:endParaRPr lang="zh-CN" altLang="en-US" sz="1100" dirty="0" smtClean="0"/>
          </a:p>
        </p:txBody>
      </p:sp>
      <p:sp>
        <p:nvSpPr>
          <p:cNvPr id="23" name="矩形 22"/>
          <p:cNvSpPr/>
          <p:nvPr/>
        </p:nvSpPr>
        <p:spPr bwMode="auto">
          <a:xfrm>
            <a:off x="2291260" y="5207478"/>
            <a:ext cx="16002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altLang="zh-CN" sz="1100" b="1" dirty="0" smtClean="0"/>
              <a:t>8-bit for CH1 (5 STAs)</a:t>
            </a:r>
            <a:r>
              <a:rPr lang="en-US" altLang="zh-CN" sz="1100" dirty="0" smtClean="0"/>
              <a:t/>
            </a:r>
            <a:br>
              <a:rPr lang="en-US" altLang="zh-CN" sz="1100" dirty="0" smtClean="0"/>
            </a:br>
            <a:r>
              <a:rPr lang="en-US" altLang="zh-CN" sz="1100" dirty="0" smtClean="0"/>
              <a:t>8-bit for CH3 (2 STAs)</a:t>
            </a:r>
            <a:endParaRPr lang="zh-CN" altLang="en-US" sz="1100" dirty="0" smtClean="0"/>
          </a:p>
        </p:txBody>
      </p:sp>
      <p:sp>
        <p:nvSpPr>
          <p:cNvPr id="24" name="矩形 23"/>
          <p:cNvSpPr/>
          <p:nvPr/>
        </p:nvSpPr>
        <p:spPr bwMode="auto">
          <a:xfrm>
            <a:off x="2291260" y="5512278"/>
            <a:ext cx="16002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altLang="zh-CN" sz="1100" b="1" dirty="0" smtClean="0"/>
              <a:t>8-bit for CH2 (0 STA)</a:t>
            </a:r>
            <a:r>
              <a:rPr lang="en-US" altLang="zh-CN" sz="1100" dirty="0" smtClean="0"/>
              <a:t/>
            </a:r>
            <a:br>
              <a:rPr lang="en-US" altLang="zh-CN" sz="1100" dirty="0" smtClean="0"/>
            </a:br>
            <a:r>
              <a:rPr lang="en-US" altLang="zh-CN" sz="1100" dirty="0" smtClean="0"/>
              <a:t>8-bit for CH4 (7 STAs)</a:t>
            </a:r>
            <a:endParaRPr lang="zh-CN" altLang="en-US" sz="1100" dirty="0" smtClean="0"/>
          </a:p>
        </p:txBody>
      </p:sp>
      <p:sp>
        <p:nvSpPr>
          <p:cNvPr id="25" name="矩形 24"/>
          <p:cNvSpPr/>
          <p:nvPr/>
        </p:nvSpPr>
        <p:spPr>
          <a:xfrm>
            <a:off x="2680886" y="4191000"/>
            <a:ext cx="8295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 smtClean="0"/>
              <a:t>HE-SIG-B common</a:t>
            </a:r>
            <a:endParaRPr lang="zh-CN" altLang="en-US" sz="1100" dirty="0" smtClean="0"/>
          </a:p>
        </p:txBody>
      </p:sp>
      <p:sp>
        <p:nvSpPr>
          <p:cNvPr id="26" name="矩形 25"/>
          <p:cNvSpPr/>
          <p:nvPr/>
        </p:nvSpPr>
        <p:spPr>
          <a:xfrm>
            <a:off x="3967660" y="4216878"/>
            <a:ext cx="9503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100" dirty="0" smtClean="0"/>
              <a:t>HE-SIG-B dedicated</a:t>
            </a:r>
            <a:endParaRPr lang="zh-CN" altLang="en-US" sz="1100" dirty="0" smtClean="0"/>
          </a:p>
        </p:txBody>
      </p:sp>
      <p:sp>
        <p:nvSpPr>
          <p:cNvPr id="27" name="矩形 26"/>
          <p:cNvSpPr/>
          <p:nvPr/>
        </p:nvSpPr>
        <p:spPr>
          <a:xfrm>
            <a:off x="5608122" y="4329880"/>
            <a:ext cx="102303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100" dirty="0" smtClean="0"/>
              <a:t>STF/LTF/Data</a:t>
            </a:r>
            <a:endParaRPr lang="zh-CN" altLang="en-US" sz="11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7388862" y="5207478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(2)</a:t>
            </a:r>
            <a:endParaRPr lang="zh-CN" alt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388862" y="5531453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(7)</a:t>
            </a:r>
            <a:endParaRPr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408198" y="4626592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(5)</a:t>
            </a:r>
          </a:p>
          <a:p>
            <a:r>
              <a:rPr lang="en-US" altLang="zh-CN" b="1" dirty="0" smtClean="0"/>
              <a:t>(0)</a:t>
            </a:r>
            <a:endParaRPr lang="zh-CN" altLang="en-US" b="1" dirty="0"/>
          </a:p>
        </p:txBody>
      </p:sp>
      <p:sp>
        <p:nvSpPr>
          <p:cNvPr id="31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Zero STA for 484/996-tone RU in 8-bit Table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How to indicate ‘Zero STA’ for 484/996-tone RU in 8-bit table?</a:t>
            </a:r>
          </a:p>
          <a:p>
            <a:pPr lvl="1"/>
            <a:r>
              <a:rPr lang="en-US" altLang="zh-CN" sz="1600" dirty="0" smtClean="0"/>
              <a:t>Opt1: use only one entry to indicate ‘Zero STA’ state without indicating RU size</a:t>
            </a:r>
          </a:p>
          <a:p>
            <a:pPr lvl="1"/>
            <a:r>
              <a:rPr lang="en-US" altLang="zh-CN" sz="1600" dirty="0" smtClean="0"/>
              <a:t>Opt2: use two entries to indicate ‘Zero STA’ state for 484-tone RU and 996-tone RU respectively </a:t>
            </a:r>
            <a:br>
              <a:rPr lang="en-US" altLang="zh-CN" sz="1600" dirty="0" smtClean="0"/>
            </a:br>
            <a:r>
              <a:rPr lang="en-US" altLang="zh-CN" sz="1600" dirty="0" smtClean="0">
                <a:sym typeface="Wingdings" pitchFamily="2" charset="2"/>
              </a:rPr>
              <a:t> We slightly prefer Opt2 to indicate the Zero STA on specific RU size</a:t>
            </a:r>
            <a:endParaRPr lang="en-US" altLang="zh-CN" sz="16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矩形 4"/>
          <p:cNvSpPr/>
          <p:nvPr/>
        </p:nvSpPr>
        <p:spPr bwMode="auto">
          <a:xfrm>
            <a:off x="6934200" y="3810000"/>
            <a:ext cx="1454992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 smtClean="0">
                <a:solidFill>
                  <a:srgbClr val="0000CC"/>
                </a:solidFill>
              </a:rPr>
              <a:t>STA#21~#24 </a:t>
            </a:r>
            <a:br>
              <a:rPr lang="en-US" altLang="zh-CN" sz="1100" dirty="0" smtClean="0">
                <a:solidFill>
                  <a:srgbClr val="0000CC"/>
                </a:solidFill>
              </a:rPr>
            </a:br>
            <a:r>
              <a:rPr lang="en-US" altLang="zh-CN" sz="1100" dirty="0" smtClean="0">
                <a:solidFill>
                  <a:srgbClr val="0000CC"/>
                </a:solidFill>
              </a:rPr>
              <a:t>(4 MU-MIMO</a:t>
            </a:r>
            <a:r>
              <a:rPr lang="zh-CN" altLang="en-US" sz="1100" dirty="0" smtClean="0">
                <a:solidFill>
                  <a:srgbClr val="0000CC"/>
                </a:solidFill>
              </a:rPr>
              <a:t> </a:t>
            </a:r>
            <a:r>
              <a:rPr lang="en-US" altLang="zh-CN" sz="1100" dirty="0" smtClean="0">
                <a:solidFill>
                  <a:srgbClr val="0000CC"/>
                </a:solidFill>
              </a:rPr>
              <a:t>STAs) </a:t>
            </a:r>
          </a:p>
          <a:p>
            <a:pPr algn="ctr"/>
            <a:r>
              <a:rPr lang="en-US" altLang="zh-CN" sz="1100" dirty="0" smtClean="0">
                <a:solidFill>
                  <a:srgbClr val="0000CC"/>
                </a:solidFill>
              </a:rPr>
              <a:t>over 484-tone RU</a:t>
            </a:r>
            <a:endParaRPr lang="zh-CN" altLang="en-US" sz="1100" dirty="0" smtClean="0">
              <a:solidFill>
                <a:srgbClr val="0000CC"/>
              </a:solidFill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5429392" y="3810000"/>
            <a:ext cx="1504808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 smtClean="0">
                <a:solidFill>
                  <a:srgbClr val="0000CC"/>
                </a:solidFill>
              </a:rPr>
              <a:t>STA#18~#20 </a:t>
            </a:r>
            <a:br>
              <a:rPr lang="en-US" altLang="zh-CN" sz="1100" dirty="0" smtClean="0">
                <a:solidFill>
                  <a:srgbClr val="0000CC"/>
                </a:solidFill>
              </a:rPr>
            </a:br>
            <a:r>
              <a:rPr lang="en-US" altLang="zh-CN" sz="1100" dirty="0" smtClean="0">
                <a:solidFill>
                  <a:srgbClr val="0000CC"/>
                </a:solidFill>
              </a:rPr>
              <a:t>(3 MU-MIMO STAs) </a:t>
            </a:r>
          </a:p>
          <a:p>
            <a:pPr algn="ctr"/>
            <a:r>
              <a:rPr lang="en-US" altLang="zh-CN" sz="1100" dirty="0" smtClean="0">
                <a:solidFill>
                  <a:srgbClr val="0000CC"/>
                </a:solidFill>
              </a:rPr>
              <a:t>over 484-tone RU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1205552" y="3808319"/>
            <a:ext cx="1066800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 smtClean="0">
                <a:solidFill>
                  <a:srgbClr val="FF0000"/>
                </a:solidFill>
              </a:rPr>
              <a:t>STA#1~#9 (9STAs) </a:t>
            </a:r>
            <a:br>
              <a:rPr lang="en-US" altLang="zh-CN" sz="1100" dirty="0" smtClean="0">
                <a:solidFill>
                  <a:srgbClr val="FF0000"/>
                </a:solidFill>
              </a:rPr>
            </a:br>
            <a:r>
              <a:rPr lang="en-US" altLang="zh-CN" sz="1100" dirty="0" smtClean="0">
                <a:solidFill>
                  <a:srgbClr val="FF0000"/>
                </a:solidFill>
              </a:rPr>
              <a:t>over 242-tone RU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261995" y="3808319"/>
            <a:ext cx="1074885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 smtClean="0">
                <a:solidFill>
                  <a:srgbClr val="0000CC"/>
                </a:solidFill>
              </a:rPr>
              <a:t>STA#10~#11 (2STAs)</a:t>
            </a:r>
          </a:p>
          <a:p>
            <a:pPr algn="ctr"/>
            <a:r>
              <a:rPr lang="en-US" altLang="zh-CN" sz="1100" dirty="0" smtClean="0">
                <a:solidFill>
                  <a:srgbClr val="0000CC"/>
                </a:solidFill>
              </a:rPr>
              <a:t>over 242-tone RU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344527" y="3808319"/>
            <a:ext cx="1015937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 smtClean="0">
                <a:solidFill>
                  <a:srgbClr val="FF0000"/>
                </a:solidFill>
              </a:rPr>
              <a:t>STA#12~#14 </a:t>
            </a:r>
            <a:br>
              <a:rPr lang="en-US" altLang="zh-CN" sz="1100" dirty="0" smtClean="0">
                <a:solidFill>
                  <a:srgbClr val="FF0000"/>
                </a:solidFill>
              </a:rPr>
            </a:br>
            <a:r>
              <a:rPr lang="en-US" altLang="zh-CN" sz="1100" dirty="0" smtClean="0">
                <a:solidFill>
                  <a:srgbClr val="FF0000"/>
                </a:solidFill>
              </a:rPr>
              <a:t>(2STAs)</a:t>
            </a:r>
          </a:p>
          <a:p>
            <a:pPr algn="ctr"/>
            <a:r>
              <a:rPr lang="en-US" altLang="zh-CN" sz="1100" dirty="0" smtClean="0">
                <a:solidFill>
                  <a:srgbClr val="FF0000"/>
                </a:solidFill>
              </a:rPr>
              <a:t>over 242-tone RU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4365549" y="3808319"/>
            <a:ext cx="1066259" cy="533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 smtClean="0">
                <a:solidFill>
                  <a:srgbClr val="0000CC"/>
                </a:solidFill>
              </a:rPr>
              <a:t>STA#15~#17 </a:t>
            </a:r>
            <a:br>
              <a:rPr lang="en-US" altLang="zh-CN" sz="1100" dirty="0" smtClean="0">
                <a:solidFill>
                  <a:srgbClr val="0000CC"/>
                </a:solidFill>
              </a:rPr>
            </a:br>
            <a:r>
              <a:rPr lang="en-US" altLang="zh-CN" sz="1100" dirty="0" smtClean="0">
                <a:solidFill>
                  <a:srgbClr val="0000CC"/>
                </a:solidFill>
              </a:rPr>
              <a:t>(3STAs)</a:t>
            </a:r>
          </a:p>
          <a:p>
            <a:pPr algn="ctr"/>
            <a:r>
              <a:rPr lang="en-US" altLang="zh-CN" sz="1100" dirty="0" smtClean="0">
                <a:solidFill>
                  <a:srgbClr val="0000CC"/>
                </a:solidFill>
              </a:rPr>
              <a:t>over 242-tone RU</a:t>
            </a:r>
            <a:endParaRPr kumimoji="0" lang="zh-CN" altLang="en-US" sz="1100" b="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16988" y="3564148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CH1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24889" y="3564148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CH2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43826" y="3564148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CH3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06790" y="3564148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CH4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53392" y="3564148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CH5+6</a:t>
            </a: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218880" y="3564148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CH7+8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 bwMode="auto">
          <a:xfrm>
            <a:off x="1752600" y="4868174"/>
            <a:ext cx="16764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 smtClean="0">
                <a:solidFill>
                  <a:srgbClr val="FF0000"/>
                </a:solidFill>
              </a:rPr>
              <a:t>8-bit for CH1 (9 STAs) </a:t>
            </a:r>
          </a:p>
          <a:p>
            <a:pPr algn="ctr"/>
            <a:r>
              <a:rPr lang="en-US" altLang="zh-CN" sz="1100" dirty="0" smtClean="0">
                <a:solidFill>
                  <a:srgbClr val="FF0000"/>
                </a:solidFill>
              </a:rPr>
              <a:t>8-bit for CH3 (3 STAs)</a:t>
            </a:r>
          </a:p>
          <a:p>
            <a:pPr algn="ctr"/>
            <a:r>
              <a:rPr lang="en-US" altLang="zh-CN" sz="1100" b="1" dirty="0" smtClean="0"/>
              <a:t>8-bit for CH5 (0 STAs)</a:t>
            </a:r>
          </a:p>
          <a:p>
            <a:pPr algn="ctr"/>
            <a:r>
              <a:rPr lang="en-US" altLang="zh-CN" sz="1100" b="1" dirty="0" smtClean="0"/>
              <a:t>8-bit for CH7 (0 STAs)</a:t>
            </a:r>
            <a:endParaRPr lang="zh-CN" altLang="en-US" sz="1100" b="1" dirty="0" smtClean="0"/>
          </a:p>
        </p:txBody>
      </p:sp>
      <p:sp>
        <p:nvSpPr>
          <p:cNvPr id="18" name="矩形 17"/>
          <p:cNvSpPr/>
          <p:nvPr/>
        </p:nvSpPr>
        <p:spPr bwMode="auto">
          <a:xfrm>
            <a:off x="1752600" y="5553974"/>
            <a:ext cx="16764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 smtClean="0">
                <a:solidFill>
                  <a:srgbClr val="0000CC"/>
                </a:solidFill>
              </a:rPr>
              <a:t>8-bit for CH2 (2 STAs)</a:t>
            </a:r>
          </a:p>
          <a:p>
            <a:pPr algn="ctr"/>
            <a:r>
              <a:rPr lang="en-US" altLang="zh-CN" sz="1100" dirty="0" smtClean="0">
                <a:solidFill>
                  <a:srgbClr val="0000CC"/>
                </a:solidFill>
              </a:rPr>
              <a:t>8-bit for CH4 (3 STAs)</a:t>
            </a:r>
          </a:p>
          <a:p>
            <a:pPr algn="ctr"/>
            <a:r>
              <a:rPr lang="en-US" altLang="zh-CN" sz="1100" dirty="0" smtClean="0">
                <a:solidFill>
                  <a:srgbClr val="0000CC"/>
                </a:solidFill>
              </a:rPr>
              <a:t>8-bit for CH6 (3 STAs)</a:t>
            </a:r>
          </a:p>
          <a:p>
            <a:pPr algn="ctr"/>
            <a:r>
              <a:rPr lang="en-US" altLang="zh-CN" sz="1100" dirty="0" smtClean="0">
                <a:solidFill>
                  <a:srgbClr val="0000CC"/>
                </a:solidFill>
              </a:rPr>
              <a:t>8-bit for CH8 (4 STAs)</a:t>
            </a:r>
            <a:endParaRPr lang="zh-CN" altLang="en-US" sz="1100" dirty="0" smtClean="0">
              <a:solidFill>
                <a:srgbClr val="0000CC"/>
              </a:solidFill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437626" y="4868174"/>
            <a:ext cx="2429774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 smtClean="0">
                <a:solidFill>
                  <a:srgbClr val="FF0000"/>
                </a:solidFill>
              </a:rPr>
              <a:t>Per-STA info of STA#1~#9 in CH1, </a:t>
            </a:r>
          </a:p>
          <a:p>
            <a:pPr algn="ctr"/>
            <a:r>
              <a:rPr lang="en-US" altLang="zh-CN" sz="1100" dirty="0" smtClean="0">
                <a:solidFill>
                  <a:srgbClr val="FF0000"/>
                </a:solidFill>
              </a:rPr>
              <a:t>Per-STA info of STA#12~#14 in CH3</a:t>
            </a:r>
          </a:p>
          <a:p>
            <a:pPr algn="ctr"/>
            <a:endParaRPr lang="en-US" altLang="zh-CN" sz="1100" b="1" dirty="0" smtClean="0">
              <a:solidFill>
                <a:srgbClr val="FF0000"/>
              </a:solidFill>
            </a:endParaRPr>
          </a:p>
          <a:p>
            <a:pPr algn="ctr"/>
            <a:endParaRPr lang="zh-CN" altLang="en-US" sz="1100" b="1" dirty="0" smtClean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437626" y="5553974"/>
            <a:ext cx="2429774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100" dirty="0" smtClean="0">
                <a:solidFill>
                  <a:srgbClr val="0000CC"/>
                </a:solidFill>
              </a:rPr>
              <a:t>Per-STA info of STA#10~#11 in CH2,</a:t>
            </a:r>
          </a:p>
          <a:p>
            <a:pPr algn="ctr"/>
            <a:r>
              <a:rPr lang="en-US" altLang="zh-CN" sz="1100" dirty="0" smtClean="0">
                <a:solidFill>
                  <a:srgbClr val="0000CC"/>
                </a:solidFill>
              </a:rPr>
              <a:t>Per-STA info of STA#15~#17 in CH4,</a:t>
            </a:r>
          </a:p>
          <a:p>
            <a:pPr algn="ctr"/>
            <a:r>
              <a:rPr lang="en-US" altLang="zh-CN" sz="1100" dirty="0" smtClean="0">
                <a:solidFill>
                  <a:srgbClr val="0000CC"/>
                </a:solidFill>
              </a:rPr>
              <a:t>Per-STA info of STA#18~#20 in CH5+6,</a:t>
            </a:r>
          </a:p>
          <a:p>
            <a:pPr algn="ctr"/>
            <a:r>
              <a:rPr lang="en-US" altLang="zh-CN" sz="1100" dirty="0" smtClean="0">
                <a:solidFill>
                  <a:srgbClr val="0000CC"/>
                </a:solidFill>
              </a:rPr>
              <a:t>Per-STA info of STA#21~#24 in CH7+8.</a:t>
            </a:r>
            <a:endParaRPr lang="zh-CN" altLang="en-US" sz="1100" dirty="0" smtClean="0">
              <a:solidFill>
                <a:srgbClr val="0000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95400" y="509677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CH1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295400" y="5791200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CH2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867400" y="47244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ym typeface="Wingdings" pitchFamily="2" charset="2"/>
              </a:rPr>
              <a:t>The </a:t>
            </a:r>
            <a:r>
              <a:rPr lang="en-US" altLang="zh-CN" dirty="0" smtClean="0"/>
              <a:t>STAs, who only successfully detect HE-SIG-B on CH1, can still know the RU allocation of 2 x 484-tone RU instead of 996-tone RU on CH5,6,7,8.</a:t>
            </a:r>
          </a:p>
          <a:p>
            <a:r>
              <a:rPr lang="en-US" altLang="zh-CN" dirty="0" smtClean="0"/>
              <a:t>(Note</a:t>
            </a:r>
            <a:r>
              <a:rPr lang="zh-CN" altLang="en-US" dirty="0" smtClean="0"/>
              <a:t>：</a:t>
            </a:r>
            <a:r>
              <a:rPr lang="en-US" altLang="zh-CN" dirty="0" smtClean="0"/>
              <a:t>484-tone RU and 996-tone RU have different pilot number and positions.)</a:t>
            </a:r>
            <a:endParaRPr lang="zh-CN" altLang="en-US" dirty="0"/>
          </a:p>
        </p:txBody>
      </p:sp>
      <p:cxnSp>
        <p:nvCxnSpPr>
          <p:cNvPr id="24" name="直接箭头连接符 23"/>
          <p:cNvCxnSpPr/>
          <p:nvPr/>
        </p:nvCxnSpPr>
        <p:spPr bwMode="auto">
          <a:xfrm>
            <a:off x="8054190" y="4339796"/>
            <a:ext cx="53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8423696" y="4047226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f</a:t>
            </a:r>
            <a:endParaRPr lang="zh-CN" altLang="en-US" i="1" dirty="0"/>
          </a:p>
        </p:txBody>
      </p:sp>
      <p:sp>
        <p:nvSpPr>
          <p:cNvPr id="26" name="左大括号 25"/>
          <p:cNvSpPr/>
          <p:nvPr/>
        </p:nvSpPr>
        <p:spPr bwMode="auto">
          <a:xfrm rot="16200000">
            <a:off x="3013048" y="2540926"/>
            <a:ext cx="84826" cy="367252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83280" y="4352026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80MHz</a:t>
            </a:r>
            <a:endParaRPr lang="zh-CN" altLang="en-US" dirty="0"/>
          </a:p>
        </p:txBody>
      </p:sp>
      <p:sp>
        <p:nvSpPr>
          <p:cNvPr id="28" name="左大括号 27"/>
          <p:cNvSpPr/>
          <p:nvPr/>
        </p:nvSpPr>
        <p:spPr bwMode="auto">
          <a:xfrm rot="16200000">
            <a:off x="6574048" y="2628900"/>
            <a:ext cx="76200" cy="35052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31792" y="4360652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80MHz</a:t>
            </a:r>
            <a:endParaRPr lang="zh-CN" altLang="en-US" dirty="0"/>
          </a:p>
        </p:txBody>
      </p:sp>
      <p:cxnSp>
        <p:nvCxnSpPr>
          <p:cNvPr id="32" name="直接箭头连接符 31"/>
          <p:cNvCxnSpPr/>
          <p:nvPr/>
        </p:nvCxnSpPr>
        <p:spPr bwMode="auto">
          <a:xfrm>
            <a:off x="5562600" y="6239774"/>
            <a:ext cx="533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943600" y="59436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t</a:t>
            </a:r>
            <a:endParaRPr lang="zh-CN" altLang="en-US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524000" y="45720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f</a:t>
            </a:r>
            <a:endParaRPr lang="zh-CN" altLang="en-US" i="1" dirty="0"/>
          </a:p>
        </p:txBody>
      </p:sp>
      <p:cxnSp>
        <p:nvCxnSpPr>
          <p:cNvPr id="35" name="直接箭头连接符 34"/>
          <p:cNvCxnSpPr/>
          <p:nvPr/>
        </p:nvCxnSpPr>
        <p:spPr bwMode="auto">
          <a:xfrm flipV="1">
            <a:off x="1752600" y="4572000"/>
            <a:ext cx="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矩形 35"/>
          <p:cNvSpPr/>
          <p:nvPr/>
        </p:nvSpPr>
        <p:spPr>
          <a:xfrm>
            <a:off x="1905000" y="6177849"/>
            <a:ext cx="167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 smtClean="0"/>
              <a:t>HE-SIG-B common</a:t>
            </a:r>
            <a:endParaRPr lang="zh-CN" altLang="en-US" sz="1400" dirty="0" smtClean="0"/>
          </a:p>
        </p:txBody>
      </p:sp>
      <p:sp>
        <p:nvSpPr>
          <p:cNvPr id="37" name="矩形 36"/>
          <p:cNvSpPr/>
          <p:nvPr/>
        </p:nvSpPr>
        <p:spPr>
          <a:xfrm>
            <a:off x="4114800" y="6177849"/>
            <a:ext cx="167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 smtClean="0"/>
              <a:t>HE-SIG-B dedicated</a:t>
            </a:r>
            <a:endParaRPr lang="zh-CN" altLang="en-US" sz="1400" dirty="0" smtClean="0"/>
          </a:p>
        </p:txBody>
      </p:sp>
      <p:sp>
        <p:nvSpPr>
          <p:cNvPr id="38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to use two entries to indicate ‘Zero STA for 484/996-tone RU’ in 8-bit table for load balancing of MU-MIMO over 484 and larger RU in OFDMA.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[1] 11-15-0132-16-00ax-spec-framework.docx</a:t>
            </a:r>
          </a:p>
          <a:p>
            <a:pPr>
              <a:buNone/>
            </a:pPr>
            <a:r>
              <a:rPr lang="en-US" altLang="zh-CN" dirty="0" smtClean="0"/>
              <a:t>[2] 11-15-1335-02-00ax-he-sig-b-contents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add the following </a:t>
            </a:r>
            <a:r>
              <a:rPr lang="en-US" altLang="zh-CN" dirty="0" smtClean="0"/>
              <a:t>entries </a:t>
            </a:r>
            <a:r>
              <a:rPr lang="en-US" altLang="zh-CN" dirty="0" smtClean="0"/>
              <a:t>in 8-bit table to the IEEE 802.11ax SFD</a:t>
            </a:r>
          </a:p>
          <a:p>
            <a:pPr lvl="1"/>
            <a:r>
              <a:rPr lang="en-US" altLang="zh-CN" dirty="0" smtClean="0"/>
              <a:t>two entries to indicate ‘Zero STA for 484-tone RU’ and ‘Zero STA for 996-tone RU’ respectively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1143000"/>
          <a:ext cx="7467600" cy="2667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0644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Dengyu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Qiao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qiaodengyu@huawei.com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Jason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1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1" name="Tabl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4100894"/>
              </p:ext>
            </p:extLst>
          </p:nvPr>
        </p:nvGraphicFramePr>
        <p:xfrm>
          <a:off x="838200" y="3810000"/>
          <a:ext cx="7467600" cy="22309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2"/>
                <a:gridCol w="1336308"/>
                <a:gridCol w="1807945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6764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9749191"/>
              </p:ext>
            </p:extLst>
          </p:nvPr>
        </p:nvGraphicFramePr>
        <p:xfrm>
          <a:off x="685800" y="10668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41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6764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6157087"/>
              </p:ext>
            </p:extLst>
          </p:nvPr>
        </p:nvGraphicFramePr>
        <p:xfrm>
          <a:off x="731687" y="1252407"/>
          <a:ext cx="7772400" cy="23977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68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7526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3814483"/>
              </p:ext>
            </p:extLst>
          </p:nvPr>
        </p:nvGraphicFramePr>
        <p:xfrm>
          <a:off x="762000" y="1752600"/>
          <a:ext cx="7239000" cy="3120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2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6764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8997734"/>
              </p:ext>
            </p:extLst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7526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5781001"/>
              </p:ext>
            </p:extLst>
          </p:nvPr>
        </p:nvGraphicFramePr>
        <p:xfrm>
          <a:off x="789972" y="41148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6764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hyunhee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676425" cy="334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2754438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37136</TotalTime>
  <Words>1855</Words>
  <Application>Microsoft Office PowerPoint</Application>
  <PresentationFormat>全屏显示(4:3)</PresentationFormat>
  <Paragraphs>633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ACcord Submission Template</vt:lpstr>
      <vt:lpstr>Load balancing indication for MU-MIMO over 484-tone and larger RU in OFDMA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Load balancing for MU-MIMO   over 484/996-tone RU</vt:lpstr>
      <vt:lpstr>Zero STA for 484/996-tone RU in 8-bit Table</vt:lpstr>
      <vt:lpstr>Conclusion</vt:lpstr>
      <vt:lpstr>References</vt:lpstr>
      <vt:lpstr>Straw Poll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Ming Gan</cp:lastModifiedBy>
  <cp:revision>833</cp:revision>
  <cp:lastPrinted>1998-02-10T13:28:06Z</cp:lastPrinted>
  <dcterms:created xsi:type="dcterms:W3CDTF">2009-12-02T19:05:24Z</dcterms:created>
  <dcterms:modified xsi:type="dcterms:W3CDTF">2016-05-16T19:39:31Z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(3)p+dzO4mtHzvrKaDBi4ED+DqXMLFAv1AoGy2UaEzaTplaU2mXo7Ie0rhzxKvSzZRCpj2ZYO+R
4F8sswiZCYasu0Lv3/LFiGPPAusv/OBx70L0hJrS5MBGNS/kPNkgBbJRT7BFUgmii2yXxAXV
V/HwfsFG1B7a+N69X8mAm4s51bWQelVVpI0ykdD5l05e9DEdocELFDJWcJFToPv7ecI1zI8C
oz0L7k/J4qA1/7Y4Gc</vt:lpwstr>
  </property>
  <property fmtid="{D5CDD505-2E9C-101B-9397-08002B2CF9AE}" pid="4" name="_2015_ms_pID_7253431">
    <vt:lpwstr>03Jm6u3dvVwy62zuvhz1dlFNihTNWNcFdFGJpf7Rf/0FcKQrOOdRNR
qcK+qRS1iOQa62EnIijdC7WUlqHtZnQ3NsEm+sSUMZnHApub+5YrBB7nItdR6tpvowHkp5ph
wuaJTJYWVz7jQr/84XgsCDMWlI3DtkWTEK+ZCZt+MQ3sNMkFhp6f1Ot0lodEUac60qogYpNL
oa95HakqCx//Q4wR2ZM/V9KrFtl+kRUmIgLS</vt:lpwstr>
  </property>
  <property fmtid="{D5CDD505-2E9C-101B-9397-08002B2CF9AE}" pid="5" name="_2015_ms_pID_7253432">
    <vt:lpwstr>5VdVeq0diDruyTvspR+NdUwK0YOLj2UCVxrS
zBOQEp9sVxaOgcqCueerQAwDmjkTHEexOGiB4fBOqWS0DXo+x6183EdtQnMk3JX9g8GAZwbz
qo9Kc5zSdbWLI7gFGtl5Hg==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1457880876</vt:lpwstr>
  </property>
</Properties>
</file>