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36" r:id="rId2"/>
    <p:sldId id="396" r:id="rId3"/>
    <p:sldId id="385" r:id="rId4"/>
    <p:sldId id="386" r:id="rId5"/>
    <p:sldId id="387" r:id="rId6"/>
    <p:sldId id="388" r:id="rId7"/>
    <p:sldId id="389" r:id="rId8"/>
    <p:sldId id="390" r:id="rId9"/>
    <p:sldId id="392" r:id="rId10"/>
    <p:sldId id="393" r:id="rId11"/>
    <p:sldId id="394" r:id="rId12"/>
    <p:sldId id="395" r:id="rId13"/>
    <p:sldId id="367" r:id="rId14"/>
    <p:sldId id="368" r:id="rId15"/>
    <p:sldId id="371" r:id="rId16"/>
    <p:sldId id="372" r:id="rId17"/>
    <p:sldId id="373" r:id="rId18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g Xun" initials="y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5501" autoAdjust="0"/>
  </p:normalViewPr>
  <p:slideViewPr>
    <p:cSldViewPr>
      <p:cViewPr>
        <p:scale>
          <a:sx n="70" d="100"/>
          <a:sy n="70" d="100"/>
        </p:scale>
        <p:origin x="-1422" y="-432"/>
      </p:cViewPr>
      <p:guideLst>
        <p:guide orient="horz" pos="24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3F99EF29-387F-42BB-8A81-132E16DF8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8379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 smtClean="0"/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870C1BA4-1CEE-4CD8-8532-343A8D2B3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1092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865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658444" y="8985250"/>
            <a:ext cx="76944" cy="184666"/>
          </a:xfrm>
        </p:spPr>
        <p:txBody>
          <a:bodyPr/>
          <a:lstStyle/>
          <a:p>
            <a:fld id="{D6F683F6-2109-4E05-8E30-4C3A2EA96C8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59488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658444" y="8985250"/>
            <a:ext cx="76944" cy="184666"/>
          </a:xfrm>
        </p:spPr>
        <p:txBody>
          <a:bodyPr/>
          <a:lstStyle/>
          <a:p>
            <a:fld id="{D6F683F6-2109-4E05-8E30-4C3A2EA96C86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18440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658444" y="8985250"/>
            <a:ext cx="76944" cy="184666"/>
          </a:xfrm>
        </p:spPr>
        <p:txBody>
          <a:bodyPr/>
          <a:lstStyle/>
          <a:p>
            <a:fld id="{D6F683F6-2109-4E05-8E30-4C3A2EA96C86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18650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658444" y="8985250"/>
            <a:ext cx="76944" cy="184666"/>
          </a:xfrm>
        </p:spPr>
        <p:txBody>
          <a:bodyPr/>
          <a:lstStyle/>
          <a:p>
            <a:fld id="{D6F683F6-2109-4E05-8E30-4C3A2EA96C86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18650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it-IT" altLang="zh-CN" dirty="0" smtClean="0"/>
              <a:t>Yunbo Li, et al. (Huawei)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767F8E-C671-44AE-B57E-1FAC75A3C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C694010-9FAD-4A5E-AE03-53FD22EA5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43906"/>
            <a:ext cx="777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it-IT" altLang="zh-CN" dirty="0" smtClean="0"/>
              <a:t>Yunbo Li, et al. (Huawei)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EA5A18A-0502-4C7F-91C7-3FAD3C703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7D10478-073E-41FC-8CD8-273C8313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2DA8EA7-967B-44C3-81AE-E347CC116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E488B76-7930-427E-B17C-4A951210E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it-IT" dirty="0" smtClean="0"/>
              <a:t>Yunbo Li, et al. (Huawei)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dirty="0"/>
              <a:t>Slide </a:t>
            </a:r>
            <a:fld id="{1020D93E-1000-485A-B4A0-9946B8CFF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7620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81401" y="303340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802.11-16/</a:t>
            </a:r>
            <a:r>
              <a:rPr kumimoji="0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0635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r2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1" y="303340"/>
            <a:ext cx="1295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May 2016</a:t>
            </a:r>
            <a:endParaRPr lang="en-US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__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rporat@broadcom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lan.sutskover@inte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ujtaba@apple.com" TargetMode="External"/><Relationship Id="rId7" Type="http://schemas.openxmlformats.org/officeDocument/2006/relationships/hyperlink" Target="mailto:jkneckt@apple.com" TargetMode="External"/><Relationship Id="rId2" Type="http://schemas.openxmlformats.org/officeDocument/2006/relationships/hyperlink" Target="mailto:joonsuk@apple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hartman@apple.com" TargetMode="External"/><Relationship Id="rId5" Type="http://schemas.openxmlformats.org/officeDocument/2006/relationships/hyperlink" Target="mailto:ericwong@apple.com" TargetMode="External"/><Relationship Id="rId4" Type="http://schemas.openxmlformats.org/officeDocument/2006/relationships/hyperlink" Target="mailto:guoqing_li@apple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pmonajem@cisco.com" TargetMode="External"/><Relationship Id="rId3" Type="http://schemas.openxmlformats.org/officeDocument/2006/relationships/hyperlink" Target="mailto:lv.kaiying@zte.com.cn" TargetMode="External"/><Relationship Id="rId7" Type="http://schemas.openxmlformats.org/officeDocument/2006/relationships/hyperlink" Target="mailto:brianh@cisco.com" TargetMode="External"/><Relationship Id="rId2" Type="http://schemas.openxmlformats.org/officeDocument/2006/relationships/hyperlink" Target="mailto:sun.bo1@zte.com.c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xing.weimin@zte.com.cn" TargetMode="External"/><Relationship Id="rId5" Type="http://schemas.openxmlformats.org/officeDocument/2006/relationships/hyperlink" Target="mailto:yao.ke5@zte.com.cn" TargetMode="External"/><Relationship Id="rId4" Type="http://schemas.openxmlformats.org/officeDocument/2006/relationships/hyperlink" Target="mailto:yfang@ztetx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1066800"/>
          </a:xfrm>
          <a:noFill/>
        </p:spPr>
        <p:txBody>
          <a:bodyPr/>
          <a:lstStyle/>
          <a:p>
            <a:r>
              <a:rPr lang="en-US" altLang="zh-CN" sz="2800" dirty="0" smtClean="0"/>
              <a:t>BW indication for Non-contiguous Channel Bonding</a:t>
            </a:r>
            <a:endParaRPr lang="en-US" sz="2800" dirty="0" smtClean="0"/>
          </a:p>
        </p:txBody>
      </p:sp>
      <p:sp>
        <p:nvSpPr>
          <p:cNvPr id="10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2016-05-15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914400" y="2203616"/>
          <a:ext cx="7467600" cy="41655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Yunbo 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Huawei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</a:t>
                      </a:r>
                      <a:r>
                        <a:rPr lang="en-US" altLang="zh-CN" sz="1100" kern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Base, </a:t>
                      </a:r>
                      <a:r>
                        <a:rPr lang="en-US" altLang="zh-CN" sz="1100" kern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+mn-lt"/>
                          <a:ea typeface="Times New Roman"/>
                          <a:cs typeface="Arial"/>
                        </a:rPr>
                        <a:t>liyunbo@huawei.com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Yanchun</a:t>
                      </a: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 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liyanchun@huawei.com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Ming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Gan</a:t>
                      </a: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ming.gan@huawei.com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Jiayin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Zhang</a:t>
                      </a: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+86-18601656691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zhangjiayin@huawei.com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X. Yang</a:t>
                      </a: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david.yangxun@huawei.com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jun.l@huawei.com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Bantian, Shenzhen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+86-18665891036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Roy.luoyi@huawei.com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Yingpei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linyingpei@huawei.com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Jiyong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Pang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pangjiyong@huawei.com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 Rong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zhigang.rong@huawei.com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Jian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ross.yujian@huawei.com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Yuchen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Guo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F1-17,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Huawei Base, </a:t>
                      </a:r>
                      <a:r>
                        <a:rPr lang="en-US" sz="1100" baseline="0" dirty="0" err="1" smtClean="0"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guoyuchen@huawei.com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页脚占位符 6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61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204378"/>
              </p:ext>
            </p:extLst>
          </p:nvPr>
        </p:nvGraphicFramePr>
        <p:xfrm>
          <a:off x="381000" y="1193248"/>
          <a:ext cx="8153400" cy="40504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459029"/>
                <a:gridCol w="1973981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Fei Tong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Samsung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+44 1223 434633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f.tong@samsung.com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+82-31-279-9028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hyunjeong.kang@samsung.com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Kaushik Josiam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7437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k.josiam@samsung.com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Mark Rison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+44 1223  434600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m.rison@samsung.com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 Taori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rakesh.taori@samsung.com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Sanghyun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+82-10-8864-1751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s29.chang@samsung.com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Yasushi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1-1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Hikari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-no-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oka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Yokosuka, Kanagawa 239-0847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Japan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+81 46 859 3135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takatori.yasushi@lab.ntt.co.jp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Yasuhiko Inoue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+81 46 859 5097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inoue.yasuhiko@lab.ntt.co.jp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Shoko Shinohara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  <a:cs typeface="Arial"/>
                        </a:rPr>
                        <a:t>+81 46 859 5107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Shinohara.shoko@lab.ntt.co.jp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Yusuke </a:t>
                      </a:r>
                      <a:r>
                        <a:rPr lang="en-US" altLang="ja-JP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</a:t>
                      </a:r>
                      <a:r>
                        <a:rPr lang="en-US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46 859 3494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asai.yusuke@lab.ntt.co.jp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Koichi Ishihara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+81 46 859 4233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ishihara.koichi@lab.ntt.co.jp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latin typeface="Times New Roman"/>
                          <a:ea typeface="Times New Roman"/>
                          <a:cs typeface="Arial"/>
                        </a:rPr>
                        <a:t>Junichi Iwatani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+81 46 859 4222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Iwatani.junichi@lab.ntt.co.jp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Akira Yamada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 DOCOMO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3-6, Hikarinooka, Yokosuka-shi, Kanagawa, 239-8536, Japan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+81 46 840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3759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yamadaakira@nttdocomo.com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53203728"/>
              </p:ext>
            </p:extLst>
          </p:nvPr>
        </p:nvGraphicFramePr>
        <p:xfrm>
          <a:off x="381000" y="1193248"/>
          <a:ext cx="8153400" cy="16413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375610"/>
                <a:gridCol w="20574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Masahito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Mori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Sony Corp.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Masahito.Mori@jp.sony.com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Yusuke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Tanaka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YusukeC.Tanaka@jp.sony.com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Yuichi Morioka</a:t>
                      </a:r>
                      <a:endParaRPr lang="en-US" sz="11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Yuichi.Morioka@jp.sony.com</a:t>
                      </a:r>
                      <a:endParaRPr lang="en-US" altLang="ja-JP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</a:rPr>
                        <a:t>Kazuyuki Sakoda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Kazuyuki.Sakoda@am.sony.com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William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Carney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William.Carney@am.sony.com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3221267"/>
              </p:ext>
            </p:extLst>
          </p:nvPr>
        </p:nvGraphicFramePr>
        <p:xfrm>
          <a:off x="381000" y="2834640"/>
          <a:ext cx="8153400" cy="5509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375610"/>
                <a:gridCol w="2057400"/>
              </a:tblGrid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Sigurd Schelstraete</a:t>
                      </a:r>
                      <a:endParaRPr lang="en-US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Quantenna</a:t>
                      </a:r>
                      <a:endParaRPr lang="en-US" sz="1100" b="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Sigurd@quantenna.com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Huizhao Wang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hwang@quantenna.com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1202082"/>
              </p:ext>
            </p:extLst>
          </p:nvPr>
        </p:nvGraphicFramePr>
        <p:xfrm>
          <a:off x="381000" y="3521717"/>
          <a:ext cx="8153400" cy="17125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375610"/>
                <a:gridCol w="20574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Minho Cheong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Newracom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9008 Research Dr.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Irvine, CA 92618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minho.cheong@newracom.com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/>
                          <a:ea typeface="Times New Roman"/>
                          <a:cs typeface="Arial"/>
                        </a:rPr>
                        <a:t>Reza </a:t>
                      </a:r>
                      <a:r>
                        <a:rPr lang="en-US" sz="1200" b="0" dirty="0" err="1" smtClean="0">
                          <a:latin typeface="Times New Roman"/>
                          <a:ea typeface="Times New Roman"/>
                          <a:cs typeface="Arial"/>
                        </a:rPr>
                        <a:t>Hedayat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reza.hedayat@newracom.com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/>
                          <a:ea typeface="Times New Roman"/>
                          <a:cs typeface="Arial"/>
                        </a:rPr>
                        <a:t>Young</a:t>
                      </a:r>
                      <a:r>
                        <a:rPr lang="en-US" sz="1200" b="0" baseline="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b="0" dirty="0" err="1" smtClean="0">
                          <a:latin typeface="Times New Roman"/>
                          <a:ea typeface="Times New Roman"/>
                          <a:cs typeface="Arial"/>
                        </a:rPr>
                        <a:t>Hoon</a:t>
                      </a:r>
                      <a:r>
                        <a:rPr lang="en-US" sz="1200" b="0" baseline="0" dirty="0" smtClean="0">
                          <a:latin typeface="Times New Roman"/>
                          <a:ea typeface="Times New Roman"/>
                          <a:cs typeface="Arial"/>
                        </a:rPr>
                        <a:t> Kwon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younghoon.kwon@newracom.com</a:t>
                      </a:r>
                      <a:endParaRPr lang="en-US" altLang="ja-JP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Yongho Seok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yongho.seok@newracom.com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Daewon Lee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daewon.lee@newracom.com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Yujin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Noh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yujin.noh@newracom.com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页脚占位符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80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19744281"/>
              </p:ext>
            </p:extLst>
          </p:nvPr>
        </p:nvGraphicFramePr>
        <p:xfrm>
          <a:off x="841375" y="1146175"/>
          <a:ext cx="6802438" cy="3633788"/>
        </p:xfrm>
        <a:graphic>
          <a:graphicData uri="http://schemas.openxmlformats.org/presentationml/2006/ole">
            <p:oleObj spid="_x0000_s26626" name="Document" r:id="rId3" imgW="9344962" imgH="4994491" progId="Word.Document.8">
              <p:embed/>
            </p:oleObj>
          </a:graphicData>
        </a:graphic>
      </p:graphicFrame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654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78010"/>
            <a:ext cx="8229600" cy="4525963"/>
          </a:xfrm>
        </p:spPr>
        <p:txBody>
          <a:bodyPr>
            <a:normAutofit/>
          </a:bodyPr>
          <a:lstStyle/>
          <a:p>
            <a:r>
              <a:rPr lang="en-GB" altLang="zh-CN" sz="2000" dirty="0" smtClean="0"/>
              <a:t>Non-contiguous channel bonding is adopted by 11ax in Jan 2016 IEEE meeting[1,2];</a:t>
            </a:r>
          </a:p>
          <a:p>
            <a:r>
              <a:rPr lang="en-GB" altLang="zh-CN" sz="2000" dirty="0" smtClean="0"/>
              <a:t>The Bandwidth (BW) field in HE-SIG-A for an HE MU PPDU is still not decided yet, which labelled &gt;=2 bits; </a:t>
            </a:r>
          </a:p>
          <a:p>
            <a:r>
              <a:rPr lang="en-GB" altLang="zh-CN" sz="2000" dirty="0" smtClean="0"/>
              <a:t>The remaining bits in HE-SIG-A are limited, bits for several other fields are still TBD</a:t>
            </a:r>
          </a:p>
          <a:p>
            <a:pPr lvl="1"/>
            <a:r>
              <a:rPr lang="en-GB" altLang="zh-CN" sz="1600" dirty="0" smtClean="0"/>
              <a:t>TXOP duration</a:t>
            </a:r>
          </a:p>
          <a:p>
            <a:pPr lvl="1"/>
            <a:r>
              <a:rPr lang="en-GB" altLang="zh-CN" sz="1600" dirty="0" smtClean="0"/>
              <a:t>Spatial Reuse</a:t>
            </a:r>
          </a:p>
          <a:p>
            <a:pPr lvl="1"/>
            <a:r>
              <a:rPr lang="en-GB" altLang="zh-CN" sz="1600" dirty="0" smtClean="0"/>
              <a:t>...</a:t>
            </a:r>
          </a:p>
          <a:p>
            <a:r>
              <a:rPr lang="en-GB" altLang="zh-CN" sz="2000" dirty="0" smtClean="0"/>
              <a:t>For saving the bits in HE-SIG-A, we propose to use 3 bits of BW field in HE-SIG-A of HE MU PPDU to indicate the contiguous and non-contiguous channel modes</a:t>
            </a:r>
          </a:p>
          <a:p>
            <a:pPr lvl="1"/>
            <a:r>
              <a:rPr lang="en-GB" altLang="zh-CN" sz="1600" dirty="0" smtClean="0"/>
              <a:t>1 more bit of BW field is added;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31401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BW indication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51037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altLang="zh-CN" sz="2000" dirty="0" smtClean="0"/>
              <a:t>Two different design principles could be used for channel bonding modes indication;</a:t>
            </a:r>
          </a:p>
          <a:p>
            <a:pPr lvl="1"/>
            <a:r>
              <a:rPr lang="en-US" altLang="zh-CN" sz="1600" dirty="0" smtClean="0"/>
              <a:t>One way is use BW field to do the indication, similar as in 11n and 11ac;</a:t>
            </a:r>
          </a:p>
          <a:p>
            <a:pPr lvl="1"/>
            <a:r>
              <a:rPr lang="en-US" altLang="zh-CN" sz="1600" dirty="0" smtClean="0"/>
              <a:t>The other way is use BW field and SIG-B Common Block field to jointly indicate; </a:t>
            </a:r>
          </a:p>
          <a:p>
            <a:r>
              <a:rPr lang="en-US" altLang="zh-CN" sz="2000" dirty="0" smtClean="0"/>
              <a:t>When only use BW field to do the indication </a:t>
            </a:r>
          </a:p>
          <a:p>
            <a:pPr lvl="1"/>
            <a:r>
              <a:rPr lang="en-US" altLang="zh-CN" sz="1600" dirty="0" smtClean="0"/>
              <a:t>3 bits of BW field could support 8 modes;</a:t>
            </a:r>
          </a:p>
          <a:p>
            <a:pPr lvl="1"/>
            <a:r>
              <a:rPr lang="en-US" altLang="zh-CN" sz="1600" dirty="0" smtClean="0"/>
              <a:t>There are 4 existing modes: 20MHz, 40MHz, 80MHz and 160(80+80)MHz;</a:t>
            </a:r>
          </a:p>
          <a:p>
            <a:pPr lvl="1"/>
            <a:r>
              <a:rPr lang="en-US" altLang="zh-CN" sz="1600" dirty="0" smtClean="0"/>
              <a:t>Up to 4 new modes could be supported;</a:t>
            </a:r>
          </a:p>
          <a:p>
            <a:r>
              <a:rPr lang="en-US" altLang="zh-CN" sz="2000" dirty="0" smtClean="0"/>
              <a:t>When use BW field and SIG-B Common Block field to jointly indicate</a:t>
            </a:r>
          </a:p>
          <a:p>
            <a:pPr lvl="1"/>
            <a:r>
              <a:rPr lang="en-US" altLang="zh-CN" sz="1600" dirty="0" smtClean="0"/>
              <a:t>There are two SIG-B content channels, one is always transmit on primary 20MHz channel, the location of the other one could be signaled by BW field;</a:t>
            </a:r>
          </a:p>
          <a:p>
            <a:pPr lvl="1"/>
            <a:r>
              <a:rPr lang="en-US" altLang="zh-CN" sz="1600" dirty="0" smtClean="0"/>
              <a:t>The exact availability of each 20MHz channel could be further indicated in SIG-B Common Block field. Equivalently, much more modes can be supported;</a:t>
            </a:r>
            <a:endParaRPr lang="en-US" altLang="zh-CN" dirty="0" smtClean="0"/>
          </a:p>
          <a:p>
            <a:r>
              <a:rPr lang="en-US" altLang="zh-CN" sz="2000" dirty="0" smtClean="0"/>
              <a:t>It is a tradeoff between flexibility and complex for two different ways of indication, how to design is open for discussion.</a:t>
            </a:r>
            <a:endParaRPr lang="en-US" altLang="ko-KR" dirty="0" smtClean="0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4" name="页脚占位符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406836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63688"/>
            <a:ext cx="8229600" cy="4708525"/>
          </a:xfrm>
        </p:spPr>
        <p:txBody>
          <a:bodyPr/>
          <a:lstStyle/>
          <a:p>
            <a:r>
              <a:rPr lang="en-US" altLang="zh-CN" sz="2000" dirty="0" smtClean="0"/>
              <a:t>The number of bits for BW field in SIG-A of HE MU PPDU is discussed in this presentation;</a:t>
            </a:r>
          </a:p>
          <a:p>
            <a:r>
              <a:rPr lang="en-US" altLang="zh-CN" sz="2000" dirty="0" smtClean="0"/>
              <a:t>3 bits of BW field are proposed to indicate contiguous and non-contiguous channel bonding modes;</a:t>
            </a:r>
          </a:p>
          <a:p>
            <a:r>
              <a:rPr lang="en-US" altLang="zh-CN" sz="2000" dirty="0" smtClean="0"/>
              <a:t>The details of indication are TBD.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239486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000" dirty="0" smtClean="0"/>
              <a:t>[1] 11-16-0059-01-00ax-non-contiguous-channel-bonding-in-11ax</a:t>
            </a:r>
          </a:p>
          <a:p>
            <a:pPr>
              <a:buNone/>
            </a:pPr>
            <a:r>
              <a:rPr lang="en-US" altLang="zh-CN" sz="2000" dirty="0" smtClean="0"/>
              <a:t>[2] 11-15-1516-03-00ax-tgax-january-2016-meeting-agenda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5763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 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 you agree </a:t>
            </a:r>
            <a:r>
              <a:rPr lang="en-US" altLang="ko-KR" dirty="0" smtClean="0"/>
              <a:t>add to the SFD that</a:t>
            </a:r>
          </a:p>
          <a:p>
            <a:pPr lvl="1"/>
            <a:r>
              <a:rPr lang="en-US" altLang="ko-KR" dirty="0" smtClean="0"/>
              <a:t> </a:t>
            </a:r>
            <a:r>
              <a:rPr lang="en-US" altLang="zh-CN" dirty="0" smtClean="0"/>
              <a:t>3 bits are used for the BW field in SIG-A of HE_MU PPDU?</a:t>
            </a:r>
            <a:endParaRPr lang="zh-CN" altLang="zh-CN" dirty="0" smtClean="0"/>
          </a:p>
          <a:p>
            <a:pPr latinLnBrk="0"/>
            <a:endParaRPr lang="en-US" altLang="ko-KR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9559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38200" y="1152056"/>
          <a:ext cx="7467600" cy="19721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Yunsong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Huawei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yangyunsong@huawei.com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Junghoon Suh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Junghoon.Suh@huawei.com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 Loc</a:t>
                      </a:r>
                      <a:endParaRPr lang="zh-CN" altLang="en-US" sz="12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1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peterloc@iwirelesstech.com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Edward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Au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edward.ks.au@huawei.com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Teyan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+mn-lt"/>
                          <a:ea typeface="Times New Roman"/>
                          <a:cs typeface="Arial"/>
                        </a:rPr>
                        <a:t>chenteyan@huawei.com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页脚占位符 6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5605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25953716"/>
              </p:ext>
            </p:extLst>
          </p:nvPr>
        </p:nvGraphicFramePr>
        <p:xfrm>
          <a:off x="685800" y="1752600"/>
          <a:ext cx="7239000" cy="25182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Name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Affiliation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Ron Porat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Broadcom</a:t>
                      </a: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  <a:hlinkClick r:id="rId2"/>
                        </a:rPr>
                        <a:t>rporat@broadcom.com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Sriram Venkateswaran 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Matthew Fischer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mfischer@broadcom.com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Zhou Lan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Leo Montreuil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Andrew Blanksby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Vinko Erceg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Thomas Derham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Mingyue Ji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页脚占位符 6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25605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4162260"/>
              </p:ext>
            </p:extLst>
          </p:nvPr>
        </p:nvGraphicFramePr>
        <p:xfrm>
          <a:off x="685800" y="1524000"/>
          <a:ext cx="7239000" cy="28448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 Stacey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Intel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2111 NE 25th Ave, Hillsboro OR 97124, USA 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+1-503-724-893 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robert.stacey@intel.com</a:t>
                      </a:r>
                      <a:endParaRPr lang="en-US" sz="11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 Azizi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shahrnaz.azizi@intel.com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 Huang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po-kai.huang@intel.com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Qinghua Li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quinghua.li@intel.com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xiaogang.c.chen@intel.com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Ghosh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chittabrata.ghosh@intel.com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Laurent Cariou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laurent.cariou@intel.com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Yaron Alpert</a:t>
                      </a:r>
                      <a:endParaRPr lang="en-US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yaron.alpert@intel.com</a:t>
                      </a:r>
                      <a:endParaRPr lang="en-US" sz="11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Assaf Gurevitz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assaf.gurevitz@intel.com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Ilan Sutskover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  <a:hlinkClick r:id="rId3"/>
                        </a:rPr>
                        <a:t>ilan.sutskover@intel.com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Feng Jiang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feng1.jiang@intel.com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页脚占位符 6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66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4278480"/>
              </p:ext>
            </p:extLst>
          </p:nvPr>
        </p:nvGraphicFramePr>
        <p:xfrm>
          <a:off x="762000" y="1524000"/>
          <a:ext cx="7239000" cy="4120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Hongyuan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Marvell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5488 Marvell Lane,</a:t>
                      </a:r>
                      <a:b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Santa Clara, CA, 95054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408-222-2500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hongyuan@marvell.com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 Wang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Leileiw@marvell.com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Liwen Chu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liwenchu@marvell.com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Jinjing Jiang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jinjing@marvell.com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yzhang@marvell.com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 Cao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ruicao@marvell.com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 Srinivasa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sudhirs@marvell.com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Bo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boyu@marvell.com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 Tamhane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sagar@marvell.com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my@marvel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Xiayu Zheng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Times New Roman"/>
                          <a:ea typeface="Times New Roman"/>
                          <a:cs typeface="Arial"/>
                        </a:rPr>
                        <a:t>xzheng@marvell.com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Christian Berger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crberger@marvell.com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Niranjan Grandhe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ngrandhe@marvell.com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Hui-Ling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Lou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hlou@marvell.com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页脚占位符 6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3955594"/>
              </p:ext>
            </p:extLst>
          </p:nvPr>
        </p:nvGraphicFramePr>
        <p:xfrm>
          <a:off x="685800" y="1066800"/>
          <a:ext cx="7772400" cy="47142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227221"/>
                <a:gridCol w="1718110"/>
                <a:gridCol w="1390850"/>
                <a:gridCol w="1881739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Alice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Qualcomm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alicel@qti.qualcomm.com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Albert Van Zelst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Netherlands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allert@qti.qualcomm.com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Alfred Asterjadhi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aasterja@qti.qualcomm.com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Bin Tian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btian@qti.qualcomm.com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Carlos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Aldana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caldana@qca.qualcomm.com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George Cherian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gcherian@qti.qualcomm.com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Gwendolyn Barriac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gbarriac@qti.qualcomm.com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Hemanth Sampath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hsampath@qti.qualcomm.com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Lin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0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linyang@qti.qualcomm.com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Lochan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Verma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</a:t>
                      </a:r>
                      <a:r>
                        <a:rPr lang="en-US" sz="1000" kern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Morehouse Dr. San Diego, CA USA</a:t>
                      </a:r>
                      <a:endParaRPr lang="en-US" sz="10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lverma@qti.qualcomm.com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Menzo Wentink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Netherlands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mwentink@qti.qualcomm.com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Naveen Kakani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2100 </a:t>
                      </a:r>
                      <a:r>
                        <a:rPr lang="fr-FR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Lakeside</a:t>
                      </a: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Boulevard</a:t>
                      </a:r>
                      <a:b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Suite 475, Richardson</a:t>
                      </a:r>
                      <a:b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TX 75082, USA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nkakani@qti.qualcomm.com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Raja Banerjea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1060 Rincon Circle San Jose</a:t>
                      </a:r>
                      <a:b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 95131, USA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rajab@qit.qualcomm.com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 Van Nee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Netherlands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rvannee@qti.qualcomm.com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99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8239473"/>
              </p:ext>
            </p:extLst>
          </p:nvPr>
        </p:nvGraphicFramePr>
        <p:xfrm>
          <a:off x="731687" y="1252407"/>
          <a:ext cx="7772400" cy="20929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227221"/>
                <a:gridCol w="1718110"/>
                <a:gridCol w="1390850"/>
                <a:gridCol w="1881739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 De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Vegt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Qualcomm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rolfv@qca.qualcomm.com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Sameer Vermani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svverman@qti.qualcomm.com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Simone Merlin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smerlin@qti.qualcomm.com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Tevfik Yucek 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tyucek@qca.qualcomm.com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 Jones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vkjones@qca.qualcomm.com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20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1022934"/>
              </p:ext>
            </p:extLst>
          </p:nvPr>
        </p:nvGraphicFramePr>
        <p:xfrm>
          <a:off x="762000" y="4419600"/>
          <a:ext cx="7239000" cy="16527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Joonsuk Kim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Apple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joonsuk@apple.com</a:t>
                      </a:r>
                      <a:endParaRPr lang="en-US" sz="9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Aon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Mujtaba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mujtaba@apple.com</a:t>
                      </a:r>
                      <a:endParaRPr lang="en-US" sz="900" u="none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Guoqing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Li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guoqing_li@apple.com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Eric Wong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ericwong@apple.com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Chris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Hartman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chartman@apple.com</a:t>
                      </a:r>
                      <a:endParaRPr lang="en-US" sz="900" u="none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Jarkko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Kneckt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jkneckt@apple.com</a:t>
                      </a: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1219200"/>
          <a:ext cx="7239000" cy="27680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+mn-lt"/>
                          <a:ea typeface="Times New Roman"/>
                          <a:cs typeface="Arial"/>
                        </a:rPr>
                        <a:t>Jianhan Liu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2860 Junction Ave, San Jose, CA 95134, USA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+1-408-526-1899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jianhan.Liu@mediatek.com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Thomas Pare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thomas.pare@mediatek.com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ChaoChun Wang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chaochun.wang@mediatek.com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James Wang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james.wang@mediatek.com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Arial"/>
                        </a:rPr>
                        <a:t>Tianyu Wu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tianyu.wu@mediatek.com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Arial"/>
                        </a:rPr>
                        <a:t>Russell Huang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russell.huang@mediatek.com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 Yee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No. 1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Dusing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1</a:t>
                      </a:r>
                      <a:r>
                        <a:rPr lang="en-GB" sz="1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Hsinchu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Taiwan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+886-3-567-0766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james.yee@mediatek.com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 Hsu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frank.hsu@mediatek.com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0871579"/>
              </p:ext>
            </p:extLst>
          </p:nvPr>
        </p:nvGraphicFramePr>
        <p:xfrm>
          <a:off x="762000" y="1078644"/>
          <a:ext cx="7620000" cy="30186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203158"/>
                <a:gridCol w="1684421"/>
                <a:gridCol w="1363579"/>
                <a:gridCol w="1844842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Jinmin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LG Electronics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Yangjae-daero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11gil,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Seocho-gu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Seoul 137-130, Korea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Jinmin1230.kim@lge.com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 Ryu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kiseon.ryu@lge.com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Jinyoung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Chun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jiny.chun@lge.com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Jinsoo Choi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js.choi@lge.com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jeongki.kim@lge.com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dongguk.lim@lge.com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suhwook.kim@lge.com 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Eunsung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esung.park@lge.com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Jayh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hyunhee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Times New Roman"/>
                          <a:ea typeface="Times New Roman"/>
                          <a:cs typeface="Arial"/>
                        </a:rPr>
                        <a:t>hyunh.park@lge.com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HanGyu Cho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hg.cho@lge.com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4387663"/>
          <a:ext cx="7620000" cy="1479737"/>
        </p:xfrm>
        <a:graphic>
          <a:graphicData uri="http://schemas.openxmlformats.org/drawingml/2006/table">
            <a:tbl>
              <a:tblPr/>
              <a:tblGrid>
                <a:gridCol w="1523999"/>
                <a:gridCol w="1219200"/>
                <a:gridCol w="1676400"/>
                <a:gridCol w="1371600"/>
                <a:gridCol w="1828801"/>
              </a:tblGrid>
              <a:tr h="3414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Bo Sun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ZTE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#9 Wuxingduan, Xifeng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Rd., Xi'an, China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2"/>
                        </a:rPr>
                        <a:t>sun.bo1@zte.com.cn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Kaiying Lv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3"/>
                        </a:rPr>
                        <a:t>lv.kaiying@zte.com.cn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Yonggang Fang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4"/>
                        </a:rPr>
                        <a:t>yfang@ztetx.com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 Yao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5"/>
                        </a:rPr>
                        <a:t>yao.ke5@zte.com.cn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Weimin Xing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6"/>
                        </a:rPr>
                        <a:t>xing.weimin@zte.com.cn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Brian Hart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Cisco Systems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170 W Tasman Dr, San Jose, CA 95134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7"/>
                        </a:rPr>
                        <a:t>brianh@cisco.com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Pooya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Monajemi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  <a:hlinkClick r:id="rId8"/>
                        </a:rPr>
                        <a:t>pmonajem@cisco.com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页脚占位符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altLang="zh-CN" smtClean="0"/>
              <a:t>Yunbo Li, et al. (Huawei)</a:t>
            </a:r>
            <a:endParaRPr lang="en-US" altLang="zh-CN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ACcord Submission Template</Template>
  <TotalTime>38328</TotalTime>
  <Words>1561</Words>
  <Application>Microsoft Office PowerPoint</Application>
  <PresentationFormat>全屏显示(4:3)</PresentationFormat>
  <Paragraphs>537</Paragraphs>
  <Slides>17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ACcord Submission Template</vt:lpstr>
      <vt:lpstr>Document</vt:lpstr>
      <vt:lpstr>BW indication for Non-contiguous Channel Bonding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幻灯片 12</vt:lpstr>
      <vt:lpstr>Introduction</vt:lpstr>
      <vt:lpstr>BW indication</vt:lpstr>
      <vt:lpstr>Summary</vt:lpstr>
      <vt:lpstr>References</vt:lpstr>
      <vt:lpstr>Straw Poll 1</vt:lpstr>
    </vt:vector>
  </TitlesOfParts>
  <Company>&lt;Company Name&gt;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&lt;Document Title&gt;</dc:title>
  <dc:creator>liwenchu@marvell.com</dc:creator>
  <cp:lastModifiedBy>l00140189</cp:lastModifiedBy>
  <cp:revision>775</cp:revision>
  <cp:lastPrinted>1998-02-10T13:28:06Z</cp:lastPrinted>
  <dcterms:created xsi:type="dcterms:W3CDTF">2009-12-02T19:05:24Z</dcterms:created>
  <dcterms:modified xsi:type="dcterms:W3CDTF">2016-05-17T07:07:55Z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-477216848</vt:i4>
  </property>
  <property fmtid="{D5CDD505-2E9C-101B-9397-08002B2CF9AE}" pid="4" name="_EmailSubject">
    <vt:lpwstr>Review of F2F planned presentations</vt:lpwstr>
  </property>
  <property fmtid="{D5CDD505-2E9C-101B-9397-08002B2CF9AE}" pid="5" name="_AuthorEmail">
    <vt:lpwstr>aasterja@qti.qualcomm.com</vt:lpwstr>
  </property>
  <property fmtid="{D5CDD505-2E9C-101B-9397-08002B2CF9AE}" pid="6" name="_AuthorEmailDisplayName">
    <vt:lpwstr>Asterjadhi, Alfred</vt:lpwstr>
  </property>
  <property fmtid="{D5CDD505-2E9C-101B-9397-08002B2CF9AE}" pid="7" name="_PreviousAdHocReviewCycleID">
    <vt:i4>-660028118</vt:i4>
  </property>
  <property fmtid="{D5CDD505-2E9C-101B-9397-08002B2CF9AE}" pid="8" name="_readonly">
    <vt:lpwstr/>
  </property>
  <property fmtid="{D5CDD505-2E9C-101B-9397-08002B2CF9AE}" pid="9" name="_change">
    <vt:lpwstr/>
  </property>
  <property fmtid="{D5CDD505-2E9C-101B-9397-08002B2CF9AE}" pid="10" name="_full-control">
    <vt:lpwstr/>
  </property>
  <property fmtid="{D5CDD505-2E9C-101B-9397-08002B2CF9AE}" pid="11" name="sflag">
    <vt:lpwstr>1452877574</vt:lpwstr>
  </property>
  <property fmtid="{D5CDD505-2E9C-101B-9397-08002B2CF9AE}" pid="12" name="_new_ms_pID_72543">
    <vt:lpwstr>(3)39jmP+hLcbvbDHhjtnTSapUm3tinJtAPwyd9miGMhizLFLEnYeu1o34FV51fS9pDh3wAmt9S
RCdUDjNQm9m7UcleGBEdb5cxZMSW23uidS5IifeinJFZttm/7SX+Iqr2HRSbc//l8rEDihWb
SD1v/JS+tdox2oEctwAmjUmlxlXkXH0HRWqH9s1b+tg8dMObDXUiytfBwvycUbrzoGOxTYyn
JndT5cAtA2atf6kbhh</vt:lpwstr>
  </property>
  <property fmtid="{D5CDD505-2E9C-101B-9397-08002B2CF9AE}" pid="13" name="_new_ms_pID_725431">
    <vt:lpwstr>wUHlNWwhZRVzeXArIdS/x0oSwfysk33X/nMPBaqAUyr6L6ZKbe/Yl9
GdjSZHDpzYr+oKDk6ftGoenjoM1IOT+QCL7MFw+lA70V4K4yXQl6yJwA3uJ6p3J3zZkYDJSx
FRPJGrhQsBWI8MK4Z7tjnkx5KGUMozRDOXSVewLQznQxJYDj1VIHxnMf6SbmYJSWNBjLHeiR
NnObUBRtKypzSPr6fwvGu7pYcHuuTVxLKYd/</vt:lpwstr>
  </property>
  <property fmtid="{D5CDD505-2E9C-101B-9397-08002B2CF9AE}" pid="14" name="_new_ms_pID_725432">
    <vt:lpwstr>pkiv+e6RuKcZqz1CAthyfKAhTjUs0CAXAZ3T
wBhp02oBj+BlIOPUS/vuRsHVEBnko1eHY/LarZdUdJd5XtGBmxoD+roLjnqvNlibsjU34Wq8
Ms7cJrPIPvEmW2ZOI/Qp16PysmydV1HW7M5TI4W4uvXNYhXxFR9Z+aRucqabqK/n</vt:lpwstr>
  </property>
  <property fmtid="{D5CDD505-2E9C-101B-9397-08002B2CF9AE}" pid="15" name="_2015_ms_pID_725343">
    <vt:lpwstr>(3)ib60rLDNwOzXsk4deKx2K6DFInrrxE0TCDaZRIAu+S7+07DT+tVDcCP8BDdR7p5dGlbkOjSI
RDMOUtzcMZUuQoFZLxJlBUCBCbdIDGDBdsRAq53uWKlwYXB5sul2Xk1eBKeVm58RiYX4y8x1
Hot6KUoXmRuFWzQAhhtgvpLSQ+/ZE4RMSAmddyeOa5pJyNVeOzLGl7TfH7loCuZOdmbjemiH
E1gNAhLtmwajawCkLP</vt:lpwstr>
  </property>
  <property fmtid="{D5CDD505-2E9C-101B-9397-08002B2CF9AE}" pid="16" name="_2015_ms_pID_7253431">
    <vt:lpwstr>N2TApy3ljSv8a6j7XU6shWJzVWO/+M3fM3xKsu6LBBPGwbHOsqZqWz
JGKRC63RLUNM3gv7PgQUQNDOySdob9Y7B3THeHM0MO81yhquJdXGx0O9JTWh6PEPg69NGXP/
VU28pjDPagfCJ8PoXdaRiuAocmmVwokSOPDT7IW/J2zp2KNXrPEk1vuKrW4c8YO1MSntRmER
gds4RVGHsYB+u9KPbDR7Z61zSOq7DEo2PmuO</vt:lpwstr>
  </property>
  <property fmtid="{D5CDD505-2E9C-101B-9397-08002B2CF9AE}" pid="17" name="_2015_ms_pID_7253432">
    <vt:lpwstr>w1APjrTVD+kfev/1glZVSs8=</vt:lpwstr>
  </property>
</Properties>
</file>