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7" r:id="rId3"/>
    <p:sldId id="305" r:id="rId4"/>
    <p:sldId id="307" r:id="rId5"/>
    <p:sldId id="314" r:id="rId6"/>
    <p:sldId id="308" r:id="rId7"/>
    <p:sldId id="311" r:id="rId8"/>
    <p:sldId id="312" r:id="rId9"/>
    <p:sldId id="306" r:id="rId10"/>
    <p:sldId id="315" r:id="rId11"/>
    <p:sldId id="301" r:id="rId12"/>
    <p:sldId id="302" r:id="rId13"/>
    <p:sldId id="303" r:id="rId14"/>
    <p:sldId id="304" r:id="rId15"/>
    <p:sldId id="296" r:id="rId16"/>
    <p:sldId id="318" r:id="rId17"/>
    <p:sldId id="291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May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802.11-15/XXXXr0</a:t>
            </a:r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Page </a:t>
            </a:r>
            <a:fld id="{5141B13C-4ED3-422C-AA6B-C10F79265DE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60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802.11-16/0632r1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May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Performance Analysis of Robust Transmission Modes for MIMO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2016-16-05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32130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54966"/>
              </p:ext>
            </p:extLst>
          </p:nvPr>
        </p:nvGraphicFramePr>
        <p:xfrm>
          <a:off x="511175" y="3792686"/>
          <a:ext cx="8012113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290118" imgH="2750083" progId="Word.Document.8">
                  <p:embed/>
                </p:oleObj>
              </mc:Choice>
              <mc:Fallback>
                <p:oleObj name="Document" r:id="rId4" imgW="8290118" imgH="275008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792686"/>
                        <a:ext cx="8012113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Assumptions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PPDU length 8192 bytes;</a:t>
            </a:r>
          </a:p>
          <a:p>
            <a:pPr algn="just"/>
            <a:r>
              <a:rPr lang="en-US" sz="1800" dirty="0"/>
              <a:t>LDPC uses LBP with “min-sum” approximation, maximum number of iterations per CW is 20;</a:t>
            </a:r>
          </a:p>
          <a:p>
            <a:pPr algn="just"/>
            <a:r>
              <a:rPr lang="en-US" sz="1800" dirty="0"/>
              <a:t>Number of simulated frames per SNR point is 10</a:t>
            </a:r>
            <a:r>
              <a:rPr lang="en-US" sz="1800" baseline="30000" dirty="0"/>
              <a:t>5</a:t>
            </a:r>
            <a:r>
              <a:rPr lang="en-US" sz="1800" dirty="0"/>
              <a:t>;</a:t>
            </a:r>
          </a:p>
          <a:p>
            <a:pPr algn="just"/>
            <a:r>
              <a:rPr lang="en-US" sz="1800" dirty="0"/>
              <a:t>Ideal channel knowledge, ideal acquisition, no RF imperfections;</a:t>
            </a:r>
          </a:p>
          <a:p>
            <a:pPr algn="just"/>
            <a:r>
              <a:rPr lang="en-US" sz="1800" dirty="0" smtClean="0"/>
              <a:t>OFDM: SISO ZF receiver;</a:t>
            </a:r>
          </a:p>
          <a:p>
            <a:pPr algn="just"/>
            <a:r>
              <a:rPr lang="en-US" sz="1800" dirty="0" smtClean="0"/>
              <a:t>SC: SISO LMMSE receiver;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8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Simulation Results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685"/>
            <a:ext cx="7772400" cy="1240157"/>
          </a:xfrm>
        </p:spPr>
        <p:txBody>
          <a:bodyPr/>
          <a:lstStyle/>
          <a:p>
            <a:pPr algn="just"/>
            <a:r>
              <a:rPr lang="en-US" sz="1800" dirty="0" smtClean="0"/>
              <a:t>MRC 1x2 in LOS channel provides 3.0 dB SNR enhancement;</a:t>
            </a:r>
          </a:p>
          <a:p>
            <a:pPr algn="just"/>
            <a:r>
              <a:rPr lang="en-US" sz="1800" dirty="0" smtClean="0"/>
              <a:t>Corresponding data rate increment due to application of MRC depends on SNR and can be 0.7 – 1.7 Gbps;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180928"/>
            <a:ext cx="4267200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3180928"/>
            <a:ext cx="4267200" cy="32004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MRC 1x2 vs. SISO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4306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NLOS Simulation Results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16718"/>
            <a:ext cx="4267200" cy="32004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170010"/>
          </a:xfrm>
        </p:spPr>
        <p:txBody>
          <a:bodyPr/>
          <a:lstStyle/>
          <a:p>
            <a:pPr algn="just"/>
            <a:r>
              <a:rPr lang="en-US" sz="1800" dirty="0" smtClean="0"/>
              <a:t>MRC 1x2 in NLOS independent Rayleigh channel provides 4.1 – 8.3 dB SNR enhancement;</a:t>
            </a:r>
          </a:p>
          <a:p>
            <a:pPr algn="just"/>
            <a:r>
              <a:rPr lang="en-US" sz="1800" dirty="0" smtClean="0"/>
              <a:t>Corresponding data rate increment due to application of MRC depends on SNR and can be 0.8 – 3.7 Gbps;</a:t>
            </a:r>
            <a:endParaRPr lang="ru-RU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711" y="3252936"/>
            <a:ext cx="4267200" cy="3200400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MRC 1x2 vs. SISO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7205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NLOS Simulation </a:t>
            </a:r>
            <a:r>
              <a:rPr lang="en-US" dirty="0" smtClean="0"/>
              <a:t>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1303784"/>
          </a:xfrm>
        </p:spPr>
        <p:txBody>
          <a:bodyPr/>
          <a:lstStyle/>
          <a:p>
            <a:pPr algn="just"/>
            <a:r>
              <a:rPr lang="en-US" sz="1800" dirty="0" smtClean="0"/>
              <a:t>Alamouti 2x1 scheme exhibits the same gain as MRC 1x2 if it has the same transmit power per antenna.</a:t>
            </a:r>
          </a:p>
          <a:p>
            <a:pPr algn="just"/>
            <a:r>
              <a:rPr lang="en-US" sz="1800" dirty="0" smtClean="0"/>
              <a:t>Alamouti 2x2 scheme provides further enhancement in SNR of 0.6 – 2.5 dB or data rate enhancement of 0.1 – 1.2 Gbps.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99592" y="2996952"/>
            <a:ext cx="331236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Alamouti 2x2 vs. Alamouti 2x1</a:t>
            </a:r>
            <a:endParaRPr lang="ru-RU" sz="160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176" y="3252275"/>
            <a:ext cx="4267200" cy="3200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187" y="3252275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NLOS Simulation Results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727720"/>
          </a:xfrm>
        </p:spPr>
        <p:txBody>
          <a:bodyPr/>
          <a:lstStyle/>
          <a:p>
            <a:pPr algn="just"/>
            <a:r>
              <a:rPr lang="en-US" sz="1800" dirty="0" smtClean="0"/>
              <a:t>DCM SQPSK/QPSK modulations additional gain in SNR for PER = 10</a:t>
            </a:r>
            <a:r>
              <a:rPr lang="en-US" sz="1800" baseline="30000" dirty="0" smtClean="0"/>
              <a:t>-2</a:t>
            </a:r>
            <a:r>
              <a:rPr lang="en-US" sz="1800" dirty="0" smtClean="0"/>
              <a:t> over the regular BPSK/QPSK modulations in NLOS Rayleigh channel:</a:t>
            </a:r>
            <a:endParaRPr lang="ru-RU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76351"/>
              </p:ext>
            </p:extLst>
          </p:nvPr>
        </p:nvGraphicFramePr>
        <p:xfrm>
          <a:off x="1140430" y="3037389"/>
          <a:ext cx="686314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870924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SISO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MRC 1x2</a:t>
                      </a:r>
                    </a:p>
                    <a:p>
                      <a:pPr algn="ctr"/>
                      <a:r>
                        <a:rPr lang="en-US" dirty="0" smtClean="0"/>
                        <a:t>(Alamouti 2x1)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Alamouti 2x2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1.8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0.5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0.7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2.0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0.3 dB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4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pPr algn="just"/>
            <a:r>
              <a:rPr lang="en-US" sz="1800" dirty="0" smtClean="0"/>
              <a:t>This presentation describes performance analysis of the robust MIMO transmission modes including MRC 1x2, Alamouti 2x1 and Alamouti 2x2 schemes.</a:t>
            </a:r>
          </a:p>
          <a:p>
            <a:pPr algn="just"/>
            <a:r>
              <a:rPr lang="en-US" sz="1800" dirty="0" smtClean="0"/>
              <a:t>It was demonstrated that in frequency flat LOS channel one can achieve 3.0 dB SNR gain applying MRC 1x2 or Alamouti 2x1 schemes.</a:t>
            </a:r>
          </a:p>
          <a:p>
            <a:pPr algn="just"/>
            <a:r>
              <a:rPr lang="en-US" sz="1800" dirty="0" smtClean="0"/>
              <a:t>In NLOS frequency selective channels the SNR </a:t>
            </a:r>
            <a:r>
              <a:rPr lang="en-US" sz="1800" dirty="0"/>
              <a:t>gain </a:t>
            </a:r>
            <a:r>
              <a:rPr lang="en-US" sz="1800" dirty="0" smtClean="0"/>
              <a:t>can be very significant of 4.1 </a:t>
            </a:r>
            <a:r>
              <a:rPr lang="en-US" sz="1800" dirty="0"/>
              <a:t>– 8.3 dB for </a:t>
            </a:r>
            <a:r>
              <a:rPr lang="en-US" sz="1800" dirty="0" smtClean="0"/>
              <a:t>MRC 1x2 and Alamouti 2x1 schemes. Further </a:t>
            </a:r>
            <a:r>
              <a:rPr lang="en-US" sz="1800" dirty="0"/>
              <a:t>SNR enhancement is </a:t>
            </a:r>
            <a:r>
              <a:rPr lang="en-US" sz="1800" dirty="0" smtClean="0"/>
              <a:t>possible </a:t>
            </a:r>
            <a:r>
              <a:rPr lang="en-US" sz="1800" dirty="0"/>
              <a:t>applying Alamouti 2x2 scheme </a:t>
            </a:r>
            <a:r>
              <a:rPr lang="en-US" sz="1800" dirty="0" smtClean="0"/>
              <a:t> by 0.6 – 2.5 </a:t>
            </a:r>
            <a:r>
              <a:rPr lang="en-US" sz="1800" dirty="0" err="1" smtClean="0"/>
              <a:t>dB.</a:t>
            </a:r>
            <a:endParaRPr lang="en-US" sz="1800" dirty="0" smtClean="0"/>
          </a:p>
          <a:p>
            <a:pPr algn="just"/>
            <a:r>
              <a:rPr lang="en-US" sz="1800" dirty="0" smtClean="0"/>
              <a:t>OFDM and SC modulations with diversity schemes exhibit similar performance in frequency flat and selective channels.</a:t>
            </a:r>
          </a:p>
          <a:p>
            <a:pPr algn="just"/>
            <a:r>
              <a:rPr lang="en-US" sz="1800" dirty="0" smtClean="0"/>
              <a:t>In case of OFDM application of DCM modulations in combination with Alamouti technique provides additional SNR gain of 1.0 </a:t>
            </a:r>
            <a:r>
              <a:rPr lang="en-US" sz="1800" dirty="0" err="1" smtClean="0"/>
              <a:t>dB.</a:t>
            </a:r>
            <a:endParaRPr lang="en-US" sz="1800" dirty="0" smtClean="0"/>
          </a:p>
          <a:p>
            <a:pPr algn="just"/>
            <a:r>
              <a:rPr lang="en-US" sz="1800" dirty="0" smtClean="0"/>
              <a:t>The considered diversity schemes are proposed to be used in the 11ay standard for robust data transmission modes.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8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section 7 of the SFD:”</a:t>
            </a:r>
          </a:p>
          <a:p>
            <a:pPr lvl="1" algn="just"/>
            <a:r>
              <a:rPr lang="en-US" dirty="0"/>
              <a:t>The 11ay specification shall enable transmit diversity schemes </a:t>
            </a:r>
            <a:r>
              <a:rPr lang="en-US" dirty="0" smtClean="0"/>
              <a:t>including </a:t>
            </a:r>
            <a:r>
              <a:rPr lang="en-US" dirty="0"/>
              <a:t>A</a:t>
            </a:r>
            <a:r>
              <a:rPr lang="en-US" dirty="0" smtClean="0"/>
              <a:t>lamouti scheme for </a:t>
            </a:r>
            <a:r>
              <a:rPr lang="en-US" dirty="0"/>
              <a:t>both SC and OFDM modulations for </a:t>
            </a:r>
            <a:r>
              <a:rPr lang="en-US" dirty="0" smtClean="0"/>
              <a:t>MIMO data transmission.</a:t>
            </a:r>
            <a:endParaRPr lang="en-US" dirty="0"/>
          </a:p>
          <a:p>
            <a:pPr marL="457200" lvl="1" indent="0" algn="just">
              <a:buNone/>
            </a:pPr>
            <a:r>
              <a:rPr lang="en-US" dirty="0" smtClean="0"/>
              <a:t>“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5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800" dirty="0" err="1"/>
              <a:t>Siavash</a:t>
            </a:r>
            <a:r>
              <a:rPr lang="en-US" sz="1800" dirty="0"/>
              <a:t> M. Alamouti, “A Simple Transmit Diversity Technique for Wireless Communications,” IEEE Journal on Selected Areas in Communications, vol. 16, no. 8, October 1998</a:t>
            </a:r>
            <a:r>
              <a:rPr lang="en-US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620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This presentation describes the results of performance analysis for MIMO robust transmission modes using MRC 1x2, Alamouti 2x1 and Alamouti 2x2 schemes.</a:t>
            </a:r>
          </a:p>
          <a:p>
            <a:pPr algn="just"/>
            <a:r>
              <a:rPr lang="en-US" sz="1800" dirty="0" smtClean="0"/>
              <a:t>OFDM and SC signal structure is proposed to support Alamouti signal processing, [1], [2].</a:t>
            </a:r>
          </a:p>
          <a:p>
            <a:pPr algn="just"/>
            <a:r>
              <a:rPr lang="en-US" sz="1800" dirty="0" smtClean="0"/>
              <a:t>The performance of OFDM and SC PHY is evaluated in frequency flat and frequency selective Rayleigh channel.</a:t>
            </a:r>
          </a:p>
          <a:p>
            <a:pPr algn="just"/>
            <a:r>
              <a:rPr lang="en-US" sz="1800" dirty="0" smtClean="0"/>
              <a:t>In case of OFDM PHY the performance of dual carrier SQPSK and QPSK modulations and regular BPSK and QPSK modulations providing the same data rate is compared.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68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Considered System Configurations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1972"/>
            <a:ext cx="4606280" cy="2193132"/>
          </a:xfrm>
        </p:spPr>
        <p:txBody>
          <a:bodyPr/>
          <a:lstStyle/>
          <a:p>
            <a:pPr algn="just"/>
            <a:r>
              <a:rPr lang="en-US" sz="1800" dirty="0" smtClean="0"/>
              <a:t>Configurations:</a:t>
            </a:r>
          </a:p>
          <a:p>
            <a:pPr lvl="1" algn="just"/>
            <a:r>
              <a:rPr lang="en-US" sz="1400" dirty="0" smtClean="0"/>
              <a:t>MRC 1x2: 1 TX and 2 RX antennas;</a:t>
            </a:r>
          </a:p>
          <a:p>
            <a:pPr lvl="1" algn="just"/>
            <a:r>
              <a:rPr lang="en-US" sz="1400" dirty="0" smtClean="0"/>
              <a:t>Alamouti 2x1: 2 TX and 1 RX antenna;</a:t>
            </a:r>
          </a:p>
          <a:p>
            <a:pPr lvl="1" algn="just"/>
            <a:r>
              <a:rPr lang="en-US" sz="1400" dirty="0" smtClean="0"/>
              <a:t>Alamouti 2x2: 2 TX and 2 RX antennas;</a:t>
            </a:r>
          </a:p>
          <a:p>
            <a:pPr algn="just"/>
            <a:r>
              <a:rPr lang="en-US" sz="1800" dirty="0" smtClean="0"/>
              <a:t>Usage cases:</a:t>
            </a:r>
          </a:p>
          <a:p>
            <a:pPr lvl="1" algn="just"/>
            <a:r>
              <a:rPr lang="en-US" sz="1400" dirty="0" smtClean="0"/>
              <a:t>STA -&gt; AP MRC 1x2, AP -&gt; STA Alamouti 2x1;</a:t>
            </a:r>
          </a:p>
          <a:p>
            <a:pPr lvl="1" algn="just"/>
            <a:r>
              <a:rPr lang="en-US" sz="1400" dirty="0" smtClean="0"/>
              <a:t>STA -&gt; AP, AP -&gt; STA, Alamouti 2x2;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752600"/>
            <a:ext cx="3165188" cy="19420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550" y="4513246"/>
            <a:ext cx="3174750" cy="1827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260" y="4424686"/>
            <a:ext cx="3165188" cy="188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79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Subcarriers Mapping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1928986"/>
          </a:xfrm>
        </p:spPr>
        <p:txBody>
          <a:bodyPr/>
          <a:lstStyle/>
          <a:p>
            <a:pPr algn="just"/>
            <a:r>
              <a:rPr lang="en-US" sz="1800" dirty="0" smtClean="0"/>
              <a:t>For the regular modulation, the input pair of symbols (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, 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) is mapped to the k-</a:t>
            </a:r>
            <a:r>
              <a:rPr lang="en-US" sz="1800" dirty="0" err="1" smtClean="0"/>
              <a:t>th</a:t>
            </a:r>
            <a:r>
              <a:rPr lang="en-US" sz="1800" dirty="0" smtClean="0"/>
              <a:t> subcarrier for OFDM symbol #1 for spatial streams 1 and 2 (TX antennas #0 and #1).</a:t>
            </a:r>
          </a:p>
          <a:p>
            <a:pPr algn="just"/>
            <a:r>
              <a:rPr lang="en-US" sz="1800" dirty="0" smtClean="0"/>
              <a:t>The input pair is repeated with complex conjugation and sign inversion for 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dirty="0" smtClean="0"/>
              <a:t> as (-</a:t>
            </a:r>
            <a:r>
              <a:rPr lang="en-US" sz="1800" dirty="0" err="1" smtClean="0"/>
              <a:t>Y</a:t>
            </a:r>
            <a:r>
              <a:rPr lang="en-US" sz="1800" baseline="-25000" dirty="0" err="1" smtClean="0"/>
              <a:t>k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 err="1" smtClean="0"/>
              <a:t>X</a:t>
            </a:r>
            <a:r>
              <a:rPr lang="en-US" sz="1800" baseline="-25000" dirty="0" err="1" smtClean="0"/>
              <a:t>k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) and mapped to the k-</a:t>
            </a:r>
            <a:r>
              <a:rPr lang="en-US" sz="1800" dirty="0" err="1" smtClean="0"/>
              <a:t>th</a:t>
            </a:r>
            <a:r>
              <a:rPr lang="en-US" sz="1800" dirty="0" smtClean="0"/>
              <a:t> subcarrier for OFDM symbol #2 for </a:t>
            </a:r>
            <a:r>
              <a:rPr lang="en-US" sz="1800" dirty="0"/>
              <a:t>spatial streams 1 and 2 (TX antennas #0 and #1</a:t>
            </a:r>
            <a:r>
              <a:rPr lang="en-US" sz="1800" dirty="0" smtClean="0"/>
              <a:t>).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371" y="4051879"/>
            <a:ext cx="5727684" cy="2071415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0807" y="4526873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#0</a:t>
            </a:r>
            <a:endParaRPr lang="ru-RU" sz="16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4329" y="5679001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#1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37776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Subcarriers Mapping for DCM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In case of the DCM SQPSK and QPSK modulations the subcarriers mapping is shown below.</a:t>
            </a:r>
          </a:p>
          <a:p>
            <a:pPr algn="just"/>
            <a:r>
              <a:rPr lang="en-US" sz="1800" dirty="0" smtClean="0"/>
              <a:t>(X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and (Y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,Y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) represent the pairs of DCM symbols. In the simulations STP mapping was used only.</a:t>
            </a:r>
            <a:endParaRPr lang="ru-RU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113" y="3140968"/>
            <a:ext cx="5961263" cy="3633421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0807" y="4149080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#0</a:t>
            </a:r>
            <a:endParaRPr lang="ru-RU" sz="1600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4329" y="5301208"/>
            <a:ext cx="1696905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1600" kern="0" dirty="0" smtClean="0"/>
              <a:t>Antenna #1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35171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Frame Format Definitions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Definitions:</a:t>
            </a:r>
          </a:p>
          <a:p>
            <a:pPr algn="just"/>
            <a:r>
              <a:rPr lang="en-US" sz="1800" dirty="0" smtClean="0"/>
              <a:t>Guard Interval (GI) sequences</a:t>
            </a:r>
            <a:r>
              <a:rPr lang="en-US" sz="1800" dirty="0"/>
              <a:t>:</a:t>
            </a:r>
          </a:p>
          <a:p>
            <a:pPr lvl="1" algn="just"/>
            <a:r>
              <a:rPr lang="en-US" sz="1800" dirty="0" smtClean="0"/>
              <a:t>GI sequence</a:t>
            </a:r>
            <a:r>
              <a:rPr lang="en-US" sz="1800" dirty="0"/>
              <a:t>: 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dirty="0" smtClean="0"/>
              <a:t>(n</a:t>
            </a:r>
            <a:r>
              <a:rPr lang="en-US" sz="1800" dirty="0"/>
              <a:t>) = [a</a:t>
            </a:r>
            <a:r>
              <a:rPr lang="en-US" sz="1800" baseline="-25000" dirty="0"/>
              <a:t>1</a:t>
            </a:r>
            <a:r>
              <a:rPr lang="en-US" sz="1800" dirty="0"/>
              <a:t>, a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dirty="0" smtClean="0"/>
              <a:t>a</a:t>
            </a:r>
            <a:r>
              <a:rPr lang="en-US" sz="1800" baseline="-25000" dirty="0" smtClean="0"/>
              <a:t>M-1</a:t>
            </a:r>
            <a:r>
              <a:rPr lang="en-US" sz="1800" dirty="0" smtClean="0"/>
              <a:t>, 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dirty="0" smtClean="0"/>
              <a:t>];</a:t>
            </a:r>
            <a:endParaRPr lang="en-US" sz="1800" dirty="0"/>
          </a:p>
          <a:p>
            <a:pPr lvl="1" algn="just"/>
            <a:r>
              <a:rPr lang="en-US" sz="1800" dirty="0" smtClean="0"/>
              <a:t>GI sequence </a:t>
            </a:r>
            <a:r>
              <a:rPr lang="en-US" sz="1800" dirty="0"/>
              <a:t>with time inversion and complex conjugation: 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a</a:t>
            </a:r>
            <a:r>
              <a:rPr lang="en-US" sz="1800" baseline="-25000" dirty="0" smtClean="0"/>
              <a:t>M-1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a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a</a:t>
            </a:r>
            <a:r>
              <a:rPr lang="en-US" sz="1800" baseline="-25000" dirty="0"/>
              <a:t>1</a:t>
            </a:r>
            <a:r>
              <a:rPr lang="en-US" sz="1800" baseline="30000" dirty="0"/>
              <a:t>*</a:t>
            </a:r>
            <a:r>
              <a:rPr lang="en-US" sz="1800" dirty="0"/>
              <a:t>];</a:t>
            </a:r>
          </a:p>
          <a:p>
            <a:pPr lvl="1" algn="just"/>
            <a:r>
              <a:rPr lang="en-US" sz="1800" dirty="0" smtClean="0"/>
              <a:t>GI sequence </a:t>
            </a:r>
            <a:r>
              <a:rPr lang="en-US" sz="1800" dirty="0"/>
              <a:t>with time inversion, complex conjugation and sign inversion: -</a:t>
            </a:r>
            <a:r>
              <a:rPr lang="en-US" sz="1800" dirty="0" smtClean="0"/>
              <a:t>GI</a:t>
            </a:r>
            <a:r>
              <a:rPr lang="en-US" sz="1800" baseline="-25000" dirty="0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[-</a:t>
            </a:r>
            <a:r>
              <a:rPr lang="en-US" sz="1800" dirty="0" err="1" smtClean="0"/>
              <a:t>a</a:t>
            </a:r>
            <a:r>
              <a:rPr lang="en-US" sz="1800" baseline="-25000" dirty="0" err="1" smtClean="0"/>
              <a:t>M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-</a:t>
            </a:r>
            <a:r>
              <a:rPr lang="en-US" sz="1800" dirty="0" smtClean="0"/>
              <a:t>a</a:t>
            </a:r>
            <a:r>
              <a:rPr lang="en-US" sz="1800" baseline="-25000" dirty="0" smtClean="0"/>
              <a:t>M-1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-a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-a</a:t>
            </a:r>
            <a:r>
              <a:rPr lang="en-US" sz="1800" baseline="-25000" dirty="0"/>
              <a:t>1</a:t>
            </a:r>
            <a:r>
              <a:rPr lang="en-US" sz="1800" baseline="30000" dirty="0"/>
              <a:t>*</a:t>
            </a:r>
            <a:r>
              <a:rPr lang="en-US" sz="1800" dirty="0"/>
              <a:t>];</a:t>
            </a:r>
          </a:p>
          <a:p>
            <a:pPr algn="just"/>
            <a:r>
              <a:rPr lang="en-US" sz="1800" dirty="0"/>
              <a:t>Data sequence for SC symbol:</a:t>
            </a:r>
          </a:p>
          <a:p>
            <a:pPr lvl="1" algn="just"/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(n</a:t>
            </a:r>
            <a:r>
              <a:rPr lang="en-US" sz="1800" dirty="0"/>
              <a:t>) = [s</a:t>
            </a:r>
            <a:r>
              <a:rPr lang="en-US" sz="1800" baseline="-25000" dirty="0"/>
              <a:t>1</a:t>
            </a:r>
            <a:r>
              <a:rPr lang="en-US" sz="1800" dirty="0"/>
              <a:t>, s</a:t>
            </a:r>
            <a:r>
              <a:rPr lang="en-US" sz="1800" baseline="-25000" dirty="0"/>
              <a:t>2</a:t>
            </a:r>
            <a:r>
              <a:rPr lang="en-US" sz="1800" dirty="0"/>
              <a:t>, …, </a:t>
            </a:r>
            <a:r>
              <a:rPr lang="en-US" sz="1800" dirty="0" smtClean="0"/>
              <a:t>s</a:t>
            </a:r>
            <a:r>
              <a:rPr lang="en-US" sz="1800" baseline="-25000" dirty="0" smtClean="0"/>
              <a:t>N-1</a:t>
            </a:r>
            <a:r>
              <a:rPr lang="en-US" sz="1800" dirty="0" smtClean="0"/>
              <a:t>, 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];</a:t>
            </a:r>
            <a:endParaRPr lang="en-US" sz="1800" dirty="0"/>
          </a:p>
          <a:p>
            <a:pPr algn="just"/>
            <a:r>
              <a:rPr lang="en-US" sz="1800" dirty="0"/>
              <a:t>Time inversion and complex conjugation of the SC symbol:</a:t>
            </a:r>
          </a:p>
          <a:p>
            <a:pPr lvl="1" algn="just"/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(-</a:t>
            </a:r>
            <a:r>
              <a:rPr lang="en-US" sz="1800" dirty="0"/>
              <a:t>n) = [</a:t>
            </a:r>
            <a:r>
              <a:rPr lang="en-US" sz="1800" dirty="0" err="1" smtClean="0"/>
              <a:t>s</a:t>
            </a:r>
            <a:r>
              <a:rPr lang="en-US" sz="1800" baseline="-25000" dirty="0" err="1" smtClean="0"/>
              <a:t>N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s</a:t>
            </a:r>
            <a:r>
              <a:rPr lang="en-US" sz="1800" baseline="-25000" dirty="0" smtClean="0"/>
              <a:t>N-1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, </a:t>
            </a:r>
            <a:r>
              <a:rPr lang="en-US" sz="1800" dirty="0"/>
              <a:t>…, s</a:t>
            </a:r>
            <a:r>
              <a:rPr lang="en-US" sz="1800" baseline="-25000" dirty="0"/>
              <a:t>2</a:t>
            </a:r>
            <a:r>
              <a:rPr lang="en-US" sz="1800" baseline="30000" dirty="0"/>
              <a:t>*</a:t>
            </a:r>
            <a:r>
              <a:rPr lang="en-US" sz="1800" dirty="0"/>
              <a:t>, s</a:t>
            </a:r>
            <a:r>
              <a:rPr lang="en-US" sz="1800" baseline="-25000" dirty="0"/>
              <a:t>1</a:t>
            </a:r>
            <a:r>
              <a:rPr lang="en-US" sz="1800" baseline="30000" dirty="0" smtClean="0"/>
              <a:t>*</a:t>
            </a:r>
            <a:r>
              <a:rPr lang="en-US" sz="1800" dirty="0" smtClean="0"/>
              <a:t>];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 Frame Format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12" y="1858286"/>
            <a:ext cx="7143188" cy="447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 Frame Format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159768"/>
          </a:xfrm>
        </p:spPr>
        <p:txBody>
          <a:bodyPr/>
          <a:lstStyle/>
          <a:p>
            <a:pPr algn="just"/>
            <a:r>
              <a:rPr lang="en-US" sz="1800" dirty="0" smtClean="0"/>
              <a:t>GI property:</a:t>
            </a:r>
          </a:p>
          <a:p>
            <a:pPr lvl="1" algn="just"/>
            <a:r>
              <a:rPr lang="en-US" sz="1600" dirty="0" smtClean="0"/>
              <a:t>GI is not changed after application of time inversion and complex conjugation operation.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944" y="2748369"/>
            <a:ext cx="3976088" cy="2457677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3568" y="5365576"/>
            <a:ext cx="7772400" cy="1159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/>
            <a:r>
              <a:rPr lang="en-US" sz="1600" kern="0" dirty="0" smtClean="0"/>
              <a:t>In simulations GI size M = 32, DFT size N = 512, data part size N-2*M = 448.</a:t>
            </a:r>
          </a:p>
          <a:p>
            <a:pPr lvl="1" algn="just"/>
            <a:r>
              <a:rPr lang="en-US" sz="1600" kern="0" dirty="0" smtClean="0"/>
              <a:t>The GI size can be increased, there is a trade-off between data size and GI size.</a:t>
            </a:r>
            <a:endParaRPr lang="ru-RU" sz="1600" kern="0" dirty="0"/>
          </a:p>
        </p:txBody>
      </p:sp>
    </p:spTree>
    <p:extLst>
      <p:ext uri="{BB962C8B-B14F-4D97-AF65-F5344CB8AC3E}">
        <p14:creationId xmlns:p14="http://schemas.microsoft.com/office/powerpoint/2010/main" val="279577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Channel Models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LOS channel model:</a:t>
            </a:r>
          </a:p>
          <a:p>
            <a:pPr lvl="1" algn="just"/>
            <a:r>
              <a:rPr lang="en-US" sz="1600" dirty="0" smtClean="0"/>
              <a:t>MRC 1x2, Alamouti 2x1 only;</a:t>
            </a:r>
          </a:p>
          <a:p>
            <a:pPr lvl="1" algn="just"/>
            <a:r>
              <a:rPr lang="en-US" sz="1600" dirty="0" smtClean="0"/>
              <a:t>H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 and H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have unit power, uniformly distributed random phase;</a:t>
            </a:r>
            <a:endParaRPr lang="en-US" sz="1600" dirty="0"/>
          </a:p>
          <a:p>
            <a:pPr lvl="1" algn="just"/>
            <a:endParaRPr lang="en-US" sz="1400" dirty="0" smtClean="0"/>
          </a:p>
          <a:p>
            <a:pPr algn="just"/>
            <a:r>
              <a:rPr lang="en-US" sz="1800" dirty="0" smtClean="0"/>
              <a:t>NLOS Rayleigh channel model:</a:t>
            </a:r>
          </a:p>
          <a:p>
            <a:pPr lvl="1" algn="just"/>
            <a:r>
              <a:rPr lang="en-US" sz="1600" dirty="0" smtClean="0"/>
              <a:t>MRC 1x2, Alamouti 2x1, Alamouti 2x2;</a:t>
            </a:r>
          </a:p>
          <a:p>
            <a:pPr lvl="1" algn="just"/>
            <a:r>
              <a:rPr lang="en-US" sz="1600" dirty="0" smtClean="0"/>
              <a:t>H</a:t>
            </a:r>
            <a:r>
              <a:rPr lang="en-US" sz="1600" baseline="-25000" dirty="0" smtClean="0"/>
              <a:t>0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, H</a:t>
            </a:r>
            <a:r>
              <a:rPr lang="en-US" sz="1600" baseline="-25000" dirty="0" smtClean="0"/>
              <a:t>3</a:t>
            </a:r>
            <a:r>
              <a:rPr lang="en-US" sz="1600" dirty="0" smtClean="0"/>
              <a:t> are independent channels, have exponential delay profile in time domain, 3 ns RMS delay spread, amplitudes are Rayleigh distributed variables;</a:t>
            </a:r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May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5534</TotalTime>
  <Words>1185</Words>
  <Application>Microsoft Office PowerPoint</Application>
  <PresentationFormat>On-screen Show (4:3)</PresentationFormat>
  <Paragraphs>168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802-11-Submission</vt:lpstr>
      <vt:lpstr>Document</vt:lpstr>
      <vt:lpstr>Performance Analysis of Robust Transmission Modes for MIMO in 11ay</vt:lpstr>
      <vt:lpstr>Introduction</vt:lpstr>
      <vt:lpstr>Considered System Configurations</vt:lpstr>
      <vt:lpstr>OFDM Subcarriers Mapping</vt:lpstr>
      <vt:lpstr>OFDM Subcarriers Mapping for DCM</vt:lpstr>
      <vt:lpstr>SC Frame Format Definitions</vt:lpstr>
      <vt:lpstr>SC Frame Format (Cont’d)</vt:lpstr>
      <vt:lpstr>SC Frame Format (Cont’d)</vt:lpstr>
      <vt:lpstr>Simulated Channel Models</vt:lpstr>
      <vt:lpstr>Simulation Assumptions</vt:lpstr>
      <vt:lpstr>LOS Simulation Results</vt:lpstr>
      <vt:lpstr>NLOS Simulation Results</vt:lpstr>
      <vt:lpstr>NLOS Simulation Results (Cont’d)</vt:lpstr>
      <vt:lpstr>NLOS Simulation Results (Cont’d)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4193</cp:revision>
  <cp:lastPrinted>1998-02-10T13:28:06Z</cp:lastPrinted>
  <dcterms:created xsi:type="dcterms:W3CDTF">2015-03-24T14:22:58Z</dcterms:created>
  <dcterms:modified xsi:type="dcterms:W3CDTF">2016-05-16T08:17:15Z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2016-03-07 21:13:42Z</vt:lpwstr>
  </property>
  <property fmtid="{D5CDD505-2E9C-101B-9397-08002B2CF9AE}" pid="5" name="CTPClassification">
    <vt:lpwstr>CTP_IC</vt:lpwstr>
  </property>
</Properties>
</file>