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70" r:id="rId2"/>
    <p:sldId id="530" r:id="rId3"/>
    <p:sldId id="525" r:id="rId4"/>
    <p:sldId id="526" r:id="rId5"/>
    <p:sldId id="529" r:id="rId6"/>
    <p:sldId id="473" r:id="rId7"/>
    <p:sldId id="497" r:id="rId8"/>
    <p:sldId id="477" r:id="rId9"/>
    <p:sldId id="478" r:id="rId10"/>
    <p:sldId id="475" r:id="rId11"/>
    <p:sldId id="499" r:id="rId12"/>
    <p:sldId id="531" r:id="rId13"/>
    <p:sldId id="533" r:id="rId14"/>
    <p:sldId id="534" r:id="rId15"/>
    <p:sldId id="535" r:id="rId16"/>
    <p:sldId id="536" r:id="rId17"/>
    <p:sldId id="537" r:id="rId18"/>
    <p:sldId id="538" r:id="rId19"/>
    <p:sldId id="539" r:id="rId20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B89E6"/>
    <a:srgbClr val="EFEF57"/>
    <a:srgbClr val="99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37" autoAdjust="0"/>
    <p:restoredTop sz="86456" autoAdjust="0"/>
  </p:normalViewPr>
  <p:slideViewPr>
    <p:cSldViewPr>
      <p:cViewPr>
        <p:scale>
          <a:sx n="66" d="100"/>
          <a:sy n="66" d="100"/>
        </p:scale>
        <p:origin x="-1380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2562" y="-108"/>
      </p:cViewPr>
      <p:guideLst>
        <p:guide orient="horz" pos="2923"/>
        <p:guide pos="218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Hongyuan Zhang, Marvell; etc.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 smtClean="0"/>
              <a:t>Hongyuan Zhang, Marvell; etc.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131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May, 2016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>
            <a:lvl1pPr>
              <a:defRPr sz="28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495800"/>
          </a:xfrm>
        </p:spPr>
        <p:txBody>
          <a:bodyPr/>
          <a:lstStyle>
            <a:lvl1pPr>
              <a:defRPr sz="2000" b="0" i="0" baseline="0"/>
            </a:lvl1pPr>
            <a:lvl2pPr>
              <a:defRPr sz="1800" baseline="0"/>
            </a:lvl2pPr>
            <a:lvl3pPr>
              <a:defRPr sz="16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013162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May</a:t>
            </a:r>
            <a:r>
              <a:rPr lang="en-US" dirty="0" smtClean="0"/>
              <a:t>, 2016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013162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2" y="332601"/>
            <a:ext cx="1013162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131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May, 2016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751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doc.: IEEE </a:t>
            </a:r>
            <a:r>
              <a:rPr lang="en-US" sz="1800" b="1" dirty="0" smtClean="0">
                <a:solidFill>
                  <a:schemeClr val="tx1"/>
                </a:solidFill>
                <a:cs typeface="+mn-cs"/>
              </a:rPr>
              <a:t>802.11-16/0609r1</a:t>
            </a:r>
            <a:endParaRPr lang="en-US" sz="1800" b="1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7239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rporat@broadcom.co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ilan.sutskover@intel.co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mujtaba@apple.com" TargetMode="External"/><Relationship Id="rId7" Type="http://schemas.openxmlformats.org/officeDocument/2006/relationships/hyperlink" Target="mailto:jkneckt@apple.com" TargetMode="External"/><Relationship Id="rId2" Type="http://schemas.openxmlformats.org/officeDocument/2006/relationships/hyperlink" Target="mailto:joonsuk@apple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chartman@apple.com" TargetMode="External"/><Relationship Id="rId5" Type="http://schemas.openxmlformats.org/officeDocument/2006/relationships/hyperlink" Target="mailto:ericwong@apple.com" TargetMode="External"/><Relationship Id="rId4" Type="http://schemas.openxmlformats.org/officeDocument/2006/relationships/hyperlink" Target="mailto:guoqing_li@apple.com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mailto:pmonajem@cisco.com" TargetMode="External"/><Relationship Id="rId3" Type="http://schemas.openxmlformats.org/officeDocument/2006/relationships/hyperlink" Target="mailto:lv.kaiying@zte.com.cn" TargetMode="External"/><Relationship Id="rId7" Type="http://schemas.openxmlformats.org/officeDocument/2006/relationships/hyperlink" Target="mailto:brianh@cisco.com" TargetMode="External"/><Relationship Id="rId2" Type="http://schemas.openxmlformats.org/officeDocument/2006/relationships/hyperlink" Target="mailto:sun.bo1@zte.com.c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xing.weimin@zte.com.cn" TargetMode="External"/><Relationship Id="rId5" Type="http://schemas.openxmlformats.org/officeDocument/2006/relationships/hyperlink" Target="mailto:yao.ke5@zte.com.cn" TargetMode="External"/><Relationship Id="rId4" Type="http://schemas.openxmlformats.org/officeDocument/2006/relationships/hyperlink" Target="mailto:yfang@ztetx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/>
          <a:lstStyle/>
          <a:p>
            <a:r>
              <a:rPr lang="en-US" dirty="0" smtClean="0"/>
              <a:t>HE NDPA frame 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13162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May, </a:t>
            </a:r>
            <a:r>
              <a:rPr lang="en-US" dirty="0"/>
              <a:t>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533400" y="1295400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2016-05-13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1066800" y="15240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990600" y="1981200"/>
          <a:ext cx="7467600" cy="434845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00200"/>
                <a:gridCol w="1072415"/>
                <a:gridCol w="1650733"/>
                <a:gridCol w="1336307"/>
                <a:gridCol w="1807945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latin typeface="+mn-lt"/>
                          <a:ea typeface="Times New Roman"/>
                          <a:cs typeface="Arial"/>
                        </a:rPr>
                        <a:t>Ross </a:t>
                      </a:r>
                      <a:r>
                        <a:rPr lang="en-US" altLang="zh-CN" sz="1200" dirty="0" err="1" smtClean="0">
                          <a:latin typeface="+mn-lt"/>
                          <a:ea typeface="Times New Roman"/>
                          <a:cs typeface="Arial"/>
                        </a:rPr>
                        <a:t>Jian</a:t>
                      </a:r>
                      <a:r>
                        <a:rPr lang="en-US" altLang="zh-CN" sz="1200" dirty="0" smtClean="0">
                          <a:latin typeface="+mn-lt"/>
                          <a:ea typeface="Times New Roman"/>
                          <a:cs typeface="Arial"/>
                        </a:rPr>
                        <a:t> Yu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err="1" smtClean="0">
                          <a:latin typeface="+mn-lt"/>
                          <a:ea typeface="Times New Roman"/>
                          <a:cs typeface="Arial"/>
                        </a:rPr>
                        <a:t>Huawei</a:t>
                      </a:r>
                      <a:endParaRPr lang="en-US" altLang="zh-CN" sz="12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F1-17, </a:t>
                      </a:r>
                      <a:r>
                        <a:rPr lang="en-US" altLang="zh-CN" sz="11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Huawei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 Base, </a:t>
                      </a:r>
                      <a:r>
                        <a:rPr lang="en-US" altLang="zh-CN" sz="11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Bantian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, Shenzhen</a:t>
                      </a:r>
                      <a:endParaRPr lang="en-US" altLang="zh-CN" sz="14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100" dirty="0" smtClean="0">
                          <a:latin typeface="Times New Roman"/>
                          <a:ea typeface="Times New Roman"/>
                          <a:cs typeface="Arial"/>
                        </a:rPr>
                        <a:t>+86 18126392367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100" kern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ross.yujian@huawei.com</a:t>
                      </a:r>
                      <a:endParaRPr lang="zh-CN" altLang="en-US" sz="1100" kern="12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dirty="0" smtClean="0">
                          <a:latin typeface="+mn-lt"/>
                          <a:ea typeface="Times New Roman"/>
                          <a:cs typeface="Arial"/>
                        </a:rPr>
                        <a:t>Jason</a:t>
                      </a:r>
                      <a:r>
                        <a:rPr lang="en-US" altLang="zh-CN" sz="1200" baseline="0" dirty="0" smtClean="0">
                          <a:latin typeface="+mn-lt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altLang="zh-CN" sz="1200" dirty="0" err="1" smtClean="0">
                          <a:latin typeface="+mn-lt"/>
                          <a:ea typeface="Times New Roman"/>
                          <a:cs typeface="Arial"/>
                        </a:rPr>
                        <a:t>Yuchen</a:t>
                      </a:r>
                      <a:r>
                        <a:rPr lang="en-US" altLang="zh-CN" sz="1200" dirty="0" smtClean="0">
                          <a:latin typeface="+mn-lt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altLang="zh-CN" sz="1200" dirty="0" err="1" smtClean="0">
                          <a:latin typeface="+mn-lt"/>
                          <a:ea typeface="Times New Roman"/>
                          <a:cs typeface="Arial"/>
                        </a:rPr>
                        <a:t>Guo</a:t>
                      </a:r>
                      <a:endParaRPr lang="en-US" altLang="zh-CN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F1-17, </a:t>
                      </a:r>
                      <a:r>
                        <a:rPr lang="en-US" altLang="zh-CN" sz="11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Huawei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 Base, </a:t>
                      </a:r>
                      <a:r>
                        <a:rPr lang="en-US" altLang="zh-CN" sz="11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Bantian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, Shenzhen</a:t>
                      </a:r>
                      <a:endParaRPr lang="en-US" altLang="zh-CN" sz="14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+mn-lt"/>
                          <a:ea typeface="Times New Roman"/>
                          <a:cs typeface="Arial"/>
                        </a:rPr>
                        <a:t>guoyuchen@huawei.com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Junghoon Suh</a:t>
                      </a:r>
                      <a:endParaRPr lang="en-US" altLang="zh-CN" sz="12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303 Terry Fox, Suite 400 Kanata, Ottawa, Canada</a:t>
                      </a:r>
                      <a:endParaRPr lang="en-US" altLang="zh-CN" sz="14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Junghoon.Suh@huawei.com</a:t>
                      </a:r>
                      <a:endParaRPr lang="en-US" altLang="zh-CN" sz="11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David X. Yang</a:t>
                      </a:r>
                      <a:endParaRPr lang="en-US" altLang="zh-CN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F1-17, Huawei Base,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Bantian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Shenzhen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david.yangxun@huawei.com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Jiayin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Zhang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5B-N8, No.2222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Xinjinqiao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Road,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Pudong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Shanghai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+86-18601656691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zhangjiayin@huawei.com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Jun Luo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5B-N8, No.2222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Xinjinqiao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Road,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Pudong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Shanghai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jun.l@huawei.com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Yi Luo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F1-17,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Huawei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Base,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Bantian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Shenzhen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+86-18665891036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Roy.luoyi@huawei.com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Yingpei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Lin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5B-N8, No.2222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Xinjinqiao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Road,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Pudong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Shanghai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linyingpei@huawei.com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Jiyong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Pang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5B-N8, No.2222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Xinjinqiao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Road,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Pudong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Shanghai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pangjiyong@huawei.com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Zhigang Rong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10180 Telesis Court, Suite 365, San Diego, CA  92121 NA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zhigang.rong@huawei.com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Ming </a:t>
                      </a:r>
                      <a:r>
                        <a:rPr lang="en-US" sz="1200" dirty="0" err="1" smtClean="0">
                          <a:latin typeface="Times New Roman"/>
                          <a:ea typeface="Times New Roman"/>
                          <a:cs typeface="Arial"/>
                        </a:rPr>
                        <a:t>Gan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F1-17, Huawei Base, </a:t>
                      </a:r>
                      <a:r>
                        <a:rPr lang="en-US" altLang="zh-CN" sz="11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Bantian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, Shenzhen</a:t>
                      </a:r>
                      <a:endParaRPr lang="en-US" altLang="zh-CN" sz="14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+mn-lt"/>
                          <a:ea typeface="Times New Roman"/>
                          <a:cs typeface="Arial"/>
                        </a:rPr>
                        <a:t>ming.gan@huawei.com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Yunsong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Yang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10180 Telesis Court, Suite 365, San Diego, CA  92121 NA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yangyunsong@huawei.com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8914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13162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May, 2016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352775" y="6523038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12754438"/>
              </p:ext>
            </p:extLst>
          </p:nvPr>
        </p:nvGraphicFramePr>
        <p:xfrm>
          <a:off x="381000" y="1193248"/>
          <a:ext cx="8153400" cy="405044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30680"/>
                <a:gridCol w="1287379"/>
                <a:gridCol w="1802331"/>
                <a:gridCol w="1459029"/>
                <a:gridCol w="1973981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Fei Tong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Samsung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Innovation Park, </a:t>
                      </a:r>
                      <a:b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Cambridge CB4 0DS   (U.K.)   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+44 1223 434633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f.tong@samsung.com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Hyunjeong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Kang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Maetan 3-dong; Yongtong-Gu</a:t>
                      </a:r>
                      <a:b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Suwon; South Korea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+82-31-279-9028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hyunjeong.kang@samsung.com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Kaushik Josiam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1301, E. Lookout Dr, </a:t>
                      </a:r>
                      <a:b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Richardson TX 75070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(972) 761 7437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k.josiam@samsung.com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Mark Rison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Innovation Park, </a:t>
                      </a:r>
                      <a:b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Cambridge CB4 0DS   (U.K.)   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+44 1223  434600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m.rison@samsung.com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Rakesh Taori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1301, E. Lookout Dr, </a:t>
                      </a:r>
                      <a:b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Richardson TX 75070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(972) 761 7470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rakesh.taori@samsung.com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Sanghyun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Chang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Maetan 3-dong; Yongtong-Gu</a:t>
                      </a:r>
                      <a:b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Suwon; South Korea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+82-10-8864-1751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s29.chang@samsung.com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Yasushi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Takatori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NTT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1-1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Hikari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-no-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oka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Yokosuka, Kanagawa 239-0847 </a:t>
                      </a: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Japan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+81 46 859 3135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takatori.yasushi@lab.ntt.co.jp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Yasuhiko Inoue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+81 46 859 5097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inoue.yasuhiko@lab.ntt.co.jp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Shoko Shinohara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/>
                          <a:ea typeface="Times New Roman"/>
                          <a:cs typeface="Arial"/>
                        </a:rPr>
                        <a:t>+81 46 859 5107</a:t>
                      </a: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Arial"/>
                        </a:rPr>
                        <a:t>Shinohara.shoko@lab.ntt.co.jp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ja-JP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Yusuke </a:t>
                      </a:r>
                      <a:r>
                        <a:rPr lang="en-US" altLang="ja-JP" sz="1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Asai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+81</a:t>
                      </a:r>
                      <a:r>
                        <a:rPr lang="en-US" sz="10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46 859 3494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asai.yusuke@lab.ntt.co.jp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Koichi Ishihara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+81 46 859 4233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ishihara.koichi@lab.ntt.co.jp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ja-JP" sz="1200" dirty="0" smtClean="0">
                          <a:latin typeface="Times New Roman"/>
                          <a:ea typeface="Times New Roman"/>
                          <a:cs typeface="Arial"/>
                        </a:rPr>
                        <a:t>Junichi Iwatani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+81 46 859 4222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Iwatani.junichi@lab.ntt.co.jp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Akira Yamada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NTT DOCOMO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3-6, Hikarinooka, Yokosuka-shi, Kanagawa, 239-8536, Japan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+81 46 840 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3759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yamadaakira@nttdocomo.com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13162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May, 2016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352775" y="6523038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16986260"/>
              </p:ext>
            </p:extLst>
          </p:nvPr>
        </p:nvGraphicFramePr>
        <p:xfrm>
          <a:off x="381000" y="1193248"/>
          <a:ext cx="8153400" cy="164139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30680"/>
                <a:gridCol w="1287379"/>
                <a:gridCol w="1802331"/>
                <a:gridCol w="1375610"/>
                <a:gridCol w="2057400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Masahito</a:t>
                      </a:r>
                      <a:r>
                        <a:rPr lang="en-US" sz="1100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 Mori</a:t>
                      </a: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Sony Corp.</a:t>
                      </a: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+mn-lt"/>
                          <a:ea typeface="Times New Roman"/>
                          <a:cs typeface="Arial"/>
                        </a:rPr>
                        <a:t>Masahito.Mori@jp.sony.com</a:t>
                      </a: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Yusuke</a:t>
                      </a:r>
                      <a:r>
                        <a:rPr lang="en-US" sz="1100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 Tanaka</a:t>
                      </a: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YusukeC.Tanaka@jp.sony.com</a:t>
                      </a: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Yuichi Morioka</a:t>
                      </a:r>
                      <a:endParaRPr lang="en-US" sz="11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ja-JP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Yuichi.Morioka@jp.sony.com</a:t>
                      </a:r>
                      <a:endParaRPr lang="en-US" altLang="ja-JP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+mn-lt"/>
                        </a:rPr>
                        <a:t>Kazuyuki Sakoda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Kazuyuki.Sakoda@am.sony.com</a:t>
                      </a: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William</a:t>
                      </a:r>
                      <a:r>
                        <a:rPr lang="en-US" sz="1100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 Carney</a:t>
                      </a: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William.Carney@am.sony.com</a:t>
                      </a: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  <p:graphicFrame>
        <p:nvGraphicFramePr>
          <p:cNvPr id="9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44494210"/>
              </p:ext>
            </p:extLst>
          </p:nvPr>
        </p:nvGraphicFramePr>
        <p:xfrm>
          <a:off x="381000" y="2895600"/>
          <a:ext cx="8153400" cy="1097280"/>
        </p:xfrm>
        <a:graphic>
          <a:graphicData uri="http://schemas.openxmlformats.org/drawingml/2006/table">
            <a:tbl>
              <a:tblPr firstRow="1" bandRow="1"/>
              <a:tblGrid>
                <a:gridCol w="1600200"/>
                <a:gridCol w="1295400"/>
                <a:gridCol w="1841221"/>
                <a:gridCol w="1282979"/>
                <a:gridCol w="213360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Minho Cheong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Newracom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9008 Research Dr.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Irvine, CA 92618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minho.cheong@newracom.com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latin typeface="Times New Roman"/>
                          <a:ea typeface="Times New Roman"/>
                          <a:cs typeface="Arial"/>
                        </a:rPr>
                        <a:t>Reza </a:t>
                      </a:r>
                      <a:r>
                        <a:rPr lang="en-US" sz="1200" b="0" dirty="0" err="1" smtClean="0">
                          <a:latin typeface="Times New Roman"/>
                          <a:ea typeface="Times New Roman"/>
                          <a:cs typeface="Arial"/>
                        </a:rPr>
                        <a:t>Hedayat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+mn-lt"/>
                          <a:ea typeface="Times New Roman"/>
                          <a:cs typeface="Arial"/>
                        </a:rPr>
                        <a:t>reza.hedayat@newracom.com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latin typeface="Times New Roman"/>
                          <a:ea typeface="Times New Roman"/>
                          <a:cs typeface="Arial"/>
                        </a:rPr>
                        <a:t>Young</a:t>
                      </a:r>
                      <a:r>
                        <a:rPr lang="en-US" sz="1200" b="0" baseline="0" dirty="0" smtClean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200" b="0" dirty="0" err="1" smtClean="0">
                          <a:latin typeface="Times New Roman"/>
                          <a:ea typeface="Times New Roman"/>
                          <a:cs typeface="Arial"/>
                        </a:rPr>
                        <a:t>Hoon</a:t>
                      </a:r>
                      <a:r>
                        <a:rPr lang="en-US" sz="1200" b="0" baseline="0" dirty="0" smtClean="0">
                          <a:latin typeface="Times New Roman"/>
                          <a:ea typeface="Times New Roman"/>
                          <a:cs typeface="Arial"/>
                        </a:rPr>
                        <a:t> Kwon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ja-JP" sz="1100" b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younghoon.kwon@newracom.com</a:t>
                      </a:r>
                      <a:endParaRPr lang="en-US" altLang="ja-JP" sz="1100" b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Yongho Seok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yongho.seok@newracom.com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0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Daewon Lee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daewon.lee@newracom.com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Times New Roman"/>
                          <a:ea typeface="Times New Roman"/>
                          <a:cs typeface="Arial"/>
                        </a:rPr>
                        <a:t>Yujin</a:t>
                      </a: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 Noh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yujin.noh@newracom.com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30363694"/>
              </p:ext>
            </p:extLst>
          </p:nvPr>
        </p:nvGraphicFramePr>
        <p:xfrm>
          <a:off x="381000" y="4038600"/>
          <a:ext cx="8153400" cy="628650"/>
        </p:xfrm>
        <a:graphic>
          <a:graphicData uri="http://schemas.openxmlformats.org/drawingml/2006/table">
            <a:tbl>
              <a:tblPr firstRow="1" bandRow="1"/>
              <a:tblGrid>
                <a:gridCol w="1600200"/>
                <a:gridCol w="1295400"/>
                <a:gridCol w="1841221"/>
                <a:gridCol w="1282979"/>
                <a:gridCol w="2133600"/>
              </a:tblGrid>
              <a:tr h="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Times New Roman" panose="02020603050405020304" pitchFamily="18" charset="0"/>
                          <a:ea typeface="Batang" panose="02030600000101010101" pitchFamily="18" charset="-127"/>
                        </a:rPr>
                        <a:t>Sigurd</a:t>
                      </a:r>
                      <a:r>
                        <a:rPr lang="en-GB" sz="1100" baseline="0" dirty="0" smtClean="0">
                          <a:effectLst/>
                          <a:latin typeface="Times New Roman" panose="02020603050405020304" pitchFamily="18" charset="0"/>
                          <a:ea typeface="Batang" panose="02030600000101010101" pitchFamily="18" charset="-127"/>
                        </a:rPr>
                        <a:t> Schelstraete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Batang" panose="02030600000101010101" pitchFamily="18" charset="-127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err="1" smtClean="0">
                          <a:effectLst/>
                          <a:latin typeface="Times New Roman" panose="02020603050405020304" pitchFamily="18" charset="0"/>
                          <a:ea typeface="Batang" panose="02030600000101010101" pitchFamily="18" charset="-127"/>
                        </a:rPr>
                        <a:t>Quantenna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Batang" panose="02030600000101010101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Times New Roman" panose="02020603050405020304" pitchFamily="18" charset="0"/>
                          <a:ea typeface="Batang" panose="02030600000101010101" pitchFamily="18" charset="-127"/>
                        </a:rPr>
                        <a:t>3450 W. Warren Ave, Fremont, CA 94538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Batang" panose="02030600000101010101" pitchFamily="18" charset="-127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Batang" panose="02030600000101010101" pitchFamily="18" charset="-127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Times New Roman" panose="02020603050405020304" pitchFamily="18" charset="0"/>
                          <a:ea typeface="Batang" panose="02030600000101010101" pitchFamily="18" charset="-127"/>
                        </a:rPr>
                        <a:t>Sigurd@quantenna.com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Batang" panose="02030600000101010101" pitchFamily="18" charset="-127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Times New Roman" panose="02020603050405020304" pitchFamily="18" charset="0"/>
                          <a:ea typeface="Batang" panose="02030600000101010101" pitchFamily="18" charset="-127"/>
                        </a:rPr>
                        <a:t>Huizhao</a:t>
                      </a:r>
                      <a:r>
                        <a:rPr lang="en-GB" sz="1100" baseline="0" dirty="0" smtClean="0">
                          <a:effectLst/>
                          <a:latin typeface="Times New Roman" panose="02020603050405020304" pitchFamily="18" charset="0"/>
                          <a:ea typeface="Batang" panose="02030600000101010101" pitchFamily="18" charset="-127"/>
                        </a:rPr>
                        <a:t> Wang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Batang" panose="02030600000101010101" pitchFamily="18" charset="-127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Batang" panose="02030600000101010101" pitchFamily="18" charset="-127"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Batang" panose="02030600000101010101" pitchFamily="18" charset="-127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ea typeface="Batang" panose="02030600000101010101" pitchFamily="18" charset="-127"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Batang" panose="02030600000101010101" pitchFamily="18" charset="-127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  <a:latin typeface="Times New Roman" panose="02020603050405020304" pitchFamily="18" charset="0"/>
                          <a:ea typeface="Batang" panose="02030600000101010101" pitchFamily="18" charset="-127"/>
                        </a:rPr>
                        <a:t>hwang@quanetnna.com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Batang" panose="02030600000101010101" pitchFamily="18" charset="-127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  <a:latin typeface="Times New Roman" panose="02020603050405020304" pitchFamily="18" charset="0"/>
                          <a:ea typeface="Batang" panose="02030600000101010101" pitchFamily="18" charset="-127"/>
                        </a:rPr>
                        <a:t> 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Batang" panose="02030600000101010101" pitchFamily="18" charset="-127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0615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Background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495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altLang="zh-CN" sz="1800" b="1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Following has been decided in previous 11ax meetings:</a:t>
            </a:r>
          </a:p>
          <a:p>
            <a:pPr lvl="1"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altLang="zh-CN" sz="1400" dirty="0" smtClean="0">
                <a:sym typeface="Times New Roman"/>
              </a:rPr>
              <a:t>AP can request </a:t>
            </a:r>
            <a:r>
              <a:rPr lang="en-US" altLang="zh-CN" sz="1400" dirty="0" err="1" smtClean="0">
                <a:sym typeface="Times New Roman"/>
              </a:rPr>
              <a:t>beamforming</a:t>
            </a:r>
            <a:r>
              <a:rPr lang="en-US" altLang="zh-CN" sz="1400" dirty="0" smtClean="0">
                <a:sym typeface="Times New Roman"/>
              </a:rPr>
              <a:t> feedback over partial BW which is less than the NDP BW. The indication of the feedback BW goes in NDPA.</a:t>
            </a:r>
          </a:p>
          <a:p>
            <a:pPr lvl="2"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altLang="zh-CN" sz="1000" dirty="0" smtClean="0">
                <a:sym typeface="Times New Roman"/>
              </a:rPr>
              <a:t>[PHY Motion 148, March 2016, see 16/389]</a:t>
            </a:r>
          </a:p>
          <a:p>
            <a:pPr lvl="1"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altLang="zh-CN" sz="1400" dirty="0" smtClean="0">
                <a:sym typeface="Times New Roman"/>
              </a:rPr>
              <a:t>The granularity of channel feedback requested by the AP is a 26 tone RU. The AP signals start and end 26 tone RUs requested for feedback.</a:t>
            </a:r>
          </a:p>
          <a:p>
            <a:pPr lvl="2"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altLang="zh-CN" sz="1000" dirty="0" smtClean="0">
                <a:sym typeface="Times New Roman"/>
              </a:rPr>
              <a:t>[PHY Motion 149, March 2016, see 16/389]</a:t>
            </a:r>
          </a:p>
          <a:p>
            <a:pPr lvl="1"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altLang="zh-CN" sz="1400" dirty="0" smtClean="0">
                <a:sym typeface="Times New Roman"/>
              </a:rPr>
              <a:t>802.11ax spec shall not support Ng = 1 for sounding feedback.</a:t>
            </a:r>
          </a:p>
          <a:p>
            <a:pPr lvl="2"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altLang="zh-CN" sz="1000" dirty="0" smtClean="0">
                <a:sym typeface="Times New Roman"/>
              </a:rPr>
              <a:t>NOTE—The tone grouping factor, Ng is defined with respect to data tones of the HE PPDU.</a:t>
            </a:r>
          </a:p>
          <a:p>
            <a:pPr lvl="2"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altLang="zh-CN" sz="1000" dirty="0" smtClean="0">
                <a:sym typeface="Times New Roman"/>
              </a:rPr>
              <a:t>[PHY Motion 38, September 17, 2015, see [138]]</a:t>
            </a:r>
          </a:p>
          <a:p>
            <a:pPr lvl="1"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altLang="zh-CN" sz="1400" dirty="0" smtClean="0">
                <a:sym typeface="Times New Roman"/>
              </a:rPr>
              <a:t>802.11ax spec shall support Ng = 4 and 16 for sounding feedback with SU/MU-MIMO-OFDM(A).</a:t>
            </a:r>
          </a:p>
          <a:p>
            <a:pPr lvl="2"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altLang="zh-CN" sz="1000" dirty="0" smtClean="0">
                <a:sym typeface="Times New Roman"/>
              </a:rPr>
              <a:t>NOTE—The tone grouping factor, Ng is defined with respect to data tones of the HE PPDU.</a:t>
            </a:r>
          </a:p>
          <a:p>
            <a:pPr lvl="2"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altLang="zh-CN" sz="1000" dirty="0" smtClean="0">
                <a:sym typeface="Times New Roman"/>
              </a:rPr>
              <a:t>[PHY Motion 101, January 2016, see [139]]</a:t>
            </a:r>
          </a:p>
          <a:p>
            <a:pPr lvl="1"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altLang="zh-CN" sz="1400" dirty="0" smtClean="0">
                <a:sym typeface="Times New Roman"/>
              </a:rPr>
              <a:t>AP shall control the Ng, quantization, and </a:t>
            </a:r>
            <a:r>
              <a:rPr lang="en-US" altLang="zh-CN" sz="1400" dirty="0" err="1" smtClean="0">
                <a:sym typeface="Times New Roman"/>
              </a:rPr>
              <a:t>Nc</a:t>
            </a:r>
            <a:r>
              <a:rPr lang="en-US" altLang="zh-CN" sz="1400" dirty="0" smtClean="0">
                <a:sym typeface="Times New Roman"/>
              </a:rPr>
              <a:t> of the sounding FB in NDPA except in the special case of a NDPA addressed to a single STA which requests SU type feedback. In the aforementioned special case, the STA controls these quantities.</a:t>
            </a:r>
          </a:p>
          <a:p>
            <a:pPr lvl="2"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altLang="zh-CN" sz="1000" dirty="0" smtClean="0">
                <a:sym typeface="Times New Roman"/>
              </a:rPr>
              <a:t>[PHY Motion 151, March 2016, see 16/389]</a:t>
            </a:r>
          </a:p>
          <a:p>
            <a:pPr marL="342900" lvl="1" indent="-342900">
              <a:buFontTx/>
              <a:buChar char="•"/>
            </a:pPr>
            <a:r>
              <a:rPr lang="en-US" altLang="zh-CN" b="1" dirty="0" smtClean="0"/>
              <a:t>This proposal addresses the </a:t>
            </a:r>
            <a:r>
              <a:rPr lang="en-US" altLang="zh-CN" b="1" dirty="0" smtClean="0">
                <a:sym typeface="Times New Roman"/>
              </a:rPr>
              <a:t>HE NDPA frame format 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May, 2016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 VHT NDPA frame format Recap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914400"/>
          </a:xfrm>
        </p:spPr>
        <p:txBody>
          <a:bodyPr/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altLang="zh-CN" b="1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VHT NDPA includes AID12, SU/MU feedback type and number of columns</a:t>
            </a:r>
          </a:p>
          <a:p>
            <a:pPr lvl="1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altLang="zh-CN" sz="14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1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altLang="zh-CN" sz="14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1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altLang="zh-CN" sz="14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1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altLang="zh-CN" sz="14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1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altLang="zh-CN" sz="14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May, 2016</a:t>
            </a:r>
            <a:endParaRPr lang="en-US" altLang="zh-CN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6897962" y="6553200"/>
            <a:ext cx="1645963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  <p:sp>
        <p:nvSpPr>
          <p:cNvPr id="74" name="Rectangle 5"/>
          <p:cNvSpPr/>
          <p:nvPr/>
        </p:nvSpPr>
        <p:spPr bwMode="auto">
          <a:xfrm>
            <a:off x="1154720" y="2895600"/>
            <a:ext cx="7315200" cy="7620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Frame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Control</a:t>
            </a:r>
          </a:p>
        </p:txBody>
      </p:sp>
      <p:cxnSp>
        <p:nvCxnSpPr>
          <p:cNvPr id="75" name="Straight Connector 6"/>
          <p:cNvCxnSpPr/>
          <p:nvPr/>
        </p:nvCxnSpPr>
        <p:spPr bwMode="auto">
          <a:xfrm>
            <a:off x="2069120" y="2895600"/>
            <a:ext cx="0" cy="762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6" name="Straight Connector 7"/>
          <p:cNvCxnSpPr/>
          <p:nvPr/>
        </p:nvCxnSpPr>
        <p:spPr bwMode="auto">
          <a:xfrm>
            <a:off x="2907320" y="2895600"/>
            <a:ext cx="0" cy="762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7" name="Straight Connector 8"/>
          <p:cNvCxnSpPr/>
          <p:nvPr/>
        </p:nvCxnSpPr>
        <p:spPr bwMode="auto">
          <a:xfrm>
            <a:off x="3440720" y="2895600"/>
            <a:ext cx="0" cy="762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8" name="Straight Connector 9"/>
          <p:cNvCxnSpPr/>
          <p:nvPr/>
        </p:nvCxnSpPr>
        <p:spPr bwMode="auto">
          <a:xfrm>
            <a:off x="3974120" y="2895600"/>
            <a:ext cx="0" cy="762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9" name="Straight Connector 10"/>
          <p:cNvCxnSpPr/>
          <p:nvPr/>
        </p:nvCxnSpPr>
        <p:spPr bwMode="auto">
          <a:xfrm>
            <a:off x="4812320" y="2895600"/>
            <a:ext cx="0" cy="762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80" name="Straight Connector 11"/>
          <p:cNvCxnSpPr/>
          <p:nvPr/>
        </p:nvCxnSpPr>
        <p:spPr bwMode="auto">
          <a:xfrm>
            <a:off x="5650520" y="2895600"/>
            <a:ext cx="0" cy="762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81" name="Straight Connector 12"/>
          <p:cNvCxnSpPr/>
          <p:nvPr/>
        </p:nvCxnSpPr>
        <p:spPr bwMode="auto">
          <a:xfrm>
            <a:off x="6488720" y="2895600"/>
            <a:ext cx="0" cy="762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82" name="Straight Connector 13"/>
          <p:cNvCxnSpPr/>
          <p:nvPr/>
        </p:nvCxnSpPr>
        <p:spPr bwMode="auto">
          <a:xfrm>
            <a:off x="6945920" y="2895600"/>
            <a:ext cx="0" cy="762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83" name="Straight Connector 14"/>
          <p:cNvCxnSpPr/>
          <p:nvPr/>
        </p:nvCxnSpPr>
        <p:spPr bwMode="auto">
          <a:xfrm>
            <a:off x="7784120" y="2895600"/>
            <a:ext cx="0" cy="762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84" name="TextBox 83"/>
          <p:cNvSpPr txBox="1"/>
          <p:nvPr/>
        </p:nvSpPr>
        <p:spPr>
          <a:xfrm>
            <a:off x="2145320" y="3124200"/>
            <a:ext cx="732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Duration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2983520" y="3124200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3516920" y="3124200"/>
            <a:ext cx="3775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</a:t>
            </a:r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3974120" y="3048000"/>
            <a:ext cx="774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Sounding</a:t>
            </a:r>
          </a:p>
          <a:p>
            <a:r>
              <a:rPr lang="en-US" dirty="0" smtClean="0"/>
              <a:t>Token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4812320" y="3124200"/>
            <a:ext cx="8644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 Info 1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5650692" y="3124200"/>
            <a:ext cx="8644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 Info 2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6547336" y="3124200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….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6960748" y="3124200"/>
            <a:ext cx="8644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 Info n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7901352" y="3124200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FCS</a:t>
            </a:r>
            <a:endParaRPr lang="en-US" dirty="0"/>
          </a:p>
        </p:txBody>
      </p:sp>
      <p:cxnSp>
        <p:nvCxnSpPr>
          <p:cNvPr id="93" name="Straight Arrow Connector 35"/>
          <p:cNvCxnSpPr/>
          <p:nvPr/>
        </p:nvCxnSpPr>
        <p:spPr bwMode="auto">
          <a:xfrm flipH="1">
            <a:off x="2057400" y="3657600"/>
            <a:ext cx="1916720" cy="228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94" name="Straight Arrow Connector 36"/>
          <p:cNvCxnSpPr>
            <a:stCxn id="74" idx="2"/>
          </p:cNvCxnSpPr>
          <p:nvPr/>
        </p:nvCxnSpPr>
        <p:spPr bwMode="auto">
          <a:xfrm flipH="1">
            <a:off x="3886200" y="3657600"/>
            <a:ext cx="926120" cy="228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95" name="Straight Arrow Connector 37"/>
          <p:cNvCxnSpPr/>
          <p:nvPr/>
        </p:nvCxnSpPr>
        <p:spPr bwMode="auto">
          <a:xfrm flipH="1">
            <a:off x="2514600" y="3657600"/>
            <a:ext cx="2286000" cy="1295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96" name="Straight Arrow Connector 38"/>
          <p:cNvCxnSpPr/>
          <p:nvPr/>
        </p:nvCxnSpPr>
        <p:spPr bwMode="auto">
          <a:xfrm flipH="1">
            <a:off x="5105401" y="3657600"/>
            <a:ext cx="533399" cy="1295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97" name="TextBox 96"/>
          <p:cNvSpPr txBox="1"/>
          <p:nvPr/>
        </p:nvSpPr>
        <p:spPr>
          <a:xfrm>
            <a:off x="621320" y="2590800"/>
            <a:ext cx="579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Bytes:</a:t>
            </a:r>
            <a:endParaRPr lang="en-US" dirty="0"/>
          </a:p>
        </p:txBody>
      </p:sp>
      <p:sp>
        <p:nvSpPr>
          <p:cNvPr id="98" name="TextBox 97"/>
          <p:cNvSpPr txBox="1"/>
          <p:nvPr/>
        </p:nvSpPr>
        <p:spPr>
          <a:xfrm>
            <a:off x="1485896" y="2608384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2381942" y="2599592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00" name="TextBox 99"/>
          <p:cNvSpPr txBox="1"/>
          <p:nvPr/>
        </p:nvSpPr>
        <p:spPr>
          <a:xfrm>
            <a:off x="3058950" y="2608384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01" name="TextBox 100"/>
          <p:cNvSpPr txBox="1"/>
          <p:nvPr/>
        </p:nvSpPr>
        <p:spPr>
          <a:xfrm>
            <a:off x="3583558" y="2599592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02" name="TextBox 101"/>
          <p:cNvSpPr txBox="1"/>
          <p:nvPr/>
        </p:nvSpPr>
        <p:spPr>
          <a:xfrm>
            <a:off x="4252544" y="2608384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03" name="TextBox 102"/>
          <p:cNvSpPr txBox="1"/>
          <p:nvPr/>
        </p:nvSpPr>
        <p:spPr>
          <a:xfrm>
            <a:off x="5084110" y="2617176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04" name="TextBox 103"/>
          <p:cNvSpPr txBox="1"/>
          <p:nvPr/>
        </p:nvSpPr>
        <p:spPr>
          <a:xfrm>
            <a:off x="5963342" y="2617176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05" name="TextBox 104"/>
          <p:cNvSpPr txBox="1"/>
          <p:nvPr/>
        </p:nvSpPr>
        <p:spPr>
          <a:xfrm>
            <a:off x="7235294" y="2617176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7988502" y="2617176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grpSp>
        <p:nvGrpSpPr>
          <p:cNvPr id="107" name="Group 110"/>
          <p:cNvGrpSpPr/>
          <p:nvPr/>
        </p:nvGrpSpPr>
        <p:grpSpPr>
          <a:xfrm>
            <a:off x="1524000" y="3886200"/>
            <a:ext cx="2409088" cy="931984"/>
            <a:chOff x="1066800" y="3505200"/>
            <a:chExt cx="2409088" cy="931984"/>
          </a:xfrm>
        </p:grpSpPr>
        <p:sp>
          <p:nvSpPr>
            <p:cNvPr id="108" name="Rectangle 24"/>
            <p:cNvSpPr/>
            <p:nvPr/>
          </p:nvSpPr>
          <p:spPr bwMode="auto">
            <a:xfrm>
              <a:off x="1600200" y="3505200"/>
              <a:ext cx="1840520" cy="6858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10" name="Straight Connector 26"/>
            <p:cNvCxnSpPr/>
            <p:nvPr/>
          </p:nvCxnSpPr>
          <p:spPr bwMode="auto">
            <a:xfrm>
              <a:off x="2414952" y="3505200"/>
              <a:ext cx="0" cy="6858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111" name="TextBox 110"/>
            <p:cNvSpPr txBox="1"/>
            <p:nvPr/>
          </p:nvSpPr>
          <p:spPr>
            <a:xfrm>
              <a:off x="1597264" y="3683976"/>
              <a:ext cx="7585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Reserved</a:t>
              </a:r>
              <a:endParaRPr lang="en-US" dirty="0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2364237" y="3581400"/>
              <a:ext cx="11116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Sounding</a:t>
              </a:r>
            </a:p>
            <a:p>
              <a:pPr algn="ctr"/>
              <a:r>
                <a:rPr lang="en-US" dirty="0" smtClean="0"/>
                <a:t>Token Number</a:t>
              </a:r>
              <a:endParaRPr lang="en-US" dirty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1066800" y="4151393"/>
              <a:ext cx="4764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Bits:</a:t>
              </a:r>
              <a:endParaRPr lang="en-US" dirty="0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858104" y="4160185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2828192" y="4160185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</a:t>
              </a:r>
              <a:endParaRPr lang="en-US" dirty="0"/>
            </a:p>
          </p:txBody>
        </p:sp>
      </p:grpSp>
      <p:sp>
        <p:nvSpPr>
          <p:cNvPr id="117" name="Rectangle 84"/>
          <p:cNvSpPr/>
          <p:nvPr/>
        </p:nvSpPr>
        <p:spPr bwMode="auto">
          <a:xfrm>
            <a:off x="2514600" y="4953000"/>
            <a:ext cx="2590800" cy="8382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</p:txBody>
      </p:sp>
      <p:cxnSp>
        <p:nvCxnSpPr>
          <p:cNvPr id="118" name="Straight Connector 85"/>
          <p:cNvCxnSpPr/>
          <p:nvPr/>
        </p:nvCxnSpPr>
        <p:spPr bwMode="auto">
          <a:xfrm>
            <a:off x="3429000" y="4953000"/>
            <a:ext cx="0" cy="838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19" name="Straight Connector 86"/>
          <p:cNvCxnSpPr/>
          <p:nvPr/>
        </p:nvCxnSpPr>
        <p:spPr bwMode="auto">
          <a:xfrm>
            <a:off x="4343400" y="4953000"/>
            <a:ext cx="0" cy="838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22" name="TextBox 121"/>
          <p:cNvSpPr txBox="1"/>
          <p:nvPr/>
        </p:nvSpPr>
        <p:spPr>
          <a:xfrm>
            <a:off x="1997156" y="5741376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Bits:</a:t>
            </a:r>
            <a:endParaRPr lang="en-US" dirty="0"/>
          </a:p>
        </p:txBody>
      </p:sp>
      <p:sp>
        <p:nvSpPr>
          <p:cNvPr id="124" name="TextBox 123"/>
          <p:cNvSpPr txBox="1"/>
          <p:nvPr/>
        </p:nvSpPr>
        <p:spPr>
          <a:xfrm>
            <a:off x="4512598" y="5257800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Nc</a:t>
            </a:r>
            <a:endParaRPr lang="en-US" dirty="0"/>
          </a:p>
        </p:txBody>
      </p:sp>
      <p:sp>
        <p:nvSpPr>
          <p:cNvPr id="126" name="TextBox 125"/>
          <p:cNvSpPr txBox="1"/>
          <p:nvPr/>
        </p:nvSpPr>
        <p:spPr>
          <a:xfrm>
            <a:off x="3491025" y="5181600"/>
            <a:ext cx="776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Feedback</a:t>
            </a:r>
          </a:p>
          <a:p>
            <a:pPr algn="ctr"/>
            <a:r>
              <a:rPr lang="en-US" dirty="0" smtClean="0"/>
              <a:t> Type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2819400" y="579120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4615190" y="5791200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3733800" y="5799992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43" name="TextBox 142"/>
          <p:cNvSpPr txBox="1"/>
          <p:nvPr/>
        </p:nvSpPr>
        <p:spPr>
          <a:xfrm>
            <a:off x="2681491" y="5218528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AID12</a:t>
            </a:r>
            <a:endParaRPr lang="en-US" dirty="0"/>
          </a:p>
        </p:txBody>
      </p:sp>
      <p:sp>
        <p:nvSpPr>
          <p:cNvPr id="149" name="TextBox 148"/>
          <p:cNvSpPr txBox="1"/>
          <p:nvPr/>
        </p:nvSpPr>
        <p:spPr>
          <a:xfrm>
            <a:off x="2514600" y="4724400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B0</a:t>
            </a:r>
            <a:endParaRPr lang="en-US" dirty="0"/>
          </a:p>
        </p:txBody>
      </p:sp>
      <p:sp>
        <p:nvSpPr>
          <p:cNvPr id="150" name="TextBox 149"/>
          <p:cNvSpPr txBox="1"/>
          <p:nvPr/>
        </p:nvSpPr>
        <p:spPr>
          <a:xfrm>
            <a:off x="3124200" y="4724400"/>
            <a:ext cx="4354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B11</a:t>
            </a:r>
            <a:endParaRPr 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3657600" y="4724400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B12</a:t>
            </a:r>
            <a:endParaRPr lang="en-US" dirty="0"/>
          </a:p>
        </p:txBody>
      </p:sp>
      <p:sp>
        <p:nvSpPr>
          <p:cNvPr id="152" name="TextBox 151"/>
          <p:cNvSpPr txBox="1"/>
          <p:nvPr/>
        </p:nvSpPr>
        <p:spPr>
          <a:xfrm>
            <a:off x="4191000" y="4724400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B13</a:t>
            </a:r>
            <a:endParaRPr lang="en-US" dirty="0"/>
          </a:p>
        </p:txBody>
      </p:sp>
      <p:sp>
        <p:nvSpPr>
          <p:cNvPr id="153" name="TextBox 152"/>
          <p:cNvSpPr txBox="1"/>
          <p:nvPr/>
        </p:nvSpPr>
        <p:spPr>
          <a:xfrm>
            <a:off x="4800600" y="4724401"/>
            <a:ext cx="441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B15</a:t>
            </a:r>
            <a:endParaRPr lang="en-US" dirty="0"/>
          </a:p>
        </p:txBody>
      </p:sp>
      <p:sp>
        <p:nvSpPr>
          <p:cNvPr id="159" name="Rectangle 84"/>
          <p:cNvSpPr/>
          <p:nvPr/>
        </p:nvSpPr>
        <p:spPr bwMode="auto">
          <a:xfrm>
            <a:off x="5791200" y="4953000"/>
            <a:ext cx="2590800" cy="8382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</p:txBody>
      </p:sp>
      <p:cxnSp>
        <p:nvCxnSpPr>
          <p:cNvPr id="160" name="Straight Connector 85"/>
          <p:cNvCxnSpPr/>
          <p:nvPr/>
        </p:nvCxnSpPr>
        <p:spPr bwMode="auto">
          <a:xfrm>
            <a:off x="6705600" y="4953000"/>
            <a:ext cx="0" cy="838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61" name="Straight Connector 86"/>
          <p:cNvCxnSpPr/>
          <p:nvPr/>
        </p:nvCxnSpPr>
        <p:spPr bwMode="auto">
          <a:xfrm>
            <a:off x="7620000" y="4953000"/>
            <a:ext cx="0" cy="838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62" name="TextBox 161"/>
          <p:cNvSpPr txBox="1"/>
          <p:nvPr/>
        </p:nvSpPr>
        <p:spPr>
          <a:xfrm>
            <a:off x="5273756" y="5741376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Bits:</a:t>
            </a:r>
            <a:endParaRPr lang="en-US" dirty="0"/>
          </a:p>
        </p:txBody>
      </p:sp>
      <p:sp>
        <p:nvSpPr>
          <p:cNvPr id="163" name="TextBox 162"/>
          <p:cNvSpPr txBox="1"/>
          <p:nvPr/>
        </p:nvSpPr>
        <p:spPr>
          <a:xfrm>
            <a:off x="7789198" y="5257800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Nc</a:t>
            </a:r>
            <a:endParaRPr lang="en-US" dirty="0"/>
          </a:p>
        </p:txBody>
      </p:sp>
      <p:sp>
        <p:nvSpPr>
          <p:cNvPr id="164" name="TextBox 163"/>
          <p:cNvSpPr txBox="1"/>
          <p:nvPr/>
        </p:nvSpPr>
        <p:spPr>
          <a:xfrm>
            <a:off x="6767625" y="5181600"/>
            <a:ext cx="776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Feedback</a:t>
            </a:r>
          </a:p>
          <a:p>
            <a:pPr algn="ctr"/>
            <a:r>
              <a:rPr lang="en-US" dirty="0" smtClean="0"/>
              <a:t> Type</a:t>
            </a:r>
            <a:endParaRPr lang="en-US" dirty="0"/>
          </a:p>
        </p:txBody>
      </p:sp>
      <p:sp>
        <p:nvSpPr>
          <p:cNvPr id="165" name="TextBox 164"/>
          <p:cNvSpPr txBox="1"/>
          <p:nvPr/>
        </p:nvSpPr>
        <p:spPr>
          <a:xfrm>
            <a:off x="6096000" y="579120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166" name="TextBox 165"/>
          <p:cNvSpPr txBox="1"/>
          <p:nvPr/>
        </p:nvSpPr>
        <p:spPr>
          <a:xfrm>
            <a:off x="7891790" y="5791200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67" name="TextBox 166"/>
          <p:cNvSpPr txBox="1"/>
          <p:nvPr/>
        </p:nvSpPr>
        <p:spPr>
          <a:xfrm>
            <a:off x="7010400" y="5799992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68" name="TextBox 167"/>
          <p:cNvSpPr txBox="1"/>
          <p:nvPr/>
        </p:nvSpPr>
        <p:spPr>
          <a:xfrm>
            <a:off x="5958091" y="5218528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AID12</a:t>
            </a:r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5791200" y="4724400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B0</a:t>
            </a:r>
            <a:endParaRPr lang="en-US" dirty="0"/>
          </a:p>
        </p:txBody>
      </p:sp>
      <p:sp>
        <p:nvSpPr>
          <p:cNvPr id="170" name="TextBox 169"/>
          <p:cNvSpPr txBox="1"/>
          <p:nvPr/>
        </p:nvSpPr>
        <p:spPr>
          <a:xfrm>
            <a:off x="6400800" y="4724400"/>
            <a:ext cx="4354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B11</a:t>
            </a:r>
            <a:endParaRPr lang="en-US" dirty="0"/>
          </a:p>
        </p:txBody>
      </p:sp>
      <p:sp>
        <p:nvSpPr>
          <p:cNvPr id="171" name="TextBox 170"/>
          <p:cNvSpPr txBox="1"/>
          <p:nvPr/>
        </p:nvSpPr>
        <p:spPr>
          <a:xfrm>
            <a:off x="6934200" y="4724400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B12</a:t>
            </a:r>
            <a:endParaRPr lang="en-US" dirty="0"/>
          </a:p>
        </p:txBody>
      </p:sp>
      <p:sp>
        <p:nvSpPr>
          <p:cNvPr id="172" name="TextBox 171"/>
          <p:cNvSpPr txBox="1"/>
          <p:nvPr/>
        </p:nvSpPr>
        <p:spPr>
          <a:xfrm>
            <a:off x="7467600" y="4724400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B13</a:t>
            </a:r>
            <a:endParaRPr lang="en-US" dirty="0"/>
          </a:p>
        </p:txBody>
      </p:sp>
      <p:sp>
        <p:nvSpPr>
          <p:cNvPr id="173" name="TextBox 172"/>
          <p:cNvSpPr txBox="1"/>
          <p:nvPr/>
        </p:nvSpPr>
        <p:spPr>
          <a:xfrm>
            <a:off x="8077200" y="4724401"/>
            <a:ext cx="441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B15</a:t>
            </a:r>
            <a:endParaRPr lang="en-US" dirty="0"/>
          </a:p>
        </p:txBody>
      </p:sp>
      <p:cxnSp>
        <p:nvCxnSpPr>
          <p:cNvPr id="175" name="直接箭头连接符 174"/>
          <p:cNvCxnSpPr>
            <a:endCxn id="169" idx="1"/>
          </p:cNvCxnSpPr>
          <p:nvPr/>
        </p:nvCxnSpPr>
        <p:spPr bwMode="auto">
          <a:xfrm>
            <a:off x="5638800" y="3657600"/>
            <a:ext cx="152400" cy="12053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77" name="直接箭头连接符 176"/>
          <p:cNvCxnSpPr/>
          <p:nvPr/>
        </p:nvCxnSpPr>
        <p:spPr bwMode="auto">
          <a:xfrm>
            <a:off x="6477000" y="3657600"/>
            <a:ext cx="1905000" cy="1295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09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HE NDPA frame format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altLang="zh-CN" b="1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In HE NDPA we need 4 Byte for per STA Info:</a:t>
            </a:r>
          </a:p>
          <a:p>
            <a:pPr lvl="1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AID per STA = 11bit</a:t>
            </a:r>
          </a:p>
          <a:p>
            <a:pPr lvl="1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Feedback type per STA: SU/MU/CQI per-STA = 2bits </a:t>
            </a:r>
          </a:p>
          <a:p>
            <a:pPr lvl="1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Ng per-STA = 1bit  (Ng = {4,16})</a:t>
            </a:r>
          </a:p>
          <a:p>
            <a:pPr lvl="1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Codebook size per-STA = 1bit (quantization resolution = {(2,4),(4,6)} when feedback type = SU, quantization resolution = {(5,7),(7,9)} when feedback type = MU)</a:t>
            </a:r>
          </a:p>
          <a:p>
            <a:pPr lvl="1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altLang="zh-CN" sz="1600" dirty="0" err="1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Nc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per-STA = 3bits (</a:t>
            </a:r>
            <a:r>
              <a:rPr lang="en-US" altLang="zh-CN" sz="1600" dirty="0" err="1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Nc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= 1…8)</a:t>
            </a:r>
          </a:p>
          <a:p>
            <a:pPr lvl="1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Partial BW Info per-STA of feedback report  = 14 bits</a:t>
            </a:r>
          </a:p>
          <a:p>
            <a:pPr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endParaRPr lang="en-US" altLang="zh-CN" b="1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altLang="zh-CN" b="1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We suggest to reuse the frame type/subtype of VHT NDPA</a:t>
            </a:r>
          </a:p>
          <a:p>
            <a:pPr lvl="1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HE NDPA and VHT NDPA serve similar function</a:t>
            </a:r>
          </a:p>
          <a:p>
            <a:pPr lvl="1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Only 3 reserved subtype for control type, need to reserve subtype values for future use</a:t>
            </a:r>
          </a:p>
          <a:p>
            <a:pPr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endParaRPr lang="en-US" altLang="zh-CN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endParaRPr lang="zh-CN" altLang="en-US" sz="2400" dirty="0" smtClean="0"/>
          </a:p>
          <a:p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May, 2016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HE NDPA frame format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1295400"/>
          </a:xfrm>
        </p:spPr>
        <p:txBody>
          <a:bodyPr/>
          <a:lstStyle/>
          <a:p>
            <a:pPr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altLang="zh-CN" b="1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The proposed HE NDPA frame format reusing the type/subtype of VHT NDPA is shown as below:</a:t>
            </a:r>
          </a:p>
          <a:p>
            <a:pPr lvl="1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Only for HE NDPA aimed at more than one STAs</a:t>
            </a:r>
            <a:endParaRPr lang="zh-CN" altLang="en-US" sz="16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May, 2016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  <p:graphicFrame>
        <p:nvGraphicFramePr>
          <p:cNvPr id="7" name="表 2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77920316"/>
              </p:ext>
            </p:extLst>
          </p:nvPr>
        </p:nvGraphicFramePr>
        <p:xfrm>
          <a:off x="685800" y="2922217"/>
          <a:ext cx="6934201" cy="1066723"/>
        </p:xfrm>
        <a:graphic>
          <a:graphicData uri="http://schemas.openxmlformats.org/drawingml/2006/table">
            <a:tbl>
              <a:tblPr firstRow="1" firstCol="1" bandRow="1"/>
              <a:tblGrid>
                <a:gridCol w="935607"/>
                <a:gridCol w="943376"/>
                <a:gridCol w="530812"/>
                <a:gridCol w="520454"/>
                <a:gridCol w="1044358"/>
                <a:gridCol w="979626"/>
                <a:gridCol w="377178"/>
                <a:gridCol w="997752"/>
                <a:gridCol w="605038"/>
              </a:tblGrid>
              <a:tr h="7111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Malgun Gothic"/>
                        </a:rPr>
                        <a:t>Frame Control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Malgun Gothic"/>
                        </a:rPr>
                        <a:t>Duration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Malgun Gothic"/>
                        </a:rPr>
                        <a:t>RA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Malgun Gothic"/>
                        </a:rPr>
                        <a:t>TA</a:t>
                      </a:r>
                      <a:endParaRPr lang="ja-JP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Malgun Gothic"/>
                        </a:rPr>
                        <a:t>Sounding </a:t>
                      </a:r>
                      <a:r>
                        <a:rPr lang="en-GB" sz="1100" dirty="0" smtClean="0">
                          <a:effectLst/>
                          <a:latin typeface="Times New Roman"/>
                          <a:ea typeface="Malgun Gothic"/>
                        </a:rPr>
                        <a:t>Dialog Token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Malgun Gothic"/>
                        </a:rPr>
                        <a:t>STA Info 1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Malgun Gothic"/>
                        </a:rPr>
                        <a:t>…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Malgun Gothic"/>
                        </a:rPr>
                        <a:t>STA Info </a:t>
                      </a:r>
                      <a:r>
                        <a:rPr lang="en-GB" sz="1100" i="1" dirty="0" smtClean="0">
                          <a:effectLst/>
                          <a:latin typeface="Times New Roman"/>
                          <a:ea typeface="Malgun Gothic"/>
                        </a:rPr>
                        <a:t>n</a:t>
                      </a:r>
                      <a:endParaRPr lang="ja-JP" sz="11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Malgun Gothic"/>
                        </a:rPr>
                        <a:t>FCS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5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Malgun Gothic"/>
                        </a:rPr>
                        <a:t>Octets: 2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Malgun Gothic"/>
                        </a:rPr>
                        <a:t>2</a:t>
                      </a:r>
                      <a:endParaRPr lang="ja-JP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Malgun Gothic"/>
                        </a:rPr>
                        <a:t>6</a:t>
                      </a:r>
                      <a:endParaRPr lang="ja-JP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Malgun Gothic"/>
                        </a:rPr>
                        <a:t>6</a:t>
                      </a:r>
                      <a:endParaRPr lang="ja-JP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Malgun Gothic"/>
                        </a:rPr>
                        <a:t>1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100" dirty="0" smtClean="0">
                          <a:effectLst/>
                          <a:latin typeface="Times New Roman"/>
                          <a:ea typeface="Malgun Gothic"/>
                        </a:rPr>
                        <a:t>4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ja-JP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100" dirty="0" smtClean="0">
                          <a:effectLst/>
                          <a:latin typeface="Times New Roman"/>
                          <a:ea typeface="Malgun Gothic"/>
                        </a:rPr>
                        <a:t>4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Malgun Gothic"/>
                        </a:rPr>
                        <a:t>4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表 2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50439668"/>
              </p:ext>
            </p:extLst>
          </p:nvPr>
        </p:nvGraphicFramePr>
        <p:xfrm>
          <a:off x="4369912" y="3944884"/>
          <a:ext cx="4481262" cy="1093039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688756"/>
                <a:gridCol w="723788"/>
                <a:gridCol w="858891"/>
                <a:gridCol w="597653"/>
                <a:gridCol w="809473"/>
                <a:gridCol w="802701"/>
              </a:tblGrid>
              <a:tr h="337903">
                <a:tc>
                  <a:txBody>
                    <a:bodyPr/>
                    <a:lstStyle/>
                    <a:p>
                      <a:endParaRPr lang="ja-JP" altLang="en-US" sz="12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altLang="en-US" sz="14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0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/>
                          <a:ea typeface="Malgun Gothic"/>
                        </a:rPr>
                        <a:t>AID11</a:t>
                      </a:r>
                      <a:endParaRPr lang="ja-JP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algun Gothic"/>
                        </a:rPr>
                        <a:t>Partial</a:t>
                      </a:r>
                      <a:r>
                        <a:rPr lang="en-US" altLang="ja-JP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algun Gothic"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algun Gothic"/>
                        </a:rPr>
                        <a:t>B</a:t>
                      </a:r>
                      <a:r>
                        <a:rPr lang="en-US" altLang="ja-JP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algun Gothic"/>
                        </a:rPr>
                        <a:t>W </a:t>
                      </a:r>
                      <a:r>
                        <a:rPr lang="en-US" altLang="ja-JP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algun Gothic"/>
                        </a:rPr>
                        <a:t>Info</a:t>
                      </a:r>
                      <a:endParaRPr lang="ja-JP" altLang="zh-CN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ja-JP" sz="1200" dirty="0" smtClean="0">
                          <a:effectLst/>
                          <a:latin typeface="Times New Roman"/>
                          <a:ea typeface="Malgun Gothic"/>
                        </a:rPr>
                        <a:t>Feedback type</a:t>
                      </a:r>
                      <a:r>
                        <a:rPr lang="en-GB" altLang="ja-JP" sz="1200" baseline="0" dirty="0" smtClean="0">
                          <a:effectLst/>
                          <a:latin typeface="Times New Roman"/>
                          <a:ea typeface="Malgun Gothic"/>
                        </a:rPr>
                        <a:t> + Ng</a:t>
                      </a:r>
                      <a:endParaRPr lang="ja-JP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Disambiguation bit</a:t>
                      </a:r>
                      <a:endParaRPr lang="ja-JP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dirty="0" smtClean="0">
                          <a:effectLst/>
                          <a:latin typeface="Times New Roman"/>
                          <a:ea typeface="Malgun Gothic"/>
                        </a:rPr>
                        <a:t>Codebook size </a:t>
                      </a:r>
                      <a:endParaRPr lang="ja-JP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b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</a:rPr>
                        <a:t>Nc</a:t>
                      </a:r>
                      <a:endParaRPr lang="ja-JP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Times New Roman"/>
                          <a:ea typeface="Malgun Gothic"/>
                        </a:rPr>
                        <a:t>11 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100" dirty="0" smtClean="0">
                          <a:effectLst/>
                          <a:latin typeface="Times New Roman"/>
                          <a:ea typeface="Malgun Gothic"/>
                        </a:rPr>
                        <a:t>14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100" dirty="0" smtClean="0">
                          <a:effectLst/>
                          <a:latin typeface="Times New Roman"/>
                          <a:ea typeface="Malgun Gothic"/>
                        </a:rPr>
                        <a:t>2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ja-JP" sz="1100" dirty="0" smtClean="0">
                          <a:effectLst/>
                          <a:latin typeface="Times New Roman"/>
                          <a:ea typeface="Malgun Gothic"/>
                        </a:rPr>
                        <a:t>1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100" dirty="0" smtClean="0">
                          <a:effectLst/>
                          <a:latin typeface="Times New Roman"/>
                          <a:ea typeface="Malgun Gothic"/>
                        </a:rPr>
                        <a:t>1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100" dirty="0" smtClean="0">
                          <a:effectLst/>
                          <a:latin typeface="Times New Roman"/>
                          <a:ea typeface="Malgun Gothic"/>
                        </a:rPr>
                        <a:t>3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9" name="直線矢印コネクタ 22"/>
          <p:cNvCxnSpPr/>
          <p:nvPr/>
        </p:nvCxnSpPr>
        <p:spPr bwMode="auto">
          <a:xfrm>
            <a:off x="5638801" y="3621577"/>
            <a:ext cx="3212373" cy="6466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0" name="直線矢印コネクタ 23"/>
          <p:cNvCxnSpPr/>
          <p:nvPr/>
        </p:nvCxnSpPr>
        <p:spPr bwMode="auto">
          <a:xfrm flipH="1">
            <a:off x="4355374" y="3608018"/>
            <a:ext cx="292830" cy="66017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1" name="直線矢印コネクタ 25"/>
          <p:cNvCxnSpPr/>
          <p:nvPr/>
        </p:nvCxnSpPr>
        <p:spPr bwMode="auto">
          <a:xfrm flipH="1">
            <a:off x="545374" y="3608018"/>
            <a:ext cx="3112228" cy="12104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2" name="直線矢印コネクタ 26"/>
          <p:cNvCxnSpPr/>
          <p:nvPr/>
        </p:nvCxnSpPr>
        <p:spPr bwMode="auto">
          <a:xfrm flipH="1">
            <a:off x="3136174" y="3608018"/>
            <a:ext cx="1512028" cy="12104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graphicFrame>
        <p:nvGraphicFramePr>
          <p:cNvPr id="13" name="表 3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34067333"/>
              </p:ext>
            </p:extLst>
          </p:nvPr>
        </p:nvGraphicFramePr>
        <p:xfrm>
          <a:off x="164374" y="4549566"/>
          <a:ext cx="2971800" cy="1267287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62685"/>
                <a:gridCol w="701357"/>
                <a:gridCol w="953879"/>
                <a:gridCol w="953879"/>
              </a:tblGrid>
              <a:tr h="3325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ja-JP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/>
                          <a:ea typeface="Malgun Gothic"/>
                        </a:rPr>
                        <a:t>Reserved</a:t>
                      </a:r>
                      <a:endParaRPr lang="ja-JP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 smtClean="0">
                          <a:effectLst/>
                          <a:latin typeface="Times New Roman"/>
                          <a:ea typeface="Malgun Gothic"/>
                        </a:rPr>
                        <a:t>VHT/HE</a:t>
                      </a:r>
                      <a:endParaRPr lang="ja-JP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dirty="0" smtClean="0">
                          <a:effectLst/>
                          <a:latin typeface="Times New Roman"/>
                          <a:ea typeface="Malgun Gothic"/>
                        </a:rPr>
                        <a:t>Sounding Dialog Token Number</a:t>
                      </a:r>
                      <a:endParaRPr lang="ja-JP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32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Times New Roman"/>
                          <a:ea typeface="Malgun Gothic"/>
                        </a:rPr>
                        <a:t>Bits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100" dirty="0" smtClean="0">
                          <a:effectLst/>
                          <a:latin typeface="Times New Roman"/>
                          <a:ea typeface="Malgun Gothic"/>
                        </a:rPr>
                        <a:t>1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100" dirty="0" smtClean="0">
                          <a:effectLst/>
                          <a:latin typeface="Times New Roman"/>
                          <a:ea typeface="Malgun Gothic"/>
                        </a:rPr>
                        <a:t>1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100" dirty="0" smtClean="0">
                          <a:effectLst/>
                          <a:latin typeface="Times New Roman"/>
                          <a:ea typeface="Malgun Gothic"/>
                        </a:rPr>
                        <a:t>6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表 1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50813499"/>
              </p:ext>
            </p:extLst>
          </p:nvPr>
        </p:nvGraphicFramePr>
        <p:xfrm>
          <a:off x="5422174" y="5153789"/>
          <a:ext cx="2450059" cy="942211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457200"/>
                <a:gridCol w="963518"/>
                <a:gridCol w="1029341"/>
              </a:tblGrid>
              <a:tr h="3325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ja-JP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100" dirty="0" smtClean="0">
                          <a:effectLst/>
                          <a:latin typeface="Times New Roman"/>
                          <a:ea typeface="Malgun Gothic"/>
                        </a:rPr>
                        <a:t>Start RU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100" dirty="0" smtClean="0">
                          <a:effectLst/>
                          <a:latin typeface="Times New Roman"/>
                          <a:ea typeface="Malgun Gothic"/>
                        </a:rPr>
                        <a:t>End RU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32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Malgun Gothic"/>
                        </a:rPr>
                        <a:t>Bits: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100" dirty="0" smtClean="0">
                          <a:effectLst/>
                          <a:latin typeface="Times New Roman"/>
                          <a:ea typeface="Malgun Gothic"/>
                        </a:rPr>
                        <a:t>7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100" dirty="0" smtClean="0">
                          <a:effectLst/>
                          <a:latin typeface="Times New Roman"/>
                          <a:ea typeface="Malgun Gothic"/>
                        </a:rPr>
                        <a:t>7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15" name="直線矢印コネクタ 28"/>
          <p:cNvCxnSpPr/>
          <p:nvPr/>
        </p:nvCxnSpPr>
        <p:spPr bwMode="auto">
          <a:xfrm>
            <a:off x="5791200" y="4827217"/>
            <a:ext cx="2069376" cy="6096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直線矢印コネクタ 30"/>
          <p:cNvCxnSpPr/>
          <p:nvPr/>
        </p:nvCxnSpPr>
        <p:spPr bwMode="auto">
          <a:xfrm>
            <a:off x="5029200" y="4827217"/>
            <a:ext cx="850174" cy="63674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4191000" y="3989017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B0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664254" y="3989017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B10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953000" y="3989017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B11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410200" y="3989017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B24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715000" y="3989018"/>
            <a:ext cx="441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B25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248400" y="3989018"/>
            <a:ext cx="441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B26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705600" y="3989018"/>
            <a:ext cx="441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B27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7391400" y="3989018"/>
            <a:ext cx="441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B28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924800" y="3989018"/>
            <a:ext cx="441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B29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85800" y="4598617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B0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524000" y="4598617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B1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2133600" y="4598617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B2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2743200" y="4598617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B7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8534400" y="3989018"/>
            <a:ext cx="441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B31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/>
          <a:lstStyle/>
          <a:p>
            <a:r>
              <a:rPr lang="en-US" altLang="zh-CN" dirty="0" smtClean="0"/>
              <a:t>Changes Compared with VHT NDPA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200" y="1143000"/>
            <a:ext cx="8839200" cy="2590800"/>
          </a:xfrm>
        </p:spPr>
        <p:txBody>
          <a:bodyPr/>
          <a:lstStyle/>
          <a:p>
            <a:pPr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altLang="zh-CN" sz="1800" b="1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VHT/HE (B1 of sounding dialog token) : to help all HE STAs to differentiate between VHT NDPA and HE NDPA.</a:t>
            </a:r>
          </a:p>
          <a:p>
            <a:pPr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altLang="zh-CN" sz="1800" b="1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Per STA Info extends from 2 Byte to 4 Byte to include more info:</a:t>
            </a:r>
          </a:p>
          <a:p>
            <a:pPr lvl="1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AID11: 11 LSB of the AID of an HE STA expected to process the following HE NDP and prepare the sounding feedback.</a:t>
            </a:r>
          </a:p>
          <a:p>
            <a:pPr lvl="1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Partial BW Info: </a:t>
            </a:r>
            <a:r>
              <a:rPr lang="en-US" altLang="zh-CN" sz="1600" dirty="0" smtClean="0">
                <a:sym typeface="Times New Roman"/>
              </a:rPr>
              <a:t>signals the start index and the end index 26 tone RUs requested for feedback (7 bit is needed for maximum 74 RUs for start/end RUs).</a:t>
            </a:r>
          </a:p>
          <a:p>
            <a:pPr lvl="1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altLang="zh-CN" sz="1600" dirty="0" smtClean="0"/>
              <a:t>Disambiguation</a:t>
            </a:r>
            <a:r>
              <a:rPr lang="en-GB" altLang="zh-CN" sz="1600" dirty="0" smtClean="0">
                <a:ea typeface="Malgun Gothic"/>
              </a:rPr>
              <a:t> bit (B27)</a:t>
            </a:r>
            <a:r>
              <a:rPr lang="en-US" altLang="zh-CN" sz="1600" dirty="0" smtClean="0">
                <a:ea typeface="Malgun Gothic"/>
              </a:rPr>
              <a:t>: set to 1 to prevent VHT STA from parsing B16-B27 as his own AID</a:t>
            </a:r>
            <a:endParaRPr lang="en-US" altLang="zh-CN" sz="16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1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Feedback + Ng + codebook size (2+1 bits) jointly indicate:</a:t>
            </a:r>
            <a:endParaRPr lang="zh-CN" altLang="en-US" sz="16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May, 2016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  <p:graphicFrame>
        <p:nvGraphicFramePr>
          <p:cNvPr id="40" name="表格 39"/>
          <p:cNvGraphicFramePr>
            <a:graphicFrameLocks noGrp="1"/>
          </p:cNvGraphicFramePr>
          <p:nvPr/>
        </p:nvGraphicFramePr>
        <p:xfrm>
          <a:off x="1295400" y="3717284"/>
          <a:ext cx="6324600" cy="2759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3352800"/>
              </a:tblGrid>
              <a:tr h="306076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Feedback</a:t>
                      </a:r>
                      <a:r>
                        <a:rPr lang="en-US" altLang="zh-CN" sz="1400" baseline="0" dirty="0" smtClean="0"/>
                        <a:t> type + Ng + codebook size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Description</a:t>
                      </a:r>
                      <a:endParaRPr lang="zh-CN" altLang="en-US" sz="1400" dirty="0"/>
                    </a:p>
                  </a:txBody>
                  <a:tcPr/>
                </a:tc>
              </a:tr>
              <a:tr h="30607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SU, Ng4, quantization resolution  = {2,4}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607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001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SU, Ng4, quantization resolution  = {4,6}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607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010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SU, Ng16, quantization resolution  = {2,4}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21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011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SU, Ng16 quantization resolution  = {4,6}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MU+Ng4, quantization resolution  = {5,7}</a:t>
                      </a: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101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MU+Ng4, quantization resolution  = {7,9}</a:t>
                      </a: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110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CQI only feedback</a:t>
                      </a: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111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MU+Ng16, quantization resolution  = {7,9}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Further Explanation Regarding VHT STAs Behavior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371600"/>
            <a:ext cx="7772400" cy="4495800"/>
          </a:xfrm>
        </p:spPr>
        <p:txBody>
          <a:bodyPr/>
          <a:lstStyle/>
          <a:p>
            <a:r>
              <a:rPr lang="en-US" altLang="zh-CN" dirty="0" smtClean="0"/>
              <a:t>Some further explanations regarding VHT STAs behavior:</a:t>
            </a:r>
          </a:p>
          <a:p>
            <a:pPr lvl="1"/>
            <a:r>
              <a:rPr lang="en-US" altLang="zh-CN" dirty="0" smtClean="0"/>
              <a:t>AID11 in STA info 1 of HE NDPA is the AID of  an HE STA, hence VHT STA</a:t>
            </a:r>
            <a:r>
              <a:rPr lang="zh-CN" altLang="en-US" dirty="0" smtClean="0"/>
              <a:t> </a:t>
            </a:r>
            <a:r>
              <a:rPr lang="en-US" altLang="zh-CN" dirty="0" smtClean="0"/>
              <a:t>will not parse B0-B11 as its own AID.</a:t>
            </a:r>
          </a:p>
          <a:p>
            <a:pPr lvl="1"/>
            <a:r>
              <a:rPr lang="en-US" altLang="zh-CN" dirty="0" smtClean="0"/>
              <a:t>Disambiguation bit corresponds to  the MSB of AID12 of the 2</a:t>
            </a:r>
            <a:r>
              <a:rPr lang="en-US" altLang="zh-CN" baseline="30000" dirty="0" smtClean="0"/>
              <a:t>nd</a:t>
            </a:r>
            <a:r>
              <a:rPr lang="en-US" altLang="zh-CN" dirty="0" smtClean="0"/>
              <a:t> STA in VHT NDPA, and is set to 1, making AID12  &gt; 2048 , never match the AID of a VHT STA.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May, 2016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  <p:sp>
        <p:nvSpPr>
          <p:cNvPr id="7" name="Rectangle 84"/>
          <p:cNvSpPr/>
          <p:nvPr/>
        </p:nvSpPr>
        <p:spPr bwMode="auto">
          <a:xfrm>
            <a:off x="2606854" y="3905209"/>
            <a:ext cx="2590800" cy="8382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</p:txBody>
      </p:sp>
      <p:cxnSp>
        <p:nvCxnSpPr>
          <p:cNvPr id="8" name="Straight Connector 85"/>
          <p:cNvCxnSpPr/>
          <p:nvPr/>
        </p:nvCxnSpPr>
        <p:spPr bwMode="auto">
          <a:xfrm>
            <a:off x="3521254" y="3905209"/>
            <a:ext cx="0" cy="838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9" name="Straight Connector 86"/>
          <p:cNvCxnSpPr/>
          <p:nvPr/>
        </p:nvCxnSpPr>
        <p:spPr bwMode="auto">
          <a:xfrm>
            <a:off x="4435654" y="3905209"/>
            <a:ext cx="0" cy="838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2089410" y="4693585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Bits: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04852" y="421000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Nc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583279" y="4133809"/>
            <a:ext cx="776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Feedback</a:t>
            </a:r>
          </a:p>
          <a:p>
            <a:pPr algn="ctr"/>
            <a:r>
              <a:rPr lang="en-US" dirty="0" smtClean="0"/>
              <a:t> Type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911654" y="4743409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707444" y="4743409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826054" y="4752201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773745" y="4170737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AID12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606854" y="367660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B0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216454" y="3676609"/>
            <a:ext cx="4354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B11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749854" y="3676609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B12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283254" y="3676609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B13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892854" y="3676610"/>
            <a:ext cx="441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B15</a:t>
            </a:r>
            <a:endParaRPr lang="en-US" dirty="0"/>
          </a:p>
        </p:txBody>
      </p:sp>
      <p:sp>
        <p:nvSpPr>
          <p:cNvPr id="22" name="Rectangle 84"/>
          <p:cNvSpPr/>
          <p:nvPr/>
        </p:nvSpPr>
        <p:spPr bwMode="auto">
          <a:xfrm>
            <a:off x="5197654" y="3905209"/>
            <a:ext cx="2590800" cy="8382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</p:txBody>
      </p:sp>
      <p:cxnSp>
        <p:nvCxnSpPr>
          <p:cNvPr id="23" name="Straight Connector 85"/>
          <p:cNvCxnSpPr/>
          <p:nvPr/>
        </p:nvCxnSpPr>
        <p:spPr bwMode="auto">
          <a:xfrm>
            <a:off x="6112054" y="3905209"/>
            <a:ext cx="0" cy="838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4" name="Straight Connector 86"/>
          <p:cNvCxnSpPr/>
          <p:nvPr/>
        </p:nvCxnSpPr>
        <p:spPr bwMode="auto">
          <a:xfrm>
            <a:off x="7026454" y="3905209"/>
            <a:ext cx="0" cy="838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7195652" y="421000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Nc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174079" y="4133809"/>
            <a:ext cx="776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Feedback</a:t>
            </a:r>
          </a:p>
          <a:p>
            <a:pPr algn="ctr"/>
            <a:r>
              <a:rPr lang="en-US" dirty="0" smtClean="0"/>
              <a:t> Type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502454" y="4743409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298244" y="4743409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416854" y="4752201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364545" y="4170737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AID12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197654" y="3676609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B16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715000" y="3676609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B27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340654" y="3676609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B28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6874054" y="3676609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B29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7483654" y="3676610"/>
            <a:ext cx="441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B31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457200" y="412498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VHT NDPA: STA</a:t>
            </a:r>
            <a:r>
              <a:rPr lang="zh-CN" altLang="en-US" sz="1400" dirty="0" smtClean="0"/>
              <a:t> </a:t>
            </a:r>
            <a:r>
              <a:rPr lang="en-US" altLang="zh-CN" sz="1400" dirty="0" smtClean="0"/>
              <a:t>info  1 + STA info 2</a:t>
            </a:r>
            <a:endParaRPr lang="zh-CN" altLang="en-US" sz="1400" dirty="0"/>
          </a:p>
        </p:txBody>
      </p:sp>
      <p:graphicFrame>
        <p:nvGraphicFramePr>
          <p:cNvPr id="39" name="表 2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50439668"/>
              </p:ext>
            </p:extLst>
          </p:nvPr>
        </p:nvGraphicFramePr>
        <p:xfrm>
          <a:off x="2630080" y="4953000"/>
          <a:ext cx="5167063" cy="1624297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794161"/>
                <a:gridCol w="1604959"/>
                <a:gridCol w="685800"/>
                <a:gridCol w="381000"/>
                <a:gridCol w="914401"/>
                <a:gridCol w="786742"/>
              </a:tblGrid>
              <a:tr h="487923">
                <a:tc>
                  <a:txBody>
                    <a:bodyPr/>
                    <a:lstStyle/>
                    <a:p>
                      <a:endParaRPr lang="ja-JP" altLang="en-US" sz="12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altLang="en-US" sz="1400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79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Times New Roman"/>
                          <a:ea typeface="Malgun Gothic"/>
                        </a:rPr>
                        <a:t>AID11</a:t>
                      </a:r>
                      <a:endParaRPr lang="ja-JP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algun Gothic"/>
                        </a:rPr>
                        <a:t>Partial</a:t>
                      </a:r>
                      <a:r>
                        <a:rPr lang="en-US" altLang="ja-JP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algun Gothic"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algun Gothic"/>
                        </a:rPr>
                        <a:t>B</a:t>
                      </a:r>
                      <a:r>
                        <a:rPr lang="en-US" altLang="ja-JP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algun Gothic"/>
                        </a:rPr>
                        <a:t>W </a:t>
                      </a:r>
                      <a:r>
                        <a:rPr lang="en-US" altLang="ja-JP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algun Gothic"/>
                        </a:rPr>
                        <a:t>Info</a:t>
                      </a:r>
                      <a:endParaRPr lang="ja-JP" altLang="zh-CN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ja-JP" sz="1100" dirty="0" smtClean="0">
                          <a:effectLst/>
                          <a:latin typeface="Times New Roman"/>
                          <a:ea typeface="Malgun Gothic"/>
                        </a:rPr>
                        <a:t>Feedback type</a:t>
                      </a:r>
                      <a:r>
                        <a:rPr lang="en-GB" altLang="ja-JP" sz="1100" baseline="0" dirty="0" smtClean="0">
                          <a:effectLst/>
                          <a:latin typeface="Times New Roman"/>
                          <a:ea typeface="Malgun Gothic"/>
                        </a:rPr>
                        <a:t> + Ng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Times New Roman"/>
                          <a:ea typeface="Malgun Gothic"/>
                        </a:rPr>
                        <a:t>Disambiguation bit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dirty="0" smtClean="0">
                          <a:effectLst/>
                          <a:latin typeface="Times New Roman"/>
                          <a:ea typeface="Malgun Gothic"/>
                        </a:rPr>
                        <a:t>Codebook size </a:t>
                      </a:r>
                      <a:endParaRPr lang="ja-JP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b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</a:rPr>
                        <a:t>Nc</a:t>
                      </a:r>
                      <a:endParaRPr lang="ja-JP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81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Times New Roman"/>
                          <a:ea typeface="Malgun Gothic"/>
                        </a:rPr>
                        <a:t>11 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100" dirty="0" smtClean="0">
                          <a:effectLst/>
                          <a:latin typeface="Times New Roman"/>
                          <a:ea typeface="Malgun Gothic"/>
                        </a:rPr>
                        <a:t>14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100" dirty="0" smtClean="0">
                          <a:effectLst/>
                          <a:latin typeface="Times New Roman"/>
                          <a:ea typeface="Malgun Gothic"/>
                        </a:rPr>
                        <a:t>2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ja-JP" sz="1100" dirty="0" smtClean="0">
                          <a:effectLst/>
                          <a:latin typeface="Times New Roman"/>
                          <a:ea typeface="Malgun Gothic"/>
                        </a:rPr>
                        <a:t>1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100" dirty="0" smtClean="0">
                          <a:effectLst/>
                          <a:latin typeface="Times New Roman"/>
                          <a:ea typeface="Malgun Gothic"/>
                        </a:rPr>
                        <a:t>1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100" dirty="0" smtClean="0">
                          <a:effectLst/>
                          <a:latin typeface="Times New Roman"/>
                          <a:ea typeface="Malgun Gothic"/>
                        </a:rPr>
                        <a:t>3</a:t>
                      </a:r>
                      <a:endParaRPr lang="ja-JP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0" name="TextBox 39"/>
          <p:cNvSpPr txBox="1"/>
          <p:nvPr/>
        </p:nvSpPr>
        <p:spPr>
          <a:xfrm>
            <a:off x="2527368" y="5149533"/>
            <a:ext cx="4199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B0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3000622" y="5149533"/>
            <a:ext cx="5086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B10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3529942" y="5149533"/>
            <a:ext cx="5086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B11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672942" y="5149533"/>
            <a:ext cx="5086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B24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977742" y="5149534"/>
            <a:ext cx="5086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B25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5282542" y="5149534"/>
            <a:ext cx="5086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B26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739742" y="5149534"/>
            <a:ext cx="5086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B27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6425542" y="5149534"/>
            <a:ext cx="5086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B28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6983684" y="5149534"/>
            <a:ext cx="5086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B29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7568542" y="5149534"/>
            <a:ext cx="5086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B31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089410" y="6096000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Bits: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457200" y="5486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HE NDPA: STA</a:t>
            </a:r>
            <a:r>
              <a:rPr lang="zh-CN" altLang="en-US" sz="1400" dirty="0" smtClean="0"/>
              <a:t> </a:t>
            </a:r>
            <a:r>
              <a:rPr lang="en-US" altLang="zh-CN" sz="1400" dirty="0" smtClean="0"/>
              <a:t>info  1 </a:t>
            </a:r>
            <a:endParaRPr lang="zh-CN" altLang="en-US" sz="1400" dirty="0"/>
          </a:p>
        </p:txBody>
      </p:sp>
      <p:sp>
        <p:nvSpPr>
          <p:cNvPr id="52" name="椭圆 51"/>
          <p:cNvSpPr/>
          <p:nvPr/>
        </p:nvSpPr>
        <p:spPr bwMode="auto">
          <a:xfrm>
            <a:off x="5715000" y="3429000"/>
            <a:ext cx="457200" cy="30480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791200" y="3197423"/>
            <a:ext cx="243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MSB of AID 12 of VHT STA 2</a:t>
            </a:r>
            <a:endParaRPr lang="zh-CN" altLang="en-US" sz="1400" dirty="0"/>
          </a:p>
        </p:txBody>
      </p:sp>
      <p:sp>
        <p:nvSpPr>
          <p:cNvPr id="54" name="椭圆 53"/>
          <p:cNvSpPr/>
          <p:nvPr/>
        </p:nvSpPr>
        <p:spPr bwMode="auto">
          <a:xfrm>
            <a:off x="2590800" y="3429000"/>
            <a:ext cx="762000" cy="30480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1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HE NDPA frame format reusing the type/subtype of VHT NDPA is proposed.</a:t>
            </a:r>
          </a:p>
          <a:p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May, 2016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Straw Poll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Do you agree to add to the SFD the HE NDPA frame format as shown in slide 15 and </a:t>
            </a:r>
            <a:r>
              <a:rPr lang="en-US" altLang="ja-JP" dirty="0" smtClean="0"/>
              <a:t>16 of 0609r1?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Y</a:t>
            </a:r>
          </a:p>
          <a:p>
            <a:pPr lvl="1"/>
            <a:r>
              <a:rPr lang="en-US" altLang="ja-JP" dirty="0" smtClean="0"/>
              <a:t>N</a:t>
            </a:r>
          </a:p>
          <a:p>
            <a:pPr lvl="1"/>
            <a:r>
              <a:rPr lang="en-US" altLang="ja-JP" dirty="0" smtClean="0"/>
              <a:t>A</a:t>
            </a:r>
          </a:p>
          <a:p>
            <a:pPr lvl="1"/>
            <a:endParaRPr lang="en-US" altLang="ja-JP" dirty="0" smtClean="0"/>
          </a:p>
          <a:p>
            <a:endParaRPr kumimoji="1" lang="ja-JP" altLang="en-US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May, 2016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13162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May, 2016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  <p:sp>
        <p:nvSpPr>
          <p:cNvPr id="9" name="标题 18"/>
          <p:cNvSpPr txBox="1">
            <a:spLocks/>
          </p:cNvSpPr>
          <p:nvPr/>
        </p:nvSpPr>
        <p:spPr bwMode="auto">
          <a:xfrm>
            <a:off x="685800" y="609600"/>
            <a:ext cx="7772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Authors (continued)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838200" y="1280684"/>
          <a:ext cx="7772400" cy="458671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30680"/>
                <a:gridCol w="1036320"/>
                <a:gridCol w="1676400"/>
                <a:gridCol w="1295400"/>
                <a:gridCol w="2133600"/>
              </a:tblGrid>
              <a:tr h="27545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Peter Loc</a:t>
                      </a:r>
                      <a:endParaRPr lang="zh-CN" altLang="en-US" sz="1200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Huawei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100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1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peterloc@iwirelesstech.com</a:t>
                      </a:r>
                      <a:endParaRPr lang="zh-CN" altLang="en-US" sz="1100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Edward</a:t>
                      </a:r>
                      <a:r>
                        <a:rPr lang="en-US" sz="1200" baseline="0" dirty="0" smtClean="0">
                          <a:latin typeface="Times New Roman"/>
                          <a:ea typeface="Times New Roman"/>
                          <a:cs typeface="Arial"/>
                        </a:rPr>
                        <a:t> Au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303 Terry Fox, Suite 400 Kanata, Ottawa, Canada</a:t>
                      </a:r>
                      <a:endParaRPr lang="en-US" altLang="zh-CN" sz="14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+mn-lt"/>
                          <a:ea typeface="Times New Roman"/>
                          <a:cs typeface="Arial"/>
                        </a:rPr>
                        <a:t>edward.ks.au@huawei.com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Times New Roman"/>
                          <a:ea typeface="Times New Roman"/>
                          <a:cs typeface="Arial"/>
                        </a:rPr>
                        <a:t>Teyan</a:t>
                      </a: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 Chen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F1-17, Huawei Base, </a:t>
                      </a:r>
                      <a:r>
                        <a:rPr lang="en-US" altLang="zh-CN" sz="11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Bantian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, Shenzhen</a:t>
                      </a:r>
                      <a:endParaRPr lang="en-US" altLang="zh-CN" sz="14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latin typeface="+mn-lt"/>
                          <a:ea typeface="Times New Roman"/>
                          <a:cs typeface="Arial"/>
                        </a:rPr>
                        <a:t>chenteyan@huawei.com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Times New Roman"/>
                          <a:ea typeface="Times New Roman"/>
                          <a:cs typeface="Arial"/>
                        </a:rPr>
                        <a:t>Yunbo</a:t>
                      </a: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 Li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F1-17, Huawei Base, </a:t>
                      </a:r>
                      <a:r>
                        <a:rPr lang="en-US" altLang="zh-CN" sz="1100" kern="12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Bantian</a:t>
                      </a:r>
                      <a:r>
                        <a:rPr lang="en-US" altLang="zh-CN" sz="1100" kern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, Shenzhen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latin typeface="+mn-lt"/>
                          <a:ea typeface="Times New Roman"/>
                          <a:cs typeface="Arial"/>
                        </a:rPr>
                        <a:t>liyunbo@huawei.com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Narendar</a:t>
                      </a:r>
                      <a:r>
                        <a:rPr lang="en-US" altLang="zh-CN" sz="1100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altLang="zh-CN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Madhavan</a:t>
                      </a:r>
                      <a:endParaRPr lang="zh-CN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Toshiba </a:t>
                      </a:r>
                      <a:endParaRPr lang="zh-CN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narendar.madhavan@toshiba.co.jp</a:t>
                      </a:r>
                      <a:endParaRPr lang="zh-CN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Masahiro </a:t>
                      </a:r>
                      <a:r>
                        <a:rPr lang="en-US" altLang="zh-CN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Sekiya</a:t>
                      </a:r>
                      <a:endParaRPr lang="zh-CN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Toshihisa Nabetani</a:t>
                      </a:r>
                      <a:endParaRPr lang="zh-CN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Tsuguhide Aoki</a:t>
                      </a:r>
                      <a:endParaRPr lang="zh-CN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Tomoko Adachi</a:t>
                      </a:r>
                      <a:endParaRPr lang="zh-CN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Kentaro Taniguchi </a:t>
                      </a:r>
                      <a:endParaRPr lang="zh-CN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Daisuke Taki</a:t>
                      </a:r>
                      <a:endParaRPr lang="zh-CN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Koji Horisaki</a:t>
                      </a:r>
                      <a:endParaRPr lang="zh-CN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David Halls</a:t>
                      </a:r>
                      <a:endParaRPr lang="zh-CN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Filippo Tosato</a:t>
                      </a:r>
                      <a:endParaRPr lang="zh-CN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Zubeir Bocus</a:t>
                      </a:r>
                      <a:endParaRPr lang="zh-CN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352775" y="6523038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29749191"/>
              </p:ext>
            </p:extLst>
          </p:nvPr>
        </p:nvGraphicFramePr>
        <p:xfrm>
          <a:off x="685800" y="1066800"/>
          <a:ext cx="7772400" cy="471421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54480"/>
                <a:gridCol w="1227221"/>
                <a:gridCol w="1718110"/>
                <a:gridCol w="1390850"/>
                <a:gridCol w="1881739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Alice Chen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Qualcomm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4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Arial"/>
                        </a:rPr>
                        <a:t>alicel@qti.qualcomm.com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Albert Van Zelst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Straatweg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66-S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Breukelen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3621 BR Netherlands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allert@qti.qualcomm.com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Alfred Asterjadhi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aasterja@qti.qualcomm.com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Bin Tian 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btian@qti.qualcomm.com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Carlos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Aldana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1700 Technology Drive San Jose, CA 95110,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caldana@qca.qualcomm.com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George Cherian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gcherian@qti.qualcomm.com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Gwendolyn Barriac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gbarriac@qti.qualcomm.com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Hemanth Sampath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hsampath@qti.qualcomm.com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Lin Yang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000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Arial"/>
                        </a:rPr>
                        <a:t>linyang@qti.qualcomm.com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Lochan</a:t>
                      </a:r>
                      <a:r>
                        <a:rPr lang="en-US" sz="1200" baseline="0" dirty="0" smtClean="0">
                          <a:latin typeface="Times New Roman"/>
                          <a:ea typeface="Times New Roman"/>
                          <a:cs typeface="Arial"/>
                        </a:rPr>
                        <a:t> Verma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5775</a:t>
                      </a:r>
                      <a:r>
                        <a:rPr lang="en-US" sz="1000" kern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Morehouse Dr. San Diego, CA USA</a:t>
                      </a:r>
                      <a:endParaRPr lang="en-US" sz="1000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Arial"/>
                        </a:rPr>
                        <a:t>lverma@qti.qualcomm.com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Menzo Wentink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Straatweg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66-S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Breukelen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3621 BR </a:t>
                      </a:r>
                      <a:r>
                        <a:rPr lang="en-US" sz="10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Netherlands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mwentink@qti.qualcomm.com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Naveen Kakani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2100 </a:t>
                      </a:r>
                      <a:r>
                        <a:rPr lang="fr-FR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Lakeside</a:t>
                      </a:r>
                      <a:r>
                        <a:rPr lang="fr-FR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Boulevard</a:t>
                      </a:r>
                      <a:br>
                        <a:rPr lang="fr-FR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Suite 475, Richardson</a:t>
                      </a:r>
                      <a:br>
                        <a:rPr lang="fr-FR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TX 75082, USA</a:t>
                      </a: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Arial"/>
                        </a:rPr>
                        <a:t>nkakani@qti.qualcomm.com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Raja Banerjea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1060 Rincon Circle San Jose</a:t>
                      </a:r>
                      <a:br>
                        <a:rPr lang="it-IT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 95131, USA</a:t>
                      </a: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Arial"/>
                        </a:rPr>
                        <a:t>rajab@qit.qualcomm.com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Richard Van Nee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Straatweg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66-S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Breukelen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3621 BR Netherlands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rvannee@qti.qualcomm.com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13162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May, 2016</a:t>
            </a:r>
            <a:endParaRPr lang="en-US" altLang="zh-CN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383413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352775" y="6523038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06157087"/>
              </p:ext>
            </p:extLst>
          </p:nvPr>
        </p:nvGraphicFramePr>
        <p:xfrm>
          <a:off x="731687" y="1252407"/>
          <a:ext cx="7772400" cy="209293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54480"/>
                <a:gridCol w="1227221"/>
                <a:gridCol w="1718110"/>
                <a:gridCol w="1390850"/>
                <a:gridCol w="1881739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Rolf De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Vegt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Qualcomm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1700 Technology Drive San Jose, CA 95110,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rolfv@qca.qualcomm.com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Sameer Vermani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svverman@qti.qualcomm.com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Simone Merlin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5775 Morehouse Dr. San Diego, CA,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smerlin@qti.qualcomm.com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Tevfik Yucek  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1700 Technology Drive San Jose, CA 95110,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tyucek@qca.qualcomm.com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VK Jones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1700 Technology Drive San Jose, CA 95110, USA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vkjones@qca.qualcomm.com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Youhan Kim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1700 Technology Drive San Jose, CA 95110, USA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youhank@qca.qualcomm.com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13162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May, 2016</a:t>
            </a:r>
            <a:endParaRPr lang="en-US" altLang="zh-CN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162683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May, 2016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  <p:graphicFrame>
        <p:nvGraphicFramePr>
          <p:cNvPr id="7" name="Table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704100894"/>
              </p:ext>
            </p:extLst>
          </p:nvPr>
        </p:nvGraphicFramePr>
        <p:xfrm>
          <a:off x="685800" y="1219200"/>
          <a:ext cx="7239000" cy="2279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7800"/>
                <a:gridCol w="1143000"/>
                <a:gridCol w="1600200"/>
                <a:gridCol w="1295400"/>
                <a:gridCol w="1752600"/>
              </a:tblGrid>
              <a:tr h="2391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Name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Affiliation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Ron Porat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Broadcom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  <a:hlinkClick r:id="rId2"/>
                        </a:rPr>
                        <a:t>rporat@broadcom.com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5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Sriram Venkateswaran </a:t>
                      </a:r>
                      <a:endParaRPr lang="en-US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Matthew Fischer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mfischer@broadcom.com</a:t>
                      </a:r>
                      <a:endParaRPr lang="en-US" sz="11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Zhou Lan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Leo Montreuil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Arial"/>
                        </a:rPr>
                        <a:t>Andrew Blanksby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Vinko Erceg</a:t>
                      </a:r>
                      <a:endParaRPr lang="en-US" sz="12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Mingyue Ji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标题 18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13162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May, 2016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352775" y="6523038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93814483"/>
              </p:ext>
            </p:extLst>
          </p:nvPr>
        </p:nvGraphicFramePr>
        <p:xfrm>
          <a:off x="762000" y="1752600"/>
          <a:ext cx="7239000" cy="284482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7800"/>
                <a:gridCol w="1143000"/>
                <a:gridCol w="1600200"/>
                <a:gridCol w="1295400"/>
                <a:gridCol w="1752600"/>
              </a:tblGrid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Robert Stacey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Intel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2111 NE 25th Ave, Hillsboro OR 97124, USA  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+1-503-724-893  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robert.stacey@intel.com</a:t>
                      </a:r>
                      <a:endParaRPr lang="en-US" sz="11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Shahrnaz Azizi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shahrnaz.azizi@intel.com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Po-Kai Huang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po-kai.huang@intel.com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Qinghua Li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quinghua.li@intel.com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Xiaogang Chen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xiaogang.c.chen@intel.com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Chitto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Ghosh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chittabrata.ghosh@intel.com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Laurent Cariou </a:t>
                      </a:r>
                      <a:endParaRPr lang="en-US" sz="12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+mn-lt"/>
                          <a:ea typeface="Times New Roman"/>
                          <a:cs typeface="Arial"/>
                        </a:rPr>
                        <a:t>laurent.cariou@intel.com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Yaron Alpert</a:t>
                      </a:r>
                      <a:endParaRPr lang="en-US" sz="12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yaron.alpert@intel.com</a:t>
                      </a:r>
                      <a:endParaRPr lang="en-US" sz="11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Assaf Gurevitz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assaf.gurevitz@intel.com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3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Ilan Sutskover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+mn-lt"/>
                          <a:ea typeface="Times New Roman"/>
                          <a:cs typeface="Arial"/>
                          <a:hlinkClick r:id="rId2"/>
                        </a:rPr>
                        <a:t>ilan.sutskover@intel.com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3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Feng Jiang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+mn-lt"/>
                          <a:ea typeface="Times New Roman"/>
                          <a:cs typeface="Arial"/>
                        </a:rPr>
                        <a:t>feng1.jiang@intel.com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13162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May, 2016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352775" y="6523038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48997734"/>
              </p:ext>
            </p:extLst>
          </p:nvPr>
        </p:nvGraphicFramePr>
        <p:xfrm>
          <a:off x="762000" y="1524000"/>
          <a:ext cx="7239000" cy="41204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7800"/>
                <a:gridCol w="1143000"/>
                <a:gridCol w="1600200"/>
                <a:gridCol w="1295400"/>
                <a:gridCol w="1752600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Hongyuan Zhang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4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Marvell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4"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5488 Marvell Lane,</a:t>
                      </a:r>
                      <a:b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Santa Clara, CA, 95054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4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408-222-2500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hongyuan@marvell.com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Lei Wang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Leileiw@marvell.com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Liwen Chu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liwenchu@marvell.com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Jinjing Jiang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jinjing@marvell.com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Yan Zhang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yzhang@marvell.com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Rui Cao 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ruicao@marvell.com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Sudhir Srinivasa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sudhirs@marvell.com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Bo Yu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Arial"/>
                        </a:rPr>
                        <a:t>boyu@marvell.com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Saga Tamhane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sagar@marvell.com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Mao Yu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my@marvel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..com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Arial"/>
                        </a:rPr>
                        <a:t>Xiayu Zheng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smtClean="0">
                          <a:latin typeface="Times New Roman"/>
                          <a:ea typeface="Times New Roman"/>
                          <a:cs typeface="Arial"/>
                        </a:rPr>
                        <a:t>xzheng@marvell.com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Arial"/>
                        </a:rPr>
                        <a:t>Christian Berger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Arial"/>
                        </a:rPr>
                        <a:t>crberger@marvell.com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Times New Roman"/>
                          <a:cs typeface="Arial"/>
                        </a:rPr>
                        <a:t>Niranjan Grandhe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+mn-lt"/>
                          <a:ea typeface="Times New Roman"/>
                          <a:cs typeface="Arial"/>
                        </a:rPr>
                        <a:t>ngrandhe@marvell.com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Hui-Ling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Lou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hlou@marvell.com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151617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13162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May, 2016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352775" y="6523038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75781001"/>
              </p:ext>
            </p:extLst>
          </p:nvPr>
        </p:nvGraphicFramePr>
        <p:xfrm>
          <a:off x="789972" y="4114800"/>
          <a:ext cx="7239000" cy="165271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7800"/>
                <a:gridCol w="1143000"/>
                <a:gridCol w="1600200"/>
                <a:gridCol w="1295400"/>
                <a:gridCol w="1752600"/>
              </a:tblGrid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Joonsuk Kim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Apple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200" b="0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joonsuk@apple.com</a:t>
                      </a:r>
                      <a:endParaRPr lang="en-US" sz="9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Aon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Mujtaba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mujtaba@apple.com</a:t>
                      </a:r>
                      <a:endParaRPr lang="en-US" sz="900" u="none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Guoqing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 Li</a:t>
                      </a:r>
                      <a:endParaRPr lang="en-US" sz="12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guoqing_li@apple.com</a:t>
                      </a:r>
                      <a:endParaRPr lang="en-US" sz="9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Eric Wong </a:t>
                      </a:r>
                      <a:endParaRPr lang="en-US" sz="12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5"/>
                        </a:rPr>
                        <a:t>ericwong@apple.com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9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Chris</a:t>
                      </a:r>
                      <a:r>
                        <a:rPr lang="en-US" sz="1200" baseline="0" dirty="0" smtClean="0">
                          <a:latin typeface="Times New Roman"/>
                          <a:ea typeface="Times New Roman"/>
                          <a:cs typeface="Arial"/>
                        </a:rPr>
                        <a:t> Hartman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chartman@apple.com</a:t>
                      </a:r>
                      <a:endParaRPr lang="en-US" sz="900" u="none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Times New Roman"/>
                          <a:ea typeface="Times New Roman"/>
                          <a:cs typeface="Arial"/>
                        </a:rPr>
                        <a:t>Jarkko</a:t>
                      </a: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200" dirty="0" err="1" smtClean="0">
                          <a:latin typeface="Times New Roman"/>
                          <a:ea typeface="Times New Roman"/>
                          <a:cs typeface="Arial"/>
                        </a:rPr>
                        <a:t>Kneckt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7"/>
                        </a:rPr>
                        <a:t>jkneckt@apple.com</a:t>
                      </a:r>
                      <a:r>
                        <a:rPr lang="en-US" sz="12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762000" y="1219200"/>
          <a:ext cx="7239000" cy="27680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7800"/>
                <a:gridCol w="1143000"/>
                <a:gridCol w="1600200"/>
                <a:gridCol w="1295400"/>
                <a:gridCol w="1752600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+mn-lt"/>
                          <a:ea typeface="Times New Roman"/>
                          <a:cs typeface="Arial"/>
                        </a:rPr>
                        <a:t>Jianhan Liu</a:t>
                      </a:r>
                      <a:endParaRPr lang="en-US" sz="12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Mediatek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USA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2860 Junction Ave, San Jose, CA 95134, USA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+1-408-526-1899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jianhan.Liu@mediatek.com</a:t>
                      </a:r>
                      <a:endParaRPr lang="en-US" sz="11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Thomas Pare</a:t>
                      </a:r>
                      <a:endParaRPr lang="en-US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thomas.pare@mediatek.com</a:t>
                      </a: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ChaoChun Wang</a:t>
                      </a:r>
                      <a:endParaRPr lang="en-US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chaochun.wang@mediatek.com</a:t>
                      </a:r>
                      <a:endParaRPr lang="en-US" sz="11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James Wang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james.wang@mediatek.com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Times New Roman"/>
                          <a:cs typeface="Arial"/>
                        </a:rPr>
                        <a:t>Tianyu Wu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tianyu.wu@mediatek.com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Times New Roman"/>
                          <a:cs typeface="Arial"/>
                        </a:rPr>
                        <a:t>Russell Huang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russell.huang@mediatek.com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James Yee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Mediatek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No. 1 </a:t>
                      </a:r>
                      <a:r>
                        <a:rPr lang="en-GB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Dusing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1</a:t>
                      </a:r>
                      <a:r>
                        <a:rPr lang="en-GB" sz="12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Road, </a:t>
                      </a:r>
                      <a:r>
                        <a:rPr lang="en-GB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Hsinchu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Taiwan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+886-3-567-0766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james.yee@mediatek.com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Frank Hsu 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frank.hsu@mediatek.com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13162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May, 2016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352775" y="6523038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9" name="标题 18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28600"/>
          </a:xfrm>
        </p:spPr>
        <p:txBody>
          <a:bodyPr/>
          <a:lstStyle/>
          <a:p>
            <a:pPr algn="l"/>
            <a:r>
              <a:rPr lang="en-US" altLang="zh-CN" sz="2000" dirty="0" smtClean="0"/>
              <a:t>Authors (continued)</a:t>
            </a:r>
            <a:endParaRPr lang="zh-CN" altLang="en-US" sz="20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62000" y="1078644"/>
          <a:ext cx="7620000" cy="329410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24000"/>
                <a:gridCol w="1203158"/>
                <a:gridCol w="1684421"/>
                <a:gridCol w="1363579"/>
                <a:gridCol w="1844842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Jinmin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Kim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LG Electronics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19,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Yangjae-daero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11gil,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Seocho-gu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Seoul 137-130, Korea 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Jinmin1230.kim@lge.com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Kiseon Ryu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kiseon.ryu@lge.com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Jinyoung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Chun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jiny.chun@lge.com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Jinsoo Choi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js.choi@lge.com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Jeongki Kim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jeongki.kim@lge.com 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Dongguk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Lim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dongguk.lim@lge.com 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Suhwook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Kim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suhwook.kim@lge.com  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Eunsung Park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esung.park@lge.com 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Times New Roman"/>
                          <a:ea typeface="Times New Roman"/>
                          <a:cs typeface="Arial"/>
                        </a:rPr>
                        <a:t>Jayh</a:t>
                      </a: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200" dirty="0" err="1" smtClean="0">
                          <a:latin typeface="Times New Roman"/>
                          <a:ea typeface="Times New Roman"/>
                          <a:cs typeface="Arial"/>
                        </a:rPr>
                        <a:t>hyunhee</a:t>
                      </a:r>
                      <a:r>
                        <a:rPr lang="en-US" sz="1200" dirty="0" smtClean="0">
                          <a:latin typeface="Times New Roman"/>
                          <a:ea typeface="Times New Roman"/>
                          <a:cs typeface="Arial"/>
                        </a:rPr>
                        <a:t> Park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Arial"/>
                        </a:rPr>
                        <a:t>hyunh.park@lge.com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HanGyu Cho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hg.cho@lge.com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Thomas Derham 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Orange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thomas.derham@orange.com</a:t>
                      </a: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762000" y="4387663"/>
          <a:ext cx="7620000" cy="1479737"/>
        </p:xfrm>
        <a:graphic>
          <a:graphicData uri="http://schemas.openxmlformats.org/drawingml/2006/table">
            <a:tbl>
              <a:tblPr/>
              <a:tblGrid>
                <a:gridCol w="1523999"/>
                <a:gridCol w="1219200"/>
                <a:gridCol w="1676400"/>
                <a:gridCol w="1371600"/>
                <a:gridCol w="1828801"/>
              </a:tblGrid>
              <a:tr h="3414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Bo Sun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ZTE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#9 Wuxingduan, Xifeng</a:t>
                      </a:r>
                      <a:b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Rd., Xi'an, China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hlinkClick r:id="rId2"/>
                        </a:rPr>
                        <a:t>sun.bo1@zte.com.cn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Kaiying Lv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hlinkClick r:id="rId3"/>
                        </a:rPr>
                        <a:t>lv.kaiying@zte.com.cn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Yonggang Fang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hlinkClick r:id="rId4"/>
                        </a:rPr>
                        <a:t>yfang@ztetx.com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Ke Yao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hlinkClick r:id="rId5"/>
                        </a:rPr>
                        <a:t>yao.ke5@zte.com.cn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Weimin Xing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hlinkClick r:id="rId6"/>
                        </a:rPr>
                        <a:t>xing.weimin@zte.com.cn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Brian Hart 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Cisco Systems 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170 W Tasman Dr, San Jose, CA 95134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hlinkClick r:id="rId7"/>
                        </a:rPr>
                        <a:t>brianh@cisco.com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Pooya Monajemi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  <a:hlinkClick r:id="rId8"/>
                        </a:rPr>
                        <a:t>pmonajem@cisco.com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88" marR="7588" marT="758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112121</TotalTime>
  <Words>2239</Words>
  <Application>Microsoft Office PowerPoint</Application>
  <PresentationFormat>全屏显示(4:3)</PresentationFormat>
  <Paragraphs>781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802-11-Submission</vt:lpstr>
      <vt:lpstr>HE NDPA frame format</vt:lpstr>
      <vt:lpstr>幻灯片 2</vt:lpstr>
      <vt:lpstr>Authors (continued)</vt:lpstr>
      <vt:lpstr>Authors (continued)</vt:lpstr>
      <vt:lpstr>Authors (continued)</vt:lpstr>
      <vt:lpstr>Authors (continued)</vt:lpstr>
      <vt:lpstr>Authors (continued)</vt:lpstr>
      <vt:lpstr>Authors (continued)</vt:lpstr>
      <vt:lpstr>Authors (continued)</vt:lpstr>
      <vt:lpstr>Authors (continued)</vt:lpstr>
      <vt:lpstr>Authors (continued)</vt:lpstr>
      <vt:lpstr>Background</vt:lpstr>
      <vt:lpstr> VHT NDPA frame format Recap</vt:lpstr>
      <vt:lpstr>HE NDPA frame format</vt:lpstr>
      <vt:lpstr>HE NDPA frame format</vt:lpstr>
      <vt:lpstr>Changes Compared with VHT NDPA</vt:lpstr>
      <vt:lpstr>Further Explanation Regarding VHT STAs Behavior</vt:lpstr>
      <vt:lpstr>Summary</vt:lpstr>
      <vt:lpstr>Straw Poll</vt:lpstr>
    </vt:vector>
  </TitlesOfParts>
  <Company>Marvell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 LTF Proposal</dc:title>
  <dc:creator>Lei Wang</dc:creator>
  <cp:lastModifiedBy>Ross Jian Yu</cp:lastModifiedBy>
  <cp:revision>2441</cp:revision>
  <cp:lastPrinted>1998-02-10T13:28:06Z</cp:lastPrinted>
  <dcterms:created xsi:type="dcterms:W3CDTF">2007-05-21T21:00:37Z</dcterms:created>
  <dcterms:modified xsi:type="dcterms:W3CDTF">2016-05-18T06:23:53Z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-329287951</vt:i4>
  </property>
  <property fmtid="{D5CDD505-2E9C-101B-9397-08002B2CF9AE}" pid="4" name="_EmailSubject">
    <vt:lpwstr>Ng contribution</vt:lpwstr>
  </property>
  <property fmtid="{D5CDD505-2E9C-101B-9397-08002B2CF9AE}" pid="5" name="_AuthorEmail">
    <vt:lpwstr>rporat@broadcom.com</vt:lpwstr>
  </property>
  <property fmtid="{D5CDD505-2E9C-101B-9397-08002B2CF9AE}" pid="6" name="_AuthorEmailDisplayName">
    <vt:lpwstr>Ron Porat</vt:lpwstr>
  </property>
  <property fmtid="{D5CDD505-2E9C-101B-9397-08002B2CF9AE}" pid="7" name="_2015_ms_pID_725343">
    <vt:lpwstr>(3)ISyly5KyisnmIjXcN/y3XFZ9TfAqaTjcxZsMgLUhyzVt6SqGI58LF+GHpMa2DqB/ZiPqa6YW
12oNCiwXOZZQlnWZaGcF/z9NmQGDADZvOmDDOdbuz5Ypktg+3sVMLkkjnaCeUJccuMKRjoVW
DlyZD7ZoMLMHALEejYzqVNAjZ6Yn0oRgY1qnaq8zdFbrJ18c+D4KKLNIjtE/9SIxz1IdRXXS
hY8pfk2/tXwneE3CXc</vt:lpwstr>
  </property>
  <property fmtid="{D5CDD505-2E9C-101B-9397-08002B2CF9AE}" pid="8" name="_2015_ms_pID_7253431">
    <vt:lpwstr>MZP8n5s1jzciUkM2ivUWDNQW7tK9QTo5CDUHvG4mFJZF3lgW+BzaQu
9WYpAMsgxxDbSL5BVxTtgudSVM08HGM/8HNTTDfSb3fLZKcAzwLzRiUS1yuylfae8qEmcNX8
hpHFRsh+m/szkUc86Yp2p6b1n2p9D7nmVpFzYME6u2PoMwkXFz3P3G1/2oujEiBesSw6QsnR
41TG8/sggZQUwEgk2J1F1OvZEIbKHuNAK74r</vt:lpwstr>
  </property>
  <property fmtid="{D5CDD505-2E9C-101B-9397-08002B2CF9AE}" pid="9" name="_2015_ms_pID_7253432">
    <vt:lpwstr>Lh5REiKRT7tDwpHj4ccyKZA=</vt:lpwstr>
  </property>
</Properties>
</file>