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5"/>
  </p:notesMasterIdLst>
  <p:handoutMasterIdLst>
    <p:handoutMasterId r:id="rId116"/>
  </p:handoutMasterIdLst>
  <p:sldIdLst>
    <p:sldId id="269" r:id="rId2"/>
    <p:sldId id="1670" r:id="rId3"/>
    <p:sldId id="278" r:id="rId4"/>
    <p:sldId id="1454" r:id="rId5"/>
    <p:sldId id="1455" r:id="rId6"/>
    <p:sldId id="358" r:id="rId7"/>
    <p:sldId id="359" r:id="rId8"/>
    <p:sldId id="287" r:id="rId9"/>
    <p:sldId id="1620" r:id="rId10"/>
    <p:sldId id="344" r:id="rId11"/>
    <p:sldId id="345" r:id="rId12"/>
    <p:sldId id="1378" r:id="rId13"/>
    <p:sldId id="1423" r:id="rId14"/>
    <p:sldId id="1164" r:id="rId15"/>
    <p:sldId id="1562" r:id="rId16"/>
    <p:sldId id="1101" r:id="rId17"/>
    <p:sldId id="1581" r:id="rId18"/>
    <p:sldId id="1657" r:id="rId19"/>
    <p:sldId id="1404" r:id="rId20"/>
    <p:sldId id="1405" r:id="rId21"/>
    <p:sldId id="1527" r:id="rId22"/>
    <p:sldId id="1526" r:id="rId23"/>
    <p:sldId id="1648" r:id="rId24"/>
    <p:sldId id="1618" r:id="rId25"/>
    <p:sldId id="1649" r:id="rId26"/>
    <p:sldId id="1684" r:id="rId27"/>
    <p:sldId id="1685" r:id="rId28"/>
    <p:sldId id="1686" r:id="rId29"/>
    <p:sldId id="1687" r:id="rId30"/>
    <p:sldId id="1689" r:id="rId31"/>
    <p:sldId id="1690" r:id="rId32"/>
    <p:sldId id="1691" r:id="rId33"/>
    <p:sldId id="1692" r:id="rId34"/>
    <p:sldId id="1694" r:id="rId35"/>
    <p:sldId id="1695" r:id="rId36"/>
    <p:sldId id="1696" r:id="rId37"/>
    <p:sldId id="1697" r:id="rId38"/>
    <p:sldId id="1716" r:id="rId39"/>
    <p:sldId id="1717" r:id="rId40"/>
    <p:sldId id="1718" r:id="rId41"/>
    <p:sldId id="1688" r:id="rId42"/>
    <p:sldId id="1702" r:id="rId43"/>
    <p:sldId id="1703" r:id="rId44"/>
    <p:sldId id="1704" r:id="rId45"/>
    <p:sldId id="1705" r:id="rId46"/>
    <p:sldId id="1706" r:id="rId47"/>
    <p:sldId id="1707" r:id="rId48"/>
    <p:sldId id="1708" r:id="rId49"/>
    <p:sldId id="1709" r:id="rId50"/>
    <p:sldId id="1710" r:id="rId51"/>
    <p:sldId id="1698" r:id="rId52"/>
    <p:sldId id="1699" r:id="rId53"/>
    <p:sldId id="1700" r:id="rId54"/>
    <p:sldId id="1701" r:id="rId55"/>
    <p:sldId id="1715" r:id="rId56"/>
    <p:sldId id="1711" r:id="rId57"/>
    <p:sldId id="1712" r:id="rId58"/>
    <p:sldId id="1713" r:id="rId59"/>
    <p:sldId id="1679" r:id="rId60"/>
    <p:sldId id="1583" r:id="rId61"/>
    <p:sldId id="1665" r:id="rId62"/>
    <p:sldId id="1680" r:id="rId63"/>
    <p:sldId id="1629" r:id="rId64"/>
    <p:sldId id="1667" r:id="rId65"/>
    <p:sldId id="1681" r:id="rId66"/>
    <p:sldId id="1668" r:id="rId67"/>
    <p:sldId id="1682" r:id="rId68"/>
    <p:sldId id="1669" r:id="rId69"/>
    <p:sldId id="1683" r:id="rId70"/>
    <p:sldId id="1572" r:id="rId71"/>
    <p:sldId id="1633" r:id="rId72"/>
    <p:sldId id="1719" r:id="rId73"/>
    <p:sldId id="1720" r:id="rId74"/>
    <p:sldId id="1640" r:id="rId75"/>
    <p:sldId id="1634" r:id="rId76"/>
    <p:sldId id="1635" r:id="rId77"/>
    <p:sldId id="1641" r:id="rId78"/>
    <p:sldId id="1642" r:id="rId79"/>
    <p:sldId id="1643" r:id="rId80"/>
    <p:sldId id="1645" r:id="rId81"/>
    <p:sldId id="1644" r:id="rId82"/>
    <p:sldId id="1650" r:id="rId83"/>
    <p:sldId id="1651" r:id="rId84"/>
    <p:sldId id="1652" r:id="rId85"/>
    <p:sldId id="1653" r:id="rId86"/>
    <p:sldId id="1714" r:id="rId87"/>
    <p:sldId id="1646" r:id="rId88"/>
    <p:sldId id="1375" r:id="rId89"/>
    <p:sldId id="1376" r:id="rId90"/>
    <p:sldId id="1400" r:id="rId91"/>
    <p:sldId id="619" r:id="rId92"/>
    <p:sldId id="621" r:id="rId93"/>
    <p:sldId id="1561" r:id="rId94"/>
    <p:sldId id="1555" r:id="rId95"/>
    <p:sldId id="1601" r:id="rId96"/>
    <p:sldId id="1585" r:id="rId97"/>
    <p:sldId id="1586" r:id="rId98"/>
    <p:sldId id="1587" r:id="rId99"/>
    <p:sldId id="1588" r:id="rId100"/>
    <p:sldId id="1589" r:id="rId101"/>
    <p:sldId id="1590"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75" d="100"/>
          <a:sy n="75" d="100"/>
        </p:scale>
        <p:origin x="-42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802.11-16/0534r2</a:t>
            </a:r>
            <a:endParaRPr lang="en-US" dirty="0"/>
          </a:p>
        </p:txBody>
      </p:sp>
      <p:sp>
        <p:nvSpPr>
          <p:cNvPr id="3075" name="Rectangle 3"/>
          <p:cNvSpPr>
            <a:spLocks noGrp="1" noChangeArrowheads="1"/>
          </p:cNvSpPr>
          <p:nvPr>
            <p:ph type="dt" sz="quarter" idx="1"/>
          </p:nvPr>
        </p:nvSpPr>
        <p:spPr bwMode="auto">
          <a:xfrm>
            <a:off x="695325" y="177284"/>
            <a:ext cx="68929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802.11-16/0534r2</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3</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802.11-16/0534r2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08.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6/11-16-0533-00-0jtc-ieee-802-jtc1-sc-minutes-for-mar-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73.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May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7657168"/>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r>
                        <a:rPr lang="en-AU" sz="1200" dirty="0" smtClean="0">
                          <a:effectLst/>
                          <a:latin typeface="+mj-lt"/>
                          <a:ea typeface="Times New Roman"/>
                        </a:rPr>
                        <a:t>peter@akayla.com</a:t>
                      </a:r>
                      <a:endParaRPr lang="en-AU" sz="1200" dirty="0">
                        <a:effectLst/>
                        <a:latin typeface="+mj-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2016,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57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57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2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45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47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Macau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Macau, in March 2016, as documented in </a:t>
            </a:r>
            <a:r>
              <a:rPr lang="en-AU" i="1" dirty="0" smtClean="0">
                <a:hlinkClick r:id="rId3"/>
              </a:rPr>
              <a:t>11-16-0533-00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50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113</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63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63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a:t>
            </a:r>
          </a:p>
          <a:p>
            <a:pPr lvl="2"/>
            <a:r>
              <a:rPr lang="en-AU" dirty="0" smtClean="0"/>
              <a:t>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848"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4796333"/>
              </p:ext>
            </p:extLst>
          </p:nvPr>
        </p:nvGraphicFramePr>
        <p:xfrm>
          <a:off x="762000" y="1600200"/>
          <a:ext cx="7620000" cy="3774252"/>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2957752"/>
              </p:ext>
            </p:extLst>
          </p:nvPr>
        </p:nvGraphicFramePr>
        <p:xfrm>
          <a:off x="761999" y="1600200"/>
          <a:ext cx="7696200" cy="3774252"/>
        </p:xfrm>
        <a:graphic>
          <a:graphicData uri="http://schemas.openxmlformats.org/drawingml/2006/table">
            <a:tbl>
              <a:tblPr firstRow="1" bandRow="1">
                <a:tableStyleId>{21E4AEA4-8DFA-4A89-87EB-49C32662AFE0}</a:tableStyleId>
              </a:tblPr>
              <a:tblGrid>
                <a:gridCol w="1305606"/>
                <a:gridCol w="2130198"/>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eleven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6198735"/>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rPr>
                        <a:t>.1Xbx</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D1.2</a:t>
                      </a:r>
                      <a:endParaRPr lang="en-AU" sz="1600" dirty="0">
                        <a:latin typeface="+mj-lt"/>
                      </a:endParaRPr>
                    </a:p>
                  </a:txBody>
                  <a:tcPr marL="115147" marR="115147"/>
                </a:tc>
                <a:tc>
                  <a:txBody>
                    <a:bodyPr/>
                    <a:lstStyle/>
                    <a:p>
                      <a:pPr algn="ctr"/>
                      <a:r>
                        <a:rPr lang="en-AU" sz="1600" dirty="0" smtClean="0">
                          <a:latin typeface="+mj-lt"/>
                        </a:rPr>
                        <a:t>May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Dec</a:t>
                      </a:r>
                      <a:r>
                        <a:rPr lang="en-AU" sz="1600" b="0" baseline="0" dirty="0" smtClean="0">
                          <a:solidFill>
                            <a:schemeClr val="tx1"/>
                          </a:solidFill>
                          <a:latin typeface="+mj-lt"/>
                        </a:rPr>
                        <a:t> 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D2.0</a:t>
                      </a:r>
                      <a:endParaRPr lang="en-AU" sz="1600" dirty="0">
                        <a:latin typeface="+mj-lt"/>
                      </a:endParaRPr>
                    </a:p>
                  </a:txBody>
                  <a:tcPr marL="115147" marR="115147"/>
                </a:tc>
                <a:tc>
                  <a:txBody>
                    <a:bodyPr/>
                    <a:lstStyle/>
                    <a:p>
                      <a:pPr algn="ctr"/>
                      <a:r>
                        <a:rPr lang="en-AU" sz="1600" dirty="0" smtClean="0">
                          <a:latin typeface="+mj-lt"/>
                        </a:rPr>
                        <a:t>Jan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 </a:t>
                      </a:r>
                      <a:r>
                        <a:rPr lang="en-AU" sz="1600" b="0" baseline="0" dirty="0" smtClean="0">
                          <a:solidFill>
                            <a:schemeClr val="tx1"/>
                          </a:solidFill>
                          <a:latin typeface="+mj-lt"/>
                        </a:rPr>
                        <a:t>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kern="1200" dirty="0" smtClean="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rgbClr val="FF0000"/>
                          </a:solidFill>
                          <a:latin typeface="+mj-lt"/>
                          <a:cs typeface="Arial" panose="020B0604020202020204" pitchFamily="34" charset="0"/>
                        </a:rPr>
                        <a:t>?</a:t>
                      </a:r>
                      <a:endParaRPr lang="en-AU" sz="1600" b="0" dirty="0">
                        <a:solidFill>
                          <a:srgbClr val="FF0000"/>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Apr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FDIS ballot passed, and resolved comments were liaised in Apr 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AU" dirty="0" smtClean="0"/>
              <a:t>60 </a:t>
            </a:r>
            <a:r>
              <a:rPr lang="en-AU" dirty="0"/>
              <a:t>day 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a:t>
            </a:r>
          </a:p>
          <a:p>
            <a:pPr lvl="2"/>
            <a:r>
              <a:rPr lang="en-AU" dirty="0">
                <a:solidFill>
                  <a:srgbClr val="FF0000"/>
                </a:solidFill>
              </a:rPr>
              <a:t>Waiting for SC6 document </a:t>
            </a:r>
            <a:r>
              <a:rPr lang="en-AU" dirty="0" smtClean="0">
                <a:solidFill>
                  <a:srgbClr val="FF0000"/>
                </a:solidFill>
              </a:rPr>
              <a:t>number – Jooran says very soon</a:t>
            </a:r>
            <a:endParaRPr lang="en-AU" dirty="0">
              <a:solidFill>
                <a:srgbClr val="FF0000"/>
              </a:solidFill>
            </a:endParaRPr>
          </a:p>
          <a:p>
            <a:pPr lvl="1"/>
            <a:r>
              <a:rPr lang="en-AU" dirty="0" smtClean="0"/>
              <a:t>The 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783003564"/>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2037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Vice Chair will be chairing the IEEE 802 JTC1 SC in May 2016 in Hawaii</a:t>
            </a:r>
            <a:endParaRPr lang="en-AU" dirty="0"/>
          </a:p>
        </p:txBody>
      </p:sp>
      <p:sp>
        <p:nvSpPr>
          <p:cNvPr id="3" name="Content Placeholder 2"/>
          <p:cNvSpPr>
            <a:spLocks noGrp="1"/>
          </p:cNvSpPr>
          <p:nvPr>
            <p:ph idx="1"/>
          </p:nvPr>
        </p:nvSpPr>
        <p:spPr/>
        <p:txBody>
          <a:bodyPr/>
          <a:lstStyle/>
          <a:p>
            <a:pPr lvl="1"/>
            <a:r>
              <a:rPr lang="en-AU" dirty="0" smtClean="0"/>
              <a:t>The SC Chair is attending the IEEE-SA </a:t>
            </a:r>
            <a:r>
              <a:rPr lang="en-AU" dirty="0" err="1" smtClean="0"/>
              <a:t>BoG</a:t>
            </a:r>
            <a:r>
              <a:rPr lang="en-AU" dirty="0" smtClean="0"/>
              <a:t> meeting in Beijing this week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endParaRPr lang="en-AU" dirty="0" smtClean="0"/>
          </a:p>
          <a:p>
            <a:pPr lvl="1"/>
            <a:r>
              <a:rPr lang="en-AU" dirty="0" smtClean="0"/>
              <a:t>… and so the SC Vice Chair will lead proceedings in Hawaii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5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752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2954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 802.11 WG meeting location</a:t>
            </a:r>
          </a:p>
        </p:txBody>
      </p:sp>
      <p:sp>
        <p:nvSpPr>
          <p:cNvPr id="9" name="Rectangle 8"/>
          <p:cNvSpPr/>
          <p:nvPr/>
        </p:nvSpPr>
        <p:spPr bwMode="auto">
          <a:xfrm>
            <a:off x="47752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IEEE-SA </a:t>
            </a:r>
            <a:r>
              <a:rPr kumimoji="0" lang="en-AU" sz="1400" b="1" i="0" u="none" strike="noStrike" cap="none" normalizeH="0" baseline="0" dirty="0" err="1" smtClean="0">
                <a:ln>
                  <a:noFill/>
                </a:ln>
                <a:solidFill>
                  <a:schemeClr val="tx1"/>
                </a:solidFill>
                <a:effectLst/>
                <a:latin typeface="+mj-lt"/>
              </a:rPr>
              <a:t>BoG</a:t>
            </a:r>
            <a:r>
              <a:rPr kumimoji="0" lang="en-AU" sz="1400" b="1" i="0" u="none" strike="noStrike" cap="none" normalizeH="0" baseline="0" dirty="0" smtClean="0">
                <a:ln>
                  <a:noFill/>
                </a:ln>
                <a:solidFill>
                  <a:schemeClr val="tx1"/>
                </a:solidFill>
                <a:effectLst/>
                <a:latin typeface="+mj-lt"/>
              </a:rPr>
              <a:t> meeting location</a:t>
            </a:r>
          </a:p>
        </p:txBody>
      </p:sp>
    </p:spTree>
    <p:extLst>
      <p:ext uri="{BB962C8B-B14F-4D97-AF65-F5344CB8AC3E}">
        <p14:creationId xmlns:p14="http://schemas.microsoft.com/office/powerpoint/2010/main" val="393636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FDIS ballot </a:t>
            </a:r>
            <a:r>
              <a:rPr lang="en-GB" dirty="0"/>
              <a:t>passed, and resolved </a:t>
            </a:r>
            <a:r>
              <a:rPr lang="en-GB" dirty="0" smtClean="0"/>
              <a:t>comments were </a:t>
            </a:r>
            <a:r>
              <a:rPr lang="en-GB" dirty="0"/>
              <a:t>liaised in Apr</a:t>
            </a:r>
            <a:r>
              <a:rPr lang="en-GB" dirty="0">
                <a:solidFill>
                  <a:srgbClr val="FF0000"/>
                </a:solidFill>
              </a:rPr>
              <a:t> </a:t>
            </a:r>
            <a:r>
              <a:rPr lang="en-GB" dirty="0"/>
              <a:t>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AU" dirty="0" smtClean="0"/>
              <a:t>60 </a:t>
            </a:r>
            <a:r>
              <a:rPr lang="en-AU" dirty="0"/>
              <a:t>day 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a:t>
            </a:r>
          </a:p>
          <a:p>
            <a:pPr lvl="2"/>
            <a:r>
              <a:rPr lang="en-AU" dirty="0" smtClean="0">
                <a:solidFill>
                  <a:srgbClr val="FF0000"/>
                </a:solidFill>
              </a:rPr>
              <a:t>Waiting for SC6 document </a:t>
            </a:r>
            <a:r>
              <a:rPr lang="en-AU" dirty="0">
                <a:solidFill>
                  <a:srgbClr val="FF0000"/>
                </a:solidFill>
              </a:rPr>
              <a:t>number - Jooran says very soon</a:t>
            </a:r>
            <a:endParaRPr lang="en-AU" dirty="0" smtClean="0">
              <a:solidFill>
                <a:srgbClr val="FF0000"/>
              </a:solidFill>
            </a:endParaRPr>
          </a:p>
          <a:p>
            <a:pPr lvl="1"/>
            <a:r>
              <a:rPr lang="en-AU" dirty="0" smtClean="0"/>
              <a:t>The </a:t>
            </a:r>
            <a:r>
              <a:rPr lang="en-AU" dirty="0"/>
              <a:t>standard will be known as ISO/IEC/IEEE </a:t>
            </a:r>
            <a:r>
              <a:rPr lang="en-AU" dirty="0" smtClean="0"/>
              <a:t>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AU" dirty="0" smtClean="0"/>
              <a:t>60 </a:t>
            </a:r>
            <a:r>
              <a:rPr lang="en-AU" dirty="0"/>
              <a:t>day pre-ballot</a:t>
            </a:r>
            <a:r>
              <a:rPr lang="en-AU" dirty="0" smtClean="0"/>
              <a:t>: </a:t>
            </a:r>
            <a:r>
              <a:rPr lang="en-AU" dirty="0">
                <a:solidFill>
                  <a:srgbClr val="00B050"/>
                </a:solidFill>
              </a:rPr>
              <a:t>passed </a:t>
            </a:r>
            <a:r>
              <a:rPr lang="en-AU" dirty="0" smtClean="0">
                <a:solidFill>
                  <a:srgbClr val="00B050"/>
                </a:solidFill>
              </a:rPr>
              <a:t>&amp; response liaised in Jan 16</a:t>
            </a:r>
            <a:endParaRPr lang="en-AU" dirty="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t>Sent in Jan 16</a:t>
            </a:r>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0765646"/>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3050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AU" dirty="0" smtClean="0"/>
              <a:t>60 day pre-ballot: </a:t>
            </a:r>
            <a:r>
              <a:rPr lang="en-AU" dirty="0">
                <a:solidFill>
                  <a:srgbClr val="00B050"/>
                </a:solidFill>
              </a:rPr>
              <a:t>passed &amp; liaised in Jan 16</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a:t>
            </a:r>
            <a:r>
              <a:rPr lang="en-AU" dirty="0" smtClean="0"/>
              <a:t>it </a:t>
            </a:r>
            <a:r>
              <a:rPr lang="en-AU" dirty="0"/>
              <a:t>was decided that the 802.1 WG would take responsibility for </a:t>
            </a:r>
            <a:r>
              <a:rPr lang="en-AU" dirty="0" smtClean="0"/>
              <a:t>sending</a:t>
            </a:r>
            <a:endParaRPr lang="en-AU" dirty="0"/>
          </a:p>
          <a:p>
            <a:pPr lvl="2"/>
            <a:r>
              <a:rPr lang="en-AU" dirty="0" smtClean="0"/>
              <a:t>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3737324"/>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2948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is waiting for the start of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AU" dirty="0" smtClean="0"/>
              <a:t>60 </a:t>
            </a:r>
            <a:r>
              <a:rPr lang="en-AU" dirty="0"/>
              <a:t>day pre-ballot</a:t>
            </a:r>
            <a:r>
              <a:rPr lang="en-AU" dirty="0" smtClean="0"/>
              <a:t>: </a:t>
            </a:r>
            <a:r>
              <a:rPr lang="en-AU" dirty="0" smtClean="0">
                <a:solidFill>
                  <a:schemeClr val="accent6"/>
                </a:solidFill>
              </a:rPr>
              <a:t>waiting for start</a:t>
            </a:r>
            <a:endParaRPr lang="en-AU" dirty="0">
              <a:solidFill>
                <a:schemeClr val="accent6"/>
              </a:solidFill>
            </a:endParaRPr>
          </a:p>
          <a:p>
            <a:pPr lvl="1"/>
            <a:r>
              <a:rPr lang="en-AU" dirty="0"/>
              <a:t>Submission of IEEE 802.1AB-2016 </a:t>
            </a:r>
            <a:r>
              <a:rPr lang="en-AU" dirty="0" smtClean="0"/>
              <a:t>to PSDO was approved in Mar 16</a:t>
            </a:r>
          </a:p>
          <a:p>
            <a:pPr lvl="2"/>
            <a:r>
              <a:rPr lang="en-AU" dirty="0" smtClean="0"/>
              <a:t>Standard was submitted on 11 May 2016</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is waiting for the start of the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AU" dirty="0" smtClean="0"/>
              <a:t>60 </a:t>
            </a:r>
            <a:r>
              <a:rPr lang="en-AU" dirty="0"/>
              <a:t>day pre-ballot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t>It </a:t>
            </a:r>
            <a:r>
              <a:rPr lang="en-AU" dirty="0"/>
              <a:t>is planned to submit IEEE 802.1Qca-2015</a:t>
            </a:r>
            <a:r>
              <a:rPr lang="en-GB" dirty="0"/>
              <a:t> </a:t>
            </a:r>
            <a:r>
              <a:rPr lang="en-AU" dirty="0" smtClean="0"/>
              <a:t>to </a:t>
            </a:r>
            <a:r>
              <a:rPr lang="en-AU" dirty="0"/>
              <a:t>PSDO in March </a:t>
            </a:r>
            <a:r>
              <a:rPr lang="en-AU" dirty="0" smtClean="0"/>
              <a:t>2016</a:t>
            </a:r>
          </a:p>
          <a:p>
            <a:pPr lvl="2"/>
            <a:r>
              <a:rPr lang="en-AU" dirty="0"/>
              <a:t>Standard was submitted on 11 May 2016</a:t>
            </a: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a:solidFill>
                  <a:schemeClr val="accent6"/>
                </a:solidFill>
              </a:rPr>
              <a:t>60 day </a:t>
            </a:r>
            <a:r>
              <a:rPr lang="en-AU" dirty="0" smtClean="0">
                <a:solidFill>
                  <a:schemeClr val="accent6"/>
                </a:solidFill>
              </a:rPr>
              <a:t>pre-ballot closes on 30 May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AU" dirty="0" smtClean="0"/>
              <a:t>60 </a:t>
            </a:r>
            <a:r>
              <a:rPr lang="en-AU" dirty="0"/>
              <a:t>day pre-ballot</a:t>
            </a:r>
            <a:r>
              <a:rPr lang="en-AU" dirty="0" smtClean="0"/>
              <a:t>: </a:t>
            </a:r>
            <a:r>
              <a:rPr lang="en-AU" dirty="0">
                <a:solidFill>
                  <a:schemeClr val="accent2"/>
                </a:solidFill>
              </a:rPr>
              <a:t>closes on 30 May 2016</a:t>
            </a:r>
          </a:p>
          <a:p>
            <a:pPr lvl="1"/>
            <a:r>
              <a:rPr lang="en-AU" dirty="0" smtClean="0"/>
              <a:t>The </a:t>
            </a:r>
            <a:r>
              <a:rPr lang="en-AU" dirty="0"/>
              <a:t>60 day pre-ballot on IEEE 802.1Qbv-2015 closes on 30 May 2016</a:t>
            </a:r>
          </a:p>
          <a:p>
            <a:r>
              <a:rPr lang="en-AU" dirty="0"/>
              <a:t>FDIS ballot FDIS </a:t>
            </a:r>
            <a:r>
              <a:rPr lang="en-AU" dirty="0" smtClean="0"/>
              <a:t>ballot: </a:t>
            </a:r>
            <a:endParaRPr lang="en-AU" dirty="0"/>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802.1Qbu D3.0 </a:t>
            </a:r>
            <a:r>
              <a:rPr lang="en-AU" dirty="0"/>
              <a:t>was liaised for information in Nov </a:t>
            </a:r>
            <a:r>
              <a:rPr lang="en-AU" dirty="0" smtClean="0"/>
              <a:t>2015</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IEEE-SA approval 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802.1Qcd-2015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AU" dirty="0" smtClean="0"/>
              <a:t>802.1Qcd-2015 was liaised for information in </a:t>
            </a:r>
            <a:r>
              <a:rPr lang="en-AU" dirty="0" smtClean="0">
                <a:solidFill>
                  <a:srgbClr val="FF0000"/>
                </a:solidFill>
              </a:rPr>
              <a:t>Apr 15</a:t>
            </a:r>
          </a:p>
          <a:p>
            <a:pPr lvl="2"/>
            <a:r>
              <a:rPr lang="en-AU" dirty="0" smtClean="0">
                <a:solidFill>
                  <a:srgbClr val="FF0000"/>
                </a:solidFill>
              </a:rPr>
              <a:t>Checking with Glen Parsons</a:t>
            </a:r>
          </a:p>
          <a:p>
            <a:r>
              <a:rPr lang="en-AU" dirty="0" smtClean="0"/>
              <a:t>60 day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373351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is waiting for the start of the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AU" dirty="0" smtClean="0"/>
              <a:t>60 </a:t>
            </a:r>
            <a:r>
              <a:rPr lang="en-AU" dirty="0"/>
              <a:t>day pre-ballot</a:t>
            </a:r>
            <a:r>
              <a:rPr lang="en-AU" dirty="0" smtClean="0"/>
              <a:t>: </a:t>
            </a:r>
            <a:r>
              <a:rPr lang="en-AU" dirty="0" smtClean="0">
                <a:solidFill>
                  <a:schemeClr val="accent2"/>
                </a:solidFill>
              </a:rPr>
              <a:t>waiting for start</a:t>
            </a:r>
            <a:endParaRPr lang="en-AU" dirty="0">
              <a:solidFill>
                <a:schemeClr val="accent2"/>
              </a:solidFill>
            </a:endParaRPr>
          </a:p>
          <a:p>
            <a:pPr lvl="1"/>
            <a:r>
              <a:rPr lang="en-AU" dirty="0" smtClean="0"/>
              <a:t>It was approved for submittal to 60 day pre-ballot in March 2016</a:t>
            </a:r>
          </a:p>
          <a:p>
            <a:pPr lvl="2"/>
            <a:r>
              <a:rPr lang="en-AU" dirty="0" smtClean="0"/>
              <a:t>It was submitted on </a:t>
            </a:r>
            <a:r>
              <a:rPr lang="en-AU" dirty="0" smtClean="0"/>
              <a:t>10 May 2016</a:t>
            </a:r>
            <a:endParaRPr lang="en-AU" dirty="0" smtClean="0"/>
          </a:p>
          <a:p>
            <a:r>
              <a:rPr lang="en-AU" dirty="0" smtClean="0"/>
              <a:t>FDIS </a:t>
            </a:r>
            <a:r>
              <a:rPr lang="en-AU" dirty="0" smtClean="0"/>
              <a:t>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60 day </a:t>
            </a:r>
            <a:r>
              <a:rPr lang="en-GB" dirty="0" smtClean="0"/>
              <a:t>pre-ballot in about July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AU" dirty="0" smtClean="0"/>
              <a:t>60 </a:t>
            </a:r>
            <a:r>
              <a:rPr lang="en-AU" dirty="0"/>
              <a:t>day pre-ballot</a:t>
            </a:r>
            <a:r>
              <a:rPr lang="en-AU" dirty="0" smtClean="0"/>
              <a:t>: </a:t>
            </a:r>
            <a:r>
              <a:rPr lang="en-AU" dirty="0" smtClean="0">
                <a:solidFill>
                  <a:schemeClr val="accent2"/>
                </a:solidFill>
              </a:rPr>
              <a:t>waiting for submission</a:t>
            </a:r>
            <a:endParaRPr lang="en-AU" dirty="0">
              <a:solidFill>
                <a:schemeClr val="accent2"/>
              </a:solidFill>
            </a:endParaRPr>
          </a:p>
          <a:p>
            <a:pPr lvl="1"/>
            <a:r>
              <a:rPr lang="en-AU" dirty="0" smtClean="0"/>
              <a:t>Plan </a:t>
            </a:r>
            <a:r>
              <a:rPr lang="en-AU" dirty="0"/>
              <a:t>to seek IEEE 802 EC approval to submit to 60 day pre-ballot in early June </a:t>
            </a:r>
            <a:r>
              <a:rPr lang="en-AU" dirty="0" smtClean="0"/>
              <a:t>2016</a:t>
            </a:r>
          </a:p>
          <a:p>
            <a:pPr lvl="2"/>
            <a:r>
              <a:rPr lang="en-AU" dirty="0"/>
              <a:t>T</a:t>
            </a:r>
            <a:r>
              <a:rPr lang="en-AU" dirty="0" smtClean="0"/>
              <a:t>he </a:t>
            </a:r>
            <a:r>
              <a:rPr lang="en-AU" dirty="0"/>
              <a:t>IEEE 802.3 March plenary we decided to wait until the pre-ballot had started on IEEE </a:t>
            </a:r>
            <a:r>
              <a:rPr lang="en-AU" dirty="0" smtClean="0"/>
              <a:t>802.3-2015 </a:t>
            </a:r>
            <a:r>
              <a:rPr lang="en-AU" dirty="0"/>
              <a:t>before requesting a pre-ballot on IEEE </a:t>
            </a:r>
            <a:r>
              <a:rPr lang="en-AU" dirty="0" smtClean="0"/>
              <a:t>802.3bw </a:t>
            </a:r>
            <a:r>
              <a:rPr lang="en-AU" dirty="0"/>
              <a:t>since this is an amendment to IEEE </a:t>
            </a:r>
            <a:r>
              <a:rPr lang="en-AU" dirty="0" smtClean="0"/>
              <a:t>802.3-2015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802.3bz </a:t>
            </a:r>
            <a:r>
              <a:rPr lang="en-AU" dirty="0"/>
              <a:t>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101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pPr lvl="1"/>
            <a:r>
              <a:rPr lang="en-GB" dirty="0" smtClean="0">
                <a:solidFill>
                  <a:srgbClr val="FF0000"/>
                </a:solidFill>
              </a:rPr>
              <a:t>Given it is almost complete it might be time to liaise again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pPr lvl="1"/>
            <a:r>
              <a:rPr lang="en-GB" dirty="0">
                <a:solidFill>
                  <a:srgbClr val="FF0000"/>
                </a:solidFill>
              </a:rPr>
              <a:t>Given it is almost complete it might be time to liaise </a:t>
            </a:r>
            <a:r>
              <a:rPr lang="en-GB" dirty="0" smtClean="0">
                <a:solidFill>
                  <a:srgbClr val="FF0000"/>
                </a:solidFill>
              </a:rPr>
              <a:t>again</a:t>
            </a:r>
            <a:endParaRPr lang="en-GB" dirty="0" smtClean="0"/>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1341013"/>
              </p:ext>
            </p:extLst>
          </p:nvPr>
        </p:nvGraphicFramePr>
        <p:xfrm>
          <a:off x="152399" y="1600200"/>
          <a:ext cx="8839199" cy="201752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May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May 15</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.15.9</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cxnSp>
        <p:nvCxnSpPr>
          <p:cNvPr id="7" name="Straight Connector 6"/>
          <p:cNvCxnSpPr/>
          <p:nvPr/>
        </p:nvCxnSpPr>
        <p:spPr bwMode="auto">
          <a:xfrm>
            <a:off x="228600" y="3429000"/>
            <a:ext cx="8686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May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JTC1</a:t>
            </a:r>
            <a:endParaRPr lang="en-GB" dirty="0"/>
          </a:p>
          <a:p>
            <a:pPr lvl="1"/>
            <a:r>
              <a:rPr lang="en-GB" dirty="0" smtClean="0"/>
              <a:t>The 802.15.4 standard was supposed to be liaised in Apr 2016 for information</a:t>
            </a:r>
          </a:p>
          <a:p>
            <a:pPr lvl="2"/>
            <a:r>
              <a:rPr lang="en-GB" dirty="0" smtClean="0">
                <a:solidFill>
                  <a:srgbClr val="FF0000"/>
                </a:solidFill>
              </a:rPr>
              <a:t>Was not liaised as of 9 May 2016</a:t>
            </a:r>
          </a:p>
          <a:p>
            <a:pPr lvl="1"/>
            <a:r>
              <a:rPr lang="en-GB" dirty="0" smtClean="0"/>
              <a:t>Its submission to the PSDO </a:t>
            </a:r>
            <a:r>
              <a:rPr lang="en-GB" dirty="0"/>
              <a:t>was approved in March 2016 </a:t>
            </a:r>
            <a:r>
              <a:rPr lang="en-GB" dirty="0" smtClean="0"/>
              <a:t>is planned for July 2016</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smtClean="0">
                <a:solidFill>
                  <a:srgbClr val="FF0000"/>
                </a:solidFill>
              </a:rPr>
              <a:t>May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a:t>
            </a:r>
          </a:p>
          <a:p>
            <a:pPr lvl="2"/>
            <a:r>
              <a:rPr lang="en-GB" dirty="0" smtClean="0"/>
              <a:t>It was originally planned for liaison in Feb 2016</a:t>
            </a:r>
          </a:p>
          <a:p>
            <a:pPr lvl="2"/>
            <a:r>
              <a:rPr lang="en-GB" dirty="0">
                <a:solidFill>
                  <a:srgbClr val="FF0000"/>
                </a:solidFill>
              </a:rPr>
              <a:t>Was not liaised as of </a:t>
            </a:r>
            <a:r>
              <a:rPr lang="en-GB" dirty="0" smtClean="0">
                <a:solidFill>
                  <a:srgbClr val="FF0000"/>
                </a:solidFill>
              </a:rPr>
              <a:t>9 </a:t>
            </a:r>
            <a:r>
              <a:rPr lang="en-GB" dirty="0">
                <a:solidFill>
                  <a:srgbClr val="FF0000"/>
                </a:solidFill>
              </a:rPr>
              <a:t>May </a:t>
            </a:r>
            <a:r>
              <a:rPr lang="en-GB" dirty="0" smtClean="0">
                <a:solidFill>
                  <a:srgbClr val="FF0000"/>
                </a:solidFill>
              </a:rPr>
              <a:t>2016</a:t>
            </a:r>
            <a:endParaRPr lang="en-GB" dirty="0"/>
          </a:p>
          <a:p>
            <a:pPr lvl="1"/>
            <a:r>
              <a:rPr lang="en-GB" dirty="0" smtClean="0"/>
              <a:t>It is planned to submit it to PSDO in July 2016</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802.15.9 will not be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blocked</a:t>
            </a:r>
          </a:p>
          <a:p>
            <a:pPr lvl="1"/>
            <a:r>
              <a:rPr lang="en-GB" dirty="0"/>
              <a:t>Soo Kim (IEEE Staff) </a:t>
            </a:r>
            <a:r>
              <a:rPr lang="en-GB" dirty="0" smtClean="0"/>
              <a:t>has verified that IEEE </a:t>
            </a:r>
            <a:r>
              <a:rPr lang="en-GB" dirty="0"/>
              <a:t>802.15.9, as a Recommended Practice, </a:t>
            </a:r>
            <a:r>
              <a:rPr lang="en-GB" dirty="0" smtClean="0"/>
              <a:t>should not be submitted through PSDO</a:t>
            </a:r>
          </a:p>
          <a:p>
            <a:pPr marL="1588" lvl="1" indent="0">
              <a:buNone/>
            </a:pPr>
            <a:r>
              <a:rPr lang="en-AU" b="1"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616831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135829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357223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GB" dirty="0" smtClean="0"/>
              <a:t>60 </a:t>
            </a:r>
            <a:r>
              <a:rPr lang="en-GB" dirty="0"/>
              <a:t>day </a:t>
            </a:r>
            <a:r>
              <a:rPr lang="en-GB" dirty="0" smtClean="0"/>
              <a:t>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AU" dirty="0" smtClean="0"/>
              <a:t>60 </a:t>
            </a:r>
            <a:r>
              <a:rPr lang="en-AU" dirty="0"/>
              <a:t>day 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60 day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endParaRPr lang="en-AU" dirty="0" smtClean="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805756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smtClean="0">
                <a:solidFill>
                  <a:srgbClr val="FF0000"/>
                </a:solidFill>
              </a:rPr>
              <a:t>TBD – probably use some text from similar comments on 802.1 standards</a:t>
            </a:r>
          </a:p>
          <a:p>
            <a:pPr lvl="1"/>
            <a:r>
              <a:rPr lang="en-AU" i="1" dirty="0" smtClean="0">
                <a:solidFill>
                  <a:srgbClr val="FF0000"/>
                </a:solidFill>
              </a:rPr>
              <a:t>The SC will generate some text for consideration by 802.22</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563806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GB" dirty="0"/>
              <a:t>60 day 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AU" dirty="0"/>
              <a:t>60 day 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60 day 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985693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a:solidFill>
                  <a:srgbClr val="FF0000"/>
                </a:solidFill>
              </a:rPr>
              <a:t>TBD – probably use some text from similar comments on 802.1 </a:t>
            </a:r>
            <a:r>
              <a:rPr lang="en-AU" i="1" dirty="0" smtClean="0">
                <a:solidFill>
                  <a:srgbClr val="FF0000"/>
                </a:solidFill>
              </a:rPr>
              <a:t>standards</a:t>
            </a:r>
          </a:p>
          <a:p>
            <a:pPr lvl="1"/>
            <a:r>
              <a:rPr lang="en-AU" i="1" dirty="0">
                <a:solidFill>
                  <a:srgbClr val="FF0000"/>
                </a:solidFill>
              </a:rPr>
              <a:t>The SC will generate some text for consideration by 802.22</a:t>
            </a:r>
          </a:p>
          <a:p>
            <a:pPr lvl="1"/>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168650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964107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AU" i="1" dirty="0" smtClean="0">
                <a:solidFill>
                  <a:srgbClr val="FF0000"/>
                </a:solidFill>
              </a:rPr>
              <a:t>TBD – maybe say that 802.22 </a:t>
            </a:r>
          </a:p>
          <a:p>
            <a:pPr lvl="1"/>
            <a:r>
              <a:rPr lang="en-AU" i="1" dirty="0">
                <a:solidFill>
                  <a:srgbClr val="FF0000"/>
                </a:solidFill>
              </a:rPr>
              <a:t>The SC will generate some text for consideration by 802.22</a:t>
            </a:r>
          </a:p>
          <a:p>
            <a:pPr lvl="1"/>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893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124568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AU" i="1" dirty="0" smtClean="0">
                <a:solidFill>
                  <a:srgbClr val="FF0000"/>
                </a:solidFill>
              </a:rPr>
              <a:t>TBD – but should note that an IEEE standard being submitted through the PSDO process uses the IEEE format</a:t>
            </a:r>
          </a:p>
          <a:p>
            <a:pPr lvl="1"/>
            <a:r>
              <a:rPr lang="en-AU" i="1" dirty="0">
                <a:solidFill>
                  <a:srgbClr val="FF0000"/>
                </a:solidFill>
              </a:rPr>
              <a:t>The SC will generate some text for consideration by </a:t>
            </a:r>
            <a:r>
              <a:rPr lang="en-AU" i="1" dirty="0" smtClean="0">
                <a:solidFill>
                  <a:srgbClr val="FF0000"/>
                </a:solidFill>
              </a:rPr>
              <a:t>802.22</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9893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7</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Mr.Oh</a:t>
            </a:r>
            <a:r>
              <a:rPr lang="en-AU" i="1" dirty="0" smtClean="0"/>
              <a:t>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57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5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860528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is subject to an SC6 ballot</a:t>
            </a:r>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60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60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available</a:t>
            </a:r>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2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54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tentatively scheduled for 1Q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1Q 2017</a:t>
            </a:r>
          </a:p>
          <a:p>
            <a:r>
              <a:rPr lang="en-AU" dirty="0" smtClean="0"/>
              <a:t>Location</a:t>
            </a:r>
          </a:p>
          <a:p>
            <a:pPr lvl="1"/>
            <a:r>
              <a:rPr lang="en-AU" dirty="0" smtClean="0"/>
              <a:t>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Location/dates to be confirmed by June 2016</a:t>
            </a:r>
          </a:p>
          <a:p>
            <a:pPr lvl="1"/>
            <a:r>
              <a:rPr lang="en-GB" altLang="en-US" dirty="0" smtClean="0"/>
              <a:t>Next meeting date highlights lack of work in SC6</a:t>
            </a:r>
          </a:p>
          <a:p>
            <a:pPr lvl="1"/>
            <a:r>
              <a:rPr lang="en-GB" dirty="0" smtClean="0"/>
              <a:t>Tunisia seems to be getting increasingly involved in SC6 – through a professor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 not yet on server)</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730642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827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May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May 2016, PM1</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810790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67938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13909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93659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949254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to confirm this interpretation</a:t>
            </a:r>
          </a:p>
          <a:p>
            <a:pPr lvl="2"/>
            <a:r>
              <a:rPr lang="en-AU" dirty="0" smtClean="0"/>
              <a:t>No response as of 9 May 2016</a:t>
            </a:r>
          </a:p>
          <a:p>
            <a:pPr lvl="1"/>
            <a:r>
              <a:rPr lang="en-AU" dirty="0" smtClean="0"/>
              <a:t>It is proposed that noting be done until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149148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1Q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37024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a:t>
            </a:r>
          </a:p>
          <a:p>
            <a:pPr lvl="2"/>
            <a:r>
              <a:rPr lang="en-AU" dirty="0" smtClean="0"/>
              <a:t>Consider liaison from SC6/WG1 to IEEE 802</a:t>
            </a:r>
          </a:p>
          <a:p>
            <a:pPr lvl="2"/>
            <a:r>
              <a:rPr lang="en-AU" dirty="0"/>
              <a:t>Discuss </a:t>
            </a:r>
            <a:r>
              <a:rPr lang="en-AU" i="1" dirty="0"/>
              <a:t>Human </a:t>
            </a:r>
            <a:r>
              <a:rPr lang="en-AU" i="1" dirty="0" smtClean="0"/>
              <a:t>Body Communications </a:t>
            </a:r>
            <a:r>
              <a:rPr lang="en-AU" dirty="0" smtClean="0"/>
              <a:t>NP proposal</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9050</Words>
  <Application>Microsoft Office PowerPoint</Application>
  <PresentationFormat>On-screen Show (4:3)</PresentationFormat>
  <Paragraphs>1484</Paragraphs>
  <Slides>113</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16" baseType="lpstr">
      <vt:lpstr>802-11-Submission</vt:lpstr>
      <vt:lpstr>Acrobat Document</vt:lpstr>
      <vt:lpstr>Packager Shell Object</vt:lpstr>
      <vt:lpstr>IEEE 802 JTC1 Standing Committee May 2016 agenda</vt:lpstr>
      <vt:lpstr>The Vice Chair will be chairing the IEEE 802 JTC1 SC in May 2016 in Hawaii</vt:lpstr>
      <vt:lpstr>This document will be used to run the IEEE 802 JTC1 SC meetings in Hawaii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May interim meeting</vt:lpstr>
      <vt:lpstr>The IEEE 802 JTC1 SC regular meeting has a high level list of agenda items to be considered</vt:lpstr>
      <vt:lpstr>The IEEE 802 JTC1 SC will consider approving its agenda for the Hawaii meeting</vt:lpstr>
      <vt:lpstr>The IEEE 802 JTC1 SC will consider approval of the minutes of its Macau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18 standards completely through the PSDO ratification process</vt:lpstr>
      <vt:lpstr>IEEE 802 has pushed 18 standards completely through the PSDO ratification process</vt:lpstr>
      <vt:lpstr>IEEE 802.1 has eleven standards in the pipeline for ratification under the PSDO</vt:lpstr>
      <vt:lpstr>IEEE 802.1Xbx-2014 FDIS ballot passed, and resolved comments were liaised in Apr 16</vt:lpstr>
      <vt:lpstr>IEEE 802.1Q-Rev-2014 FDIS ballot passed, and resolved comments were liaised in Apr 16</vt:lpstr>
      <vt:lpstr>IEEE 802.1BA-2011 FDIS closes on 17 Aug 2016</vt:lpstr>
      <vt:lpstr>IEEE 802.1BR-2012 FDIS closes on 17 Aug 2016</vt:lpstr>
      <vt:lpstr>IEEE 802.1AB-2016 is waiting for the start of the 60 day pre-ballot</vt:lpstr>
      <vt:lpstr>IEEE 802.1Qca-2015 is waiting for the start of the 60 day pre-ballot</vt:lpstr>
      <vt:lpstr>IEEE 802.1Qbv-2015 60 day pre-ballot closes on 30 May 2016</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is waiting for the start of the 60 day pre-ballot</vt:lpstr>
      <vt:lpstr>IEEE 802.3bw will be submitted to 60 day pre-ballot in about July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will be liaised when  in SB</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May 2016</vt:lpstr>
      <vt:lpstr>IEEE 802.15.6 was liaised for information in May 2016</vt:lpstr>
      <vt:lpstr>IEEE 802.15.9 will not be liaised</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 day pre-ballot passed on 3 April 2016 but a response is required</vt:lpstr>
      <vt:lpstr>The China NB has submitted their usual security comment in relation to 802.22a</vt:lpstr>
      <vt:lpstr>IEEE 802 needs to respond to comment from China NB on 802.22a</vt:lpstr>
      <vt:lpstr>IEEE 802.22b 60 day pre-ballot passed on 3 April 2016 but a response is required</vt:lpstr>
      <vt:lpstr>The China NB has submitted their usual security comment in relation to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tentatively scheduled for 1Q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2016-05-11T03:18:01Z</dcterms:modified>
</cp:coreProperties>
</file>