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9" r:id="rId2"/>
    <p:sldId id="270" r:id="rId3"/>
    <p:sldId id="360" r:id="rId4"/>
    <p:sldId id="400" r:id="rId5"/>
    <p:sldId id="401" r:id="rId6"/>
    <p:sldId id="275" r:id="rId7"/>
    <p:sldId id="407" r:id="rId8"/>
    <p:sldId id="409" r:id="rId9"/>
    <p:sldId id="382" r:id="rId10"/>
    <p:sldId id="404" r:id="rId11"/>
    <p:sldId id="408" r:id="rId12"/>
    <p:sldId id="403" r:id="rId13"/>
    <p:sldId id="406" r:id="rId14"/>
    <p:sldId id="327" r:id="rId15"/>
    <p:sldId id="301" r:id="rId16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FF00"/>
    <a:srgbClr val="66FF99"/>
    <a:srgbClr val="FF9966"/>
    <a:srgbClr val="FF9933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7842" autoAdjust="0"/>
  </p:normalViewPr>
  <p:slideViewPr>
    <p:cSldViewPr>
      <p:cViewPr>
        <p:scale>
          <a:sx n="90" d="100"/>
          <a:sy n="90" d="100"/>
        </p:scale>
        <p:origin x="-87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66" y="7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524" y="175081"/>
            <a:ext cx="21060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802.11-16/0529r2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802.11-16/0529r2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802.11-16/0529r2</a:t>
            </a:r>
            <a:endParaRPr lang="en-US" sz="14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May 2016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8235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3927849" y="95706"/>
            <a:ext cx="2285626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802.11-16/0529r2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742191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Sept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435424" y="9001125"/>
            <a:ext cx="177805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Xiaoming Peng / I2R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01992" y="9001125"/>
            <a:ext cx="492121" cy="184666"/>
          </a:xfrm>
        </p:spPr>
        <p:txBody>
          <a:bodyPr/>
          <a:lstStyle/>
          <a:p>
            <a:r>
              <a:rPr lang="en-US" altLang="zh-CN" smtClean="0"/>
              <a:t>Page </a:t>
            </a:r>
            <a:fld id="{868DDD5A-3682-499C-BA38-9EBBE651821E}" type="slidenum">
              <a:rPr lang="en-US" altLang="zh-CN" smtClean="0"/>
              <a:pPr/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501432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3927849" y="95706"/>
            <a:ext cx="2285626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802.11-16/0529r2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742191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Sept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435424" y="9001125"/>
            <a:ext cx="177805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Xiaoming Peng / I2R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01992" y="9001125"/>
            <a:ext cx="492121" cy="184666"/>
          </a:xfrm>
        </p:spPr>
        <p:txBody>
          <a:bodyPr/>
          <a:lstStyle/>
          <a:p>
            <a:r>
              <a:rPr lang="en-US" altLang="zh-CN" smtClean="0"/>
              <a:t>Page </a:t>
            </a:r>
            <a:fld id="{868DDD5A-3682-499C-BA38-9EBBE651821E}" type="slidenum">
              <a:rPr lang="en-US" altLang="zh-CN" smtClean="0"/>
              <a:pPr/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501432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802.11-16/0529r2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753411" cy="215444"/>
          </a:xfrm>
        </p:spPr>
        <p:txBody>
          <a:bodyPr/>
          <a:lstStyle/>
          <a:p>
            <a:r>
              <a:rPr lang="en-US" smtClean="0"/>
              <a:t>May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2487861" cy="369332"/>
          </a:xfrm>
        </p:spPr>
        <p:txBody>
          <a:bodyPr/>
          <a:lstStyle/>
          <a:p>
            <a:r>
              <a:rPr lang="en-US" smtClean="0"/>
              <a:t>Dan Harkins, HPE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887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802.11-16/0529r2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802.11-16/0529r2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802.11-16/0529r2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802.11-16/0529r2</a:t>
            </a:r>
            <a:endParaRPr lang="en-US" sz="14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May 2016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7347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802.11-16/0529r2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3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802.11-16/0529r2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753411" cy="215444"/>
          </a:xfrm>
        </p:spPr>
        <p:txBody>
          <a:bodyPr/>
          <a:lstStyle/>
          <a:p>
            <a:r>
              <a:rPr lang="en-US" smtClean="0"/>
              <a:t>May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2487861" cy="369332"/>
          </a:xfrm>
        </p:spPr>
        <p:txBody>
          <a:bodyPr/>
          <a:lstStyle/>
          <a:p>
            <a:r>
              <a:rPr lang="en-US" smtClean="0"/>
              <a:t>Dan Harkins, HPE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887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802.11-16/0529r2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753411" cy="215444"/>
          </a:xfrm>
        </p:spPr>
        <p:txBody>
          <a:bodyPr/>
          <a:lstStyle/>
          <a:p>
            <a:r>
              <a:rPr lang="en-US" smtClean="0"/>
              <a:t>May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2487861" cy="369332"/>
          </a:xfrm>
        </p:spPr>
        <p:txBody>
          <a:bodyPr/>
          <a:lstStyle/>
          <a:p>
            <a:r>
              <a:rPr lang="en-US" smtClean="0"/>
              <a:t>Dan Harkins, HPE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887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802.11-16/0529r2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802.11-16/0529r2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802.11-16/0529r2</a:t>
            </a:r>
            <a:endParaRPr lang="en-US" sz="14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March 2014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4488" indent="-344488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Bruce Kraemer (Marvell)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500" y="6864350"/>
            <a:ext cx="414338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4A194D4-8BFB-4484-915A-61D91B0287BE}" type="slidenum">
              <a:rPr lang="en-US" sz="1200" b="0" smtClean="0"/>
              <a:pPr/>
              <a:t>8</a:t>
            </a:fld>
            <a:endParaRPr lang="en-US" sz="1200" b="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91353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802.11-16/0529r2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11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802.11-16/0529r2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0694-04-00ay-draft-liaison-response-to-r2-163148.docx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May 2016</a:t>
            </a:r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May 2016 WG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</a:t>
            </a:r>
            <a:r>
              <a:rPr lang="en-US" sz="2000" smtClean="0"/>
              <a:t>:</a:t>
            </a:r>
            <a:r>
              <a:rPr lang="en-US" sz="2000" b="0" smtClean="0"/>
              <a:t> </a:t>
            </a:r>
            <a:r>
              <a:rPr lang="en-US" sz="2000" b="0" smtClean="0"/>
              <a:t>2016-05-20</a:t>
            </a:r>
            <a:endParaRPr lang="en-US" sz="2000" b="0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3440321"/>
              </p:ext>
            </p:extLst>
          </p:nvPr>
        </p:nvGraphicFramePr>
        <p:xfrm>
          <a:off x="531813" y="2317750"/>
          <a:ext cx="7804150" cy="2573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9" name="Document" r:id="rId4" imgW="8530917" imgH="2817917" progId="Word.Document.8">
                  <p:embed/>
                </p:oleObj>
              </mc:Choice>
              <mc:Fallback>
                <p:oleObj name="Document" r:id="rId4" imgW="8530917" imgH="281791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813" y="2317750"/>
                        <a:ext cx="7804150" cy="2573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98984"/>
          </a:xfrm>
        </p:spPr>
        <p:txBody>
          <a:bodyPr/>
          <a:lstStyle/>
          <a:p>
            <a:r>
              <a:rPr lang="en-US" altLang="en-US" dirty="0" smtClean="0"/>
              <a:t>Motion: </a:t>
            </a:r>
            <a:r>
              <a:rPr lang="en-US" altLang="en-US" dirty="0" err="1" smtClean="0"/>
              <a:t>TGaj</a:t>
            </a:r>
            <a:r>
              <a:rPr lang="en-US" altLang="en-US" dirty="0" smtClean="0"/>
              <a:t> WGLB recirculation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484784"/>
            <a:ext cx="8136904" cy="4752528"/>
          </a:xfrm>
        </p:spPr>
        <p:txBody>
          <a:bodyPr/>
          <a:lstStyle/>
          <a:p>
            <a:r>
              <a:rPr lang="en-US" altLang="en-US" dirty="0" smtClean="0"/>
              <a:t>Having approved comment resolutions for all of the comments received from WG Initial Letter Ballot on P802.11aj D1.0 </a:t>
            </a:r>
            <a:endParaRPr lang="en-GB" altLang="en-US" dirty="0" smtClean="0"/>
          </a:p>
          <a:p>
            <a:r>
              <a:rPr lang="en-GB" altLang="en-US" dirty="0" smtClean="0"/>
              <a:t>Instruct the editor to generate P802.11aj D2.0,  and</a:t>
            </a:r>
          </a:p>
          <a:p>
            <a:r>
              <a:rPr lang="en-GB" altLang="en-US" dirty="0" smtClean="0"/>
              <a:t>Approve a 15 day Working Group Technical Recirculation Letter Ballot asking the question “Should P802.11aj D1.0 be forwarded to Sponsor Ballot</a:t>
            </a:r>
            <a:r>
              <a:rPr lang="en-GB" altLang="en-US" dirty="0" smtClean="0"/>
              <a:t>?”</a:t>
            </a:r>
          </a:p>
          <a:p>
            <a:r>
              <a:rPr lang="en-GB" altLang="en-US" dirty="0" smtClean="0"/>
              <a:t>Moved: </a:t>
            </a:r>
            <a:r>
              <a:rPr lang="en-GB" altLang="en-US" dirty="0" err="1" smtClean="0"/>
              <a:t>Jiamin</a:t>
            </a:r>
            <a:r>
              <a:rPr lang="en-GB" altLang="en-US" dirty="0" smtClean="0"/>
              <a:t> Chen on behalf of the Task Group </a:t>
            </a:r>
          </a:p>
          <a:p>
            <a:r>
              <a:rPr lang="en-GB" altLang="en-US" dirty="0" smtClean="0"/>
              <a:t>Result:</a:t>
            </a:r>
          </a:p>
          <a:p>
            <a:endParaRPr lang="en-GB" altLang="en-US" dirty="0"/>
          </a:p>
          <a:p>
            <a:r>
              <a:rPr lang="en-GB" altLang="en-US" sz="1800" dirty="0" smtClean="0"/>
              <a:t>TG result: </a:t>
            </a:r>
            <a:r>
              <a:rPr lang="en-GB" altLang="en-US" sz="1800" b="1" dirty="0" smtClean="0"/>
              <a:t>Move</a:t>
            </a:r>
            <a:r>
              <a:rPr lang="en-GB" altLang="en-US" sz="1800" b="1" dirty="0" smtClean="0"/>
              <a:t>: Haiming </a:t>
            </a:r>
            <a:r>
              <a:rPr lang="en-GB" altLang="en-US" sz="1800" b="1" dirty="0" smtClean="0"/>
              <a:t>WANG, Second</a:t>
            </a:r>
            <a:r>
              <a:rPr lang="en-GB" altLang="en-US" sz="1800" b="1" dirty="0" smtClean="0"/>
              <a:t>: </a:t>
            </a:r>
            <a:r>
              <a:rPr lang="en-GB" altLang="en-US" sz="1800" b="1" dirty="0" err="1" smtClean="0"/>
              <a:t>Dejian</a:t>
            </a:r>
            <a:r>
              <a:rPr lang="en-GB" altLang="en-US" sz="1800" b="1" dirty="0" smtClean="0"/>
              <a:t> </a:t>
            </a:r>
            <a:r>
              <a:rPr lang="en-GB" altLang="en-US" sz="1800" b="1" dirty="0" smtClean="0"/>
              <a:t>LI, Results</a:t>
            </a:r>
            <a:r>
              <a:rPr lang="en-GB" altLang="en-US" sz="1800" b="1" dirty="0" smtClean="0"/>
              <a:t>: Y 5 N 0 A </a:t>
            </a:r>
            <a:r>
              <a:rPr lang="en-GB" altLang="en-US" sz="1800" b="1" dirty="0" smtClean="0"/>
              <a:t>0, Motion </a:t>
            </a:r>
            <a:r>
              <a:rPr lang="en-GB" altLang="en-US" sz="1800" b="1" dirty="0" smtClean="0"/>
              <a:t>passes</a:t>
            </a:r>
          </a:p>
          <a:p>
            <a:endParaRPr lang="en-GB" altLang="en-US" sz="2000" dirty="0" smtClean="0"/>
          </a:p>
          <a:p>
            <a:endParaRPr lang="en-GB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3375"/>
            <a:ext cx="968214" cy="276999"/>
          </a:xfrm>
        </p:spPr>
        <p:txBody>
          <a:bodyPr/>
          <a:lstStyle/>
          <a:p>
            <a:pPr>
              <a:defRPr/>
            </a:pPr>
            <a:r>
              <a:rPr lang="en-US" altLang="zh-CN" smtClean="0"/>
              <a:t>May 2016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smtClean="0"/>
              <a:t>Slide </a:t>
            </a:r>
            <a:fld id="{200316B2-9C48-417E-82B7-1AE29C3B35FC}" type="slidenum">
              <a:rPr lang="en-US" altLang="zh-CN" smtClean="0"/>
              <a:pPr/>
              <a:t>10</a:t>
            </a:fld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5638800" y="6477000"/>
            <a:ext cx="2895600" cy="2286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200" b="0" dirty="0" smtClean="0"/>
              <a:t>Dorothy Stanley (HP Enterprise)</a:t>
            </a:r>
            <a:endParaRPr 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167472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98984"/>
          </a:xfrm>
        </p:spPr>
        <p:txBody>
          <a:bodyPr/>
          <a:lstStyle/>
          <a:p>
            <a:r>
              <a:rPr lang="en-US" altLang="en-US" dirty="0" smtClean="0"/>
              <a:t>Motion: </a:t>
            </a:r>
            <a:r>
              <a:rPr lang="en-US" altLang="en-US" dirty="0" err="1" smtClean="0"/>
              <a:t>TGaq</a:t>
            </a:r>
            <a:r>
              <a:rPr lang="en-US" altLang="en-US" dirty="0" smtClean="0"/>
              <a:t> WGLB recirculation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484784"/>
            <a:ext cx="8136904" cy="4752528"/>
          </a:xfrm>
        </p:spPr>
        <p:txBody>
          <a:bodyPr/>
          <a:lstStyle/>
          <a:p>
            <a:r>
              <a:rPr lang="en-US" altLang="en-US" dirty="0"/>
              <a:t>Having approved comment resolutions for all of the comments received from LB219 on 11aq D4.0 as contained in document </a:t>
            </a:r>
            <a:r>
              <a:rPr lang="en-GB" altLang="en-US" dirty="0"/>
              <a:t>11-16-0553r4, </a:t>
            </a:r>
            <a:endParaRPr lang="en-GB" altLang="en-US" dirty="0" smtClean="0"/>
          </a:p>
          <a:p>
            <a:r>
              <a:rPr lang="en-GB" altLang="en-US" dirty="0"/>
              <a:t>I</a:t>
            </a:r>
            <a:r>
              <a:rPr lang="en-GB" altLang="en-US" dirty="0" smtClean="0"/>
              <a:t>nstruct </a:t>
            </a:r>
            <a:r>
              <a:rPr lang="en-GB" altLang="en-US" dirty="0"/>
              <a:t>the editor to prepare 11aq D5.0 </a:t>
            </a:r>
            <a:r>
              <a:rPr lang="en-US" altLang="en-US" dirty="0"/>
              <a:t>incorporating these resolutions and</a:t>
            </a:r>
            <a:endParaRPr lang="en-GB" altLang="en-US" dirty="0"/>
          </a:p>
          <a:p>
            <a:r>
              <a:rPr lang="en-GB" altLang="en-US" dirty="0"/>
              <a:t>Approve a 15 day Working Group Technical Recirculation Letter Ballot asking the question “Should 11aq D5.0 be forwarded to Sponsor Ballot?”</a:t>
            </a:r>
          </a:p>
          <a:p>
            <a:r>
              <a:rPr lang="en-GB" altLang="en-US" dirty="0" smtClean="0"/>
              <a:t>Moved: Stephen McCann on behalf of the Task Group </a:t>
            </a:r>
          </a:p>
          <a:p>
            <a:r>
              <a:rPr lang="en-GB" altLang="en-US" dirty="0" smtClean="0"/>
              <a:t>Result:</a:t>
            </a:r>
          </a:p>
          <a:p>
            <a:endParaRPr lang="en-GB" altLang="en-US" dirty="0"/>
          </a:p>
          <a:p>
            <a:r>
              <a:rPr lang="en-GB" altLang="en-US" sz="1800" dirty="0"/>
              <a:t>[</a:t>
            </a:r>
            <a:r>
              <a:rPr lang="en-GB" altLang="en-US" sz="1800" dirty="0" err="1"/>
              <a:t>TGaq</a:t>
            </a:r>
            <a:r>
              <a:rPr lang="en-GB" altLang="en-US" sz="1800" dirty="0"/>
              <a:t> result, Moved: Mike Montemurro, Seconded: </a:t>
            </a:r>
            <a:r>
              <a:rPr lang="en-GB" altLang="en-US" sz="1800" dirty="0" err="1"/>
              <a:t>Yunsong</a:t>
            </a:r>
            <a:r>
              <a:rPr lang="en-GB" altLang="en-US" sz="1800" dirty="0"/>
              <a:t> Yang, Result: 4-0-0]</a:t>
            </a:r>
          </a:p>
          <a:p>
            <a:endParaRPr lang="en-GB" altLang="en-US" sz="2000" dirty="0" smtClean="0"/>
          </a:p>
          <a:p>
            <a:endParaRPr lang="en-GB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3375"/>
            <a:ext cx="968214" cy="276999"/>
          </a:xfrm>
        </p:spPr>
        <p:txBody>
          <a:bodyPr/>
          <a:lstStyle/>
          <a:p>
            <a:pPr>
              <a:defRPr/>
            </a:pPr>
            <a:r>
              <a:rPr lang="en-US" altLang="zh-CN" smtClean="0"/>
              <a:t>May 2016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smtClean="0"/>
              <a:t>Slide </a:t>
            </a:r>
            <a:fld id="{200316B2-9C48-417E-82B7-1AE29C3B35FC}" type="slidenum">
              <a:rPr lang="en-US" altLang="zh-CN" smtClean="0"/>
              <a:pPr/>
              <a:t>11</a:t>
            </a:fld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5638800" y="6477000"/>
            <a:ext cx="2895600" cy="2286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200" b="0" dirty="0" smtClean="0"/>
              <a:t>Dorothy Stanley (HP Enterprise)</a:t>
            </a:r>
            <a:endParaRPr 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163082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Motion: </a:t>
            </a:r>
            <a:r>
              <a:rPr lang="en-US" dirty="0" smtClean="0"/>
              <a:t>Liaison response to 3GPP re: </a:t>
            </a:r>
            <a:r>
              <a:rPr lang="en-US" dirty="0" smtClean="0"/>
              <a:t>60GHz </a:t>
            </a:r>
            <a:r>
              <a:rPr lang="en-US" dirty="0" smtClean="0"/>
              <a:t>radio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912" y="1752600"/>
            <a:ext cx="7845426" cy="4113213"/>
          </a:xfrm>
        </p:spPr>
        <p:txBody>
          <a:bodyPr/>
          <a:lstStyle/>
          <a:p>
            <a:pPr lvl="0">
              <a:buFont typeface="Arial" panose="020B0604020202020204" pitchFamily="34" charset="0"/>
              <a:buChar char="•"/>
            </a:pPr>
            <a:r>
              <a:rPr lang="en-US" dirty="0" smtClean="0"/>
              <a:t>Move to approve the liaison </a:t>
            </a:r>
            <a:r>
              <a:rPr lang="en-US" dirty="0"/>
              <a:t>response in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mentor.ieee.org/802.11/dcn/16/11-16-0694-04-00ay-draft-liaison-response-to-r2-163148.docx</a:t>
            </a:r>
            <a:r>
              <a:rPr lang="en-US" dirty="0" smtClean="0"/>
              <a:t> granting </a:t>
            </a:r>
            <a:r>
              <a:rPr lang="en-US" dirty="0" smtClean="0"/>
              <a:t>the WG chair editorial license.</a:t>
            </a:r>
            <a:endParaRPr lang="en-US" dirty="0"/>
          </a:p>
          <a:p>
            <a:pPr lvl="0">
              <a:buFont typeface="Arial" panose="020B0604020202020204" pitchFamily="34" charset="0"/>
              <a:buChar char="•"/>
            </a:pPr>
            <a:endParaRPr lang="en-GB" b="0" dirty="0"/>
          </a:p>
          <a:p>
            <a:pPr marL="0" lvl="0" indent="0"/>
            <a:r>
              <a:rPr lang="en-GB" dirty="0"/>
              <a:t>Moved: </a:t>
            </a:r>
            <a:r>
              <a:rPr lang="en-GB" dirty="0" smtClean="0"/>
              <a:t>Edward Au on behalf of </a:t>
            </a:r>
            <a:r>
              <a:rPr lang="en-GB" dirty="0" err="1" smtClean="0"/>
              <a:t>TGay</a:t>
            </a:r>
            <a:endParaRPr lang="en-GB" dirty="0"/>
          </a:p>
          <a:p>
            <a:pPr marL="0" lvl="0" indent="0"/>
            <a:r>
              <a:rPr lang="en-GB" dirty="0"/>
              <a:t>Seconded: </a:t>
            </a:r>
          </a:p>
          <a:p>
            <a:pPr marL="0" lvl="0" indent="0"/>
            <a:r>
              <a:rPr lang="en-GB" dirty="0"/>
              <a:t>Result: </a:t>
            </a:r>
            <a:endParaRPr lang="en-GB" dirty="0" smtClean="0"/>
          </a:p>
          <a:p>
            <a:pPr marL="0" lvl="0" indent="0"/>
            <a:endParaRPr lang="en-GB" dirty="0" smtClean="0"/>
          </a:p>
          <a:p>
            <a:pPr marL="0" lvl="0" indent="0"/>
            <a:r>
              <a:rPr lang="en-GB" sz="1600" dirty="0" err="1" smtClean="0"/>
              <a:t>TGay</a:t>
            </a:r>
            <a:r>
              <a:rPr lang="en-GB" sz="1600" dirty="0" smtClean="0"/>
              <a:t> result: </a:t>
            </a:r>
            <a:r>
              <a:rPr lang="en-GB" sz="1600" dirty="0" err="1" smtClean="0"/>
              <a:t>Moved:Laurent</a:t>
            </a:r>
            <a:r>
              <a:rPr lang="en-GB" sz="1600" dirty="0" smtClean="0"/>
              <a:t> </a:t>
            </a:r>
            <a:r>
              <a:rPr lang="en-GB" sz="1600" dirty="0" err="1" smtClean="0"/>
              <a:t>Cariou</a:t>
            </a:r>
            <a:r>
              <a:rPr lang="en-GB" sz="1600" dirty="0" smtClean="0"/>
              <a:t> Seconded: Kerstin </a:t>
            </a:r>
            <a:r>
              <a:rPr lang="en-GB" sz="1600" dirty="0" err="1" smtClean="0"/>
              <a:t>Johnsson</a:t>
            </a:r>
            <a:r>
              <a:rPr lang="en-GB" sz="1600" dirty="0" smtClean="0"/>
              <a:t> Result: 30-0-1</a:t>
            </a:r>
            <a:endParaRPr lang="en-US" sz="1600" dirty="0"/>
          </a:p>
          <a:p>
            <a:pPr marL="57150" indent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426080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Dorothy Stanley (HP Enterprise)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09600" y="18415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24300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Motion: ANA Allocation for Opportunistic Wireless Encryption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229600" cy="4343400"/>
          </a:xfrm>
        </p:spPr>
        <p:txBody>
          <a:bodyPr/>
          <a:lstStyle/>
          <a:p>
            <a:r>
              <a:rPr lang="en-US" sz="2000" dirty="0" smtClean="0"/>
              <a:t>Move </a:t>
            </a:r>
            <a:r>
              <a:rPr lang="en-US" sz="2000" dirty="0"/>
              <a:t>to instruct ANA to assign </a:t>
            </a:r>
            <a:r>
              <a:rPr lang="en-US" sz="2000" dirty="0" smtClean="0"/>
              <a:t>an extended element </a:t>
            </a:r>
            <a:r>
              <a:rPr lang="en-US" sz="2000" dirty="0"/>
              <a:t>ID </a:t>
            </a:r>
            <a:r>
              <a:rPr lang="en-US" sz="2000" dirty="0" smtClean="0"/>
              <a:t>for </a:t>
            </a:r>
            <a:r>
              <a:rPr lang="en-US" sz="2000" dirty="0"/>
              <a:t>the </a:t>
            </a:r>
            <a:r>
              <a:rPr lang="en-US" sz="2000" dirty="0" err="1" smtClean="0"/>
              <a:t>Diffie</a:t>
            </a:r>
            <a:r>
              <a:rPr lang="en-US" sz="2000" dirty="0" smtClean="0"/>
              <a:t>-Hellman Parameter element</a:t>
            </a:r>
            <a:r>
              <a:rPr lang="en-US" sz="2000" dirty="0" smtClean="0"/>
              <a:t> and AKM Suite Selector Suite Type for use by IETF </a:t>
            </a:r>
            <a:endParaRPr lang="en-US" sz="2000" dirty="0" smtClean="0"/>
          </a:p>
          <a:p>
            <a:pPr lvl="1"/>
            <a:endParaRPr lang="en-US" sz="1600" dirty="0"/>
          </a:p>
          <a:p>
            <a:endParaRPr lang="en-US" sz="2000" dirty="0"/>
          </a:p>
          <a:p>
            <a:pPr lvl="0"/>
            <a:r>
              <a:rPr lang="en-GB" sz="2000" dirty="0" smtClean="0"/>
              <a:t>Moved: </a:t>
            </a:r>
            <a:r>
              <a:rPr lang="en-GB" sz="2000" dirty="0" smtClean="0"/>
              <a:t>Seconded</a:t>
            </a:r>
            <a:r>
              <a:rPr lang="en-GB" sz="2000" dirty="0" smtClean="0"/>
              <a:t>: </a:t>
            </a:r>
            <a:r>
              <a:rPr lang="en-GB" sz="2000" dirty="0" smtClean="0"/>
              <a:t>Result:</a:t>
            </a:r>
          </a:p>
          <a:p>
            <a:pPr lvl="0"/>
            <a:endParaRPr lang="en-GB" sz="2000" dirty="0"/>
          </a:p>
          <a:p>
            <a:pPr lvl="0"/>
            <a:endParaRPr lang="en-GB" sz="2000" dirty="0" smtClean="0"/>
          </a:p>
          <a:p>
            <a:pPr lvl="0"/>
            <a:r>
              <a:rPr lang="en-GB" sz="2000" dirty="0" smtClean="0"/>
              <a:t>Reference: 11-15-1184r7</a:t>
            </a:r>
            <a:endParaRPr lang="en-GB" sz="2000" dirty="0" smtClean="0"/>
          </a:p>
          <a:p>
            <a:pPr marL="0" lvl="0" indent="0">
              <a:buNone/>
            </a:pPr>
            <a:endParaRPr lang="en-US" sz="1400" dirty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Dorothy Stanley (HP Enterprise)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May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4528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 – EC Motions</a:t>
            </a:r>
            <a:br>
              <a:rPr lang="en-GB" dirty="0" smtClean="0"/>
            </a:br>
            <a:r>
              <a:rPr lang="en-GB" dirty="0" smtClean="0"/>
              <a:t>plenary only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8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May 2016</a:t>
            </a:r>
            <a:endParaRPr lang="en-US" sz="18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153400" cy="4572000"/>
          </a:xfrm>
        </p:spPr>
        <p:txBody>
          <a:bodyPr/>
          <a:lstStyle/>
          <a:p>
            <a:r>
              <a:rPr lang="en-US" b="0" dirty="0" smtClean="0"/>
              <a:t>This document is a composite of all 802.11 sub-group motions that are brought to the May 2016 802.11 WG plenary meetings and EC meetings.</a:t>
            </a:r>
          </a:p>
          <a:p>
            <a:r>
              <a:rPr lang="en-US" b="0" dirty="0" smtClean="0"/>
              <a:t>Revisions</a:t>
            </a:r>
          </a:p>
          <a:p>
            <a:pPr lvl="1"/>
            <a:r>
              <a:rPr lang="en-US" b="0" dirty="0" smtClean="0"/>
              <a:t>R0: containing motions for the Wednesday WG11 plenary</a:t>
            </a:r>
          </a:p>
          <a:p>
            <a:pPr lvl="1"/>
            <a:r>
              <a:rPr lang="en-US" dirty="0" smtClean="0"/>
              <a:t>R1: </a:t>
            </a:r>
            <a:r>
              <a:rPr lang="en-US" b="0" dirty="0" smtClean="0"/>
              <a:t>at conclusion of </a:t>
            </a:r>
            <a:r>
              <a:rPr lang="en-US" dirty="0" smtClean="0"/>
              <a:t>Wednesday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b="0" dirty="0" smtClean="0"/>
              <a:t>R2: containing motions for </a:t>
            </a:r>
            <a:r>
              <a:rPr lang="en-US" dirty="0" smtClean="0"/>
              <a:t>Friday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b="0" dirty="0" smtClean="0"/>
              <a:t>R3: at conclusion of  </a:t>
            </a:r>
            <a:r>
              <a:rPr lang="en-US" dirty="0" smtClean="0"/>
              <a:t>Friday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dirty="0" smtClean="0"/>
              <a:t>R4: at the conclusion of the Friday 802 EC meeting (plenary only)</a:t>
            </a:r>
            <a:endParaRPr lang="en-US" b="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Dorothy Stanley (HP Enterprise)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912" y="1752600"/>
            <a:ext cx="7845426" cy="4113213"/>
          </a:xfrm>
        </p:spPr>
        <p:txBody>
          <a:bodyPr/>
          <a:lstStyle/>
          <a:p>
            <a:r>
              <a:rPr lang="en-US" dirty="0" smtClean="0"/>
              <a:t>“The 802.11 WG directs its chairman to bring the following motion to the 802 EC as soon as such a motion would be in order and to vote in the affirmative on the motion:</a:t>
            </a:r>
          </a:p>
          <a:p>
            <a:r>
              <a:rPr lang="en-US" dirty="0"/>
              <a:t> </a:t>
            </a:r>
            <a:r>
              <a:rPr lang="en-US" dirty="0" smtClean="0"/>
              <a:t> Moved: to make changes to the </a:t>
            </a:r>
            <a:r>
              <a:rPr lang="en-GB" dirty="0"/>
              <a:t>IEEE 802 LMSC Working Group Policies and </a:t>
            </a:r>
            <a:r>
              <a:rPr lang="en-GB" dirty="0" smtClean="0"/>
              <a:t>Procedures as indicated by document </a:t>
            </a:r>
            <a:r>
              <a:rPr lang="en-GB" dirty="0"/>
              <a:t> </a:t>
            </a:r>
            <a:r>
              <a:rPr lang="en-GB" dirty="0" smtClean="0"/>
              <a:t>11-16-0696-00-0000-changes-to-p-and-p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Moved: Dan Harkins</a:t>
            </a:r>
          </a:p>
          <a:p>
            <a:r>
              <a:rPr lang="en-US" dirty="0" smtClean="0"/>
              <a:t>Seconded: Stuart Kerry</a:t>
            </a:r>
          </a:p>
          <a:p>
            <a:r>
              <a:rPr lang="en-US" dirty="0" smtClean="0"/>
              <a:t>Result: 21-30-67 Motion fails</a:t>
            </a:r>
          </a:p>
          <a:p>
            <a:pPr marL="57150" indent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426080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Dorothy Stanley (HP Enterprise)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09600" y="18415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736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Motion: Wake-Up Receiver Study Group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912" y="1752600"/>
            <a:ext cx="7845426" cy="4113213"/>
          </a:xfrm>
        </p:spPr>
        <p:txBody>
          <a:bodyPr/>
          <a:lstStyle/>
          <a:p>
            <a:pPr lvl="0">
              <a:buFont typeface="Arial" panose="020B0604020202020204" pitchFamily="34" charset="0"/>
              <a:buChar char="•"/>
            </a:pPr>
            <a:r>
              <a:rPr lang="en-GB" dirty="0"/>
              <a:t>Request approval by IEEE 802 LMSC to form an 802.11 Study Group to </a:t>
            </a:r>
            <a:r>
              <a:rPr lang="en-US" dirty="0"/>
              <a:t>investigate the requirements and feasibility of the wake-up receiver (WUR) technique as described in doc 11-15/1307r1 </a:t>
            </a:r>
            <a:r>
              <a:rPr lang="en-GB" dirty="0"/>
              <a:t>with the intent of creating a PAR and CSD.</a:t>
            </a:r>
            <a:endParaRPr lang="en-US" dirty="0"/>
          </a:p>
          <a:p>
            <a:pPr lvl="0">
              <a:buFont typeface="Arial" panose="020B0604020202020204" pitchFamily="34" charset="0"/>
              <a:buChar char="•"/>
            </a:pPr>
            <a:endParaRPr lang="en-GB" b="0" dirty="0"/>
          </a:p>
          <a:p>
            <a:pPr marL="0" lvl="0" indent="0"/>
            <a:r>
              <a:rPr lang="en-GB" dirty="0"/>
              <a:t>Moved: Minyoung Park  </a:t>
            </a:r>
          </a:p>
          <a:p>
            <a:pPr marL="0" lvl="0" indent="0"/>
            <a:r>
              <a:rPr lang="en-GB" dirty="0"/>
              <a:t>Seconded: </a:t>
            </a:r>
            <a:r>
              <a:rPr lang="en-GB" dirty="0" smtClean="0"/>
              <a:t>Rolf </a:t>
            </a:r>
            <a:r>
              <a:rPr lang="en-GB" dirty="0" err="1" smtClean="0"/>
              <a:t>DeVegt</a:t>
            </a:r>
            <a:endParaRPr lang="en-GB" dirty="0"/>
          </a:p>
          <a:p>
            <a:pPr marL="0" lvl="0" indent="0"/>
            <a:r>
              <a:rPr lang="en-GB" dirty="0"/>
              <a:t>Result: </a:t>
            </a:r>
            <a:r>
              <a:rPr lang="en-GB" dirty="0" smtClean="0"/>
              <a:t>84-14-24 Motion passes</a:t>
            </a:r>
            <a:endParaRPr lang="en-US" dirty="0"/>
          </a:p>
          <a:p>
            <a:pPr marL="57150" indent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426080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Dorothy Stanley (HP Enterprise)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09600" y="18415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042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Friday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Motion: </a:t>
            </a:r>
            <a:r>
              <a:rPr lang="en-US" dirty="0" smtClean="0"/>
              <a:t>Affirm </a:t>
            </a:r>
            <a:r>
              <a:rPr lang="en-US" dirty="0" err="1" smtClean="0"/>
              <a:t>TGaj</a:t>
            </a:r>
            <a:r>
              <a:rPr lang="en-US" dirty="0" smtClean="0"/>
              <a:t> chair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229600" cy="4343400"/>
          </a:xfrm>
        </p:spPr>
        <p:txBody>
          <a:bodyPr/>
          <a:lstStyle/>
          <a:p>
            <a:r>
              <a:rPr lang="en-US" sz="3200" dirty="0" smtClean="0"/>
              <a:t>Move to Affirm </a:t>
            </a:r>
            <a:r>
              <a:rPr lang="en-US" sz="3200" dirty="0" err="1" smtClean="0"/>
              <a:t>Jiamin</a:t>
            </a:r>
            <a:r>
              <a:rPr lang="en-US" sz="3200" dirty="0" smtClean="0"/>
              <a:t> Chen as </a:t>
            </a:r>
            <a:r>
              <a:rPr lang="en-US" sz="3200" dirty="0" err="1" smtClean="0"/>
              <a:t>TGaj</a:t>
            </a:r>
            <a:r>
              <a:rPr lang="en-US" sz="3200" dirty="0" smtClean="0"/>
              <a:t> chair.</a:t>
            </a:r>
            <a:endParaRPr lang="en-US" sz="3200" dirty="0" smtClean="0"/>
          </a:p>
          <a:p>
            <a:pPr lvl="1"/>
            <a:endParaRPr lang="en-US" sz="2400" dirty="0"/>
          </a:p>
          <a:p>
            <a:endParaRPr lang="en-US" sz="3200" dirty="0"/>
          </a:p>
          <a:p>
            <a:pPr lvl="0"/>
            <a:r>
              <a:rPr lang="en-GB" sz="3200" dirty="0" smtClean="0"/>
              <a:t>Moved: </a:t>
            </a:r>
            <a:r>
              <a:rPr lang="en-GB" sz="3200" dirty="0" smtClean="0"/>
              <a:t>Seconded</a:t>
            </a:r>
            <a:r>
              <a:rPr lang="en-GB" sz="3200" dirty="0" smtClean="0"/>
              <a:t>: </a:t>
            </a:r>
            <a:r>
              <a:rPr lang="en-GB" sz="3200" dirty="0" smtClean="0"/>
              <a:t>Result:</a:t>
            </a:r>
            <a:endParaRPr lang="en-GB" sz="3200" dirty="0" smtClean="0"/>
          </a:p>
          <a:p>
            <a:pPr marL="0" lvl="0" indent="0">
              <a:buNone/>
            </a:pPr>
            <a:endParaRPr lang="en-US" sz="1400" dirty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Dorothy Stanley (HP Enterprise)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May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1883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 (HP Enterprise)</a:t>
            </a:r>
            <a:endParaRPr lang="en-US" sz="1200" b="0" smtClean="0"/>
          </a:p>
        </p:txBody>
      </p:sp>
      <p:graphicFrame>
        <p:nvGraphicFramePr>
          <p:cNvPr id="11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8188623"/>
              </p:ext>
            </p:extLst>
          </p:nvPr>
        </p:nvGraphicFramePr>
        <p:xfrm>
          <a:off x="2743200" y="1071265"/>
          <a:ext cx="5302738" cy="5205437"/>
        </p:xfrm>
        <a:graphic>
          <a:graphicData uri="http://schemas.openxmlformats.org/drawingml/2006/table">
            <a:tbl>
              <a:tblPr/>
              <a:tblGrid>
                <a:gridCol w="514350"/>
                <a:gridCol w="704850"/>
                <a:gridCol w="1809750"/>
                <a:gridCol w="2273788"/>
              </a:tblGrid>
              <a:tr h="40000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Cat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Chair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Vice Chair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59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ARC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59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REG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Richard KENNEDY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2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59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PAR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59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WNG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Jim LANSFORD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Lei WANG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69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MC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Dorothy STANLEY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07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AH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Yongho SEOK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Alfred ASTERJADHI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Zander LEI</a:t>
                      </a:r>
                      <a:endParaRPr kumimoji="0" lang="en-US" sz="132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55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Hiroshi MANO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Marc EMMELMANN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69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AJ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Jiamin</a:t>
                      </a: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CHEN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Haiming WANG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55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AK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Donald EASTLAKE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AQ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Stephen MCCANN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Yunsong</a:t>
                      </a: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YANG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69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AX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Osama ABOUL-MAGD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Simone MERLIN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Ron PORAT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8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Edward AU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SangHyun</a:t>
                      </a: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CHANG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8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AZ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Jonathan SEGEV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2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Carlos ALDANA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38FAED2-464C-4508-9182-2C89713D063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609600"/>
            <a:ext cx="789735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Move to confirm the Chairs and </a:t>
            </a:r>
            <a:r>
              <a:rPr lang="en-US" dirty="0"/>
              <a:t>V</a:t>
            </a:r>
            <a:r>
              <a:rPr lang="en-US" dirty="0" smtClean="0"/>
              <a:t>ice-Chairs shown below:</a:t>
            </a:r>
          </a:p>
          <a:p>
            <a:endParaRPr lang="en-US" dirty="0" smtClean="0"/>
          </a:p>
          <a:p>
            <a:r>
              <a:rPr lang="en-US" dirty="0" smtClean="0"/>
              <a:t>Moved:</a:t>
            </a:r>
          </a:p>
          <a:p>
            <a:r>
              <a:rPr lang="en-US" dirty="0" smtClean="0"/>
              <a:t>Seconded:</a:t>
            </a:r>
          </a:p>
          <a:p>
            <a:r>
              <a:rPr lang="en-US" dirty="0" smtClean="0"/>
              <a:t>Result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27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2016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228987"/>
              </p:ext>
            </p:extLst>
          </p:nvPr>
        </p:nvGraphicFramePr>
        <p:xfrm>
          <a:off x="152400" y="762000"/>
          <a:ext cx="8839200" cy="5129551"/>
        </p:xfrm>
        <a:graphic>
          <a:graphicData uri="http://schemas.openxmlformats.org/drawingml/2006/table">
            <a:tbl>
              <a:tblPr/>
              <a:tblGrid>
                <a:gridCol w="2779620"/>
                <a:gridCol w="3588299"/>
                <a:gridCol w="1057708"/>
                <a:gridCol w="1413573"/>
              </a:tblGrid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June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20, July 18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TGaj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July 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Scheduled with 10 day notice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8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TGah</a:t>
                      </a:r>
                      <a:endParaRPr lang="en-GB" sz="1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Weekly Tues 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24 to 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 9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296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TGai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Scheduled with 10 day notice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TGak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June 6, 13, 20, July 11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TGmc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27, June 3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5804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TGaq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June 24, July 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</a:t>
                      </a:r>
                      <a:r>
                        <a:rPr lang="en-CA" sz="18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June 2, 16, 30, July 14</a:t>
                      </a:r>
                      <a:endParaRPr lang="en-CA" sz="1800" kern="1200" baseline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June 23, July 7, Aug 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hrs</a:t>
                      </a:r>
                    </a:p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Weds June 29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Weds </a:t>
                      </a:r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June 15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87362" y="5867400"/>
            <a:ext cx="8651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Move to approve:   Seconded:  Result:  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823117" y="152400"/>
            <a:ext cx="2250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Teleconferences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8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100174</TotalTime>
  <Words>1103</Words>
  <Application>Microsoft Office PowerPoint</Application>
  <PresentationFormat>On-screen Show (4:3)</PresentationFormat>
  <Paragraphs>281</Paragraphs>
  <Slides>15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Default Design</vt:lpstr>
      <vt:lpstr>Document</vt:lpstr>
      <vt:lpstr>802.11 May 2016 WG Motions</vt:lpstr>
      <vt:lpstr>Abstract</vt:lpstr>
      <vt:lpstr>Wednesday</vt:lpstr>
      <vt:lpstr>Motion</vt:lpstr>
      <vt:lpstr>Motion: Wake-Up Receiver Study Group</vt:lpstr>
      <vt:lpstr>Friday</vt:lpstr>
      <vt:lpstr>Motion: Affirm TGaj chair</vt:lpstr>
      <vt:lpstr>PowerPoint Presentation</vt:lpstr>
      <vt:lpstr>PowerPoint Presentation</vt:lpstr>
      <vt:lpstr>Motion: TGaj WGLB recirculation</vt:lpstr>
      <vt:lpstr>Motion: TGaq WGLB recirculation</vt:lpstr>
      <vt:lpstr>Motion: Liaison response to 3GPP re: 60GHz radio measurements</vt:lpstr>
      <vt:lpstr>Motion: ANA Allocation for Opportunistic Wireless Encryption</vt:lpstr>
      <vt:lpstr>Friday – EC Motions plenary only  </vt:lpstr>
      <vt:lpstr>References</vt:lpstr>
    </vt:vector>
  </TitlesOfParts>
  <Company>HPE-Aruba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Motions</dc:title>
  <dc:creator>dstanley@arubanetworks.com;dorothy.stanley@hpe.com</dc:creator>
  <cp:keywords>May 2016 IEEE 802.11 WG motions</cp:keywords>
  <cp:lastModifiedBy>Dorothy Stanley</cp:lastModifiedBy>
  <cp:revision>1977</cp:revision>
  <cp:lastPrinted>1998-02-10T13:28:06Z</cp:lastPrinted>
  <dcterms:created xsi:type="dcterms:W3CDTF">1998-02-10T13:07:52Z</dcterms:created>
  <dcterms:modified xsi:type="dcterms:W3CDTF">2016-05-20T07:22:40Z</dcterms:modified>
</cp:coreProperties>
</file>