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2" r:id="rId4"/>
    <p:sldId id="263" r:id="rId5"/>
    <p:sldId id="285" r:id="rId6"/>
    <p:sldId id="279" r:id="rId7"/>
    <p:sldId id="281" r:id="rId8"/>
    <p:sldId id="278" r:id="rId9"/>
    <p:sldId id="280" r:id="rId10"/>
    <p:sldId id="282" r:id="rId11"/>
    <p:sldId id="277" r:id="rId12"/>
    <p:sldId id="264" r:id="rId13"/>
    <p:sldId id="283" r:id="rId14"/>
    <p:sldId id="273" r:id="rId15"/>
    <p:sldId id="270" r:id="rId16"/>
    <p:sldId id="272" r:id="rId17"/>
    <p:sldId id="271" r:id="rId18"/>
    <p:sldId id="275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295" autoAdjust="0"/>
  </p:normalViewPr>
  <p:slideViewPr>
    <p:cSldViewPr>
      <p:cViewPr varScale="1">
        <p:scale>
          <a:sx n="74" d="100"/>
          <a:sy n="74" d="100"/>
        </p:scale>
        <p:origin x="87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66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6716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07B9ED38-6DD0-4691-9FC3-0BE6EBBA3E57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288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802.11-16/0376r0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March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Joseph Levy (InterDigital)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11-16/0455r1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27032" y="744537"/>
            <a:ext cx="82296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Report on 802 EC 5G SC activities for 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2016-03-16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795603"/>
              </p:ext>
            </p:extLst>
          </p:nvPr>
        </p:nvGraphicFramePr>
        <p:xfrm>
          <a:off x="517525" y="2281238"/>
          <a:ext cx="8108950" cy="2522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Document" r:id="rId4" imgW="8245941" imgH="2580574" progId="Word.Document.8">
                  <p:embed/>
                </p:oleObj>
              </mc:Choice>
              <mc:Fallback>
                <p:oleObj name="Document" r:id="rId4" imgW="8245941" imgH="258057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8108950" cy="2522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9432"/>
          </a:xfrm>
        </p:spPr>
        <p:txBody>
          <a:bodyPr/>
          <a:lstStyle/>
          <a:p>
            <a:r>
              <a:rPr lang="en-US" sz="3600" dirty="0" smtClean="0"/>
              <a:t>802.11 Next Steps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1525" y="1304609"/>
            <a:ext cx="7770813" cy="49437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Any interested party can participate in the 802 EC 5G SC – so if you have interest please make your voice heard.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No 802.11 meetings or conference calls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Regular reports to 802.11 of EC 5G SC activities will be made on the 802.11 reflector and at 802.11 F2F meetings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 will be participating in and reporting on  this activity, please feel free to contact 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18865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References: 802 EC 5G SC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95799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 smtClean="0"/>
              <a:t>EC-16/0017r4 5G </a:t>
            </a:r>
            <a:r>
              <a:rPr lang="en-US" sz="1600" dirty="0"/>
              <a:t>SC Agenda - March 2016 Glenn Parsons (Ericsson)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EC-16/0026r0 Report on ITU-R WP 5D Meeting #23 Roger B. Marks (EthAirNet Associates; IEEE-SA)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EC-16/0034r0 Summary of ITU-R WP 5D Meeting #23 Roger B. Marks (EthAirNet Associates; IEEE-SA)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EC-16/0035r1 </a:t>
            </a:r>
            <a:r>
              <a:rPr lang="en-US" sz="1600" dirty="0"/>
              <a:t>IEEE 5G Steering Committee update March 2016 Patrick Slaats (IEEE-SA)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EC-16/0036r0 802 projects 5G related Glenn Parsons (Ericsson)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EC-16/0037r0 </a:t>
            </a:r>
            <a:r>
              <a:rPr lang="en-US" sz="1600" dirty="0"/>
              <a:t>ITU-T FG IMT-2020 summary Glenn Parsons (Ericsson)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EC-16/0038r1 802.1CM for 5G Janos Farkas (Ericsson)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EC-16/0039r1 P802-1CF </a:t>
            </a:r>
            <a:r>
              <a:rPr lang="en-US" sz="1600" dirty="0"/>
              <a:t>in the scope of 5G </a:t>
            </a:r>
            <a:r>
              <a:rPr lang="en-US" sz="1600" dirty="0" smtClean="0"/>
              <a:t>SC Max </a:t>
            </a:r>
            <a:r>
              <a:rPr lang="en-US" sz="1600" dirty="0"/>
              <a:t>Riegel (Nokia) 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EC-16/0040r1 802.3 </a:t>
            </a:r>
            <a:r>
              <a:rPr lang="en-US" sz="1600" dirty="0"/>
              <a:t>for 5G Marek Hajduczenia (Bright House Networks)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EC-16/0041r1 802-11-5G-Technologies-for_5G_SC Joseph Levy (InterDigital</a:t>
            </a:r>
            <a:r>
              <a:rPr lang="en-US" sz="1600" dirty="0" smtClean="0"/>
              <a:t>)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EC-16/0043r0 </a:t>
            </a:r>
            <a:r>
              <a:rPr lang="en-US" sz="1600" dirty="0"/>
              <a:t>3GPP 5G activities Richard Burbidge (Intel)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5514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 dirty="0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16"/>
            <a:ext cx="7772400" cy="381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References: Non-EC 5G SC Documents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" y="1104900"/>
            <a:ext cx="9144000" cy="5219700"/>
          </a:xfrm>
          <a:ln/>
        </p:spPr>
        <p:txBody>
          <a:bodyPr/>
          <a:lstStyle/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IMT Vision – Framework and overall objectives of the future development of IMT for 2020 and beyond; Recommendation ITU-R M.2083-0 (2015)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11-16/0176r0 Possible liaison motion for IEE 802.11 as an IMT-2020 technology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11-16/0156r0 - IMT-2020 Discussion Review and Straw Polls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11-16/0128r1 – IMT-2020 Way Forward and Straw Polls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11-16/0127r0 – ITU-R IMT-2020 Status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11-16/0004r0 – Next steps for IMT-2020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/>
              <a:t>11-15/1402r0 – Thoughts on 802.11 in a 3GPP 5G </a:t>
            </a:r>
            <a:r>
              <a:rPr lang="en-US" sz="2000" b="0" dirty="0" smtClean="0"/>
              <a:t>Network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11-15/1376r1 – Update on 3GPP RAN3 Muli-RAT joint coordination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11-15/1279r2 – 802.11 as IMT-2020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11-15/1153r1 – Follow-up on 802.11 as a component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11-15/0757r1 – 802.11 as a component (tutorial)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11-15/0593r2 – 802.11 as a component</a:t>
            </a:r>
          </a:p>
          <a:p>
            <a:pPr marL="457200" indent="-457200">
              <a:buFont typeface="+mj-lt"/>
              <a:buAutoNum type="arabicPeriod" startAt="12"/>
            </a:pPr>
            <a:r>
              <a:rPr lang="en-US" sz="2000" b="0" dirty="0" smtClean="0"/>
              <a:t>11-16/0376r1 - 802.11 </a:t>
            </a:r>
            <a:r>
              <a:rPr lang="en-US" sz="2000" b="0" dirty="0"/>
              <a:t>Technologies Possible Applicable for IMT-2020 Use </a:t>
            </a:r>
            <a:r>
              <a:rPr lang="en-US" sz="2000" b="0" dirty="0" smtClean="0"/>
              <a:t>Cases</a:t>
            </a:r>
            <a:endParaRPr lang="en-US" sz="2000" b="0" dirty="0"/>
          </a:p>
          <a:p>
            <a:pPr marL="457200" indent="-457200">
              <a:buFont typeface="+mj-lt"/>
              <a:buAutoNum type="arabicPeriod" startAt="12"/>
            </a:pPr>
            <a:endParaRPr lang="en-US" sz="2000" b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052" y="4419600"/>
            <a:ext cx="7772400" cy="1362075"/>
          </a:xfrm>
        </p:spPr>
        <p:txBody>
          <a:bodyPr/>
          <a:lstStyle/>
          <a:p>
            <a:r>
              <a:rPr lang="en-US" dirty="0" smtClean="0"/>
              <a:t>Appendix</a:t>
            </a:r>
            <a:br>
              <a:rPr lang="en-US" dirty="0" smtClean="0"/>
            </a:br>
            <a:r>
              <a:rPr lang="en-US" sz="2400" dirty="0" smtClean="0"/>
              <a:t>some diagrams from ec-16/0041r2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05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18288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19135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a 5G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3910018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90" name="TextBox 9"/>
          <p:cNvSpPr txBox="1"/>
          <p:nvPr/>
        </p:nvSpPr>
        <p:spPr>
          <a:xfrm>
            <a:off x="20240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802.11 RATs: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21002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21464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21619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9" name="Oval 168"/>
          <p:cNvSpPr/>
          <p:nvPr/>
        </p:nvSpPr>
        <p:spPr>
          <a:xfrm>
            <a:off x="25146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50176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3499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39135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53638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21468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317230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Proposed as RITs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276600" y="1155159"/>
            <a:ext cx="5638800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429000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01515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583738" y="4010465"/>
            <a:ext cx="2359862" cy="588275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3130688"/>
            <a:ext cx="1291715" cy="1356690"/>
          </a:xfrm>
          <a:prstGeom prst="bentConnector3">
            <a:avLst>
              <a:gd name="adj1" fmla="val 5000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2" y="2425761"/>
            <a:ext cx="1251478" cy="1647706"/>
          </a:xfrm>
          <a:prstGeom prst="bentConnector3">
            <a:avLst>
              <a:gd name="adj1" fmla="val 56730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6" y="4304602"/>
            <a:ext cx="1459663" cy="1338497"/>
          </a:xfrm>
          <a:prstGeom prst="bentConnector3">
            <a:avLst>
              <a:gd name="adj1" fmla="val 29989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44" name="Oval 143"/>
          <p:cNvSpPr/>
          <p:nvPr/>
        </p:nvSpPr>
        <p:spPr>
          <a:xfrm>
            <a:off x="3573101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45" name="Elbow Connector 144"/>
          <p:cNvCxnSpPr>
            <a:stCxn id="144" idx="2"/>
            <a:endCxn id="100" idx="6"/>
          </p:cNvCxnSpPr>
          <p:nvPr/>
        </p:nvCxnSpPr>
        <p:spPr>
          <a:xfrm rot="10800000" flipV="1">
            <a:off x="2209801" y="3717812"/>
            <a:ext cx="1363301" cy="769566"/>
          </a:xfrm>
          <a:prstGeom prst="bentConnector3">
            <a:avLst>
              <a:gd name="adj1" fmla="val 51765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51" name="Elbow Connector 150"/>
          <p:cNvCxnSpPr>
            <a:stCxn id="156" idx="2"/>
            <a:endCxn id="100" idx="6"/>
          </p:cNvCxnSpPr>
          <p:nvPr/>
        </p:nvCxnSpPr>
        <p:spPr>
          <a:xfrm rot="10800000">
            <a:off x="2209800" y="4487379"/>
            <a:ext cx="1661106" cy="1319811"/>
          </a:xfrm>
          <a:prstGeom prst="bentConnector3">
            <a:avLst>
              <a:gd name="adj1" fmla="val 60140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56" name="Oval 155"/>
          <p:cNvSpPr/>
          <p:nvPr/>
        </p:nvSpPr>
        <p:spPr>
          <a:xfrm>
            <a:off x="3870906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3668020" y="5311302"/>
            <a:ext cx="2038281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64" name="Elbow Connector 163"/>
          <p:cNvCxnSpPr>
            <a:stCxn id="158" idx="2"/>
            <a:endCxn id="96" idx="6"/>
          </p:cNvCxnSpPr>
          <p:nvPr/>
        </p:nvCxnSpPr>
        <p:spPr>
          <a:xfrm rot="10800000">
            <a:off x="2177522" y="4073468"/>
            <a:ext cx="1490498" cy="1390265"/>
          </a:xfrm>
          <a:prstGeom prst="bentConnector3">
            <a:avLst>
              <a:gd name="adj1" fmla="val 63633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897490" y="6019800"/>
            <a:ext cx="1741310" cy="30019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>
            <a:off x="2361098" y="5030244"/>
            <a:ext cx="1536392" cy="1139653"/>
          </a:xfrm>
          <a:prstGeom prst="bentConnector3">
            <a:avLst>
              <a:gd name="adj1" fmla="val 57440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395198" y="1891129"/>
            <a:ext cx="259640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802.11ak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802.11r,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802.11u,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802.11v, 802.11w,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802.11z, </a:t>
            </a:r>
            <a:r>
              <a:rPr lang="en-US" sz="1800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sz="1800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5797774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5944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ounded Rectangle 84"/>
          <p:cNvSpPr/>
          <p:nvPr/>
        </p:nvSpPr>
        <p:spPr>
          <a:xfrm>
            <a:off x="3276600" y="1155159"/>
            <a:ext cx="5638800" cy="5281736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</a:t>
            </a:r>
          </a:p>
        </p:txBody>
      </p:sp>
      <p:sp>
        <p:nvSpPr>
          <p:cNvPr id="44" name="Rounded Rectangle 43"/>
          <p:cNvSpPr/>
          <p:nvPr/>
        </p:nvSpPr>
        <p:spPr bwMode="auto">
          <a:xfrm>
            <a:off x="3361319" y="1932874"/>
            <a:ext cx="5477881" cy="210572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 smtClean="0"/>
              <a:t>802.11 as SRIT in 802 RAN Proposal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6" name="Rounded Rectangle 85"/>
          <p:cNvSpPr/>
          <p:nvPr/>
        </p:nvSpPr>
        <p:spPr>
          <a:xfrm>
            <a:off x="152400" y="1155159"/>
            <a:ext cx="2427959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471816" y="2012752"/>
            <a:ext cx="25325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noProof="0" dirty="0" smtClean="0">
                <a:solidFill>
                  <a:sysClr val="windowText" lastClr="000000"/>
                </a:solidFill>
                <a:latin typeface="Calibri"/>
              </a:rPr>
              <a:t>RITs: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802.11ax, ac, n (&lt;6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GHz)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802.11ay, aj, ad (&gt;6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</a:p>
          <a:p>
            <a:pPr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802.11ah (&lt;1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  <a:endParaRPr lang="en-US" sz="18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282931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>
            <a:off x="586847" y="5465811"/>
            <a:ext cx="1537228" cy="354577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548015" y="2402126"/>
            <a:ext cx="2380291" cy="308665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3594223" y="2700507"/>
            <a:ext cx="2295361" cy="36750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533400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609775" y="3423199"/>
            <a:ext cx="2145329" cy="365272"/>
          </a:xfrm>
          <a:prstGeom prst="ellipse">
            <a:avLst/>
          </a:prstGeom>
          <a:solidFill>
            <a:srgbClr val="FFC00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570248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429935" y="4727033"/>
            <a:ext cx="1931163" cy="606419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14" name="Elbow Connector 113"/>
          <p:cNvCxnSpPr>
            <a:stCxn id="94" idx="2"/>
            <a:endCxn id="100" idx="6"/>
          </p:cNvCxnSpPr>
          <p:nvPr/>
        </p:nvCxnSpPr>
        <p:spPr>
          <a:xfrm rot="10800000" flipV="1">
            <a:off x="2209801" y="2884260"/>
            <a:ext cx="1384423" cy="1603118"/>
          </a:xfrm>
          <a:prstGeom prst="bentConnector3">
            <a:avLst>
              <a:gd name="adj1" fmla="val 51738"/>
            </a:avLst>
          </a:prstGeom>
          <a:noFill/>
          <a:ln w="19050" cap="flat" cmpd="sng" algn="ctr">
            <a:solidFill>
              <a:srgbClr val="ED7D31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5" name="Elbow Connector 114"/>
          <p:cNvCxnSpPr>
            <a:stCxn id="93" idx="2"/>
            <a:endCxn id="96" idx="6"/>
          </p:cNvCxnSpPr>
          <p:nvPr/>
        </p:nvCxnSpPr>
        <p:spPr>
          <a:xfrm rot="10800000" flipV="1">
            <a:off x="2177523" y="2556459"/>
            <a:ext cx="1370493" cy="1517008"/>
          </a:xfrm>
          <a:prstGeom prst="bentConnector3">
            <a:avLst>
              <a:gd name="adj1" fmla="val 59657"/>
            </a:avLst>
          </a:prstGeom>
          <a:noFill/>
          <a:ln w="19050" cap="flat" cmpd="sng" algn="ctr">
            <a:solidFill>
              <a:srgbClr val="7030A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118" name="Elbow Connector 117"/>
          <p:cNvCxnSpPr>
            <a:stCxn id="97" idx="2"/>
            <a:endCxn id="92" idx="6"/>
          </p:cNvCxnSpPr>
          <p:nvPr/>
        </p:nvCxnSpPr>
        <p:spPr>
          <a:xfrm rot="10800000" flipV="1">
            <a:off x="2124075" y="3605834"/>
            <a:ext cx="1485700" cy="2037265"/>
          </a:xfrm>
          <a:prstGeom prst="bentConnector3">
            <a:avLst>
              <a:gd name="adj1" fmla="val 30564"/>
            </a:avLst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169" name="Oval 168"/>
          <p:cNvSpPr/>
          <p:nvPr/>
        </p:nvSpPr>
        <p:spPr>
          <a:xfrm>
            <a:off x="3962400" y="3118390"/>
            <a:ext cx="1439099" cy="272901"/>
          </a:xfrm>
          <a:prstGeom prst="ellipse">
            <a:avLst/>
          </a:prstGeom>
          <a:solidFill>
            <a:srgbClr val="5B9BD5">
              <a:alpha val="39000"/>
            </a:srgbClr>
          </a:solidFill>
          <a:ln w="1270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71" name="Elbow Connector 170"/>
          <p:cNvCxnSpPr>
            <a:stCxn id="169" idx="2"/>
            <a:endCxn id="106" idx="6"/>
          </p:cNvCxnSpPr>
          <p:nvPr/>
        </p:nvCxnSpPr>
        <p:spPr>
          <a:xfrm rot="10800000" flipV="1">
            <a:off x="2361098" y="3254841"/>
            <a:ext cx="1601302" cy="1775402"/>
          </a:xfrm>
          <a:prstGeom prst="bentConnector3">
            <a:avLst>
              <a:gd name="adj1" fmla="val 59016"/>
            </a:avLst>
          </a:prstGeom>
          <a:noFill/>
          <a:ln w="19050" cap="flat" cmpd="sng" algn="ctr">
            <a:solidFill>
              <a:srgbClr val="0070C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8" name="TextBox 9"/>
          <p:cNvSpPr txBox="1"/>
          <p:nvPr/>
        </p:nvSpPr>
        <p:spPr>
          <a:xfrm>
            <a:off x="6465479" y="2319263"/>
            <a:ext cx="2596402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Other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Features: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802.11az, aq, ak, ai, ae, aa, z, w, v, u, s, r,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k</a:t>
            </a:r>
            <a:endParaRPr kumimoji="0" lang="en-US" sz="1800" b="0" i="0" u="none" strike="noStrike" kern="120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5797774" y="2119729"/>
            <a:ext cx="851822" cy="1842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460267"/>
              <a:ext cx="401197" cy="2598088"/>
            </a:xfrm>
            <a:prstGeom prst="leftBrace">
              <a:avLst>
                <a:gd name="adj1" fmla="val 13771"/>
                <a:gd name="adj2" fmla="val 67417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18" name="Rounded Rectangle 17"/>
          <p:cNvSpPr/>
          <p:nvPr/>
        </p:nvSpPr>
        <p:spPr bwMode="auto">
          <a:xfrm>
            <a:off x="5361394" y="4127565"/>
            <a:ext cx="1608901" cy="1116287"/>
          </a:xfrm>
          <a:prstGeom prst="round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</a:t>
            </a:r>
          </a:p>
        </p:txBody>
      </p:sp>
      <p:sp>
        <p:nvSpPr>
          <p:cNvPr id="42" name="Rounded Rectangle 41"/>
          <p:cNvSpPr/>
          <p:nvPr/>
        </p:nvSpPr>
        <p:spPr bwMode="auto">
          <a:xfrm>
            <a:off x="6811617" y="5243852"/>
            <a:ext cx="1608901" cy="1116287"/>
          </a:xfrm>
          <a:prstGeom prst="round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802.3</a:t>
            </a:r>
          </a:p>
        </p:txBody>
      </p:sp>
      <p:sp>
        <p:nvSpPr>
          <p:cNvPr id="43" name="Rounded Rectangle 42"/>
          <p:cNvSpPr/>
          <p:nvPr/>
        </p:nvSpPr>
        <p:spPr bwMode="auto">
          <a:xfrm>
            <a:off x="3594651" y="4685709"/>
            <a:ext cx="1608901" cy="1116287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802.15?</a:t>
            </a:r>
          </a:p>
        </p:txBody>
      </p:sp>
    </p:spTree>
    <p:extLst>
      <p:ext uri="{BB962C8B-B14F-4D97-AF65-F5344CB8AC3E}">
        <p14:creationId xmlns:p14="http://schemas.microsoft.com/office/powerpoint/2010/main" val="8111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2351779" y="1139117"/>
            <a:ext cx="1441983" cy="5214864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3GPP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94744"/>
          </a:xfrm>
        </p:spPr>
        <p:txBody>
          <a:bodyPr/>
          <a:lstStyle/>
          <a:p>
            <a:r>
              <a:rPr lang="en-US" dirty="0"/>
              <a:t>802.11 Proposed </a:t>
            </a:r>
            <a:r>
              <a:rPr lang="en-US" dirty="0" smtClean="0"/>
              <a:t>as RAT of 3GPP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83280" y="6475413"/>
            <a:ext cx="3184520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85" name="Rounded Rectangle 84"/>
          <p:cNvSpPr/>
          <p:nvPr/>
        </p:nvSpPr>
        <p:spPr>
          <a:xfrm>
            <a:off x="3891668" y="1163179"/>
            <a:ext cx="5062333" cy="5245642"/>
          </a:xfrm>
          <a:prstGeom prst="roundRect">
            <a:avLst/>
          </a:prstGeom>
          <a:solidFill>
            <a:srgbClr val="4472C4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tIns="0"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IEEE-SA,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 LMSC,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 WLAN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87627" y="1155159"/>
            <a:ext cx="2144042" cy="5214864"/>
          </a:xfrm>
          <a:prstGeom prst="roundRect">
            <a:avLst/>
          </a:prstGeom>
          <a:solidFill>
            <a:srgbClr val="ED7D31">
              <a:lumMod val="40000"/>
              <a:lumOff val="60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ITU-R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TextBox 9"/>
          <p:cNvSpPr txBox="1"/>
          <p:nvPr/>
        </p:nvSpPr>
        <p:spPr>
          <a:xfrm>
            <a:off x="3997278" y="1784152"/>
            <a:ext cx="253253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Active PHY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802.11ax (High Efficiency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WLAN,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&lt;6 GHz)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802.11ay (Next Generation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lang="en-US" sz="1800" noProof="0" dirty="0">
                <a:solidFill>
                  <a:sysClr val="windowText" lastClr="000000"/>
                </a:solidFill>
                <a:latin typeface="Calibri"/>
              </a:rPr>
              <a:t>6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 GHz)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802.11aj </a:t>
            </a:r>
            <a:br>
              <a:rPr lang="en-US" sz="180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(China mm-Wave)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802.11ah </a:t>
            </a:r>
            <a:r>
              <a:rPr lang="en-US" sz="1800" dirty="0">
                <a:solidFill>
                  <a:sysClr val="windowText" lastClr="000000"/>
                </a:solidFill>
                <a:latin typeface="Calibri"/>
              </a:rPr>
              <a:t>(Extended Range, &lt;1 GHz</a:t>
            </a: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Inactive PHY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802.11ac, 802.11n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802.11ad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sz="1800" dirty="0" smtClean="0">
                <a:solidFill>
                  <a:sysClr val="windowText" lastClr="000000"/>
                </a:solidFill>
                <a:latin typeface="Calibri"/>
              </a:rPr>
              <a:t>802.11p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TextBox 10"/>
          <p:cNvSpPr txBox="1"/>
          <p:nvPr/>
        </p:nvSpPr>
        <p:spPr>
          <a:xfrm>
            <a:off x="76200" y="2590800"/>
            <a:ext cx="2222132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IMT-2020 Use Cases:</a:t>
            </a:r>
          </a:p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Enhanced Mobile BB: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Wide-Area Coverage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&lt;6 GHz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Hotspot &gt;6 GHz</a:t>
            </a:r>
          </a:p>
          <a:p>
            <a:pPr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US" sz="1800" b="1" dirty="0">
                <a:solidFill>
                  <a:sysClr val="windowText" lastClr="000000"/>
                </a:solidFill>
                <a:latin typeface="Calibri"/>
              </a:rPr>
              <a:t>Ultra-Reliable</a:t>
            </a: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/</a:t>
            </a:r>
            <a:b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</a:b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Low Latency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lvl="0" algn="ctr" fontAlgn="auto">
              <a:spcBef>
                <a:spcPts val="0"/>
              </a:spcBef>
              <a:spcAft>
                <a:spcPts val="1200"/>
              </a:spcAft>
              <a:buClrTx/>
              <a:buSzTx/>
            </a:pPr>
            <a:r>
              <a:rPr lang="en-GB" sz="1800" b="1" dirty="0" smtClean="0"/>
              <a:t>Massive MTC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Oval 92"/>
          <p:cNvSpPr/>
          <p:nvPr/>
        </p:nvSpPr>
        <p:spPr>
          <a:xfrm>
            <a:off x="3954462" y="2069432"/>
            <a:ext cx="2618320" cy="712657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Oval 93"/>
          <p:cNvSpPr/>
          <p:nvPr/>
        </p:nvSpPr>
        <p:spPr>
          <a:xfrm>
            <a:off x="4026977" y="2832376"/>
            <a:ext cx="2500559" cy="596624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Oval 95"/>
          <p:cNvSpPr/>
          <p:nvPr/>
        </p:nvSpPr>
        <p:spPr>
          <a:xfrm>
            <a:off x="326669" y="3913956"/>
            <a:ext cx="1644122" cy="319022"/>
          </a:xfrm>
          <a:prstGeom prst="ellipse">
            <a:avLst/>
          </a:prstGeom>
          <a:solidFill>
            <a:srgbClr val="7030A0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Oval 99"/>
          <p:cNvSpPr/>
          <p:nvPr/>
        </p:nvSpPr>
        <p:spPr>
          <a:xfrm>
            <a:off x="363517" y="4332845"/>
            <a:ext cx="1639552" cy="30906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4" name="Oval 143"/>
          <p:cNvSpPr/>
          <p:nvPr/>
        </p:nvSpPr>
        <p:spPr>
          <a:xfrm>
            <a:off x="4098563" y="3446619"/>
            <a:ext cx="2344381" cy="542385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4396368" y="5638800"/>
            <a:ext cx="1741310" cy="336778"/>
          </a:xfrm>
          <a:prstGeom prst="ellipse">
            <a:avLst/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/>
          <p:cNvSpPr/>
          <p:nvPr/>
        </p:nvSpPr>
        <p:spPr>
          <a:xfrm>
            <a:off x="4091568" y="5311302"/>
            <a:ext cx="2242109" cy="304859"/>
          </a:xfrm>
          <a:prstGeom prst="ellipse">
            <a:avLst/>
          </a:prstGeom>
          <a:solidFill>
            <a:srgbClr val="9A369A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TextBox 9"/>
          <p:cNvSpPr txBox="1"/>
          <p:nvPr/>
        </p:nvSpPr>
        <p:spPr>
          <a:xfrm>
            <a:off x="6992215" y="2313801"/>
            <a:ext cx="19483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Active Feature Groups: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802.11az (Next Generation Positioning)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802.11aq (Pre-Association Discovery)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802.11ak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(General Link)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802.11ai (Fast Initial Link Setup)</a:t>
            </a:r>
          </a:p>
          <a:p>
            <a:pPr lvl="0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b="1" dirty="0" smtClean="0">
                <a:solidFill>
                  <a:sysClr val="windowText" lastClr="000000"/>
                </a:solidFill>
                <a:latin typeface="Calibri"/>
              </a:rPr>
              <a:t>Inactive Feature Groups (not a complete list)</a:t>
            </a:r>
          </a:p>
          <a:p>
            <a:pPr lvl="0" algn="ctr" fontAlgn="auto">
              <a:spcBef>
                <a:spcPts val="0"/>
              </a:spcBef>
              <a:spcAft>
                <a:spcPts val="600"/>
              </a:spcAft>
              <a:buClrTx/>
              <a:buSzTx/>
              <a:defRPr/>
            </a:pP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802.11k,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802.11r,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802.11s</a:t>
            </a:r>
            <a:br>
              <a:rPr lang="en-US" noProof="0" dirty="0" smtClean="0">
                <a:solidFill>
                  <a:sysClr val="windowText" lastClr="000000"/>
                </a:solidFill>
                <a:latin typeface="Calibri"/>
              </a:rPr>
            </a:b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802.11u,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,</a:t>
            </a:r>
            <a:r>
              <a:rPr lang="en-US" dirty="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dirty="0">
                <a:solidFill>
                  <a:sysClr val="windowText" lastClr="000000"/>
                </a:solidFill>
                <a:latin typeface="Calibri"/>
              </a:rPr>
              <a:t>802.11v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 80211w, ,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802.11z, </a:t>
            </a:r>
            <a:r>
              <a:rPr lang="en-US" noProof="0" dirty="0" smtClean="0">
                <a:solidFill>
                  <a:sysClr val="windowText" lastClr="000000"/>
                </a:solidFill>
                <a:latin typeface="Calibri"/>
              </a:rPr>
              <a:t>802.11aa, </a:t>
            </a:r>
            <a:r>
              <a:rPr kumimoji="0" lang="en-US" b="0" i="0" u="none" strike="noStrike" kern="1200" cap="none" spc="0" normalizeH="0" baseline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802.11ae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323236" y="1891129"/>
            <a:ext cx="851822" cy="4509671"/>
            <a:chOff x="5797774" y="2069432"/>
            <a:chExt cx="851822" cy="4331368"/>
          </a:xfrm>
          <a:solidFill>
            <a:srgbClr val="FFFFFF">
              <a:alpha val="28000"/>
            </a:srgbClr>
          </a:solidFill>
        </p:grpSpPr>
        <p:sp>
          <p:nvSpPr>
            <p:cNvPr id="9" name="Right Brace 8"/>
            <p:cNvSpPr/>
            <p:nvPr/>
          </p:nvSpPr>
          <p:spPr bwMode="auto">
            <a:xfrm>
              <a:off x="5797774" y="2069432"/>
              <a:ext cx="450626" cy="4331368"/>
            </a:xfrm>
            <a:prstGeom prst="rightBrace">
              <a:avLst/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0" name="Left Brace 9"/>
            <p:cNvSpPr/>
            <p:nvPr/>
          </p:nvSpPr>
          <p:spPr bwMode="auto">
            <a:xfrm>
              <a:off x="6248399" y="2069432"/>
              <a:ext cx="401197" cy="4331368"/>
            </a:xfrm>
            <a:prstGeom prst="leftBrace">
              <a:avLst>
                <a:gd name="adj1" fmla="val 13771"/>
                <a:gd name="adj2" fmla="val 50000"/>
              </a:avLst>
            </a:prstGeom>
            <a:grp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34" name="TextBox 10"/>
          <p:cNvSpPr txBox="1"/>
          <p:nvPr/>
        </p:nvSpPr>
        <p:spPr>
          <a:xfrm>
            <a:off x="2404978" y="2777405"/>
            <a:ext cx="13775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WLAN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Interworking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LWIP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NG LWA</a:t>
            </a: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 smtClean="0">
                <a:solidFill>
                  <a:sysClr val="windowText" lastClr="000000"/>
                </a:solidFill>
                <a:latin typeface="Calibri"/>
              </a:rPr>
              <a:t>NG LWIP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Left Brace 6"/>
          <p:cNvSpPr/>
          <p:nvPr/>
        </p:nvSpPr>
        <p:spPr bwMode="auto">
          <a:xfrm>
            <a:off x="1970791" y="3446619"/>
            <a:ext cx="848609" cy="1806971"/>
          </a:xfrm>
          <a:prstGeom prst="leftBrace">
            <a:avLst>
              <a:gd name="adj1" fmla="val 16978"/>
              <a:gd name="adj2" fmla="val 35298"/>
            </a:avLst>
          </a:prstGeom>
          <a:solidFill>
            <a:srgbClr val="7030A0">
              <a:alpha val="3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Left Brace 7"/>
          <p:cNvSpPr/>
          <p:nvPr/>
        </p:nvSpPr>
        <p:spPr bwMode="auto">
          <a:xfrm>
            <a:off x="3707271" y="2081273"/>
            <a:ext cx="524778" cy="4288750"/>
          </a:xfrm>
          <a:prstGeom prst="leftBrace">
            <a:avLst>
              <a:gd name="adj1" fmla="val 8333"/>
              <a:gd name="adj2" fmla="val 50281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Right Brace 11"/>
          <p:cNvSpPr/>
          <p:nvPr/>
        </p:nvSpPr>
        <p:spPr bwMode="auto">
          <a:xfrm>
            <a:off x="3326282" y="3446619"/>
            <a:ext cx="386087" cy="1759238"/>
          </a:xfrm>
          <a:prstGeom prst="rightBrace">
            <a:avLst>
              <a:gd name="adj1" fmla="val 8333"/>
              <a:gd name="adj2" fmla="val 45048"/>
            </a:avLst>
          </a:prstGeom>
          <a:solidFill>
            <a:schemeClr val="bg1">
              <a:alpha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Left Brace 37"/>
          <p:cNvSpPr/>
          <p:nvPr/>
        </p:nvSpPr>
        <p:spPr bwMode="auto">
          <a:xfrm>
            <a:off x="2003069" y="3521233"/>
            <a:ext cx="896181" cy="1806971"/>
          </a:xfrm>
          <a:prstGeom prst="leftBrace">
            <a:avLst>
              <a:gd name="adj1" fmla="val 41834"/>
              <a:gd name="adj2" fmla="val 53276"/>
            </a:avLst>
          </a:prstGeom>
          <a:solidFill>
            <a:srgbClr val="ED7D31">
              <a:alpha val="39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US" sz="1400" dirty="0">
              <a:solidFill>
                <a:sysClr val="window" lastClr="FFFFFF"/>
              </a:solidFill>
              <a:latin typeface="Calibri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116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421842"/>
              </p:ext>
            </p:extLst>
          </p:nvPr>
        </p:nvGraphicFramePr>
        <p:xfrm>
          <a:off x="368917" y="2354843"/>
          <a:ext cx="8480778" cy="401279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826926"/>
                <a:gridCol w="2826926"/>
                <a:gridCol w="2826926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5G Technology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2668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</a:p>
                    <a:p>
                      <a:r>
                        <a:rPr lang="en-US" dirty="0" smtClean="0"/>
                        <a:t>802.11 GLK 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AP/DS/Portal</a:t>
                      </a:r>
                    </a:p>
                    <a:p>
                      <a:r>
                        <a:rPr lang="en-US" dirty="0" smtClean="0"/>
                        <a:t>802.11 AP/GLK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259016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629511">
                <a:tc>
                  <a:txBody>
                    <a:bodyPr/>
                    <a:lstStyle/>
                    <a:p>
                      <a:r>
                        <a:rPr lang="en-US" dirty="0" smtClean="0"/>
                        <a:t>802.11</a:t>
                      </a:r>
                      <a:r>
                        <a:rPr lang="en-US" baseline="0" dirty="0" smtClean="0"/>
                        <a:t>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 DS?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NA</a:t>
                      </a:r>
                      <a:endParaRPr lang="en-US" b="1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SRIT in 802 RAN Proposal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 (multiple RITs)</a:t>
                      </a:r>
                    </a:p>
                    <a:p>
                      <a:r>
                        <a:rPr lang="en-US" dirty="0" smtClean="0"/>
                        <a:t>Other 802 RITs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802.11 AP/DS/Portal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802.1 Bridged LAN/802.1cf OmniRAN/802.3</a:t>
                      </a:r>
                      <a:endParaRPr lang="en-US" dirty="0"/>
                    </a:p>
                  </a:txBody>
                  <a:tcPr/>
                </a:tc>
              </a:tr>
              <a:tr h="305249">
                <a:tc>
                  <a:txBody>
                    <a:bodyPr/>
                    <a:lstStyle/>
                    <a:p>
                      <a:r>
                        <a:rPr lang="en-US" dirty="0" smtClean="0"/>
                        <a:t>Proposed as RAT of 3GPP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</a:tr>
              <a:tr h="549089">
                <a:tc>
                  <a:txBody>
                    <a:bodyPr/>
                    <a:lstStyle/>
                    <a:p>
                      <a:r>
                        <a:rPr lang="en-US" dirty="0" smtClean="0"/>
                        <a:t>802.11 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802.11 AP/DS/LWA</a:t>
                      </a:r>
                    </a:p>
                    <a:p>
                      <a:r>
                        <a:rPr lang="en-US" dirty="0" smtClean="0"/>
                        <a:t>802.11 AP/DS/LWIP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3GPP Core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52550"/>
          </a:xfrm>
        </p:spPr>
        <p:txBody>
          <a:bodyPr/>
          <a:lstStyle/>
          <a:p>
            <a:r>
              <a:rPr lang="en-US" dirty="0" smtClean="0"/>
              <a:t>5G – Simple with a Bit More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06B781AF-4CCF-49B0-A572-DE54FBE5D942}" type="slidenum">
              <a:rPr lang="en-GB" smtClean="0"/>
              <a:pPr/>
              <a:t>18</a:t>
            </a:fld>
            <a:endParaRPr lang="en-GB" dirty="0"/>
          </a:p>
        </p:txBody>
      </p:sp>
      <p:grpSp>
        <p:nvGrpSpPr>
          <p:cNvPr id="16" name="Group 15"/>
          <p:cNvGrpSpPr/>
          <p:nvPr/>
        </p:nvGrpSpPr>
        <p:grpSpPr>
          <a:xfrm>
            <a:off x="406437" y="1038351"/>
            <a:ext cx="8737563" cy="1628649"/>
            <a:chOff x="406437" y="1143000"/>
            <a:chExt cx="8737563" cy="207916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6437" y="1605980"/>
              <a:ext cx="1594485" cy="8858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10000" y="1370766"/>
              <a:ext cx="1257300" cy="1356254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885" r="17471"/>
            <a:stretch/>
          </p:blipFill>
          <p:spPr>
            <a:xfrm>
              <a:off x="6324600" y="1143000"/>
              <a:ext cx="2819400" cy="2079163"/>
            </a:xfrm>
            <a:prstGeom prst="rect">
              <a:avLst/>
            </a:prstGeom>
          </p:spPr>
        </p:pic>
        <p:cxnSp>
          <p:nvCxnSpPr>
            <p:cNvPr id="11" name="Straight Arrow Connector 10"/>
            <p:cNvCxnSpPr/>
            <p:nvPr/>
          </p:nvCxnSpPr>
          <p:spPr bwMode="auto">
            <a:xfrm flipH="1">
              <a:off x="4609306" y="2374726"/>
              <a:ext cx="1791494" cy="0"/>
            </a:xfrm>
            <a:prstGeom prst="straightConnector1">
              <a:avLst/>
            </a:prstGeom>
            <a:solidFill>
              <a:srgbClr val="00B8FF"/>
            </a:solidFill>
            <a:ln w="762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13" name="Freeform 12"/>
            <p:cNvSpPr/>
            <p:nvPr/>
          </p:nvSpPr>
          <p:spPr bwMode="auto">
            <a:xfrm>
              <a:off x="1616195" y="1566640"/>
              <a:ext cx="2154476" cy="508348"/>
            </a:xfrm>
            <a:custGeom>
              <a:avLst/>
              <a:gdLst>
                <a:gd name="connsiteX0" fmla="*/ 2154476 w 2154476"/>
                <a:gd name="connsiteY0" fmla="*/ 50104 h 389356"/>
                <a:gd name="connsiteX1" fmla="*/ 1866378 w 2154476"/>
                <a:gd name="connsiteY1" fmla="*/ 175364 h 389356"/>
                <a:gd name="connsiteX2" fmla="*/ 1816273 w 2154476"/>
                <a:gd name="connsiteY2" fmla="*/ 187890 h 389356"/>
                <a:gd name="connsiteX3" fmla="*/ 1603331 w 2154476"/>
                <a:gd name="connsiteY3" fmla="*/ 225469 h 389356"/>
                <a:gd name="connsiteX4" fmla="*/ 1390389 w 2154476"/>
                <a:gd name="connsiteY4" fmla="*/ 237995 h 389356"/>
                <a:gd name="connsiteX5" fmla="*/ 1177446 w 2154476"/>
                <a:gd name="connsiteY5" fmla="*/ 275573 h 389356"/>
                <a:gd name="connsiteX6" fmla="*/ 1089764 w 2154476"/>
                <a:gd name="connsiteY6" fmla="*/ 288099 h 389356"/>
                <a:gd name="connsiteX7" fmla="*/ 1102290 w 2154476"/>
                <a:gd name="connsiteY7" fmla="*/ 250521 h 389356"/>
                <a:gd name="connsiteX8" fmla="*/ 1177446 w 2154476"/>
                <a:gd name="connsiteY8" fmla="*/ 225469 h 389356"/>
                <a:gd name="connsiteX9" fmla="*/ 1252602 w 2154476"/>
                <a:gd name="connsiteY9" fmla="*/ 187890 h 389356"/>
                <a:gd name="connsiteX10" fmla="*/ 1290180 w 2154476"/>
                <a:gd name="connsiteY10" fmla="*/ 162838 h 389356"/>
                <a:gd name="connsiteX11" fmla="*/ 1365336 w 2154476"/>
                <a:gd name="connsiteY11" fmla="*/ 137786 h 389356"/>
                <a:gd name="connsiteX12" fmla="*/ 1390389 w 2154476"/>
                <a:gd name="connsiteY12" fmla="*/ 112734 h 389356"/>
                <a:gd name="connsiteX13" fmla="*/ 1427967 w 2154476"/>
                <a:gd name="connsiteY13" fmla="*/ 87682 h 389356"/>
                <a:gd name="connsiteX14" fmla="*/ 1465545 w 2154476"/>
                <a:gd name="connsiteY14" fmla="*/ 12526 h 389356"/>
                <a:gd name="connsiteX15" fmla="*/ 1427967 w 2154476"/>
                <a:gd name="connsiteY15" fmla="*/ 0 h 389356"/>
                <a:gd name="connsiteX16" fmla="*/ 1252602 w 2154476"/>
                <a:gd name="connsiteY16" fmla="*/ 12526 h 389356"/>
                <a:gd name="connsiteX17" fmla="*/ 1164920 w 2154476"/>
                <a:gd name="connsiteY17" fmla="*/ 37578 h 389356"/>
                <a:gd name="connsiteX18" fmla="*/ 1064712 w 2154476"/>
                <a:gd name="connsiteY18" fmla="*/ 62630 h 389356"/>
                <a:gd name="connsiteX19" fmla="*/ 989556 w 2154476"/>
                <a:gd name="connsiteY19" fmla="*/ 87682 h 389356"/>
                <a:gd name="connsiteX20" fmla="*/ 951978 w 2154476"/>
                <a:gd name="connsiteY20" fmla="*/ 100208 h 389356"/>
                <a:gd name="connsiteX21" fmla="*/ 914400 w 2154476"/>
                <a:gd name="connsiteY21" fmla="*/ 125260 h 389356"/>
                <a:gd name="connsiteX22" fmla="*/ 814191 w 2154476"/>
                <a:gd name="connsiteY22" fmla="*/ 150312 h 389356"/>
                <a:gd name="connsiteX23" fmla="*/ 739035 w 2154476"/>
                <a:gd name="connsiteY23" fmla="*/ 175364 h 389356"/>
                <a:gd name="connsiteX24" fmla="*/ 638827 w 2154476"/>
                <a:gd name="connsiteY24" fmla="*/ 200417 h 389356"/>
                <a:gd name="connsiteX25" fmla="*/ 413358 w 2154476"/>
                <a:gd name="connsiteY25" fmla="*/ 275573 h 389356"/>
                <a:gd name="connsiteX26" fmla="*/ 300624 w 2154476"/>
                <a:gd name="connsiteY26" fmla="*/ 313151 h 389356"/>
                <a:gd name="connsiteX27" fmla="*/ 263046 w 2154476"/>
                <a:gd name="connsiteY27" fmla="*/ 325677 h 389356"/>
                <a:gd name="connsiteX28" fmla="*/ 225468 w 2154476"/>
                <a:gd name="connsiteY28" fmla="*/ 338203 h 389356"/>
                <a:gd name="connsiteX29" fmla="*/ 175364 w 2154476"/>
                <a:gd name="connsiteY29" fmla="*/ 350729 h 389356"/>
                <a:gd name="connsiteX30" fmla="*/ 137786 w 2154476"/>
                <a:gd name="connsiteY30" fmla="*/ 363255 h 389356"/>
                <a:gd name="connsiteX31" fmla="*/ 87682 w 2154476"/>
                <a:gd name="connsiteY31" fmla="*/ 375781 h 389356"/>
                <a:gd name="connsiteX32" fmla="*/ 50104 w 2154476"/>
                <a:gd name="connsiteY32" fmla="*/ 388307 h 389356"/>
                <a:gd name="connsiteX33" fmla="*/ 0 w 2154476"/>
                <a:gd name="connsiteY33" fmla="*/ 388307 h 389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154476" h="389356">
                  <a:moveTo>
                    <a:pt x="2154476" y="50104"/>
                  </a:moveTo>
                  <a:cubicBezTo>
                    <a:pt x="2058443" y="91857"/>
                    <a:pt x="1963355" y="135855"/>
                    <a:pt x="1866378" y="175364"/>
                  </a:cubicBezTo>
                  <a:cubicBezTo>
                    <a:pt x="1850435" y="181859"/>
                    <a:pt x="1833107" y="184283"/>
                    <a:pt x="1816273" y="187890"/>
                  </a:cubicBezTo>
                  <a:cubicBezTo>
                    <a:pt x="1763991" y="199093"/>
                    <a:pt x="1662490" y="220539"/>
                    <a:pt x="1603331" y="225469"/>
                  </a:cubicBezTo>
                  <a:cubicBezTo>
                    <a:pt x="1532473" y="231374"/>
                    <a:pt x="1461370" y="233820"/>
                    <a:pt x="1390389" y="237995"/>
                  </a:cubicBezTo>
                  <a:cubicBezTo>
                    <a:pt x="1296792" y="269193"/>
                    <a:pt x="1365881" y="248654"/>
                    <a:pt x="1177446" y="275573"/>
                  </a:cubicBezTo>
                  <a:lnTo>
                    <a:pt x="1089764" y="288099"/>
                  </a:lnTo>
                  <a:cubicBezTo>
                    <a:pt x="1093939" y="275573"/>
                    <a:pt x="1091546" y="258195"/>
                    <a:pt x="1102290" y="250521"/>
                  </a:cubicBezTo>
                  <a:cubicBezTo>
                    <a:pt x="1123778" y="235172"/>
                    <a:pt x="1155474" y="240117"/>
                    <a:pt x="1177446" y="225469"/>
                  </a:cubicBezTo>
                  <a:cubicBezTo>
                    <a:pt x="1285139" y="153674"/>
                    <a:pt x="1148883" y="239751"/>
                    <a:pt x="1252602" y="187890"/>
                  </a:cubicBezTo>
                  <a:cubicBezTo>
                    <a:pt x="1266067" y="181157"/>
                    <a:pt x="1276423" y="168952"/>
                    <a:pt x="1290180" y="162838"/>
                  </a:cubicBezTo>
                  <a:cubicBezTo>
                    <a:pt x="1314311" y="152113"/>
                    <a:pt x="1365336" y="137786"/>
                    <a:pt x="1365336" y="137786"/>
                  </a:cubicBezTo>
                  <a:cubicBezTo>
                    <a:pt x="1373687" y="129435"/>
                    <a:pt x="1381167" y="120111"/>
                    <a:pt x="1390389" y="112734"/>
                  </a:cubicBezTo>
                  <a:cubicBezTo>
                    <a:pt x="1402145" y="103330"/>
                    <a:pt x="1417322" y="98327"/>
                    <a:pt x="1427967" y="87682"/>
                  </a:cubicBezTo>
                  <a:cubicBezTo>
                    <a:pt x="1452249" y="63400"/>
                    <a:pt x="1455357" y="43089"/>
                    <a:pt x="1465545" y="12526"/>
                  </a:cubicBezTo>
                  <a:cubicBezTo>
                    <a:pt x="1453019" y="8351"/>
                    <a:pt x="1441171" y="0"/>
                    <a:pt x="1427967" y="0"/>
                  </a:cubicBezTo>
                  <a:cubicBezTo>
                    <a:pt x="1369363" y="0"/>
                    <a:pt x="1310847" y="6054"/>
                    <a:pt x="1252602" y="12526"/>
                  </a:cubicBezTo>
                  <a:cubicBezTo>
                    <a:pt x="1217396" y="16438"/>
                    <a:pt x="1197579" y="28671"/>
                    <a:pt x="1164920" y="37578"/>
                  </a:cubicBezTo>
                  <a:cubicBezTo>
                    <a:pt x="1131703" y="46637"/>
                    <a:pt x="1097376" y="51742"/>
                    <a:pt x="1064712" y="62630"/>
                  </a:cubicBezTo>
                  <a:lnTo>
                    <a:pt x="989556" y="87682"/>
                  </a:lnTo>
                  <a:cubicBezTo>
                    <a:pt x="977030" y="91857"/>
                    <a:pt x="962964" y="92884"/>
                    <a:pt x="951978" y="100208"/>
                  </a:cubicBezTo>
                  <a:cubicBezTo>
                    <a:pt x="939452" y="108559"/>
                    <a:pt x="928548" y="120115"/>
                    <a:pt x="914400" y="125260"/>
                  </a:cubicBezTo>
                  <a:cubicBezTo>
                    <a:pt x="882042" y="137026"/>
                    <a:pt x="846855" y="139424"/>
                    <a:pt x="814191" y="150312"/>
                  </a:cubicBezTo>
                  <a:cubicBezTo>
                    <a:pt x="789139" y="158663"/>
                    <a:pt x="764654" y="168959"/>
                    <a:pt x="739035" y="175364"/>
                  </a:cubicBezTo>
                  <a:cubicBezTo>
                    <a:pt x="705632" y="183715"/>
                    <a:pt x="671491" y="189529"/>
                    <a:pt x="638827" y="200417"/>
                  </a:cubicBezTo>
                  <a:lnTo>
                    <a:pt x="413358" y="275573"/>
                  </a:lnTo>
                  <a:lnTo>
                    <a:pt x="300624" y="313151"/>
                  </a:lnTo>
                  <a:lnTo>
                    <a:pt x="263046" y="325677"/>
                  </a:lnTo>
                  <a:cubicBezTo>
                    <a:pt x="250520" y="329852"/>
                    <a:pt x="238277" y="335001"/>
                    <a:pt x="225468" y="338203"/>
                  </a:cubicBezTo>
                  <a:cubicBezTo>
                    <a:pt x="208767" y="342378"/>
                    <a:pt x="191917" y="346000"/>
                    <a:pt x="175364" y="350729"/>
                  </a:cubicBezTo>
                  <a:cubicBezTo>
                    <a:pt x="162668" y="354356"/>
                    <a:pt x="150482" y="359628"/>
                    <a:pt x="137786" y="363255"/>
                  </a:cubicBezTo>
                  <a:cubicBezTo>
                    <a:pt x="121233" y="367984"/>
                    <a:pt x="104235" y="371052"/>
                    <a:pt x="87682" y="375781"/>
                  </a:cubicBezTo>
                  <a:cubicBezTo>
                    <a:pt x="74986" y="379408"/>
                    <a:pt x="63175" y="386440"/>
                    <a:pt x="50104" y="388307"/>
                  </a:cubicBezTo>
                  <a:cubicBezTo>
                    <a:pt x="33571" y="390669"/>
                    <a:pt x="16701" y="388307"/>
                    <a:pt x="0" y="388307"/>
                  </a:cubicBezTo>
                </a:path>
              </a:pathLst>
            </a:custGeom>
            <a:noFill/>
            <a:ln w="603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598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a summary of the activities of the 802 EC 5G SC for 14, 15, 16 Mar 2016.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802 EC 5G SC Description and Scope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Activities Summary for the Week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Future Activities 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References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rebuchet MS" panose="020B0603020202020204" pitchFamily="34" charset="0"/>
              </a:rPr>
              <a:t>802 EC 5G SC Description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40" y="1676400"/>
            <a:ext cx="8390732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As a result of discussion regarding IMT-2020 and 5G at the 802 Workshop in January the 802 EC decided to form a SC to explore/evaluate what 802 should do regarding IMT2020 and 5G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EC created the EC 5G SC on 8 February 2016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802 Chair appointed Glenn Parsons to chair the EC 5G SC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EC 5G SC met for the first time this week for 5 hours, in three sessions.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rebuchet MS" panose="020B0603020202020204" pitchFamily="34" charset="0"/>
              </a:rPr>
              <a:t>802 EC 5G SC Approved Scope [1]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40" y="1676400"/>
            <a:ext cx="8390732" cy="4648200"/>
          </a:xfrm>
        </p:spPr>
        <p:txBody>
          <a:bodyPr/>
          <a:lstStyle/>
          <a:p>
            <a:pPr marL="0" indent="0"/>
            <a:r>
              <a:rPr lang="en-US" dirty="0" smtClean="0">
                <a:latin typeface="Georgia" panose="02040502050405020303" pitchFamily="18" charset="0"/>
              </a:rPr>
              <a:t>To </a:t>
            </a:r>
            <a:r>
              <a:rPr lang="en-US" dirty="0">
                <a:latin typeface="Georgia" panose="02040502050405020303" pitchFamily="18" charset="0"/>
              </a:rPr>
              <a:t>provide a report on the following items to the EC</a:t>
            </a:r>
            <a:r>
              <a:rPr lang="en-US" dirty="0" smtClean="0">
                <a:latin typeface="Georgia" panose="02040502050405020303" pitchFamily="18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>
                <a:latin typeface="Georgia" panose="02040502050405020303" pitchFamily="18" charset="0"/>
              </a:rPr>
              <a:t>Costs </a:t>
            </a:r>
            <a:r>
              <a:rPr lang="en-US" b="0" dirty="0">
                <a:latin typeface="Georgia" panose="02040502050405020303" pitchFamily="18" charset="0"/>
              </a:rPr>
              <a:t>and benefits of creating an IEEE 5G specification </a:t>
            </a:r>
            <a:endParaRPr lang="en-US" b="0" dirty="0" smtClean="0">
              <a:latin typeface="Georgia" panose="02040502050405020303" pitchFamily="18" charset="0"/>
            </a:endParaRPr>
          </a:p>
          <a:p>
            <a:pPr marL="0" indent="0"/>
            <a:r>
              <a:rPr lang="en-US" dirty="0" smtClean="0">
                <a:latin typeface="Georgia" panose="02040502050405020303" pitchFamily="18" charset="0"/>
              </a:rPr>
              <a:t>Costs </a:t>
            </a:r>
            <a:r>
              <a:rPr lang="en-US" dirty="0">
                <a:latin typeface="Georgia" panose="02040502050405020303" pitchFamily="18" charset="0"/>
              </a:rPr>
              <a:t>and benefits of providing a proposal for IMT-2020, considering possible models of a proposal</a:t>
            </a:r>
            <a:r>
              <a:rPr lang="en-US" dirty="0" smtClean="0">
                <a:latin typeface="Georgia" panose="02040502050405020303" pitchFamily="18" charset="0"/>
              </a:rPr>
              <a:t>: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smtClean="0">
                <a:latin typeface="Georgia" panose="02040502050405020303" pitchFamily="18" charset="0"/>
              </a:rPr>
              <a:t>as </a:t>
            </a:r>
            <a:r>
              <a:rPr lang="en-US" b="0" dirty="0">
                <a:latin typeface="Georgia" panose="02040502050405020303" pitchFamily="18" charset="0"/>
              </a:rPr>
              <a:t>a single </a:t>
            </a:r>
            <a:r>
              <a:rPr lang="en-US" b="0" dirty="0" smtClean="0">
                <a:latin typeface="Georgia" panose="02040502050405020303" pitchFamily="18" charset="0"/>
              </a:rPr>
              <a:t>technology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smtClean="0">
                <a:latin typeface="Georgia" panose="02040502050405020303" pitchFamily="18" charset="0"/>
              </a:rPr>
              <a:t>as </a:t>
            </a:r>
            <a:r>
              <a:rPr lang="en-US" b="0" dirty="0">
                <a:latin typeface="Georgia" panose="02040502050405020303" pitchFamily="18" charset="0"/>
              </a:rPr>
              <a:t>a set of </a:t>
            </a:r>
            <a:r>
              <a:rPr lang="en-US" b="0" dirty="0" smtClean="0">
                <a:latin typeface="Georgia" panose="02040502050405020303" pitchFamily="18" charset="0"/>
              </a:rPr>
              <a:t>technologies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b="0" dirty="0" smtClean="0">
                <a:latin typeface="Georgia" panose="02040502050405020303" pitchFamily="18" charset="0"/>
              </a:rPr>
              <a:t>as </a:t>
            </a:r>
            <a:r>
              <a:rPr lang="en-US" b="0" dirty="0">
                <a:latin typeface="Georgia" panose="02040502050405020303" pitchFamily="18" charset="0"/>
              </a:rPr>
              <a:t>one or more technologies within a proposal from external bodies (e.g., 3GPP) </a:t>
            </a:r>
          </a:p>
          <a:p>
            <a:pPr marL="0" indent="0"/>
            <a:r>
              <a:rPr lang="en-US" b="0" dirty="0">
                <a:latin typeface="Georgia" panose="02040502050405020303" pitchFamily="18" charset="0"/>
              </a:rPr>
              <a:t>During its lifetime, to act as the communication point with other IEEE organizations on this topic.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692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304799"/>
          </a:xfrm>
        </p:spPr>
        <p:txBody>
          <a:bodyPr/>
          <a:lstStyle/>
          <a:p>
            <a:r>
              <a:rPr lang="en-US" dirty="0" smtClean="0"/>
              <a:t>Summary of 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190" y="1081088"/>
            <a:ext cx="8200232" cy="5394326"/>
          </a:xfrm>
        </p:spPr>
        <p:txBody>
          <a:bodyPr/>
          <a:lstStyle/>
          <a:p>
            <a:r>
              <a:rPr lang="en-US" sz="2000" b="0" dirty="0" smtClean="0"/>
              <a:t>First Meeting Monday 14 March 2016 – 19:30-21:20 CST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The Chair provided the scope and back ground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An Introduction to ITU-R IMT-2020 was provided by Rodger Marks [2, 3]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An Introduction to ITU-T IMT-2020 was provided by Glenn Parsons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An Introduction to IEEE 5G was provided by Patrick Slaats [4]</a:t>
            </a:r>
          </a:p>
          <a:p>
            <a:pPr marL="0" indent="0"/>
            <a:r>
              <a:rPr lang="en-US" sz="2000" b="0" dirty="0" smtClean="0"/>
              <a:t>Second Meeting Tuesday 15 March 2016 – 19:30-21-20 CST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Views from various 802 groups: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802.1CM – </a:t>
            </a:r>
            <a:r>
              <a:rPr lang="en-US" sz="1800" dirty="0"/>
              <a:t>Janos </a:t>
            </a:r>
            <a:r>
              <a:rPr lang="en-US" sz="1800" dirty="0" smtClean="0"/>
              <a:t>Farkas [7]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802.1CF </a:t>
            </a:r>
            <a:r>
              <a:rPr lang="en-US" sz="1800" dirty="0" smtClean="0"/>
              <a:t>– </a:t>
            </a:r>
            <a:r>
              <a:rPr lang="en-US" sz="1800" dirty="0"/>
              <a:t>Max </a:t>
            </a:r>
            <a:r>
              <a:rPr lang="en-US" sz="1800" dirty="0" smtClean="0"/>
              <a:t>Riegel [8]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802.3 </a:t>
            </a:r>
            <a:r>
              <a:rPr lang="en-US" sz="1800" dirty="0"/>
              <a:t>- Marek </a:t>
            </a:r>
            <a:r>
              <a:rPr lang="en-US" sz="1800" dirty="0" smtClean="0"/>
              <a:t>Hajduczenia [9]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802.11– </a:t>
            </a:r>
            <a:r>
              <a:rPr lang="en-US" sz="1800" dirty="0"/>
              <a:t>Joseph </a:t>
            </a:r>
            <a:r>
              <a:rPr lang="en-US" sz="1800" dirty="0" smtClean="0"/>
              <a:t>Levy [10]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802.15 </a:t>
            </a:r>
            <a:r>
              <a:rPr lang="en-US" sz="1800" dirty="0"/>
              <a:t>– Bob </a:t>
            </a:r>
            <a:r>
              <a:rPr lang="en-US" sz="1800" dirty="0" smtClean="0"/>
              <a:t>Heile  </a:t>
            </a: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3GPP RAN </a:t>
            </a:r>
            <a:r>
              <a:rPr lang="en-US" sz="1800" dirty="0" smtClean="0"/>
              <a:t>2 </a:t>
            </a:r>
            <a:r>
              <a:rPr lang="en-US" sz="1800" dirty="0"/>
              <a:t>– Richard </a:t>
            </a:r>
            <a:r>
              <a:rPr lang="en-US" sz="1800" dirty="0" smtClean="0"/>
              <a:t>Burbidge  [11]</a:t>
            </a:r>
          </a:p>
          <a:p>
            <a:pPr marL="0" indent="0"/>
            <a:r>
              <a:rPr lang="en-US" sz="2000" b="0" dirty="0"/>
              <a:t>Third Meeting Wednesday 16 March 2016 – 12:30-13:30 </a:t>
            </a:r>
            <a:r>
              <a:rPr lang="en-US" sz="2000" b="0" dirty="0" smtClean="0"/>
              <a:t>CST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Worked to agree a modified/improved scope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28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42106" y="914400"/>
            <a:ext cx="853440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Trebuchet MS" panose="020B0603020202020204" pitchFamily="34" charset="0"/>
              </a:rPr>
              <a:t>Summary of EC 5G SC Meetings [1]</a:t>
            </a:r>
          </a:p>
          <a:p>
            <a:endParaRPr lang="en-US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Vibrant discussion </a:t>
            </a:r>
            <a:endParaRPr lang="en-US" sz="2800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level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set on ITU IMT-2020, IEEE 5G and 3GPP 5G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assessment of 802 projects there are multiple projects that are related to 5G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Consensus </a:t>
            </a: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on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Report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framework 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Meeting schedule and conference calls </a:t>
            </a:r>
          </a:p>
          <a:p>
            <a:pPr marL="57150" indent="-3429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Georgia" panose="02040502050405020303" pitchFamily="18" charset="0"/>
              </a:rPr>
              <a:t>Additional meeting - scope </a:t>
            </a: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revision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Georgia" panose="02040502050405020303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Initiated based on view that some points were </a:t>
            </a: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missing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Spectrum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and IMT-Advanced </a:t>
            </a:r>
            <a:endParaRPr lang="en-US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Georgia" panose="02040502050405020303" pitchFamily="18" charset="0"/>
              </a:rPr>
              <a:t>No </a:t>
            </a:r>
            <a:r>
              <a:rPr lang="en-US" dirty="0">
                <a:solidFill>
                  <a:srgbClr val="000000"/>
                </a:solidFill>
                <a:latin typeface="Georgia" panose="02040502050405020303" pitchFamily="18" charset="0"/>
              </a:rPr>
              <a:t>consensus on revised scope…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419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8152606" cy="533400"/>
          </a:xfrm>
        </p:spPr>
        <p:txBody>
          <a:bodyPr/>
          <a:lstStyle/>
          <a:p>
            <a:r>
              <a:rPr lang="en-US" sz="2800" b="0" dirty="0" smtClean="0">
                <a:latin typeface="Trebuchet MS" panose="020B0603020202020204" pitchFamily="34" charset="0"/>
              </a:rPr>
              <a:t>802 EC 5G SC Revised Scope B (not agreed) [1]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80206" y="1305265"/>
            <a:ext cx="8458200" cy="51701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Consider </a:t>
            </a:r>
            <a:r>
              <a:rPr lang="en-US" b="0" dirty="0">
                <a:solidFill>
                  <a:srgbClr val="FF0000"/>
                </a:solidFill>
              </a:rPr>
              <a:t>mechanisms to ensure that IEEE 802 technologies have access to sufficient spectrum </a:t>
            </a:r>
            <a:r>
              <a:rPr lang="en-US" b="0" strike="sngStrike" dirty="0">
                <a:solidFill>
                  <a:srgbClr val="FF0000"/>
                </a:solidFill>
              </a:rPr>
              <a:t>to allow these technologies to be used as part of the NGN</a:t>
            </a:r>
            <a:r>
              <a:rPr lang="en-US" b="0" dirty="0">
                <a:solidFill>
                  <a:srgbClr val="FF0000"/>
                </a:solidFill>
              </a:rPr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To </a:t>
            </a:r>
            <a:r>
              <a:rPr lang="en-US" b="0" dirty="0"/>
              <a:t>provide a report on the following items to the EC: 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Costs </a:t>
            </a:r>
            <a:r>
              <a:rPr lang="en-US" b="0" dirty="0"/>
              <a:t>and benefits of creating an IEEE 5G specification, </a:t>
            </a:r>
            <a:r>
              <a:rPr lang="en-US" b="0" dirty="0">
                <a:solidFill>
                  <a:srgbClr val="FF0000"/>
                </a:solidFill>
              </a:rPr>
              <a:t>identifying appropriate spectrum needs </a:t>
            </a:r>
            <a:endParaRPr lang="en-US" b="0" dirty="0" smtClean="0">
              <a:solidFill>
                <a:srgbClr val="FF000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Costs </a:t>
            </a:r>
            <a:r>
              <a:rPr lang="en-US" dirty="0"/>
              <a:t>and benefits of providing a proposal for IMT</a:t>
            </a:r>
            <a:r>
              <a:rPr lang="en-US" strike="sngStrike" dirty="0">
                <a:solidFill>
                  <a:srgbClr val="FF0000"/>
                </a:solidFill>
              </a:rPr>
              <a:t>-2020</a:t>
            </a:r>
            <a:r>
              <a:rPr lang="en-US" dirty="0"/>
              <a:t>, considering possible models of a proposal</a:t>
            </a:r>
            <a:r>
              <a:rPr lang="en-US" dirty="0" smtClean="0"/>
              <a:t>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as </a:t>
            </a:r>
            <a:r>
              <a:rPr lang="en-US" sz="2000" dirty="0"/>
              <a:t>a single technology,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as </a:t>
            </a:r>
            <a:r>
              <a:rPr lang="en-US" sz="2000" dirty="0"/>
              <a:t>a set of technologies, </a:t>
            </a:r>
            <a:endParaRPr lang="en-US" sz="2000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/>
              <a:t>or </a:t>
            </a:r>
            <a:r>
              <a:rPr lang="en-US" sz="2000" dirty="0"/>
              <a:t>as one or more technologies within a proposal from external bodies (e.g., </a:t>
            </a:r>
            <a:r>
              <a:rPr lang="en-US" sz="2000" dirty="0" smtClean="0"/>
              <a:t>3GPP)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During </a:t>
            </a:r>
            <a:r>
              <a:rPr lang="en-US" b="0" dirty="0"/>
              <a:t>its lifetime, to act as the communication point with other IEEE organizations on this topic. </a:t>
            </a:r>
          </a:p>
          <a:p>
            <a:pPr marL="0" indent="0"/>
            <a:endParaRPr lang="en-US" dirty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164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r>
              <a:rPr lang="en-US" dirty="0" smtClean="0"/>
              <a:t>EC 5G SC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728" y="1298577"/>
            <a:ext cx="8298498" cy="5176836"/>
          </a:xfrm>
        </p:spPr>
        <p:txBody>
          <a:bodyPr/>
          <a:lstStyle/>
          <a:p>
            <a:r>
              <a:rPr lang="en-US" sz="2800" dirty="0" smtClean="0"/>
              <a:t>Report and Scope Discussion @ EC (March 18)</a:t>
            </a:r>
          </a:p>
          <a:p>
            <a:r>
              <a:rPr lang="en-US" sz="2800" dirty="0" smtClean="0"/>
              <a:t>Weekly Conference Calls: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Starting March 30</a:t>
            </a:r>
            <a:r>
              <a:rPr lang="en-US" sz="2800" baseline="30000" dirty="0" smtClean="0"/>
              <a:t>th </a:t>
            </a:r>
            <a:r>
              <a:rPr lang="en-US" sz="2800" dirty="0" smtClean="0"/>
              <a:t>@ 10:00 EDT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Then alternating: 18:00 EDT and 10:00 EDT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Cancel if no agenda items</a:t>
            </a:r>
          </a:p>
          <a:p>
            <a:r>
              <a:rPr lang="en-US" sz="2800" dirty="0" smtClean="0"/>
              <a:t>F2F Meetings: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May </a:t>
            </a:r>
            <a:r>
              <a:rPr lang="en-US" sz="2800" dirty="0" smtClean="0"/>
              <a:t>20: IEEE </a:t>
            </a:r>
            <a:r>
              <a:rPr lang="en-US" sz="2800" dirty="0"/>
              <a:t>802 wireless interim, Waikoloa, HI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May </a:t>
            </a:r>
            <a:r>
              <a:rPr lang="en-US" sz="2800" dirty="0" smtClean="0"/>
              <a:t>25: </a:t>
            </a:r>
            <a:r>
              <a:rPr lang="en-US" sz="2800" dirty="0"/>
              <a:t>IEEE 802.1 interim, Budapest, HU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June </a:t>
            </a:r>
            <a:r>
              <a:rPr lang="en-US" sz="2800" dirty="0" smtClean="0"/>
              <a:t>15: </a:t>
            </a:r>
            <a:r>
              <a:rPr lang="en-US" sz="2800" dirty="0"/>
              <a:t>Ottawa, 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July 25 &amp; </a:t>
            </a:r>
            <a:r>
              <a:rPr lang="en-US" sz="2800" dirty="0" smtClean="0"/>
              <a:t>26: </a:t>
            </a:r>
            <a:r>
              <a:rPr lang="en-US" sz="2800" dirty="0"/>
              <a:t>IEEE 802 plenary, San Diego, US </a:t>
            </a:r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Joseph Levy (InterDigital)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1791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4590</TotalTime>
  <Words>1668</Words>
  <Application>Microsoft Office PowerPoint</Application>
  <PresentationFormat>On-screen Show (4:3)</PresentationFormat>
  <Paragraphs>305</Paragraphs>
  <Slides>18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 Unicode MS</vt:lpstr>
      <vt:lpstr>MS Gothic</vt:lpstr>
      <vt:lpstr>Arial</vt:lpstr>
      <vt:lpstr>Calibri</vt:lpstr>
      <vt:lpstr>Georgia</vt:lpstr>
      <vt:lpstr>Times New Roman</vt:lpstr>
      <vt:lpstr>Trebuchet MS</vt:lpstr>
      <vt:lpstr>Office Theme</vt:lpstr>
      <vt:lpstr>Document</vt:lpstr>
      <vt:lpstr>Report on 802 EC 5G SC activities for 802.11</vt:lpstr>
      <vt:lpstr>Abstract</vt:lpstr>
      <vt:lpstr>Index</vt:lpstr>
      <vt:lpstr>802 EC 5G SC Description [1]</vt:lpstr>
      <vt:lpstr>802 EC 5G SC Approved Scope [1]</vt:lpstr>
      <vt:lpstr>Summary of Activity </vt:lpstr>
      <vt:lpstr>PowerPoint Presentation</vt:lpstr>
      <vt:lpstr>802 EC 5G SC Revised Scope B (not agreed) [1]</vt:lpstr>
      <vt:lpstr>EC 5G SC Next Steps</vt:lpstr>
      <vt:lpstr>802.11 Next Steps</vt:lpstr>
      <vt:lpstr>References: 802 EC 5G SC Contributions</vt:lpstr>
      <vt:lpstr>References: Non-EC 5G SC Documents</vt:lpstr>
      <vt:lpstr>Appendix some diagrams from ec-16/0041r2</vt:lpstr>
      <vt:lpstr>802.11 as a 5G Technology</vt:lpstr>
      <vt:lpstr>802.11 Proposed as RITs</vt:lpstr>
      <vt:lpstr>802.11 as SRIT in 802 RAN Proposal</vt:lpstr>
      <vt:lpstr>802.11 Proposed as RAT of 3GPP</vt:lpstr>
      <vt:lpstr>5G – Simple with a Bit More</vt:lpstr>
    </vt:vector>
  </TitlesOfParts>
  <Company>InterDigital Communications,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Technologies Possible Applicable for IMT-2020 Use Cases</dc:title>
  <dc:creator>Joseph Levy</dc:creator>
  <cp:lastModifiedBy>Levy, Joseph S</cp:lastModifiedBy>
  <cp:revision>80</cp:revision>
  <cp:lastPrinted>1601-01-01T00:00:00Z</cp:lastPrinted>
  <dcterms:created xsi:type="dcterms:W3CDTF">2016-03-14T00:39:45Z</dcterms:created>
  <dcterms:modified xsi:type="dcterms:W3CDTF">2016-03-25T18:42:51Z</dcterms:modified>
</cp:coreProperties>
</file>