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69" r:id="rId5"/>
    <p:sldId id="270" r:id="rId6"/>
    <p:sldId id="271" r:id="rId7"/>
    <p:sldId id="275" r:id="rId8"/>
    <p:sldId id="272" r:id="rId9"/>
    <p:sldId id="279" r:id="rId10"/>
    <p:sldId id="277" r:id="rId11"/>
    <p:sldId id="280" r:id="rId12"/>
    <p:sldId id="278" r:id="rId13"/>
    <p:sldId id="276" r:id="rId14"/>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 id="2" name="James Yee (易志熹)" initials="JY("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75" autoAdjust="0"/>
  </p:normalViewPr>
  <p:slideViewPr>
    <p:cSldViewPr>
      <p:cViewPr>
        <p:scale>
          <a:sx n="84" d="100"/>
          <a:sy n="84" d="100"/>
        </p:scale>
        <p:origin x="-660" y="-1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xmlns=""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xmlns=""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27739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2016</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
        <p:nvSpPr>
          <p:cNvPr id="7" name="Rectangle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2016</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
        <p:nvSpPr>
          <p:cNvPr id="7" name="Rectangle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2016</a:t>
            </a:r>
            <a:endParaRPr lang="en-CA" dirty="0"/>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
        <p:nvSpPr>
          <p:cNvPr id="6" name="Footer Placeholder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 name="Rectangle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extLst>
      <p:ext uri="{BB962C8B-B14F-4D97-AF65-F5344CB8AC3E}">
        <p14:creationId xmlns:p14="http://schemas.microsoft.com/office/powerpoint/2010/main" xmlns="" val="38101186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May 2016</a:t>
            </a:r>
            <a:endParaRPr lang="en-CA" dirty="0"/>
          </a:p>
        </p:txBody>
      </p:sp>
      <p:sp>
        <p:nvSpPr>
          <p:cNvPr id="1029" name="Rectangle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802.11-16/0448r2</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0" r:id="rId4"/>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o-chun.wang@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thomas.handte@eu.sony.com" TargetMode="External"/><Relationship Id="rId4" Type="http://schemas.openxmlformats.org/officeDocument/2006/relationships/hyperlink" Target="mailto:James.yee@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2016</a:t>
            </a:r>
            <a:endParaRPr lang="en-CA" dirty="0"/>
          </a:p>
        </p:txBody>
      </p:sp>
      <p:sp>
        <p:nvSpPr>
          <p:cNvPr id="8" name="Slide Number Placeholder 5"/>
          <p:cNvSpPr>
            <a:spLocks noGrp="1"/>
          </p:cNvSpPr>
          <p:nvPr>
            <p:ph type="sldNum" sz="quarter" idx="12"/>
          </p:nvPr>
        </p:nvSpPr>
        <p:spPr/>
        <p:txBody>
          <a:bodyPr/>
          <a:lstStyle/>
          <a:p>
            <a:r>
              <a:rPr lang="en-CA" dirty="0"/>
              <a:t>Slide </a:t>
            </a:r>
            <a:fld id="{48A76A33-492B-4794-AA09-478639124AC1}" type="slidenum">
              <a:rPr lang="en-CA"/>
              <a:pPr/>
              <a:t>1</a:t>
            </a:fld>
            <a:endParaRPr lang="en-CA" dirty="0"/>
          </a:p>
        </p:txBody>
      </p:sp>
      <p:sp>
        <p:nvSpPr>
          <p:cNvPr id="30722" name="Rectangle 2"/>
          <p:cNvSpPr>
            <a:spLocks noGrp="1" noChangeArrowheads="1"/>
          </p:cNvSpPr>
          <p:nvPr>
            <p:ph type="title"/>
          </p:nvPr>
        </p:nvSpPr>
        <p:spPr>
          <a:xfrm>
            <a:off x="395536" y="922040"/>
            <a:ext cx="8568952" cy="1066800"/>
          </a:xfrm>
          <a:noFill/>
          <a:ln/>
        </p:spPr>
        <p:txBody>
          <a:bodyPr/>
          <a:lstStyle/>
          <a:p>
            <a:r>
              <a:rPr lang="en-US" sz="2800" dirty="0"/>
              <a:t>Functional </a:t>
            </a:r>
            <a:r>
              <a:rPr lang="en-US" sz="2800" dirty="0" smtClean="0"/>
              <a:t>requirements </a:t>
            </a:r>
            <a:r>
              <a:rPr lang="en-US" sz="2800" dirty="0"/>
              <a:t>for scalability operation</a:t>
            </a:r>
            <a:r>
              <a:rPr lang="en-CA" dirty="0" smtClean="0"/>
              <a:t/>
            </a:r>
            <a:br>
              <a:rPr lang="en-CA" dirty="0" smtClean="0"/>
            </a:b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smtClean="0"/>
              <a:t>Date</a:t>
            </a:r>
            <a:r>
              <a:rPr lang="en-CA" sz="2000" dirty="0"/>
              <a:t>:</a:t>
            </a:r>
            <a:r>
              <a:rPr lang="en-CA" sz="2000" b="0" dirty="0"/>
              <a:t> </a:t>
            </a:r>
            <a:r>
              <a:rPr lang="en-CA" sz="2000" b="0" dirty="0" smtClean="0"/>
              <a:t>2016-05-17</a:t>
            </a:r>
            <a:endParaRPr lang="en-CA" sz="2000" b="0" dirty="0"/>
          </a:p>
        </p:txBody>
      </p:sp>
      <p:sp>
        <p:nvSpPr>
          <p:cNvPr id="30732" name="Rectangle 12"/>
          <p:cNvSpPr>
            <a:spLocks noChangeArrowheads="1"/>
          </p:cNvSpPr>
          <p:nvPr/>
        </p:nvSpPr>
        <p:spPr bwMode="auto">
          <a:xfrm>
            <a:off x="595048" y="221450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2" name="Table 1"/>
          <p:cNvGraphicFramePr>
            <a:graphicFrameLocks noGrp="1"/>
          </p:cNvGraphicFramePr>
          <p:nvPr>
            <p:extLst>
              <p:ext uri="{D42A27DB-BD31-4B8C-83A1-F6EECF244321}">
                <p14:modId xmlns:p14="http://schemas.microsoft.com/office/powerpoint/2010/main" xmlns="" val="2688026639"/>
              </p:ext>
            </p:extLst>
          </p:nvPr>
        </p:nvGraphicFramePr>
        <p:xfrm>
          <a:off x="683568" y="2636912"/>
          <a:ext cx="8081410" cy="3229560"/>
        </p:xfrm>
        <a:graphic>
          <a:graphicData uri="http://schemas.openxmlformats.org/drawingml/2006/table">
            <a:tbl>
              <a:tblPr firstRow="1" bandRow="1">
                <a:tableStyleId>{5940675A-B579-460E-94D1-54222C63F5DA}</a:tableStyleId>
              </a:tblPr>
              <a:tblGrid>
                <a:gridCol w="1616282"/>
                <a:gridCol w="1616282"/>
                <a:gridCol w="1616282"/>
                <a:gridCol w="1616282"/>
                <a:gridCol w="1616282"/>
              </a:tblGrid>
              <a:tr h="370840">
                <a:tc>
                  <a:txBody>
                    <a:bodyPr/>
                    <a:lstStyle/>
                    <a:p>
                      <a:r>
                        <a:rPr lang="en-US" b="1" dirty="0" smtClean="0"/>
                        <a:t>Name</a:t>
                      </a:r>
                      <a:endParaRPr lang="en-US" b="1" dirty="0"/>
                    </a:p>
                  </a:txBody>
                  <a:tcPr/>
                </a:tc>
                <a:tc>
                  <a:txBody>
                    <a:bodyPr/>
                    <a:lstStyle/>
                    <a:p>
                      <a:r>
                        <a:rPr lang="en-US" b="1" dirty="0" smtClean="0"/>
                        <a:t>Affiliation</a:t>
                      </a:r>
                      <a:endParaRPr lang="en-US" b="1" dirty="0"/>
                    </a:p>
                  </a:txBody>
                  <a:tcPr/>
                </a:tc>
                <a:tc>
                  <a:txBody>
                    <a:bodyPr/>
                    <a:lstStyle/>
                    <a:p>
                      <a:r>
                        <a:rPr lang="en-US" b="1" dirty="0" smtClean="0"/>
                        <a:t>Address</a:t>
                      </a:r>
                      <a:endParaRPr lang="en-US" b="1" dirty="0"/>
                    </a:p>
                  </a:txBody>
                  <a:tcPr/>
                </a:tc>
                <a:tc>
                  <a:txBody>
                    <a:bodyPr/>
                    <a:lstStyle/>
                    <a:p>
                      <a:r>
                        <a:rPr lang="en-US" b="1" dirty="0" smtClean="0"/>
                        <a:t>Phone</a:t>
                      </a:r>
                      <a:endParaRPr lang="en-US" b="1" dirty="0"/>
                    </a:p>
                  </a:txBody>
                  <a:tcPr/>
                </a:tc>
                <a:tc>
                  <a:txBody>
                    <a:bodyPr/>
                    <a:lstStyle/>
                    <a:p>
                      <a:r>
                        <a:rPr lang="en-US" b="1" dirty="0" smtClean="0"/>
                        <a:t>Email</a:t>
                      </a:r>
                      <a:endParaRPr lang="en-US" b="1" dirty="0"/>
                    </a:p>
                  </a:txBody>
                  <a:tcPr/>
                </a:tc>
              </a:tr>
              <a:tr h="370840">
                <a:tc>
                  <a:txBody>
                    <a:bodyPr/>
                    <a:lstStyle/>
                    <a:p>
                      <a:r>
                        <a:rPr lang="en-US" sz="1200" dirty="0" smtClean="0"/>
                        <a:t>Chao-Chun Wang</a:t>
                      </a:r>
                      <a:endParaRPr lang="en-US" sz="1200" dirty="0"/>
                    </a:p>
                  </a:txBody>
                  <a:tcPr anchor="ctr"/>
                </a:tc>
                <a:tc>
                  <a:txBody>
                    <a:bodyPr/>
                    <a:lstStyle/>
                    <a:p>
                      <a:r>
                        <a:rPr lang="en-US" sz="1200" dirty="0" err="1" smtClean="0"/>
                        <a:t>MediaTek</a:t>
                      </a:r>
                      <a:r>
                        <a:rPr lang="en-US" sz="1200" dirty="0" smtClean="0"/>
                        <a:t> Inc</a:t>
                      </a:r>
                      <a:endParaRPr lang="en-US" sz="1200" dirty="0"/>
                    </a:p>
                  </a:txBody>
                  <a:tcPr anchor="ctr"/>
                </a:tc>
                <a:tc>
                  <a:txBody>
                    <a:bodyPr/>
                    <a:lstStyle/>
                    <a:p>
                      <a:endParaRPr lang="en-US" sz="1200" dirty="0"/>
                    </a:p>
                  </a:txBody>
                  <a:tcPr anchor="ctr"/>
                </a:tc>
                <a:tc>
                  <a:txBody>
                    <a:bodyPr/>
                    <a:lstStyle/>
                    <a:p>
                      <a:pPr marL="0" marR="0">
                        <a:spcBef>
                          <a:spcPts val="0"/>
                        </a:spcBef>
                        <a:spcAft>
                          <a:spcPts val="0"/>
                        </a:spcAft>
                      </a:pPr>
                      <a:r>
                        <a:rPr lang="en-US" sz="1200" dirty="0" smtClean="0">
                          <a:effectLst/>
                        </a:rPr>
                        <a:t> </a:t>
                      </a:r>
                      <a:endParaRPr lang="en-US" sz="1200" dirty="0">
                        <a:effectLst/>
                        <a:latin typeface="Times New Roman"/>
                        <a:ea typeface="SimSun"/>
                      </a:endParaRPr>
                    </a:p>
                  </a:txBody>
                  <a:tcPr marL="68580" marR="68580" marT="0" marB="0" anchor="ctr"/>
                </a:tc>
                <a:tc>
                  <a:txBody>
                    <a:bodyPr/>
                    <a:lstStyle/>
                    <a:p>
                      <a:pPr marL="0" marR="0">
                        <a:spcBef>
                          <a:spcPts val="0"/>
                        </a:spcBef>
                        <a:spcAft>
                          <a:spcPts val="0"/>
                        </a:spcAft>
                      </a:pPr>
                      <a:r>
                        <a:rPr lang="en-US" sz="1200" dirty="0" smtClean="0">
                          <a:effectLst/>
                          <a:hlinkClick r:id="rId3"/>
                        </a:rPr>
                        <a:t>Chao-chun.wang@mediatek.com</a:t>
                      </a:r>
                      <a:endParaRPr lang="en-US" sz="1200" dirty="0" smtClean="0">
                        <a:effectLst/>
                      </a:endParaRPr>
                    </a:p>
                    <a:p>
                      <a:pPr marL="0" marR="0">
                        <a:spcBef>
                          <a:spcPts val="0"/>
                        </a:spcBef>
                        <a:spcAft>
                          <a:spcPts val="0"/>
                        </a:spcAft>
                      </a:pPr>
                      <a:endParaRPr lang="en-US" sz="1200" dirty="0">
                        <a:effectLst/>
                        <a:latin typeface="Times New Roman"/>
                        <a:ea typeface="SimSun"/>
                      </a:endParaRPr>
                    </a:p>
                  </a:txBody>
                  <a:tcPr marL="68580" marR="68580" marT="0" marB="0" anchor="ctr"/>
                </a:tc>
              </a:tr>
              <a:tr h="697840">
                <a:tc>
                  <a:txBody>
                    <a:bodyPr/>
                    <a:lstStyle/>
                    <a:p>
                      <a:r>
                        <a:rPr lang="en-US" sz="1200" dirty="0" smtClean="0"/>
                        <a:t>James Yee</a:t>
                      </a:r>
                      <a:endParaRPr lang="en-US" sz="1200" dirty="0"/>
                    </a:p>
                  </a:txBody>
                  <a:tcPr anchor="ctr"/>
                </a:tc>
                <a:tc>
                  <a:txBody>
                    <a:bodyPr/>
                    <a:lstStyle/>
                    <a:p>
                      <a:r>
                        <a:rPr lang="en-US" sz="1200" dirty="0" err="1" smtClean="0"/>
                        <a:t>MediaTek</a:t>
                      </a:r>
                      <a:r>
                        <a:rPr lang="en-US" sz="1200" dirty="0" smtClean="0"/>
                        <a:t> Inc</a:t>
                      </a:r>
                      <a:endParaRPr lang="en-US" sz="1200" dirty="0"/>
                    </a:p>
                  </a:txBody>
                  <a:tcPr anchor="ctr"/>
                </a:tc>
                <a:tc>
                  <a:txBody>
                    <a:bodyPr/>
                    <a:lstStyle/>
                    <a:p>
                      <a:endParaRPr lang="en-US" sz="1200" dirty="0"/>
                    </a:p>
                  </a:txBody>
                  <a:tcPr anchor="ctr"/>
                </a:tc>
                <a:tc>
                  <a:txBody>
                    <a:bodyPr/>
                    <a:lstStyle/>
                    <a:p>
                      <a:pPr marL="0" marR="0" algn="l">
                        <a:spcBef>
                          <a:spcPts val="0"/>
                        </a:spcBef>
                        <a:spcAft>
                          <a:spcPts val="0"/>
                        </a:spcAft>
                      </a:pPr>
                      <a:r>
                        <a:rPr lang="en-GB" sz="1200" dirty="0" smtClean="0">
                          <a:effectLst/>
                        </a:rPr>
                        <a:t> </a:t>
                      </a:r>
                      <a:endParaRPr lang="en-US" sz="1200" b="1" dirty="0">
                        <a:effectLst/>
                        <a:latin typeface="Times New Roman"/>
                        <a:ea typeface="Times New Roman"/>
                      </a:endParaRPr>
                    </a:p>
                  </a:txBody>
                  <a:tcPr marL="68580" marR="68580" marT="0" marB="0" anchor="ctr"/>
                </a:tc>
                <a:tc>
                  <a:txBody>
                    <a:bodyPr/>
                    <a:lstStyle/>
                    <a:p>
                      <a:pPr marL="0" marR="0" algn="l">
                        <a:spcBef>
                          <a:spcPts val="0"/>
                        </a:spcBef>
                        <a:spcAft>
                          <a:spcPts val="0"/>
                        </a:spcAft>
                      </a:pPr>
                      <a:r>
                        <a:rPr lang="en-GB" sz="1200" dirty="0" smtClean="0">
                          <a:effectLst/>
                          <a:hlinkClick r:id="rId4"/>
                        </a:rPr>
                        <a:t>James.yee@mediatek.com</a:t>
                      </a:r>
                      <a:endParaRPr lang="en-GB" sz="1200" dirty="0" smtClean="0">
                        <a:effectLst/>
                      </a:endParaRPr>
                    </a:p>
                    <a:p>
                      <a:pPr marL="0" marR="0" algn="l">
                        <a:spcBef>
                          <a:spcPts val="0"/>
                        </a:spcBef>
                        <a:spcAft>
                          <a:spcPts val="0"/>
                        </a:spcAft>
                      </a:pPr>
                      <a:endParaRPr lang="en-US" sz="1200" b="1" dirty="0">
                        <a:effectLst/>
                        <a:latin typeface="Times New Roman"/>
                        <a:ea typeface="Times New Roman"/>
                      </a:endParaRPr>
                    </a:p>
                  </a:txBody>
                  <a:tcPr marL="68580" marR="68580" marT="0" marB="0" anchor="ctr"/>
                </a:tc>
              </a:tr>
              <a:tr h="697840">
                <a:tc>
                  <a:txBody>
                    <a:bodyPr/>
                    <a:lstStyle/>
                    <a:p>
                      <a:r>
                        <a:rPr lang="de-DE" sz="1200" dirty="0" smtClean="0"/>
                        <a:t>Thomas Handte</a:t>
                      </a:r>
                      <a:endParaRPr lang="en-US" sz="1200" dirty="0"/>
                    </a:p>
                  </a:txBody>
                  <a:tcPr anchor="ctr"/>
                </a:tc>
                <a:tc>
                  <a:txBody>
                    <a:bodyPr/>
                    <a:lstStyle/>
                    <a:p>
                      <a:r>
                        <a:rPr lang="de-DE" sz="1200" dirty="0" smtClean="0"/>
                        <a:t>SONY</a:t>
                      </a:r>
                      <a:r>
                        <a:rPr lang="de-DE" sz="1200" baseline="0" dirty="0" smtClean="0"/>
                        <a:t> Corp.</a:t>
                      </a:r>
                      <a:endParaRPr lang="en-US" sz="1200" dirty="0"/>
                    </a:p>
                  </a:txBody>
                  <a:tcPr anchor="ctr"/>
                </a:tc>
                <a:tc>
                  <a:txBody>
                    <a:bodyPr/>
                    <a:lstStyle/>
                    <a:p>
                      <a:endParaRPr lang="en-US" sz="1200" dirty="0"/>
                    </a:p>
                  </a:txBody>
                  <a:tcPr anchor="ctr"/>
                </a:tc>
                <a:tc>
                  <a:txBody>
                    <a:bodyPr/>
                    <a:lstStyle/>
                    <a:p>
                      <a:pPr marL="0" marR="0" algn="l">
                        <a:spcBef>
                          <a:spcPts val="0"/>
                        </a:spcBef>
                        <a:spcAft>
                          <a:spcPts val="0"/>
                        </a:spcAft>
                      </a:pPr>
                      <a:endParaRPr lang="en-US" sz="1200" b="1" dirty="0">
                        <a:effectLst/>
                        <a:latin typeface="Times New Roman"/>
                        <a:ea typeface="Times New Roman"/>
                      </a:endParaRPr>
                    </a:p>
                  </a:txBody>
                  <a:tcPr marL="68580" marR="68580" marT="0" marB="0" anchor="ctr"/>
                </a:tc>
                <a:tc>
                  <a:txBody>
                    <a:bodyPr/>
                    <a:lstStyle/>
                    <a:p>
                      <a:pPr marL="0" marR="0" algn="l">
                        <a:spcBef>
                          <a:spcPts val="0"/>
                        </a:spcBef>
                        <a:spcAft>
                          <a:spcPts val="0"/>
                        </a:spcAft>
                      </a:pPr>
                      <a:r>
                        <a:rPr lang="de-DE" sz="1200" b="0" dirty="0" smtClean="0">
                          <a:effectLst/>
                          <a:latin typeface="Times New Roman"/>
                          <a:ea typeface="Times New Roman"/>
                          <a:hlinkClick r:id="rId5"/>
                        </a:rPr>
                        <a:t>thomas.handte@</a:t>
                      </a:r>
                      <a:br>
                        <a:rPr lang="de-DE" sz="1200" b="0" dirty="0" smtClean="0">
                          <a:effectLst/>
                          <a:latin typeface="Times New Roman"/>
                          <a:ea typeface="Times New Roman"/>
                          <a:hlinkClick r:id="rId5"/>
                        </a:rPr>
                      </a:br>
                      <a:r>
                        <a:rPr lang="de-DE" sz="1200" b="0" dirty="0" smtClean="0">
                          <a:effectLst/>
                          <a:latin typeface="Times New Roman"/>
                          <a:ea typeface="Times New Roman"/>
                          <a:hlinkClick r:id="rId5"/>
                        </a:rPr>
                        <a:t>eu.sony.com</a:t>
                      </a:r>
                      <a:endParaRPr lang="de-DE" sz="1200" b="0" dirty="0" smtClean="0">
                        <a:effectLst/>
                        <a:latin typeface="Times New Roman"/>
                        <a:ea typeface="Times New Roman"/>
                      </a:endParaRPr>
                    </a:p>
                  </a:txBody>
                  <a:tcPr marL="68580" marR="68580" marT="0" marB="0" anchor="ctr"/>
                </a:tc>
              </a:tr>
              <a:tr h="697840">
                <a:tc>
                  <a:txBody>
                    <a:bodyPr/>
                    <a:lstStyle/>
                    <a:p>
                      <a:pPr>
                        <a:spcAft>
                          <a:spcPts val="0"/>
                        </a:spcAft>
                      </a:pPr>
                      <a:r>
                        <a:rPr lang="en-US" sz="1200" dirty="0" err="1">
                          <a:effectLst/>
                          <a:latin typeface="Times New Roman"/>
                          <a:ea typeface="Times New Roman"/>
                        </a:rPr>
                        <a:t>Kåre</a:t>
                      </a:r>
                      <a:r>
                        <a:rPr lang="en-US" sz="1200" dirty="0">
                          <a:effectLst/>
                          <a:latin typeface="Times New Roman"/>
                          <a:ea typeface="Times New Roman"/>
                        </a:rPr>
                        <a:t> Agardh</a:t>
                      </a:r>
                    </a:p>
                  </a:txBody>
                  <a:tcPr marL="68580" marR="68580" marT="0" marB="0" anchor="ctr"/>
                </a:tc>
                <a:tc>
                  <a:txBody>
                    <a:bodyPr/>
                    <a:lstStyle/>
                    <a:p>
                      <a:pPr>
                        <a:spcAft>
                          <a:spcPts val="0"/>
                        </a:spcAft>
                      </a:pPr>
                      <a:r>
                        <a:rPr lang="en-US" sz="1200" dirty="0">
                          <a:effectLst/>
                          <a:latin typeface="Times New Roman"/>
                          <a:ea typeface="Times New Roman"/>
                        </a:rPr>
                        <a:t>SONY mobile</a:t>
                      </a:r>
                    </a:p>
                  </a:txBody>
                  <a:tcPr marL="68580" marR="68580" marT="0" marB="0" anchor="ctr"/>
                </a:tc>
                <a:tc>
                  <a:txBody>
                    <a:bodyPr/>
                    <a:lstStyle/>
                    <a:p>
                      <a:endParaRPr lang="en-US" sz="1200" dirty="0"/>
                    </a:p>
                  </a:txBody>
                  <a:tcPr anchor="ctr"/>
                </a:tc>
                <a:tc>
                  <a:txBody>
                    <a:bodyPr/>
                    <a:lstStyle/>
                    <a:p>
                      <a:pPr marL="0" marR="0" algn="l">
                        <a:spcBef>
                          <a:spcPts val="0"/>
                        </a:spcBef>
                        <a:spcAft>
                          <a:spcPts val="0"/>
                        </a:spcAft>
                      </a:pPr>
                      <a:endParaRPr lang="en-US" sz="1200" b="1" dirty="0">
                        <a:effectLst/>
                        <a:latin typeface="Times New Roman"/>
                        <a:ea typeface="Times New Roman"/>
                      </a:endParaRPr>
                    </a:p>
                  </a:txBody>
                  <a:tcPr marL="68580" marR="68580" marT="0" marB="0" anchor="ctr"/>
                </a:tc>
                <a:tc>
                  <a:txBody>
                    <a:bodyPr/>
                    <a:lstStyle/>
                    <a:p>
                      <a:pPr marL="0" marR="0" algn="l">
                        <a:spcBef>
                          <a:spcPts val="0"/>
                        </a:spcBef>
                        <a:spcAft>
                          <a:spcPts val="0"/>
                        </a:spcAft>
                      </a:pPr>
                      <a:r>
                        <a:rPr lang="en-US" sz="1200" b="0" u="sng" dirty="0" err="1" smtClean="0">
                          <a:solidFill>
                            <a:srgbClr val="3366FF"/>
                          </a:solidFill>
                          <a:effectLst/>
                          <a:latin typeface="+mn-lt"/>
                          <a:ea typeface="Times New Roman"/>
                        </a:rPr>
                        <a:t>kare.agardh</a:t>
                      </a:r>
                      <a:r>
                        <a:rPr lang="en-US" sz="1200" b="0" u="sng" dirty="0" smtClean="0">
                          <a:solidFill>
                            <a:srgbClr val="3366FF"/>
                          </a:solidFill>
                          <a:effectLst/>
                          <a:latin typeface="+mn-lt"/>
                          <a:ea typeface="Times New Roman"/>
                        </a:rPr>
                        <a:t>@</a:t>
                      </a:r>
                      <a:br>
                        <a:rPr lang="en-US" sz="1200" b="0" u="sng" dirty="0" smtClean="0">
                          <a:solidFill>
                            <a:srgbClr val="3366FF"/>
                          </a:solidFill>
                          <a:effectLst/>
                          <a:latin typeface="+mn-lt"/>
                          <a:ea typeface="Times New Roman"/>
                        </a:rPr>
                      </a:br>
                      <a:r>
                        <a:rPr lang="en-US" sz="1200" b="0" u="sng" dirty="0" smtClean="0">
                          <a:solidFill>
                            <a:srgbClr val="3366FF"/>
                          </a:solidFill>
                          <a:effectLst/>
                          <a:latin typeface="+mn-lt"/>
                          <a:ea typeface="Times New Roman"/>
                        </a:rPr>
                        <a:t>sonymobile.com</a:t>
                      </a:r>
                    </a:p>
                    <a:p>
                      <a:pPr marL="0" marR="0" algn="l">
                        <a:spcBef>
                          <a:spcPts val="0"/>
                        </a:spcBef>
                        <a:spcAft>
                          <a:spcPts val="0"/>
                        </a:spcAft>
                      </a:pPr>
                      <a:endParaRPr lang="en-US" sz="1200" b="0" dirty="0" smtClean="0">
                        <a:effectLst/>
                        <a:latin typeface="+mn-lt"/>
                        <a:ea typeface="Times New Roman"/>
                      </a:endParaRPr>
                    </a:p>
                    <a:p>
                      <a:pPr marL="0" marR="0" algn="l">
                        <a:spcBef>
                          <a:spcPts val="0"/>
                        </a:spcBef>
                        <a:spcAft>
                          <a:spcPts val="0"/>
                        </a:spcAft>
                      </a:pPr>
                      <a:endParaRPr lang="en-US" sz="1200" b="0" dirty="0">
                        <a:effectLst/>
                        <a:latin typeface="Times New Roman"/>
                        <a:ea typeface="Times New Roman"/>
                      </a:endParaRPr>
                    </a:p>
                  </a:txBody>
                  <a:tcPr marL="68580" marR="68580" marT="0" marB="0" anchor="ctr"/>
                </a:tc>
              </a:tr>
            </a:tbl>
          </a:graphicData>
        </a:graphic>
      </p:graphicFrame>
      <p:sp>
        <p:nvSpPr>
          <p:cNvPr id="10" name="Footer Placeholder 4"/>
          <p:cNvSpPr txBox="1">
            <a:spLocks/>
          </p:cNvSpPr>
          <p:nvPr/>
        </p:nvSpPr>
        <p:spPr bwMode="auto">
          <a:xfrm>
            <a:off x="6804247" y="6475413"/>
            <a:ext cx="1739677"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CA"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Chao-Chun Wang  (</a:t>
            </a:r>
            <a:r>
              <a:rPr kumimoji="0" lang="en-CA"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r>
              <a:rPr kumimoji="0" lang="en-CA"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Inc)</a:t>
            </a:r>
            <a:endParaRPr kumimoji="0" lang="en-CA"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86232"/>
          </a:xfrm>
        </p:spPr>
        <p:txBody>
          <a:bodyPr/>
          <a:lstStyle/>
          <a:p>
            <a:r>
              <a:rPr lang="en-US" sz="2400" dirty="0" smtClean="0"/>
              <a:t>Functional Requirements for scalable positioning protocol </a:t>
            </a:r>
            <a:endParaRPr lang="en-US" sz="2400" dirty="0"/>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10</a:t>
            </a:fld>
            <a:endParaRPr lang="en-GB" dirty="0"/>
          </a:p>
        </p:txBody>
      </p:sp>
      <p:graphicFrame>
        <p:nvGraphicFramePr>
          <p:cNvPr id="7" name="Content Placeholder 6"/>
          <p:cNvGraphicFramePr>
            <a:graphicFrameLocks noGrp="1"/>
          </p:cNvGraphicFramePr>
          <p:nvPr>
            <p:ph sz="quarter" idx="13"/>
          </p:nvPr>
        </p:nvGraphicFramePr>
        <p:xfrm>
          <a:off x="755576" y="1124744"/>
          <a:ext cx="7920880" cy="5112567"/>
        </p:xfrm>
        <a:graphic>
          <a:graphicData uri="http://schemas.openxmlformats.org/drawingml/2006/table">
            <a:tbl>
              <a:tblPr/>
              <a:tblGrid>
                <a:gridCol w="1892240"/>
                <a:gridCol w="1181709"/>
                <a:gridCol w="2246668"/>
                <a:gridCol w="2600263"/>
              </a:tblGrid>
              <a:tr h="229701">
                <a:tc>
                  <a:txBody>
                    <a:bodyPr/>
                    <a:lstStyle/>
                    <a:p>
                      <a:pPr marL="0" marR="0">
                        <a:lnSpc>
                          <a:spcPct val="115000"/>
                        </a:lnSpc>
                        <a:spcBef>
                          <a:spcPts val="0"/>
                        </a:spcBef>
                        <a:spcAft>
                          <a:spcPts val="0"/>
                        </a:spcAft>
                      </a:pPr>
                      <a:r>
                        <a:rPr lang="en-US" sz="1200" dirty="0">
                          <a:latin typeface="+mj-lt"/>
                          <a:ea typeface="Calibri"/>
                          <a:cs typeface="Arial"/>
                        </a:rPr>
                        <a:t>Parameter</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mj-lt"/>
                          <a:ea typeface="Calibri"/>
                          <a:cs typeface="Arial"/>
                        </a:rPr>
                        <a:t>Value</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mj-lt"/>
                          <a:ea typeface="Calibri"/>
                          <a:cs typeface="Arial"/>
                        </a:rPr>
                        <a:t>Assumptions</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mj-lt"/>
                          <a:ea typeface="Calibri"/>
                          <a:cs typeface="Arial"/>
                        </a:rPr>
                        <a:t>comments</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104">
                <a:tc>
                  <a:txBody>
                    <a:bodyPr/>
                    <a:lstStyle/>
                    <a:p>
                      <a:pPr marL="0" marR="0">
                        <a:lnSpc>
                          <a:spcPct val="115000"/>
                        </a:lnSpc>
                        <a:spcBef>
                          <a:spcPts val="0"/>
                        </a:spcBef>
                        <a:spcAft>
                          <a:spcPts val="0"/>
                        </a:spcAft>
                      </a:pPr>
                      <a:r>
                        <a:rPr lang="en-US" sz="1200">
                          <a:latin typeface="+mj-lt"/>
                          <a:ea typeface="Calibri"/>
                          <a:cs typeface="Arial"/>
                        </a:rPr>
                        <a:t>Number of locating STAs </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startAt="200"/>
                      </a:pPr>
                      <a:r>
                        <a:rPr lang="en-US" sz="1200">
                          <a:latin typeface="+mj-lt"/>
                          <a:ea typeface="Calibri"/>
                          <a:cs typeface="Arial"/>
                        </a:rPr>
                        <a:t>STAs</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1200">
                          <a:latin typeface="+mj-lt"/>
                          <a:ea typeface="Calibri"/>
                          <a:cs typeface="Arial"/>
                        </a:rPr>
                        <a:t>STA may be unassociated STA.</a:t>
                      </a:r>
                    </a:p>
                    <a:p>
                      <a:pPr marL="342900" marR="0" lvl="0" indent="-342900">
                        <a:lnSpc>
                          <a:spcPct val="115000"/>
                        </a:lnSpc>
                        <a:spcBef>
                          <a:spcPts val="0"/>
                        </a:spcBef>
                        <a:spcAft>
                          <a:spcPts val="0"/>
                        </a:spcAft>
                        <a:buFont typeface="Symbol"/>
                        <a:buChar char=""/>
                      </a:pPr>
                      <a:r>
                        <a:rPr lang="en-US" sz="1200">
                          <a:latin typeface="+mj-lt"/>
                          <a:ea typeface="Calibri"/>
                          <a:cs typeface="Arial"/>
                        </a:rPr>
                        <a:t>Number is per AP. </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a:latin typeface="+mj-lt"/>
                        <a:ea typeface="Calibri"/>
                        <a:cs typeface="Arial"/>
                      </a:endParaRP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8230">
                <a:tc>
                  <a:txBody>
                    <a:bodyPr/>
                    <a:lstStyle/>
                    <a:p>
                      <a:pPr marL="0" marR="0">
                        <a:lnSpc>
                          <a:spcPct val="115000"/>
                        </a:lnSpc>
                        <a:spcBef>
                          <a:spcPts val="0"/>
                        </a:spcBef>
                        <a:spcAft>
                          <a:spcPts val="0"/>
                        </a:spcAft>
                      </a:pPr>
                      <a:r>
                        <a:rPr lang="en-US" sz="1200" dirty="0">
                          <a:latin typeface="+mj-lt"/>
                          <a:ea typeface="Calibri"/>
                          <a:cs typeface="Arial"/>
                        </a:rPr>
                        <a:t>Number of APs used to accomplish the task dependent?</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mj-lt"/>
                          <a:ea typeface="Calibri"/>
                          <a:cs typeface="Arial"/>
                        </a:rPr>
                        <a:t>Yes.</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a:latin typeface="+mj-lt"/>
                        <a:ea typeface="Calibri"/>
                        <a:cs typeface="Arial"/>
                      </a:endParaRP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mj-lt"/>
                          <a:ea typeface="Calibri"/>
                          <a:cs typeface="Arial"/>
                        </a:rPr>
                        <a:t>e.g. If to support the technique more than 1 AP is required multiply the number of loc. STAs by number of APs required to accomplish the task.</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104">
                <a:tc>
                  <a:txBody>
                    <a:bodyPr/>
                    <a:lstStyle/>
                    <a:p>
                      <a:pPr marL="0" marR="0">
                        <a:lnSpc>
                          <a:spcPct val="115000"/>
                        </a:lnSpc>
                        <a:spcBef>
                          <a:spcPts val="0"/>
                        </a:spcBef>
                        <a:spcAft>
                          <a:spcPts val="0"/>
                        </a:spcAft>
                      </a:pPr>
                      <a:r>
                        <a:rPr lang="en-US" sz="1200" dirty="0">
                          <a:latin typeface="+mj-lt"/>
                          <a:ea typeface="Calibri"/>
                          <a:cs typeface="Arial"/>
                        </a:rPr>
                        <a:t>Medium usage</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mj-lt"/>
                          <a:ea typeface="Calibri"/>
                          <a:cs typeface="Arial"/>
                        </a:rPr>
                        <a:t>10%</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a:latin typeface="+mj-lt"/>
                        <a:ea typeface="Calibri"/>
                        <a:cs typeface="Arial"/>
                      </a:endParaRP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mj-lt"/>
                          <a:ea typeface="Calibri"/>
                          <a:cs typeface="Arial"/>
                        </a:rPr>
                        <a:t>Dedicated to location determination purposes for the scalable operational mode. </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104">
                <a:tc>
                  <a:txBody>
                    <a:bodyPr/>
                    <a:lstStyle/>
                    <a:p>
                      <a:pPr marL="0" marR="0">
                        <a:lnSpc>
                          <a:spcPct val="115000"/>
                        </a:lnSpc>
                        <a:spcBef>
                          <a:spcPts val="0"/>
                        </a:spcBef>
                        <a:spcAft>
                          <a:spcPts val="0"/>
                        </a:spcAft>
                      </a:pPr>
                      <a:r>
                        <a:rPr lang="en-US" sz="1200">
                          <a:latin typeface="+mj-lt"/>
                          <a:ea typeface="Calibri"/>
                          <a:cs typeface="Arial"/>
                        </a:rPr>
                        <a:t>Refresh rate</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mj-lt"/>
                          <a:ea typeface="Calibri"/>
                          <a:cs typeface="Arial"/>
                        </a:rPr>
                        <a:t>0.5Hz</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mj-lt"/>
                          <a:ea typeface="Calibri"/>
                          <a:cs typeface="Arial"/>
                        </a:rPr>
                        <a:t>Rate of location fixes required by the Application layer. </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mj-lt"/>
                          <a:ea typeface="Calibri"/>
                          <a:cs typeface="Arial"/>
                        </a:rPr>
                        <a:t>e.g. might be that multiple measurements are required for a single fix to be generated.</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8208">
                <a:tc>
                  <a:txBody>
                    <a:bodyPr/>
                    <a:lstStyle/>
                    <a:p>
                      <a:pPr marL="0" marR="0">
                        <a:lnSpc>
                          <a:spcPct val="115000"/>
                        </a:lnSpc>
                        <a:spcBef>
                          <a:spcPts val="0"/>
                        </a:spcBef>
                        <a:spcAft>
                          <a:spcPts val="0"/>
                        </a:spcAft>
                      </a:pPr>
                      <a:r>
                        <a:rPr lang="en-US" sz="1200">
                          <a:latin typeface="+mj-lt"/>
                          <a:ea typeface="Calibri"/>
                          <a:cs typeface="Arial"/>
                        </a:rPr>
                        <a:t>Mobility factor?</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mj-lt"/>
                          <a:ea typeface="Calibri"/>
                          <a:cs typeface="Arial"/>
                        </a:rPr>
                        <a:t>5%</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mj-lt"/>
                          <a:ea typeface="Calibri"/>
                          <a:cs typeface="Arial"/>
                        </a:rPr>
                        <a:t>Percentage of STAs joining the service and leaving the service out of the STAs under coverage of 1 AP. Out of refresh rate.</a:t>
                      </a:r>
                    </a:p>
                    <a:p>
                      <a:pPr marL="0" marR="0">
                        <a:lnSpc>
                          <a:spcPct val="115000"/>
                        </a:lnSpc>
                        <a:spcBef>
                          <a:spcPts val="0"/>
                        </a:spcBef>
                        <a:spcAft>
                          <a:spcPts val="0"/>
                        </a:spcAft>
                      </a:pPr>
                      <a:r>
                        <a:rPr lang="en-US" sz="1200" dirty="0">
                          <a:latin typeface="+mj-lt"/>
                          <a:ea typeface="Calibri"/>
                          <a:cs typeface="Arial"/>
                        </a:rPr>
                        <a:t>STA stays for 20 cycles @ 0.5Hz giving 5% of total locating STAs.</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mj-lt"/>
                          <a:ea typeface="Calibri"/>
                          <a:cs typeface="Arial"/>
                        </a:rPr>
                        <a:t>e.g. ability to account for variability in STA’s mobility</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116">
                <a:tc>
                  <a:txBody>
                    <a:bodyPr/>
                    <a:lstStyle/>
                    <a:p>
                      <a:pPr marL="0" marR="0">
                        <a:lnSpc>
                          <a:spcPct val="115000"/>
                        </a:lnSpc>
                        <a:spcBef>
                          <a:spcPts val="0"/>
                        </a:spcBef>
                        <a:spcAft>
                          <a:spcPts val="0"/>
                        </a:spcAft>
                      </a:pPr>
                      <a:r>
                        <a:rPr lang="en-US" sz="1200">
                          <a:latin typeface="+mj-lt"/>
                          <a:ea typeface="Calibri"/>
                          <a:cs typeface="Arial"/>
                        </a:rPr>
                        <a:t>Support for unassociated STAs required.</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mj-lt"/>
                          <a:ea typeface="Calibri"/>
                          <a:cs typeface="Arial"/>
                        </a:rPr>
                        <a:t>Yes.</a:t>
                      </a: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a:latin typeface="+mj-lt"/>
                        <a:ea typeface="Calibri"/>
                        <a:cs typeface="Arial"/>
                      </a:endParaRP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mj-lt"/>
                        <a:ea typeface="Calibri"/>
                        <a:cs typeface="Arial"/>
                      </a:endParaRPr>
                    </a:p>
                  </a:txBody>
                  <a:tcPr marL="54157" marR="54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517382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3568" y="1700808"/>
            <a:ext cx="7772400" cy="4683224"/>
          </a:xfrm>
        </p:spPr>
        <p:txBody>
          <a:bodyPr/>
          <a:lstStyle/>
          <a:p>
            <a:r>
              <a:rPr lang="en-US" dirty="0"/>
              <a:t>This document proposes a </a:t>
            </a:r>
            <a:r>
              <a:rPr lang="en-US" dirty="0" smtClean="0"/>
              <a:t>set of functional requirements for a scalable .11az protocol to support a large number of STAs (&gt; 200) in performing </a:t>
            </a:r>
            <a:r>
              <a:rPr lang="en-US" dirty="0" err="1" smtClean="0"/>
              <a:t>locationing</a:t>
            </a:r>
            <a:r>
              <a:rPr lang="en-US" dirty="0" smtClean="0"/>
              <a:t> operation concurrently.</a:t>
            </a:r>
            <a:endParaRPr lang="en-US" dirty="0"/>
          </a:p>
        </p:txBody>
      </p:sp>
      <p:sp>
        <p:nvSpPr>
          <p:cNvPr id="8"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2</a:t>
            </a:fld>
            <a:endParaRPr lang="en-CA" dirty="0"/>
          </a:p>
        </p:txBody>
      </p:sp>
      <p:sp>
        <p:nvSpPr>
          <p:cNvPr id="7"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2016</a:t>
            </a:r>
            <a:endParaRPr lang="en-CA" dirty="0"/>
          </a:p>
        </p:txBody>
      </p:sp>
    </p:spTree>
    <p:extLst>
      <p:ext uri="{BB962C8B-B14F-4D97-AF65-F5344CB8AC3E}">
        <p14:creationId xmlns:p14="http://schemas.microsoft.com/office/powerpoint/2010/main" xmlns="" val="17342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Definition of Scalability</a:t>
            </a:r>
            <a:endParaRPr lang="en-US" dirty="0">
              <a:solidFill>
                <a:schemeClr val="accent1"/>
              </a:solidFill>
            </a:endParaRPr>
          </a:p>
        </p:txBody>
      </p:sp>
      <p:sp>
        <p:nvSpPr>
          <p:cNvPr id="7" name="Content Placeholder 2"/>
          <p:cNvSpPr>
            <a:spLocks noGrp="1"/>
          </p:cNvSpPr>
          <p:nvPr>
            <p:ph idx="1"/>
          </p:nvPr>
        </p:nvSpPr>
        <p:spPr>
          <a:xfrm>
            <a:off x="688032" y="1628800"/>
            <a:ext cx="7772400" cy="2880320"/>
          </a:xfrm>
        </p:spPr>
        <p:txBody>
          <a:bodyPr/>
          <a:lstStyle/>
          <a:p>
            <a:pPr marL="0" indent="0"/>
            <a:r>
              <a:rPr lang="en-US" dirty="0" smtClean="0"/>
              <a:t> 11-16-0134-03-00az-accuracy-and-coverage-functional-requirements details the functional requirement for accuracy and coverage</a:t>
            </a:r>
          </a:p>
          <a:p>
            <a:pPr marL="0" indent="0"/>
            <a:r>
              <a:rPr lang="en-US" dirty="0" smtClean="0"/>
              <a:t> </a:t>
            </a:r>
            <a:r>
              <a:rPr lang="en-US" b="0" dirty="0" smtClean="0"/>
              <a:t>The objectives of the accuracy and coverage are also applicable to scalability, except the consideration of the performance threshold needs to be updated for &gt; 200 STAs rather than for a single STA</a:t>
            </a:r>
          </a:p>
          <a:p>
            <a:endParaRPr lang="en-US"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3</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2016</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Objectives</a:t>
            </a:r>
            <a:endParaRPr lang="en-US" dirty="0">
              <a:solidFill>
                <a:schemeClr val="accent1"/>
              </a:solidFill>
            </a:endParaRPr>
          </a:p>
        </p:txBody>
      </p:sp>
      <p:sp>
        <p:nvSpPr>
          <p:cNvPr id="7" name="Content Placeholder 2"/>
          <p:cNvSpPr>
            <a:spLocks noGrp="1"/>
          </p:cNvSpPr>
          <p:nvPr>
            <p:ph idx="1"/>
          </p:nvPr>
        </p:nvSpPr>
        <p:spPr>
          <a:xfrm>
            <a:off x="688032" y="1628800"/>
            <a:ext cx="7772400" cy="3888432"/>
          </a:xfrm>
        </p:spPr>
        <p:txBody>
          <a:bodyPr/>
          <a:lstStyle/>
          <a:p>
            <a:pPr marL="457200" indent="-457200">
              <a:buFont typeface="+mj-lt"/>
              <a:buAutoNum type="arabicPeriod"/>
            </a:pPr>
            <a:r>
              <a:rPr lang="en-US" dirty="0" smtClean="0"/>
              <a:t>Optimize the time it takes to get a first location fix with the required accuracy </a:t>
            </a:r>
            <a:endParaRPr lang="en-US" sz="1600" dirty="0" smtClean="0"/>
          </a:p>
          <a:p>
            <a:pPr marL="457200" indent="-457200">
              <a:buFont typeface="+mj-lt"/>
              <a:buAutoNum type="arabicPeriod"/>
            </a:pPr>
            <a:r>
              <a:rPr lang="en-US" dirty="0" smtClean="0"/>
              <a:t>Determine the Refresh rate of the location information vs. accuracy</a:t>
            </a:r>
          </a:p>
          <a:p>
            <a:pPr marL="457200" indent="-457200">
              <a:buFont typeface="+mj-lt"/>
              <a:buAutoNum type="arabicPeriod"/>
            </a:pPr>
            <a:r>
              <a:rPr lang="en-US" u="sng" dirty="0" smtClean="0">
                <a:solidFill>
                  <a:srgbClr val="FF0000"/>
                </a:solidFill>
              </a:rPr>
              <a:t>Minimize Power </a:t>
            </a:r>
            <a:r>
              <a:rPr lang="en-US" u="sng" dirty="0" smtClean="0"/>
              <a:t>(i.e., minimize Idle Rx, Active Rx and Active </a:t>
            </a:r>
            <a:r>
              <a:rPr lang="en-US" u="sng" dirty="0" err="1" smtClean="0"/>
              <a:t>Tx</a:t>
            </a:r>
            <a:r>
              <a:rPr lang="en-US" u="sng" dirty="0" smtClean="0"/>
              <a:t>)</a:t>
            </a:r>
          </a:p>
          <a:p>
            <a:pPr marL="457200" indent="-457200">
              <a:buFont typeface="+mj-lt"/>
              <a:buAutoNum type="arabicPeriod"/>
            </a:pPr>
            <a:r>
              <a:rPr lang="en-US" dirty="0" smtClean="0"/>
              <a:t>Minimize Medium Usage</a:t>
            </a:r>
          </a:p>
          <a:p>
            <a:pPr marL="457200" indent="-457200">
              <a:buFont typeface="+mj-lt"/>
              <a:buAutoNum type="arabicPeriod"/>
            </a:pPr>
            <a:r>
              <a:rPr lang="en-US" u="sng" dirty="0" smtClean="0">
                <a:solidFill>
                  <a:srgbClr val="FF0000"/>
                </a:solidFill>
              </a:rPr>
              <a:t>Optimize the duration </a:t>
            </a:r>
            <a:r>
              <a:rPr lang="en-US" u="sng" dirty="0" smtClean="0"/>
              <a:t>a device has to operate off-channel</a:t>
            </a:r>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4</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2016</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Requirements - 1(Scalability)</a:t>
            </a:r>
            <a:endParaRPr lang="en-US" dirty="0"/>
          </a:p>
        </p:txBody>
      </p:sp>
      <p:sp>
        <p:nvSpPr>
          <p:cNvPr id="3" name="Content Placeholder 2"/>
          <p:cNvSpPr>
            <a:spLocks noGrp="1"/>
          </p:cNvSpPr>
          <p:nvPr>
            <p:ph sz="quarter" idx="13"/>
          </p:nvPr>
        </p:nvSpPr>
        <p:spPr>
          <a:xfrm>
            <a:off x="455613" y="1570036"/>
            <a:ext cx="8228012" cy="4811291"/>
          </a:xfrm>
        </p:spPr>
        <p:txBody>
          <a:bodyPr/>
          <a:lstStyle/>
          <a:p>
            <a:pPr marL="0" indent="0">
              <a:buNone/>
            </a:pPr>
            <a:r>
              <a:rPr lang="en-US" dirty="0" smtClean="0"/>
              <a:t>The scalable mode of the 802.11az range measurement protocol shall:</a:t>
            </a:r>
          </a:p>
          <a:p>
            <a:r>
              <a:rPr lang="en-US" b="0" dirty="0"/>
              <a:t>S</a:t>
            </a:r>
            <a:r>
              <a:rPr lang="en-US" b="0" dirty="0" smtClean="0"/>
              <a:t>upport </a:t>
            </a:r>
            <a:r>
              <a:rPr lang="en-US" b="0" dirty="0"/>
              <a:t>at least one mode which allows for scalable positioning, meeting the </a:t>
            </a:r>
            <a:r>
              <a:rPr lang="en-US" b="0" dirty="0" smtClean="0"/>
              <a:t>following scalability mode requirements</a:t>
            </a:r>
          </a:p>
          <a:p>
            <a:pPr marL="400050" lvl="1" indent="0"/>
            <a:r>
              <a:rPr lang="en-US" b="0" dirty="0"/>
              <a:t> Support at </a:t>
            </a:r>
            <a:r>
              <a:rPr lang="en-US" b="0" dirty="0" smtClean="0"/>
              <a:t>least 200 unassociated </a:t>
            </a:r>
            <a:r>
              <a:rPr lang="en-US" b="0" dirty="0"/>
              <a:t>and associated STAs, per AP performing </a:t>
            </a:r>
            <a:r>
              <a:rPr lang="en-US" b="0" dirty="0" err="1"/>
              <a:t>locationing</a:t>
            </a:r>
            <a:r>
              <a:rPr lang="en-US" b="0" dirty="0"/>
              <a:t> operation concurrently</a:t>
            </a:r>
            <a:endParaRPr lang="en-US" dirty="0"/>
          </a:p>
          <a:p>
            <a:pPr marL="400050" lvl="1" indent="0"/>
            <a:r>
              <a:rPr lang="en-US" b="0" dirty="0" smtClean="0"/>
              <a:t> Achieve improved accuracy of 1</a:t>
            </a:r>
            <a:r>
              <a:rPr lang="en-US" b="0" baseline="30000" dirty="0" smtClean="0"/>
              <a:t>st</a:t>
            </a:r>
            <a:r>
              <a:rPr lang="en-US" b="0" dirty="0" smtClean="0"/>
              <a:t> fixed time of a STA with greater number of APs involved</a:t>
            </a:r>
          </a:p>
          <a:p>
            <a:pPr marL="400050" lvl="1" indent="0"/>
            <a:r>
              <a:rPr lang="en-US" b="0" dirty="0" smtClean="0"/>
              <a:t> Utilize less than 10% of the channel capacity of an AP</a:t>
            </a:r>
          </a:p>
          <a:p>
            <a:pPr marL="400050" lvl="1" indent="0"/>
            <a:r>
              <a:rPr lang="en-US" b="0" dirty="0" smtClean="0"/>
              <a:t> Operate with a maximum refresh rate of .5Hz</a:t>
            </a:r>
          </a:p>
          <a:p>
            <a:pPr marL="400050" lvl="1" indent="0"/>
            <a:r>
              <a:rPr lang="en-US" b="0" dirty="0" smtClean="0"/>
              <a:t> Maintain stability with up to 5% </a:t>
            </a:r>
            <a:r>
              <a:rPr lang="en-US" b="0" dirty="0" smtClean="0">
                <a:ea typeface="Calibri"/>
                <a:cs typeface="Arial"/>
              </a:rPr>
              <a:t>STAs joining and leaving the coverage of the AP</a:t>
            </a:r>
            <a:endParaRPr lang="en-US" b="0" dirty="0" smtClean="0"/>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5</a:t>
            </a:fld>
            <a:endParaRPr lang="en-GB" dirty="0"/>
          </a:p>
        </p:txBody>
      </p:sp>
      <p:sp>
        <p:nvSpPr>
          <p:cNvPr id="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3"/>
          <p:cNvSpPr txBox="1">
            <a:spLocks/>
          </p:cNvSpPr>
          <p:nvPr/>
        </p:nvSpPr>
        <p:spPr>
          <a:xfrm>
            <a:off x="696912" y="332601"/>
            <a:ext cx="1210791" cy="276999"/>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smtClean="0">
                <a:ln>
                  <a:noFill/>
                </a:ln>
                <a:solidFill>
                  <a:schemeClr val="tx1"/>
                </a:solidFill>
                <a:effectLst/>
                <a:uLnTx/>
                <a:uFillTx/>
                <a:latin typeface="Times New Roman" pitchFamily="18" charset="0"/>
                <a:ea typeface="+mn-ea"/>
                <a:cs typeface="+mn-cs"/>
              </a:rPr>
              <a:t>May 2016</a:t>
            </a:r>
            <a:endParaRPr kumimoji="0" lang="en-CA" sz="16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527578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Requirements </a:t>
            </a:r>
            <a:r>
              <a:rPr lang="en-US" dirty="0" smtClean="0"/>
              <a:t>– 2 (Scalability</a:t>
            </a:r>
            <a:r>
              <a:rPr lang="en-US" dirty="0" smtClean="0"/>
              <a:t>)</a:t>
            </a:r>
            <a:endParaRPr lang="en-US" dirty="0"/>
          </a:p>
        </p:txBody>
      </p:sp>
      <p:sp>
        <p:nvSpPr>
          <p:cNvPr id="3" name="Content Placeholder 2"/>
          <p:cNvSpPr>
            <a:spLocks noGrp="1"/>
          </p:cNvSpPr>
          <p:nvPr>
            <p:ph sz="quarter" idx="13"/>
          </p:nvPr>
        </p:nvSpPr>
        <p:spPr>
          <a:xfrm>
            <a:off x="455613" y="1570036"/>
            <a:ext cx="8228012" cy="4811291"/>
          </a:xfrm>
        </p:spPr>
        <p:txBody>
          <a:bodyPr/>
          <a:lstStyle/>
          <a:p>
            <a:pPr marL="0" indent="0">
              <a:buNone/>
            </a:pPr>
            <a:r>
              <a:rPr lang="en-US" dirty="0" smtClean="0">
                <a:solidFill>
                  <a:schemeClr val="tx1"/>
                </a:solidFill>
              </a:rPr>
              <a:t>The scalable mode of the 802.11az positioning measurement protocol should:</a:t>
            </a:r>
          </a:p>
          <a:p>
            <a:pPr marL="0" indent="0"/>
            <a:r>
              <a:rPr lang="en-US" b="0" dirty="0" smtClean="0">
                <a:solidFill>
                  <a:schemeClr val="tx1"/>
                </a:solidFill>
              </a:rPr>
              <a:t> Minimize the STA‘s power consumption. </a:t>
            </a:r>
            <a:endParaRPr lang="en-US" b="0" dirty="0" smtClean="0"/>
          </a:p>
          <a:p>
            <a:pPr marL="0" indent="0"/>
            <a:r>
              <a:rPr lang="en-US" b="0" dirty="0" smtClean="0">
                <a:solidFill>
                  <a:schemeClr val="tx1"/>
                </a:solidFill>
              </a:rPr>
              <a:t> Minimize the off-channel time of an associated STA</a:t>
            </a:r>
          </a:p>
          <a:p>
            <a:pPr marL="400050" lvl="1" indent="0"/>
            <a:r>
              <a:rPr lang="en-US" dirty="0" smtClean="0"/>
              <a:t> Off-channel time is the time an associated STA is required to spend on channel(s) other than the one used by the AP it’s associated to for the purpose of location measurement exchange.   </a:t>
            </a:r>
            <a:endParaRPr lang="en-US" dirty="0"/>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6</a:t>
            </a:fld>
            <a:endParaRPr lang="en-GB" dirty="0"/>
          </a:p>
        </p:txBody>
      </p:sp>
      <p:sp>
        <p:nvSpPr>
          <p:cNvPr id="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3"/>
          <p:cNvSpPr txBox="1">
            <a:spLocks/>
          </p:cNvSpPr>
          <p:nvPr/>
        </p:nvSpPr>
        <p:spPr>
          <a:xfrm>
            <a:off x="696912" y="332601"/>
            <a:ext cx="1210791" cy="276999"/>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smtClean="0">
                <a:ln>
                  <a:noFill/>
                </a:ln>
                <a:solidFill>
                  <a:schemeClr val="tx1"/>
                </a:solidFill>
                <a:effectLst/>
                <a:uLnTx/>
                <a:uFillTx/>
                <a:latin typeface="Times New Roman" pitchFamily="18" charset="0"/>
                <a:ea typeface="+mn-ea"/>
                <a:cs typeface="+mn-cs"/>
              </a:rPr>
              <a:t>May 2016</a:t>
            </a:r>
            <a:endParaRPr kumimoji="0" lang="en-CA" sz="16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527578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- 1</a:t>
            </a:r>
            <a:endParaRPr lang="en-US" dirty="0"/>
          </a:p>
        </p:txBody>
      </p:sp>
      <p:sp>
        <p:nvSpPr>
          <p:cNvPr id="3" name="Content Placeholder 2"/>
          <p:cNvSpPr>
            <a:spLocks noGrp="1"/>
          </p:cNvSpPr>
          <p:nvPr>
            <p:ph sz="quarter" idx="13"/>
          </p:nvPr>
        </p:nvSpPr>
        <p:spPr/>
        <p:txBody>
          <a:bodyPr/>
          <a:lstStyle/>
          <a:p>
            <a:r>
              <a:rPr lang="en-US" dirty="0" smtClean="0"/>
              <a:t>Move to adopt the set of functional requirements listed in </a:t>
            </a:r>
            <a:r>
              <a:rPr lang="en-US" dirty="0" smtClean="0">
                <a:hlinkClick r:id="rId2" action="ppaction://hlinksldjump"/>
              </a:rPr>
              <a:t>slide #5</a:t>
            </a:r>
            <a:r>
              <a:rPr lang="en-US" dirty="0" smtClean="0"/>
              <a:t> and include them in the </a:t>
            </a:r>
            <a:r>
              <a:rPr lang="en-US" dirty="0" err="1" smtClean="0"/>
              <a:t>TGaz</a:t>
            </a:r>
            <a:r>
              <a:rPr lang="en-US" dirty="0" smtClean="0"/>
              <a:t> Functional Requirements Document under the sub-section focused on Scalability for the .11az protocol</a:t>
            </a:r>
          </a:p>
          <a:p>
            <a:endParaRPr lang="en-US" dirty="0"/>
          </a:p>
          <a:p>
            <a:r>
              <a:rPr lang="en-US" dirty="0" smtClean="0"/>
              <a:t>Moved:</a:t>
            </a:r>
          </a:p>
          <a:p>
            <a:r>
              <a:rPr lang="en-US" dirty="0" smtClean="0"/>
              <a:t>Seconded: </a:t>
            </a:r>
          </a:p>
          <a:p>
            <a:r>
              <a:rPr lang="en-US" dirty="0" smtClean="0"/>
              <a:t>Result:</a:t>
            </a:r>
            <a:endParaRPr lang="en-US" dirty="0"/>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7</a:t>
            </a:fld>
            <a:endParaRPr lang="en-GB" dirty="0"/>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- 2</a:t>
            </a:r>
            <a:endParaRPr lang="en-US" dirty="0"/>
          </a:p>
        </p:txBody>
      </p:sp>
      <p:sp>
        <p:nvSpPr>
          <p:cNvPr id="3" name="Content Placeholder 2"/>
          <p:cNvSpPr>
            <a:spLocks noGrp="1"/>
          </p:cNvSpPr>
          <p:nvPr>
            <p:ph sz="quarter" idx="13"/>
          </p:nvPr>
        </p:nvSpPr>
        <p:spPr/>
        <p:txBody>
          <a:bodyPr/>
          <a:lstStyle/>
          <a:p>
            <a:r>
              <a:rPr lang="en-US" dirty="0" smtClean="0"/>
              <a:t>Move to adopt the set of functional requirements listed in </a:t>
            </a:r>
            <a:r>
              <a:rPr lang="en-US" dirty="0" smtClean="0">
                <a:hlinkClick r:id="rId2" action="ppaction://hlinksldjump"/>
              </a:rPr>
              <a:t>slide </a:t>
            </a:r>
            <a:r>
              <a:rPr lang="en-US" dirty="0" smtClean="0">
                <a:hlinkClick r:id="rId2" action="ppaction://hlinksldjump"/>
              </a:rPr>
              <a:t>#</a:t>
            </a:r>
            <a:r>
              <a:rPr lang="en-US" dirty="0" smtClean="0"/>
              <a:t>6 and </a:t>
            </a:r>
            <a:r>
              <a:rPr lang="en-US" dirty="0" smtClean="0"/>
              <a:t>include them in the </a:t>
            </a:r>
            <a:r>
              <a:rPr lang="en-US" dirty="0" err="1" smtClean="0"/>
              <a:t>TGaz</a:t>
            </a:r>
            <a:r>
              <a:rPr lang="en-US" dirty="0" smtClean="0"/>
              <a:t> Functional Requirements Document under the sub-section focused on Scalability for the .11az protocol</a:t>
            </a:r>
          </a:p>
          <a:p>
            <a:endParaRPr lang="en-US" dirty="0"/>
          </a:p>
          <a:p>
            <a:r>
              <a:rPr lang="en-US" dirty="0" smtClean="0"/>
              <a:t>Moved:</a:t>
            </a:r>
          </a:p>
          <a:p>
            <a:r>
              <a:rPr lang="en-US" dirty="0" smtClean="0"/>
              <a:t>Seconded: </a:t>
            </a:r>
          </a:p>
          <a:p>
            <a:r>
              <a:rPr lang="en-US" dirty="0" smtClean="0"/>
              <a:t>Result:</a:t>
            </a:r>
            <a:endParaRPr lang="en-US" dirty="0"/>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8</a:t>
            </a:fld>
            <a:endParaRPr lang="en-GB" dirty="0"/>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a:t>
            </a:r>
            <a:endParaRPr lang="en-US" dirty="0"/>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9</a:t>
            </a:fld>
            <a:endParaRPr lang="en-GB" dirty="0"/>
          </a:p>
        </p:txBody>
      </p:sp>
      <p:sp>
        <p:nvSpPr>
          <p:cNvPr id="6" name="Content Placeholder 5"/>
          <p:cNvSpPr>
            <a:spLocks noGrp="1"/>
          </p:cNvSpPr>
          <p:nvPr>
            <p:ph sz="quarter" idx="13"/>
          </p:nvPr>
        </p:nvSpPr>
        <p:spPr/>
        <p:txBody>
          <a:bodyPr/>
          <a:lstStyle/>
          <a:p>
            <a:endParaRPr lang="en-US"/>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schemas.microsoft.com/office/2006/documentManagement/types"/>
    <ds:schemaRef ds:uri="http://schemas.microsoft.com/office/2006/metadata/properties"/>
    <ds:schemaRef ds:uri="http://www.w3.org/XML/1998/namespace"/>
    <ds:schemaRef ds:uri="http://purl.org/dc/terms/"/>
    <ds:schemaRef ds:uri="http://purl.org/dc/elements/1.1/"/>
    <ds:schemaRef ds:uri="http://schemas.microsoft.com/sharepoint/v3"/>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802-11-Submission</Template>
  <TotalTime>20013</TotalTime>
  <Words>691</Words>
  <Application>Microsoft Office PowerPoint</Application>
  <PresentationFormat>On-screen Show (4:3)</PresentationFormat>
  <Paragraphs>111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802-11-Submission</vt:lpstr>
      <vt:lpstr>Functional requirements for scalability operation </vt:lpstr>
      <vt:lpstr>Background</vt:lpstr>
      <vt:lpstr>Definition of Scalability</vt:lpstr>
      <vt:lpstr>Objectives</vt:lpstr>
      <vt:lpstr>Functional Requirements - 1(Scalability)</vt:lpstr>
      <vt:lpstr>Functional Requirements – 2 (Scalability)</vt:lpstr>
      <vt:lpstr>Motion - 1</vt:lpstr>
      <vt:lpstr>Motion - 2</vt:lpstr>
      <vt:lpstr>Back UP </vt:lpstr>
      <vt:lpstr>Functional Requirements for scalable positioning protocol </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lastModifiedBy>Mediatek</cp:lastModifiedBy>
  <cp:revision>319</cp:revision>
  <cp:lastPrinted>1998-02-10T13:28:06Z</cp:lastPrinted>
  <dcterms:created xsi:type="dcterms:W3CDTF">2013-01-06T12:40:29Z</dcterms:created>
  <dcterms:modified xsi:type="dcterms:W3CDTF">2016-05-17T18:38:09Z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sflag">
    <vt:lpwstr>1368405942</vt:lpwstr>
  </property>
</Properties>
</file>