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9" r:id="rId5"/>
    <p:sldId id="270" r:id="rId6"/>
    <p:sldId id="271" r:id="rId7"/>
    <p:sldId id="275" r:id="rId8"/>
    <p:sldId id="272" r:id="rId9"/>
    <p:sldId id="277" r:id="rId10"/>
    <p:sldId id="278" r:id="rId11"/>
    <p:sldId id="276" r:id="rId12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  <p:cmAuthor id="2" name="James Yee (易志熹)" initials="JY(" lastIdx="4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5" autoAdjust="0"/>
  </p:normalViewPr>
  <p:slideViewPr>
    <p:cSldViewPr>
      <p:cViewPr>
        <p:scale>
          <a:sx n="84" d="100"/>
          <a:sy n="84" d="100"/>
        </p:scale>
        <p:origin x="-1325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96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9715" y="6475413"/>
            <a:ext cx="20342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Chao-Chun Wang	(</a:t>
            </a:r>
            <a:r>
              <a:rPr lang="en-CA" dirty="0" err="1" smtClean="0"/>
              <a:t>MediaTek</a:t>
            </a:r>
            <a:r>
              <a:rPr lang="en-CA" dirty="0" smtClean="0"/>
              <a:t> Inc.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9715" y="6475413"/>
            <a:ext cx="20342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Chao-Chun Wang	(</a:t>
            </a:r>
            <a:r>
              <a:rPr lang="en-CA" dirty="0" err="1" smtClean="0"/>
              <a:t>MediaTek</a:t>
            </a:r>
            <a:r>
              <a:rPr lang="en-CA" dirty="0" smtClean="0"/>
              <a:t> Inc.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9715" y="6475413"/>
            <a:ext cx="20342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Chao-Chun Wang	(</a:t>
            </a:r>
            <a:r>
              <a:rPr lang="en-CA" dirty="0" err="1" smtClean="0"/>
              <a:t>MediaTek</a:t>
            </a:r>
            <a:r>
              <a:rPr lang="en-CA" dirty="0" smtClean="0"/>
              <a:t> Inc.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 b="0" i="0" baseline="0">
                <a:solidFill>
                  <a:srgbClr val="003C71"/>
                </a:solidFill>
                <a:latin typeface="Intel Clear"/>
                <a:cs typeface="Intel Clear"/>
              </a:defRPr>
            </a:lvl1pPr>
          </a:lstStyle>
          <a:p>
            <a:r>
              <a:rPr lang="en-US" dirty="0" smtClean="0"/>
              <a:t>28pt Intel Clear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1pPr>
              <a:defRPr>
                <a:solidFill>
                  <a:srgbClr val="0071C5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9715" y="6475413"/>
            <a:ext cx="20342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Chao-Chun Wang	(</a:t>
            </a:r>
            <a:r>
              <a:rPr lang="en-CA" dirty="0" err="1" smtClean="0"/>
              <a:t>MediaTek</a:t>
            </a:r>
            <a:r>
              <a:rPr lang="en-CA" dirty="0" smtClean="0"/>
              <a:t> Inc.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0118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CA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2016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9715" y="6475413"/>
            <a:ext cx="20342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Chao-Chun Wang	(</a:t>
            </a:r>
            <a:r>
              <a:rPr lang="en-CA" dirty="0" err="1" smtClean="0"/>
              <a:t>MediaTek</a:t>
            </a:r>
            <a:r>
              <a:rPr lang="en-CA" dirty="0" smtClean="0"/>
              <a:t> Inc.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802.11-16/0448r1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60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ao-chun.wang@mediatek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homas.handte@eu.sony.com" TargetMode="External"/><Relationship Id="rId4" Type="http://schemas.openxmlformats.org/officeDocument/2006/relationships/hyperlink" Target="mailto:James.yee@mediatek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C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922040"/>
            <a:ext cx="8568952" cy="1066800"/>
          </a:xfrm>
          <a:noFill/>
          <a:ln/>
        </p:spPr>
        <p:txBody>
          <a:bodyPr/>
          <a:lstStyle/>
          <a:p>
            <a:r>
              <a:rPr lang="en-US" sz="2800" dirty="0"/>
              <a:t>Functional </a:t>
            </a:r>
            <a:r>
              <a:rPr lang="en-US" sz="2800" dirty="0" smtClean="0"/>
              <a:t>requirements </a:t>
            </a:r>
            <a:r>
              <a:rPr lang="en-US" sz="2800" dirty="0"/>
              <a:t>for scalability operation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 smtClean="0"/>
              <a:t>Date</a:t>
            </a:r>
            <a:r>
              <a:rPr lang="en-CA" sz="2000" dirty="0"/>
              <a:t>:</a:t>
            </a:r>
            <a:r>
              <a:rPr lang="en-CA" sz="2000" b="0" dirty="0"/>
              <a:t> </a:t>
            </a:r>
            <a:r>
              <a:rPr lang="en-CA" sz="2000" b="0" dirty="0" smtClean="0"/>
              <a:t>2016-03-14</a:t>
            </a:r>
            <a:endParaRPr lang="en-CA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95048" y="221450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026639"/>
              </p:ext>
            </p:extLst>
          </p:nvPr>
        </p:nvGraphicFramePr>
        <p:xfrm>
          <a:off x="683568" y="2636912"/>
          <a:ext cx="8081410" cy="3229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6282"/>
                <a:gridCol w="1616282"/>
                <a:gridCol w="1616282"/>
                <a:gridCol w="1616282"/>
                <a:gridCol w="16162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Affiliation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Address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Chao-Chun Wang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MediaTek</a:t>
                      </a:r>
                      <a:r>
                        <a:rPr lang="en-US" sz="1200" dirty="0" smtClean="0"/>
                        <a:t> Inc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 </a:t>
                      </a: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hlinkClick r:id="rId3"/>
                        </a:rPr>
                        <a:t>Chao-chun.wang@mediatek.com</a:t>
                      </a:r>
                      <a:endParaRPr lang="en-US" sz="1200" dirty="0" smtClean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697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Yee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MediaTek</a:t>
                      </a:r>
                      <a:r>
                        <a:rPr lang="en-US" sz="1200" dirty="0" smtClean="0"/>
                        <a:t> Inc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 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hlinkClick r:id="rId4"/>
                        </a:rPr>
                        <a:t>James.yee@mediatek.com</a:t>
                      </a:r>
                      <a:endParaRPr lang="en-GB" sz="1200" dirty="0" smtClean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7840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Thomas Handte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SONY</a:t>
                      </a:r>
                      <a:r>
                        <a:rPr lang="de-DE" sz="1200" baseline="0" dirty="0" smtClean="0"/>
                        <a:t> Corp.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dirty="0" smtClean="0">
                          <a:effectLst/>
                          <a:latin typeface="Times New Roman"/>
                          <a:ea typeface="Times New Roman"/>
                          <a:hlinkClick r:id="rId5"/>
                        </a:rPr>
                        <a:t>thomas.handte@</a:t>
                      </a:r>
                      <a:br>
                        <a:rPr lang="de-DE" sz="1200" b="0" dirty="0" smtClean="0">
                          <a:effectLst/>
                          <a:latin typeface="Times New Roman"/>
                          <a:ea typeface="Times New Roman"/>
                          <a:hlinkClick r:id="rId5"/>
                        </a:rPr>
                      </a:br>
                      <a:r>
                        <a:rPr lang="de-DE" sz="1200" b="0" dirty="0" smtClean="0">
                          <a:effectLst/>
                          <a:latin typeface="Times New Roman"/>
                          <a:ea typeface="Times New Roman"/>
                          <a:hlinkClick r:id="rId5"/>
                        </a:rPr>
                        <a:t>eu.sony.com</a:t>
                      </a:r>
                      <a:endParaRPr lang="de-DE" sz="1200" b="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7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Kåre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 Agardh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SONY mobile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sng" dirty="0" err="1" smtClean="0">
                          <a:solidFill>
                            <a:srgbClr val="3366FF"/>
                          </a:solidFill>
                          <a:effectLst/>
                          <a:latin typeface="+mn-lt"/>
                          <a:ea typeface="Times New Roman"/>
                        </a:rPr>
                        <a:t>kare.agardh</a:t>
                      </a:r>
                      <a:r>
                        <a:rPr lang="en-US" sz="1200" b="0" u="sng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  <a:ea typeface="Times New Roman"/>
                        </a:rPr>
                        <a:t>@</a:t>
                      </a:r>
                      <a:br>
                        <a:rPr lang="en-US" sz="1200" b="0" u="sng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  <a:ea typeface="Times New Roman"/>
                        </a:rPr>
                      </a:br>
                      <a:r>
                        <a:rPr lang="en-US" sz="1200" b="0" u="sng" dirty="0" smtClean="0">
                          <a:solidFill>
                            <a:srgbClr val="3366FF"/>
                          </a:solidFill>
                          <a:effectLst/>
                          <a:latin typeface="+mn-lt"/>
                          <a:ea typeface="Times New Roman"/>
                        </a:rPr>
                        <a:t>sonymobile.com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Footer Placeholder 4"/>
          <p:cNvSpPr txBox="1">
            <a:spLocks/>
          </p:cNvSpPr>
          <p:nvPr/>
        </p:nvSpPr>
        <p:spPr bwMode="auto">
          <a:xfrm>
            <a:off x="6804247" y="6475413"/>
            <a:ext cx="17396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Chao-Chun Wang  (</a:t>
            </a:r>
            <a:r>
              <a:rPr kumimoji="0" lang="en-CA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MediaTek</a:t>
            </a: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Inc)</a:t>
            </a: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683224"/>
          </a:xfrm>
        </p:spPr>
        <p:txBody>
          <a:bodyPr/>
          <a:lstStyle/>
          <a:p>
            <a:r>
              <a:rPr lang="en-US" dirty="0"/>
              <a:t>This document proposes a </a:t>
            </a:r>
            <a:r>
              <a:rPr lang="en-US" dirty="0" smtClean="0"/>
              <a:t>set of functional requirements for a scalable .11az protocol to support a large number of STAs (&gt; 200) in performing </a:t>
            </a:r>
            <a:r>
              <a:rPr lang="en-US" dirty="0" err="1" smtClean="0"/>
              <a:t>locationing</a:t>
            </a:r>
            <a:r>
              <a:rPr lang="en-US" dirty="0" smtClean="0"/>
              <a:t> operation concurrently.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40977" y="6475413"/>
            <a:ext cx="2102948" cy="184666"/>
          </a:xfrm>
        </p:spPr>
        <p:txBody>
          <a:bodyPr/>
          <a:lstStyle/>
          <a:p>
            <a:r>
              <a:rPr lang="en-CA" dirty="0" smtClean="0"/>
              <a:t>Chao-Chun Wang (</a:t>
            </a:r>
            <a:r>
              <a:rPr lang="en-CA" dirty="0" err="1" smtClean="0"/>
              <a:t>MediaTek</a:t>
            </a:r>
            <a:r>
              <a:rPr lang="en-CA" dirty="0" smtClean="0"/>
              <a:t> Inc)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2</a:t>
            </a:fld>
            <a:endParaRPr lang="en-CA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423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Definition of Scalability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8032" y="1628800"/>
            <a:ext cx="7772400" cy="2880320"/>
          </a:xfrm>
        </p:spPr>
        <p:txBody>
          <a:bodyPr/>
          <a:lstStyle/>
          <a:p>
            <a:pPr marL="0" indent="0"/>
            <a:r>
              <a:rPr lang="en-US" dirty="0" smtClean="0"/>
              <a:t> 11-16-0134-03-00az-accuracy-and-coverage-functional-requirements details the functional requirement for accuracy and coverage</a:t>
            </a:r>
          </a:p>
          <a:p>
            <a:pPr marL="0" indent="0"/>
            <a:r>
              <a:rPr lang="en-US" dirty="0" smtClean="0"/>
              <a:t> </a:t>
            </a:r>
            <a:r>
              <a:rPr lang="en-US" b="0" dirty="0" smtClean="0"/>
              <a:t>The objectives of the accuracy and coverage are also applicable to scalability, except the consideration of the performance threshold needs to be updated for &gt; 200 STAs rather than for a single STA</a:t>
            </a:r>
          </a:p>
          <a:p>
            <a:endParaRPr lang="en-US" dirty="0" smtClean="0"/>
          </a:p>
        </p:txBody>
      </p:sp>
      <p:sp>
        <p:nvSpPr>
          <p:cNvPr id="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3</a:t>
            </a:fld>
            <a:endParaRPr lang="en-CA" dirty="0"/>
          </a:p>
        </p:txBody>
      </p:sp>
      <p:sp>
        <p:nvSpPr>
          <p:cNvPr id="7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CA" dirty="0"/>
          </a:p>
        </p:txBody>
      </p:sp>
      <p:sp>
        <p:nvSpPr>
          <p:cNvPr id="7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40977" y="6475413"/>
            <a:ext cx="2102948" cy="184666"/>
          </a:xfrm>
        </p:spPr>
        <p:txBody>
          <a:bodyPr/>
          <a:lstStyle/>
          <a:p>
            <a:r>
              <a:rPr lang="en-CA" dirty="0" smtClean="0"/>
              <a:t>Chao-Chun Wang (</a:t>
            </a:r>
            <a:r>
              <a:rPr lang="en-CA" dirty="0" err="1" smtClean="0"/>
              <a:t>MediaTek</a:t>
            </a:r>
            <a:r>
              <a:rPr lang="en-CA" dirty="0" smtClean="0"/>
              <a:t> Inc)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222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8032" y="1628800"/>
            <a:ext cx="7772400" cy="388843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Optimize the </a:t>
            </a:r>
            <a:r>
              <a:rPr lang="en-US" dirty="0" smtClean="0">
                <a:solidFill>
                  <a:srgbClr val="FF0000"/>
                </a:solidFill>
              </a:rPr>
              <a:t>time</a:t>
            </a:r>
            <a:r>
              <a:rPr lang="en-US" dirty="0" smtClean="0"/>
              <a:t> it takes to get a first location fix with the required </a:t>
            </a:r>
            <a:r>
              <a:rPr lang="en-US" dirty="0" smtClean="0">
                <a:solidFill>
                  <a:srgbClr val="FF0000"/>
                </a:solidFill>
              </a:rPr>
              <a:t>accuracy 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Determine the Refresh rate of the location information vs. </a:t>
            </a:r>
            <a:r>
              <a:rPr lang="en-US" dirty="0" smtClean="0">
                <a:solidFill>
                  <a:srgbClr val="FF0000"/>
                </a:solidFill>
              </a:rPr>
              <a:t>accuracy</a:t>
            </a:r>
          </a:p>
          <a:p>
            <a:pPr marL="457200" indent="-457200">
              <a:buFont typeface="+mj-lt"/>
              <a:buAutoNum type="arabicPeriod"/>
            </a:pPr>
            <a:r>
              <a:rPr lang="en-US" u="sng" dirty="0" smtClean="0"/>
              <a:t>Minimize Power (i.e., minimize Idle Rx, Active Rx and Active </a:t>
            </a:r>
            <a:r>
              <a:rPr lang="en-US" u="sng" dirty="0" err="1" smtClean="0"/>
              <a:t>Tx</a:t>
            </a:r>
            <a:r>
              <a:rPr lang="en-US" u="sng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Minimize Medium Usage</a:t>
            </a:r>
          </a:p>
          <a:p>
            <a:pPr marL="457200" indent="-457200">
              <a:buFont typeface="+mj-lt"/>
              <a:buAutoNum type="arabicPeriod"/>
            </a:pPr>
            <a:r>
              <a:rPr lang="en-US" u="sng" dirty="0" smtClean="0"/>
              <a:t>Optimize the duration a device has to operate off-channel</a:t>
            </a:r>
          </a:p>
        </p:txBody>
      </p:sp>
      <p:sp>
        <p:nvSpPr>
          <p:cNvPr id="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48A76A33-492B-4794-AA09-478639124AC1}" type="slidenum">
              <a:rPr lang="en-CA"/>
              <a:pPr/>
              <a:t>4</a:t>
            </a:fld>
            <a:endParaRPr lang="en-CA" dirty="0"/>
          </a:p>
        </p:txBody>
      </p:sp>
      <p:sp>
        <p:nvSpPr>
          <p:cNvPr id="7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CA" dirty="0"/>
          </a:p>
        </p:txBody>
      </p:sp>
      <p:sp>
        <p:nvSpPr>
          <p:cNvPr id="7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40977" y="6475413"/>
            <a:ext cx="2102948" cy="184666"/>
          </a:xfrm>
        </p:spPr>
        <p:txBody>
          <a:bodyPr/>
          <a:lstStyle/>
          <a:p>
            <a:r>
              <a:rPr lang="en-CA" dirty="0" smtClean="0"/>
              <a:t>Chao-Chun Wang (</a:t>
            </a:r>
            <a:r>
              <a:rPr lang="en-CA" dirty="0" err="1" smtClean="0"/>
              <a:t>MediaTek</a:t>
            </a:r>
            <a:r>
              <a:rPr lang="en-CA" dirty="0" smtClean="0"/>
              <a:t> Inc)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222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Requirements - 1(Scalability)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5613" y="1570036"/>
            <a:ext cx="8228012" cy="481129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scalable mode of the 802.11az range measurement protocol shall:</a:t>
            </a:r>
          </a:p>
          <a:p>
            <a:r>
              <a:rPr lang="en-US" b="0" dirty="0"/>
              <a:t>S</a:t>
            </a:r>
            <a:r>
              <a:rPr lang="en-US" b="0" dirty="0" smtClean="0"/>
              <a:t>upport </a:t>
            </a:r>
            <a:r>
              <a:rPr lang="en-US" b="0" dirty="0"/>
              <a:t>at least one mode which allows for scalable positioning, meeting the </a:t>
            </a:r>
            <a:r>
              <a:rPr lang="en-US" b="0" dirty="0" smtClean="0"/>
              <a:t>following scalability mode requirements</a:t>
            </a:r>
          </a:p>
          <a:p>
            <a:pPr marL="400050" lvl="1" indent="0"/>
            <a:r>
              <a:rPr lang="en-US" b="0" dirty="0"/>
              <a:t> Support at </a:t>
            </a:r>
            <a:r>
              <a:rPr lang="en-US" b="0" dirty="0" smtClean="0"/>
              <a:t>least 200 unassociated </a:t>
            </a:r>
            <a:r>
              <a:rPr lang="en-US" b="0" dirty="0"/>
              <a:t>and associated STAs, per AP performing </a:t>
            </a:r>
            <a:r>
              <a:rPr lang="en-US" b="0" dirty="0" err="1"/>
              <a:t>locationing</a:t>
            </a:r>
            <a:r>
              <a:rPr lang="en-US" b="0" dirty="0"/>
              <a:t> operation concurrently</a:t>
            </a:r>
            <a:endParaRPr lang="en-US" dirty="0"/>
          </a:p>
          <a:p>
            <a:pPr marL="400050" lvl="1" indent="0"/>
            <a:r>
              <a:rPr lang="en-US" b="0" dirty="0" smtClean="0"/>
              <a:t> Achieve improved accuracy of 1</a:t>
            </a:r>
            <a:r>
              <a:rPr lang="en-US" b="0" baseline="30000" dirty="0" smtClean="0"/>
              <a:t>st</a:t>
            </a:r>
            <a:r>
              <a:rPr lang="en-US" b="0" dirty="0" smtClean="0"/>
              <a:t> fixed time of a STA with greater number of APs involved</a:t>
            </a:r>
          </a:p>
          <a:p>
            <a:pPr marL="400050" lvl="1" indent="0"/>
            <a:r>
              <a:rPr lang="en-US" b="0" dirty="0" smtClean="0"/>
              <a:t> Utilize less than 10% of the channel capacity of an AP</a:t>
            </a:r>
          </a:p>
          <a:p>
            <a:pPr marL="400050" lvl="1" indent="0"/>
            <a:r>
              <a:rPr lang="en-US" b="0" dirty="0" smtClean="0"/>
              <a:t> Operate with a maximum refresh rate of .5Hz</a:t>
            </a:r>
          </a:p>
          <a:p>
            <a:pPr marL="400050" lvl="1" indent="0"/>
            <a:r>
              <a:rPr lang="en-US" b="0" dirty="0" smtClean="0"/>
              <a:t> Maintain stability with up to 5% </a:t>
            </a:r>
            <a:r>
              <a:rPr lang="en-US" b="0" dirty="0" smtClean="0">
                <a:ea typeface="Calibri"/>
                <a:cs typeface="Arial"/>
              </a:rPr>
              <a:t>STAs joining and leaving the coverage of the AP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96913" y="332601"/>
            <a:ext cx="1182055" cy="27699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March 2016</a:t>
            </a: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40977" y="6475413"/>
            <a:ext cx="2102948" cy="184666"/>
          </a:xfrm>
        </p:spPr>
        <p:txBody>
          <a:bodyPr/>
          <a:lstStyle/>
          <a:p>
            <a:r>
              <a:rPr lang="en-CA" dirty="0" smtClean="0"/>
              <a:t>Chao-Chun Wang (</a:t>
            </a:r>
            <a:r>
              <a:rPr lang="en-CA" dirty="0" err="1" smtClean="0"/>
              <a:t>MediaTek</a:t>
            </a:r>
            <a:r>
              <a:rPr lang="en-CA" dirty="0" smtClean="0"/>
              <a:t> Inc)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757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Move to adopt the set of functional requirements listed in </a:t>
            </a:r>
            <a:r>
              <a:rPr lang="en-US" dirty="0" smtClean="0">
                <a:hlinkClick r:id="rId2" action="ppaction://hlinksldjump"/>
              </a:rPr>
              <a:t>slide #5</a:t>
            </a:r>
            <a:r>
              <a:rPr lang="en-US" dirty="0" smtClean="0"/>
              <a:t> and include them in the </a:t>
            </a:r>
            <a:r>
              <a:rPr lang="en-US" dirty="0" err="1" smtClean="0"/>
              <a:t>TGaz</a:t>
            </a:r>
            <a:r>
              <a:rPr lang="en-US" dirty="0" smtClean="0"/>
              <a:t> Functional Requirements Document under the sub-section focused on Scalability for the .11az protocol</a:t>
            </a:r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 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07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UP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7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86232"/>
          </a:xfrm>
        </p:spPr>
        <p:txBody>
          <a:bodyPr/>
          <a:lstStyle/>
          <a:p>
            <a:r>
              <a:rPr lang="en-US" sz="2400" dirty="0" smtClean="0"/>
              <a:t>Functional Requirements for scalable positioning protocol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</p:nvPr>
        </p:nvGraphicFramePr>
        <p:xfrm>
          <a:off x="755576" y="1124744"/>
          <a:ext cx="7920880" cy="5112567"/>
        </p:xfrm>
        <a:graphic>
          <a:graphicData uri="http://schemas.openxmlformats.org/drawingml/2006/table">
            <a:tbl>
              <a:tblPr/>
              <a:tblGrid>
                <a:gridCol w="1892240"/>
                <a:gridCol w="1181709"/>
                <a:gridCol w="2246668"/>
                <a:gridCol w="2600263"/>
              </a:tblGrid>
              <a:tr h="2297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Arial"/>
                        </a:rPr>
                        <a:t>Parameter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Calibri"/>
                          <a:cs typeface="Arial"/>
                        </a:rPr>
                        <a:t>Value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Calibri"/>
                          <a:cs typeface="Arial"/>
                        </a:rPr>
                        <a:t>Assumptions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Calibri"/>
                          <a:cs typeface="Arial"/>
                        </a:rPr>
                        <a:t>comments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1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Calibri"/>
                          <a:cs typeface="Arial"/>
                        </a:rPr>
                        <a:t>Number of locating STAs 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200"/>
                      </a:pPr>
                      <a:r>
                        <a:rPr lang="en-US" sz="1200">
                          <a:latin typeface="+mj-lt"/>
                          <a:ea typeface="Calibri"/>
                          <a:cs typeface="Arial"/>
                        </a:rPr>
                        <a:t>STAs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>
                          <a:latin typeface="+mj-lt"/>
                          <a:ea typeface="Calibri"/>
                          <a:cs typeface="Arial"/>
                        </a:rPr>
                        <a:t>STA may be unassociated STA.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200">
                          <a:latin typeface="+mj-lt"/>
                          <a:ea typeface="Calibri"/>
                          <a:cs typeface="Arial"/>
                        </a:rPr>
                        <a:t>Number is per AP. 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82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Arial"/>
                        </a:rPr>
                        <a:t>Number of APs used to accomplish the task dependent?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Arial"/>
                        </a:rPr>
                        <a:t>Yes.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Calibri"/>
                          <a:cs typeface="Arial"/>
                        </a:rPr>
                        <a:t>e.g. If to support the technique more than 1 AP is required multiply the number of loc. STAs by number of APs required to accomplish the task.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1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Arial"/>
                        </a:rPr>
                        <a:t>Medium usage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Calibri"/>
                          <a:cs typeface="Arial"/>
                        </a:rPr>
                        <a:t>10%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Calibri"/>
                          <a:cs typeface="Arial"/>
                        </a:rPr>
                        <a:t>Dedicated to location determination purposes for the scalable operational mode. 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1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Calibri"/>
                          <a:cs typeface="Arial"/>
                        </a:rPr>
                        <a:t>Refresh rate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Calibri"/>
                          <a:cs typeface="Arial"/>
                        </a:rPr>
                        <a:t>0.5Hz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Arial"/>
                        </a:rPr>
                        <a:t>Rate of location fixes required by the Application layer. 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Calibri"/>
                          <a:cs typeface="Arial"/>
                        </a:rPr>
                        <a:t>e.g. might be that multiple measurements are required for a single fix to be generated.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82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Calibri"/>
                          <a:cs typeface="Arial"/>
                        </a:rPr>
                        <a:t>Mobility factor?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Arial"/>
                        </a:rPr>
                        <a:t>5%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Arial"/>
                        </a:rPr>
                        <a:t>Percentage of STAs joining the service and leaving the service out of the STAs under coverage of 1 AP. Out of refresh rate.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Arial"/>
                        </a:rPr>
                        <a:t>STA stays for 20 cycles @ 0.5Hz giving 5% of total locating STAs.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Calibri"/>
                          <a:cs typeface="Arial"/>
                        </a:rPr>
                        <a:t>e.g. ability to account for variability in STA’s mobility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1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Calibri"/>
                          <a:cs typeface="Arial"/>
                        </a:rPr>
                        <a:t>Support for unassociated STAs required.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+mj-lt"/>
                          <a:ea typeface="Calibri"/>
                          <a:cs typeface="Arial"/>
                        </a:rPr>
                        <a:t>Yes.</a:t>
                      </a: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54157" marR="541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38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9AC9DA-9D82-48CF-B50F-54B18938746C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schemas.microsoft.com/sharepoint/v3"/>
    <ds:schemaRef ds:uri="http://purl.org/dc/dcmitype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20008</TotalTime>
  <Words>566</Words>
  <Application>Microsoft Office PowerPoint</Application>
  <PresentationFormat>On-screen Show (4:3)</PresentationFormat>
  <Paragraphs>96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802-11-Submission</vt:lpstr>
      <vt:lpstr>Functional requirements for scalability operation </vt:lpstr>
      <vt:lpstr>Background</vt:lpstr>
      <vt:lpstr>Definition of Scalability</vt:lpstr>
      <vt:lpstr>Objectives</vt:lpstr>
      <vt:lpstr>Functional Requirements - 1(Scalability)</vt:lpstr>
      <vt:lpstr>Motion</vt:lpstr>
      <vt:lpstr>Back UP </vt:lpstr>
      <vt:lpstr>Functional Requirements for scalable positioning protocol 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lastModifiedBy>Handte, Thomas</cp:lastModifiedBy>
  <cp:revision>314</cp:revision>
  <cp:lastPrinted>1998-02-10T13:28:06Z</cp:lastPrinted>
  <dcterms:created xsi:type="dcterms:W3CDTF">2013-01-06T12:40:29Z</dcterms:created>
  <dcterms:modified xsi:type="dcterms:W3CDTF">2016-03-15T08:46:24Z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sflag">
    <vt:lpwstr>1368405942</vt:lpwstr>
  </property>
</Properties>
</file>