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30"/>
  </p:notesMasterIdLst>
  <p:handoutMasterIdLst>
    <p:handoutMasterId r:id="rId31"/>
  </p:handoutMasterIdLst>
  <p:sldIdLst>
    <p:sldId id="256" r:id="rId2"/>
    <p:sldId id="257" r:id="rId3"/>
    <p:sldId id="314" r:id="rId4"/>
    <p:sldId id="315" r:id="rId5"/>
    <p:sldId id="316" r:id="rId6"/>
    <p:sldId id="317" r:id="rId7"/>
    <p:sldId id="318" r:id="rId8"/>
    <p:sldId id="319" r:id="rId9"/>
    <p:sldId id="320" r:id="rId10"/>
    <p:sldId id="322" r:id="rId11"/>
    <p:sldId id="277" r:id="rId12"/>
    <p:sldId id="278" r:id="rId13"/>
    <p:sldId id="279" r:id="rId14"/>
    <p:sldId id="280" r:id="rId15"/>
    <p:sldId id="286" r:id="rId16"/>
    <p:sldId id="281" r:id="rId17"/>
    <p:sldId id="291" r:id="rId18"/>
    <p:sldId id="265" r:id="rId19"/>
    <p:sldId id="276" r:id="rId20"/>
    <p:sldId id="269" r:id="rId21"/>
    <p:sldId id="306" r:id="rId22"/>
    <p:sldId id="323" r:id="rId23"/>
    <p:sldId id="324" r:id="rId24"/>
    <p:sldId id="333" r:id="rId25"/>
    <p:sldId id="303" r:id="rId26"/>
    <p:sldId id="263" r:id="rId27"/>
    <p:sldId id="268" r:id="rId28"/>
    <p:sldId id="264" r:id="rId29"/>
  </p:sldIdLst>
  <p:sldSz cx="9144000" cy="6858000" type="screen4x3"/>
  <p:notesSz cx="6934200" cy="9280525"/>
  <p:defaultTextStyle>
    <a:defPPr>
      <a:defRPr lang="en-GB"/>
    </a:defPPr>
    <a:lvl1pPr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1pPr>
    <a:lvl2pPr marL="742950" indent="-28575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2pPr>
    <a:lvl3pPr marL="11430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3pPr>
    <a:lvl4pPr marL="16002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4pPr>
    <a:lvl5pPr marL="2057400" indent="-228600" algn="l" defTabSz="449263" rtl="0" eaLnBrk="0" fontAlgn="base" hangingPunct="0">
      <a:spcBef>
        <a:spcPct val="0"/>
      </a:spcBef>
      <a:spcAft>
        <a:spcPct val="0"/>
      </a:spcAft>
      <a:buClr>
        <a:srgbClr val="000000"/>
      </a:buClr>
      <a:buSzPct val="100000"/>
      <a:buFont typeface="Times New Roman" pitchFamily="16" charset="0"/>
      <a:defRPr sz="2400" kern="1200">
        <a:solidFill>
          <a:schemeClr val="bg1"/>
        </a:solidFill>
        <a:latin typeface="Times New Roman" pitchFamily="16" charset="0"/>
        <a:ea typeface="MS Gothic" charset="-128"/>
        <a:cs typeface="+mn-cs"/>
      </a:defRPr>
    </a:lvl5pPr>
    <a:lvl6pPr marL="2286000" algn="l" defTabSz="914400" rtl="0" eaLnBrk="1" latinLnBrk="0" hangingPunct="1">
      <a:defRPr sz="2400" kern="1200">
        <a:solidFill>
          <a:schemeClr val="bg1"/>
        </a:solidFill>
        <a:latin typeface="Times New Roman" pitchFamily="16" charset="0"/>
        <a:ea typeface="MS Gothic" charset="-128"/>
        <a:cs typeface="+mn-cs"/>
      </a:defRPr>
    </a:lvl6pPr>
    <a:lvl7pPr marL="2743200" algn="l" defTabSz="914400" rtl="0" eaLnBrk="1" latinLnBrk="0" hangingPunct="1">
      <a:defRPr sz="2400" kern="1200">
        <a:solidFill>
          <a:schemeClr val="bg1"/>
        </a:solidFill>
        <a:latin typeface="Times New Roman" pitchFamily="16" charset="0"/>
        <a:ea typeface="MS Gothic" charset="-128"/>
        <a:cs typeface="+mn-cs"/>
      </a:defRPr>
    </a:lvl7pPr>
    <a:lvl8pPr marL="3200400" algn="l" defTabSz="914400" rtl="0" eaLnBrk="1" latinLnBrk="0" hangingPunct="1">
      <a:defRPr sz="2400" kern="1200">
        <a:solidFill>
          <a:schemeClr val="bg1"/>
        </a:solidFill>
        <a:latin typeface="Times New Roman" pitchFamily="16" charset="0"/>
        <a:ea typeface="MS Gothic" charset="-128"/>
        <a:cs typeface="+mn-cs"/>
      </a:defRPr>
    </a:lvl8pPr>
    <a:lvl9pPr marL="3657600" algn="l" defTabSz="914400" rtl="0" eaLnBrk="1" latinLnBrk="0" hangingPunct="1">
      <a:defRPr sz="2400" kern="1200">
        <a:solidFill>
          <a:schemeClr val="bg1"/>
        </a:solidFill>
        <a:latin typeface="Times New Roman" pitchFamily="16" charset="0"/>
        <a:ea typeface="MS Gothic" charset="-128"/>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1097" autoAdjust="0"/>
    <p:restoredTop sz="94638" autoAdjust="0"/>
  </p:normalViewPr>
  <p:slideViewPr>
    <p:cSldViewPr>
      <p:cViewPr varScale="1">
        <p:scale>
          <a:sx n="96" d="100"/>
          <a:sy n="96" d="100"/>
        </p:scale>
        <p:origin x="-546" y="-63"/>
      </p:cViewPr>
      <p:guideLst>
        <p:guide orient="horz" pos="2160"/>
        <p:guide pos="2880"/>
      </p:guideLst>
    </p:cSldViewPr>
  </p:slideViewPr>
  <p:outlineViewPr>
    <p:cViewPr varScale="1">
      <p:scale>
        <a:sx n="170" d="200"/>
        <a:sy n="170" d="200"/>
      </p:scale>
      <p:origin x="-780" y="-84"/>
    </p:cViewPr>
  </p:outlineViewPr>
  <p:notesTextViewPr>
    <p:cViewPr>
      <p:scale>
        <a:sx n="100" d="100"/>
        <a:sy n="100" d="100"/>
      </p:scale>
      <p:origin x="0" y="0"/>
    </p:cViewPr>
  </p:notesTextViewPr>
  <p:sorterViewPr>
    <p:cViewPr>
      <p:scale>
        <a:sx n="100" d="100"/>
        <a:sy n="100" d="100"/>
      </p:scale>
      <p:origin x="0" y="0"/>
    </p:cViewPr>
  </p:sorterViewPr>
  <p:notesViewPr>
    <p:cSldViewPr>
      <p:cViewPr varScale="1">
        <p:scale>
          <a:sx n="76" d="100"/>
          <a:sy n="76" d="100"/>
        </p:scale>
        <p:origin x="-2524" y="-45"/>
      </p:cViewPr>
      <p:guideLst>
        <p:guide orient="horz" pos="2880"/>
        <p:guide pos="2160"/>
      </p:guideLst>
    </p:cSldViewPr>
  </p:notesViewPr>
  <p:gridSpacing cx="72008" cy="72008"/>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handoutMaster" Target="handoutMasters/handout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notesMaster" Target="notesMasters/notesMaster1.xml"/><Relationship Id="rId35" Type="http://schemas.openxmlformats.org/officeDocument/2006/relationships/tableStyles" Target="tableStyles.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05138" cy="463550"/>
          </a:xfrm>
          <a:prstGeom prst="rect">
            <a:avLst/>
          </a:prstGeom>
        </p:spPr>
        <p:txBody>
          <a:bodyPr vert="horz" lIns="91440" tIns="45720" rIns="91440" bIns="45720" rtlCol="0"/>
          <a:lstStyle>
            <a:lvl1pPr algn="l">
              <a:defRPr sz="1200"/>
            </a:lvl1pPr>
          </a:lstStyle>
          <a:p>
            <a:r>
              <a:rPr lang="en-US" smtClean="0"/>
              <a:t>doc.: IEEE 802.11-15/1403r6</a:t>
            </a:r>
            <a:endParaRPr lang="en-US"/>
          </a:p>
        </p:txBody>
      </p:sp>
      <p:sp>
        <p:nvSpPr>
          <p:cNvPr id="3" name="Date Placeholder 2"/>
          <p:cNvSpPr>
            <a:spLocks noGrp="1"/>
          </p:cNvSpPr>
          <p:nvPr>
            <p:ph type="dt" sz="quarter" idx="1"/>
          </p:nvPr>
        </p:nvSpPr>
        <p:spPr>
          <a:xfrm>
            <a:off x="3927475" y="0"/>
            <a:ext cx="3005138" cy="463550"/>
          </a:xfrm>
          <a:prstGeom prst="rect">
            <a:avLst/>
          </a:prstGeom>
        </p:spPr>
        <p:txBody>
          <a:bodyPr vert="horz" lIns="91440" tIns="45720" rIns="91440" bIns="45720" rtlCol="0"/>
          <a:lstStyle>
            <a:lvl1pPr algn="r">
              <a:defRPr sz="1200"/>
            </a:lvl1pPr>
          </a:lstStyle>
          <a:p>
            <a:r>
              <a:rPr lang="en-US" smtClean="0"/>
              <a:t>November 2015</a:t>
            </a:r>
            <a:endParaRPr lang="en-US"/>
          </a:p>
        </p:txBody>
      </p:sp>
      <p:sp>
        <p:nvSpPr>
          <p:cNvPr id="4" name="Footer Placeholder 3"/>
          <p:cNvSpPr>
            <a:spLocks noGrp="1"/>
          </p:cNvSpPr>
          <p:nvPr>
            <p:ph type="ftr" sz="quarter" idx="2"/>
          </p:nvPr>
        </p:nvSpPr>
        <p:spPr>
          <a:xfrm>
            <a:off x="0" y="8815388"/>
            <a:ext cx="3005138" cy="463550"/>
          </a:xfrm>
          <a:prstGeom prst="rect">
            <a:avLst/>
          </a:prstGeom>
        </p:spPr>
        <p:txBody>
          <a:bodyPr vert="horz" lIns="91440" tIns="45720" rIns="91440" bIns="45720" rtlCol="0" anchor="b"/>
          <a:lstStyle>
            <a:lvl1pPr algn="l">
              <a:defRPr sz="1200"/>
            </a:lvl1pPr>
          </a:lstStyle>
          <a:p>
            <a:r>
              <a:rPr lang="en-US" smtClean="0"/>
              <a:t>Guido R. Hiertz, Ericsson et al.</a:t>
            </a:r>
            <a:endParaRPr lang="en-US"/>
          </a:p>
        </p:txBody>
      </p:sp>
      <p:sp>
        <p:nvSpPr>
          <p:cNvPr id="5" name="Slide Number Placeholder 4"/>
          <p:cNvSpPr>
            <a:spLocks noGrp="1"/>
          </p:cNvSpPr>
          <p:nvPr>
            <p:ph type="sldNum" sz="quarter" idx="3"/>
          </p:nvPr>
        </p:nvSpPr>
        <p:spPr>
          <a:xfrm>
            <a:off x="3927475" y="8815388"/>
            <a:ext cx="3005138" cy="463550"/>
          </a:xfrm>
          <a:prstGeom prst="rect">
            <a:avLst/>
          </a:prstGeom>
        </p:spPr>
        <p:txBody>
          <a:bodyPr vert="horz" lIns="91440" tIns="45720" rIns="91440" bIns="45720" rtlCol="0" anchor="b"/>
          <a:lstStyle>
            <a:lvl1pPr algn="r">
              <a:defRPr sz="1200"/>
            </a:lvl1pPr>
          </a:lstStyle>
          <a:p>
            <a:fld id="{29996500-462A-4966-9632-4197CBF31A04}" type="slidenum">
              <a:rPr lang="en-US" smtClean="0"/>
              <a:pPr/>
              <a:t>‹#›</a:t>
            </a:fld>
            <a:endParaRPr lang="en-US"/>
          </a:p>
        </p:txBody>
      </p:sp>
    </p:spTree>
    <p:extLst>
      <p:ext uri="{BB962C8B-B14F-4D97-AF65-F5344CB8AC3E}">
        <p14:creationId xmlns:p14="http://schemas.microsoft.com/office/powerpoint/2010/main" val="40433744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2049" name="AutoShape 1"/>
          <p:cNvSpPr>
            <a:spLocks noChangeArrowheads="1"/>
          </p:cNvSpPr>
          <p:nvPr/>
        </p:nvSpPr>
        <p:spPr bwMode="auto">
          <a:xfrm>
            <a:off x="0" y="0"/>
            <a:ext cx="6934200" cy="9280525"/>
          </a:xfrm>
          <a:prstGeom prst="roundRect">
            <a:avLst>
              <a:gd name="adj" fmla="val 19"/>
            </a:avLst>
          </a:prstGeom>
          <a:solidFill>
            <a:srgbClr val="FFFFFF"/>
          </a:solidFill>
          <a:ln w="9525">
            <a:noFill/>
            <a:round/>
            <a:headEnd/>
            <a:tailEnd/>
          </a:ln>
          <a:effectLst/>
        </p:spPr>
        <p:txBody>
          <a:bodyPr wrap="none" anchor="ctr"/>
          <a:lstStyle/>
          <a:p>
            <a:endParaRPr lang="en-GB"/>
          </a:p>
        </p:txBody>
      </p:sp>
      <p:sp>
        <p:nvSpPr>
          <p:cNvPr id="2050" name="Rectangle 2"/>
          <p:cNvSpPr>
            <a:spLocks noGrp="1" noChangeArrowheads="1"/>
          </p:cNvSpPr>
          <p:nvPr>
            <p:ph type="hdr"/>
          </p:nvPr>
        </p:nvSpPr>
        <p:spPr bwMode="auto">
          <a:xfrm>
            <a:off x="5640388" y="96838"/>
            <a:ext cx="639762"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doc.: IEEE 802.11-16/0422r0</a:t>
            </a:r>
            <a:endParaRPr lang="en-US" dirty="0"/>
          </a:p>
        </p:txBody>
      </p:sp>
      <p:sp>
        <p:nvSpPr>
          <p:cNvPr id="2051" name="Rectangle 3"/>
          <p:cNvSpPr>
            <a:spLocks noGrp="1" noChangeArrowheads="1"/>
          </p:cNvSpPr>
          <p:nvPr>
            <p:ph type="dt"/>
          </p:nvPr>
        </p:nvSpPr>
        <p:spPr bwMode="auto">
          <a:xfrm>
            <a:off x="654050" y="96838"/>
            <a:ext cx="825500" cy="211137"/>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400" b="1">
                <a:solidFill>
                  <a:srgbClr val="000000"/>
                </a:solidFill>
                <a:cs typeface="Arial Unicode MS" charset="0"/>
              </a:defRPr>
            </a:lvl1pPr>
          </a:lstStyle>
          <a:p>
            <a:r>
              <a:rPr lang="en-US" dirty="0" smtClean="0"/>
              <a:t>March 2016</a:t>
            </a:r>
            <a:endParaRPr lang="en-US" dirty="0"/>
          </a:p>
        </p:txBody>
      </p:sp>
      <p:sp>
        <p:nvSpPr>
          <p:cNvPr id="2052" name="Rectangle 4"/>
          <p:cNvSpPr>
            <a:spLocks noGrp="1" noRot="1" noChangeAspect="1" noChangeArrowheads="1"/>
          </p:cNvSpPr>
          <p:nvPr>
            <p:ph type="sldImg"/>
          </p:nvPr>
        </p:nvSpPr>
        <p:spPr bwMode="auto">
          <a:xfrm>
            <a:off x="1152525" y="701675"/>
            <a:ext cx="4627563" cy="3467100"/>
          </a:xfrm>
          <a:prstGeom prst="rect">
            <a:avLst/>
          </a:prstGeom>
          <a:noFill/>
          <a:ln w="12600">
            <a:solidFill>
              <a:srgbClr val="000000"/>
            </a:solidFill>
            <a:miter lim="800000"/>
            <a:headEnd/>
            <a:tailEnd/>
          </a:ln>
          <a:effectLst/>
        </p:spPr>
      </p:sp>
      <p:sp>
        <p:nvSpPr>
          <p:cNvPr id="2053" name="Rectangle 5"/>
          <p:cNvSpPr>
            <a:spLocks noGrp="1" noChangeArrowheads="1"/>
          </p:cNvSpPr>
          <p:nvPr>
            <p:ph type="body"/>
          </p:nvPr>
        </p:nvSpPr>
        <p:spPr bwMode="auto">
          <a:xfrm>
            <a:off x="923925" y="4408488"/>
            <a:ext cx="5084763" cy="4175125"/>
          </a:xfrm>
          <a:prstGeom prst="rect">
            <a:avLst/>
          </a:prstGeom>
          <a:noFill/>
          <a:ln w="9525">
            <a:noFill/>
            <a:round/>
            <a:headEnd/>
            <a:tailEnd/>
          </a:ln>
          <a:effectLst/>
        </p:spPr>
        <p:txBody>
          <a:bodyPr vert="horz" wrap="square" lIns="93600" tIns="46080" rIns="93600" bIns="46080" numCol="1" anchor="t" anchorCtr="0" compatLnSpc="1">
            <a:prstTxWarp prst="textNoShape">
              <a:avLst/>
            </a:prstTxWarp>
          </a:bodyPr>
          <a:lstStyle/>
          <a:p>
            <a:pPr lvl="0"/>
            <a:endParaRPr lang="en-US" smtClean="0"/>
          </a:p>
        </p:txBody>
      </p:sp>
      <p:sp>
        <p:nvSpPr>
          <p:cNvPr id="2054" name="Rectangle 6"/>
          <p:cNvSpPr>
            <a:spLocks noGrp="1" noChangeArrowheads="1"/>
          </p:cNvSpPr>
          <p:nvPr>
            <p:ph type="ftr"/>
          </p:nvPr>
        </p:nvSpPr>
        <p:spPr bwMode="auto">
          <a:xfrm>
            <a:off x="5357813" y="8985250"/>
            <a:ext cx="922337"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457200" algn="l"/>
                <a:tab pos="1371600" algn="l"/>
                <a:tab pos="2286000" algn="l"/>
                <a:tab pos="3200400" algn="l"/>
                <a:tab pos="4114800" algn="l"/>
                <a:tab pos="5029200" algn="l"/>
                <a:tab pos="5943600" algn="l"/>
                <a:tab pos="6858000" algn="l"/>
                <a:tab pos="7772400" algn="l"/>
                <a:tab pos="8686800" algn="l"/>
                <a:tab pos="9601200" algn="l"/>
                <a:tab pos="10515600" algn="l"/>
              </a:tabLst>
              <a:defRPr sz="1200">
                <a:solidFill>
                  <a:srgbClr val="000000"/>
                </a:solidFill>
                <a:cs typeface="Arial Unicode MS" charset="0"/>
              </a:defRPr>
            </a:lvl1pPr>
          </a:lstStyle>
          <a:p>
            <a:r>
              <a:rPr lang="en-US" smtClean="0"/>
              <a:t>Guido R. Hiertz, Ericsson et al.</a:t>
            </a:r>
            <a:endParaRPr lang="en-US"/>
          </a:p>
        </p:txBody>
      </p:sp>
      <p:sp>
        <p:nvSpPr>
          <p:cNvPr id="2055" name="Rectangle 7"/>
          <p:cNvSpPr>
            <a:spLocks noGrp="1" noChangeArrowheads="1"/>
          </p:cNvSpPr>
          <p:nvPr>
            <p:ph type="sldNum"/>
          </p:nvPr>
        </p:nvSpPr>
        <p:spPr bwMode="auto">
          <a:xfrm>
            <a:off x="3222625" y="8985250"/>
            <a:ext cx="511175" cy="363538"/>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US"/>
              <a:t>Page </a:t>
            </a:r>
            <a:fld id="{47A7FEEB-9CD2-43FE-843C-C5350BEACB45}" type="slidenum">
              <a:rPr lang="en-US"/>
              <a:pPr/>
              <a:t>‹#›</a:t>
            </a:fld>
            <a:endParaRPr lang="en-US"/>
          </a:p>
        </p:txBody>
      </p:sp>
      <p:sp>
        <p:nvSpPr>
          <p:cNvPr id="2056" name="Rectangle 8"/>
          <p:cNvSpPr>
            <a:spLocks noChangeArrowheads="1"/>
          </p:cNvSpPr>
          <p:nvPr/>
        </p:nvSpPr>
        <p:spPr bwMode="auto">
          <a:xfrm>
            <a:off x="722313" y="8985250"/>
            <a:ext cx="714375" cy="182563"/>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US" sz="1200">
                <a:solidFill>
                  <a:srgbClr val="000000"/>
                </a:solidFill>
              </a:rPr>
              <a:t>Submission</a:t>
            </a:r>
          </a:p>
        </p:txBody>
      </p:sp>
      <p:sp>
        <p:nvSpPr>
          <p:cNvPr id="2057" name="Line 9"/>
          <p:cNvSpPr>
            <a:spLocks noChangeShapeType="1"/>
          </p:cNvSpPr>
          <p:nvPr/>
        </p:nvSpPr>
        <p:spPr bwMode="auto">
          <a:xfrm>
            <a:off x="723900" y="8983663"/>
            <a:ext cx="5486400" cy="1587"/>
          </a:xfrm>
          <a:prstGeom prst="line">
            <a:avLst/>
          </a:prstGeom>
          <a:noFill/>
          <a:ln w="12600">
            <a:solidFill>
              <a:srgbClr val="000000"/>
            </a:solidFill>
            <a:miter lim="800000"/>
            <a:headEnd/>
            <a:tailEnd/>
          </a:ln>
          <a:effectLst/>
        </p:spPr>
        <p:txBody>
          <a:bodyPr/>
          <a:lstStyle/>
          <a:p>
            <a:endParaRPr lang="en-GB"/>
          </a:p>
        </p:txBody>
      </p:sp>
      <p:sp>
        <p:nvSpPr>
          <p:cNvPr id="2058" name="Line 10"/>
          <p:cNvSpPr>
            <a:spLocks noChangeShapeType="1"/>
          </p:cNvSpPr>
          <p:nvPr/>
        </p:nvSpPr>
        <p:spPr bwMode="auto">
          <a:xfrm>
            <a:off x="647700" y="296863"/>
            <a:ext cx="5638800" cy="1587"/>
          </a:xfrm>
          <a:prstGeom prst="line">
            <a:avLst/>
          </a:prstGeom>
          <a:noFill/>
          <a:ln w="12600">
            <a:solidFill>
              <a:srgbClr val="000000"/>
            </a:solidFill>
            <a:miter lim="800000"/>
            <a:headEnd/>
            <a:tailEnd/>
          </a:ln>
          <a:effectLst/>
        </p:spPr>
        <p:txBody>
          <a:bodyPr/>
          <a:lstStyle/>
          <a:p>
            <a:endParaRPr lang="en-GB"/>
          </a:p>
        </p:txBody>
      </p:sp>
    </p:spTree>
    <p:extLst>
      <p:ext uri="{BB962C8B-B14F-4D97-AF65-F5344CB8AC3E}">
        <p14:creationId xmlns:p14="http://schemas.microsoft.com/office/powerpoint/2010/main" val="640659187"/>
      </p:ext>
    </p:extLst>
  </p:cSld>
  <p:clrMap bg1="lt1" tx1="dk1" bg2="lt2" tx2="dk2" accent1="accent1" accent2="accent2" accent3="accent3" accent4="accent4" accent5="accent5" accent6="accent6" hlink="hlink" folHlink="folHlink"/>
  <p:hf/>
  <p:notesStyle>
    <a:lvl1pPr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1pPr>
    <a:lvl2pPr marL="742950" indent="-28575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2pPr>
    <a:lvl3pPr marL="11430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3pPr>
    <a:lvl4pPr marL="16002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4pPr>
    <a:lvl5pPr marL="2057400" indent="-228600" algn="l" defTabSz="449263" rtl="0" eaLnBrk="0" fontAlgn="base" hangingPunct="0">
      <a:spcBef>
        <a:spcPct val="30000"/>
      </a:spcBef>
      <a:spcAft>
        <a:spcPct val="0"/>
      </a:spcAft>
      <a:buClr>
        <a:srgbClr val="000000"/>
      </a:buClr>
      <a:buSzPct val="100000"/>
      <a:buFont typeface="Times New Roman" pitchFamily="16" charset="0"/>
      <a:defRPr sz="1200" kern="1200">
        <a:solidFill>
          <a:srgbClr val="000000"/>
        </a:solidFill>
        <a:latin typeface="Times New Roman" pitchFamily="16" charset="0"/>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465D53FD-DB5F-4815-BF01-6488A8FBD189}" type="slidenum">
              <a:rPr lang="en-US"/>
              <a:pPr/>
              <a:t>1</a:t>
            </a:fld>
            <a:endParaRPr lang="en-US"/>
          </a:p>
        </p:txBody>
      </p:sp>
      <p:sp>
        <p:nvSpPr>
          <p:cNvPr id="12289"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2290"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127704411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CA5AFF69-4AEE-4693-9CD6-98E2EBC076EC}" type="slidenum">
              <a:rPr lang="en-US"/>
              <a:pPr/>
              <a:t>2</a:t>
            </a:fld>
            <a:endParaRPr lang="en-US"/>
          </a:p>
        </p:txBody>
      </p:sp>
      <p:sp>
        <p:nvSpPr>
          <p:cNvPr id="13313" name="Text Box 1"/>
          <p:cNvSpPr txBox="1">
            <a:spLocks noChangeArrowheads="1"/>
          </p:cNvSpPr>
          <p:nvPr/>
        </p:nvSpPr>
        <p:spPr bwMode="auto">
          <a:xfrm>
            <a:off x="1154113" y="701675"/>
            <a:ext cx="4625975" cy="3468688"/>
          </a:xfrm>
          <a:prstGeom prst="rect">
            <a:avLst/>
          </a:prstGeom>
          <a:solidFill>
            <a:srgbClr val="FFFFFF"/>
          </a:solidFill>
          <a:ln w="9525">
            <a:solidFill>
              <a:srgbClr val="000000"/>
            </a:solidFill>
            <a:miter lim="800000"/>
            <a:headEnd/>
            <a:tailEnd/>
          </a:ln>
          <a:effectLst/>
        </p:spPr>
        <p:txBody>
          <a:bodyPr wrap="none" anchor="ctr"/>
          <a:lstStyle/>
          <a:p>
            <a:endParaRPr lang="en-GB"/>
          </a:p>
        </p:txBody>
      </p:sp>
      <p:sp>
        <p:nvSpPr>
          <p:cNvPr id="13314" name="Rectangle 2"/>
          <p:cNvSpPr txBox="1">
            <a:spLocks noGrp="1" noChangeArrowheads="1"/>
          </p:cNvSpPr>
          <p:nvPr>
            <p:ph type="body"/>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8403076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4387" cy="3467100"/>
          </a:xfrm>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idx="10"/>
          </p:nvPr>
        </p:nvSpPr>
        <p:spPr/>
        <p:txBody>
          <a:bodyPr/>
          <a:lstStyle/>
          <a:p>
            <a:r>
              <a:rPr lang="en-US" smtClean="0"/>
              <a:t>doc.: IEEE 802.11-15/1403r6</a:t>
            </a:r>
            <a:endParaRPr lang="en-US"/>
          </a:p>
        </p:txBody>
      </p:sp>
      <p:sp>
        <p:nvSpPr>
          <p:cNvPr id="5" name="Date Placeholder 4"/>
          <p:cNvSpPr>
            <a:spLocks noGrp="1"/>
          </p:cNvSpPr>
          <p:nvPr>
            <p:ph type="dt" idx="11"/>
          </p:nvPr>
        </p:nvSpPr>
        <p:spPr/>
        <p:txBody>
          <a:bodyPr/>
          <a:lstStyle/>
          <a:p>
            <a:r>
              <a:rPr lang="en-US" smtClean="0"/>
              <a:t>November 2015</a:t>
            </a:r>
            <a:endParaRPr lang="en-US"/>
          </a:p>
        </p:txBody>
      </p:sp>
      <p:sp>
        <p:nvSpPr>
          <p:cNvPr id="6" name="Footer Placeholder 5"/>
          <p:cNvSpPr>
            <a:spLocks noGrp="1"/>
          </p:cNvSpPr>
          <p:nvPr>
            <p:ph type="ftr" idx="12"/>
          </p:nvPr>
        </p:nvSpPr>
        <p:spPr/>
        <p:txBody>
          <a:bodyPr/>
          <a:lstStyle/>
          <a:p>
            <a:r>
              <a:rPr lang="en-US" smtClean="0"/>
              <a:t>Guido R. Hiertz, Ericsson et al.</a:t>
            </a:r>
            <a:endParaRPr lang="en-US"/>
          </a:p>
        </p:txBody>
      </p:sp>
      <p:sp>
        <p:nvSpPr>
          <p:cNvPr id="7" name="Slide Number Placeholder 6"/>
          <p:cNvSpPr>
            <a:spLocks noGrp="1"/>
          </p:cNvSpPr>
          <p:nvPr>
            <p:ph type="sldNum" idx="13"/>
          </p:nvPr>
        </p:nvSpPr>
        <p:spPr/>
        <p:txBody>
          <a:bodyPr/>
          <a:lstStyle/>
          <a:p>
            <a:r>
              <a:rPr lang="en-US" smtClean="0"/>
              <a:t>Page </a:t>
            </a:r>
            <a:fld id="{47A7FEEB-9CD2-43FE-843C-C5350BEACB45}" type="slidenum">
              <a:rPr lang="en-US" smtClean="0"/>
              <a:pPr/>
              <a:t>22</a:t>
            </a:fld>
            <a:endParaRPr lang="en-US"/>
          </a:p>
        </p:txBody>
      </p:sp>
    </p:spTree>
    <p:extLst>
      <p:ext uri="{BB962C8B-B14F-4D97-AF65-F5344CB8AC3E}">
        <p14:creationId xmlns:p14="http://schemas.microsoft.com/office/powerpoint/2010/main" val="755186420"/>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Образ слайда 1"/>
          <p:cNvSpPr>
            <a:spLocks noGrp="1" noRot="1" noChangeAspect="1"/>
          </p:cNvSpPr>
          <p:nvPr>
            <p:ph type="sldImg"/>
          </p:nvPr>
        </p:nvSpPr>
        <p:spPr>
          <a:xfrm>
            <a:off x="1154113" y="701675"/>
            <a:ext cx="4625975" cy="3468688"/>
          </a:xfrm>
        </p:spPr>
      </p:sp>
      <p:sp>
        <p:nvSpPr>
          <p:cNvPr id="3" name="Заметки 2"/>
          <p:cNvSpPr>
            <a:spLocks noGrp="1"/>
          </p:cNvSpPr>
          <p:nvPr>
            <p:ph type="body" idx="1"/>
          </p:nvPr>
        </p:nvSpPr>
        <p:spPr/>
        <p:txBody>
          <a:bodyPr/>
          <a:lstStyle/>
          <a:p>
            <a:endParaRPr lang="ru-RU" dirty="0"/>
          </a:p>
        </p:txBody>
      </p:sp>
      <p:sp>
        <p:nvSpPr>
          <p:cNvPr id="4" name="Верхний колонтитул 3"/>
          <p:cNvSpPr>
            <a:spLocks noGrp="1"/>
          </p:cNvSpPr>
          <p:nvPr>
            <p:ph type="hdr" sz="quarter" idx="10"/>
          </p:nvPr>
        </p:nvSpPr>
        <p:spPr/>
        <p:txBody>
          <a:bodyPr/>
          <a:lstStyle/>
          <a:p>
            <a:pPr>
              <a:defRPr/>
            </a:pPr>
            <a:r>
              <a:rPr lang="en-US" smtClean="0"/>
              <a:t>doc.: IEEE 802.11-15/1403r6</a:t>
            </a:r>
            <a:endParaRPr lang="en-US" dirty="0"/>
          </a:p>
        </p:txBody>
      </p:sp>
      <p:sp>
        <p:nvSpPr>
          <p:cNvPr id="5" name="Дата 4"/>
          <p:cNvSpPr>
            <a:spLocks noGrp="1"/>
          </p:cNvSpPr>
          <p:nvPr>
            <p:ph type="dt" idx="11"/>
          </p:nvPr>
        </p:nvSpPr>
        <p:spPr/>
        <p:txBody>
          <a:bodyPr/>
          <a:lstStyle/>
          <a:p>
            <a:pPr>
              <a:defRPr/>
            </a:pPr>
            <a:r>
              <a:rPr lang="en-US" smtClean="0"/>
              <a:t>Month Year</a:t>
            </a:r>
            <a:endParaRPr lang="en-US" dirty="0"/>
          </a:p>
        </p:txBody>
      </p:sp>
      <p:sp>
        <p:nvSpPr>
          <p:cNvPr id="6" name="Нижний колонтитул 5"/>
          <p:cNvSpPr>
            <a:spLocks noGrp="1"/>
          </p:cNvSpPr>
          <p:nvPr>
            <p:ph type="ftr" sz="quarter" idx="12"/>
          </p:nvPr>
        </p:nvSpPr>
        <p:spPr/>
        <p:txBody>
          <a:bodyPr/>
          <a:lstStyle/>
          <a:p>
            <a:pPr lvl="4">
              <a:defRPr/>
            </a:pPr>
            <a:r>
              <a:rPr lang="en-US" smtClean="0"/>
              <a:t>John Doe, Some Company</a:t>
            </a:r>
            <a:endParaRPr lang="en-US" dirty="0"/>
          </a:p>
        </p:txBody>
      </p:sp>
      <p:sp>
        <p:nvSpPr>
          <p:cNvPr id="7" name="Номер слайда 6"/>
          <p:cNvSpPr>
            <a:spLocks noGrp="1"/>
          </p:cNvSpPr>
          <p:nvPr>
            <p:ph type="sldNum" sz="quarter" idx="13"/>
          </p:nvPr>
        </p:nvSpPr>
        <p:spPr/>
        <p:txBody>
          <a:bodyPr/>
          <a:lstStyle/>
          <a:p>
            <a:pPr>
              <a:defRPr/>
            </a:pPr>
            <a:r>
              <a:rPr lang="en-US" smtClean="0"/>
              <a:t>Page </a:t>
            </a:r>
            <a:fld id="{870C1BA4-1CEE-4CD8-8532-343A8D2B3155}" type="slidenum">
              <a:rPr lang="en-US" smtClean="0"/>
              <a:pPr>
                <a:defRPr/>
              </a:pPr>
              <a:t>23</a:t>
            </a:fld>
            <a:endParaRPr lang="en-US" dirty="0"/>
          </a:p>
        </p:txBody>
      </p:sp>
    </p:spTree>
    <p:extLst>
      <p:ext uri="{BB962C8B-B14F-4D97-AF65-F5344CB8AC3E}">
        <p14:creationId xmlns:p14="http://schemas.microsoft.com/office/powerpoint/2010/main" val="23579081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26</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07B9ED38-6DD0-4691-9FC3-0BE6EBBA3E57}" type="slidenum">
              <a:rPr lang="en-US"/>
              <a:pPr/>
              <a:t>27</a:t>
            </a:fld>
            <a:endParaRPr lang="en-US"/>
          </a:p>
        </p:txBody>
      </p:sp>
      <p:sp>
        <p:nvSpPr>
          <p:cNvPr id="19457"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19458"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400157030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4" name="Rectangle 2"/>
          <p:cNvSpPr>
            <a:spLocks noGrp="1" noChangeArrowheads="1"/>
          </p:cNvSpPr>
          <p:nvPr>
            <p:ph type="hdr"/>
          </p:nvPr>
        </p:nvSpPr>
        <p:spPr>
          <a:ln/>
        </p:spPr>
        <p:txBody>
          <a:bodyPr/>
          <a:lstStyle/>
          <a:p>
            <a:r>
              <a:rPr lang="en-US" smtClean="0"/>
              <a:t>doc.: IEEE 802.11-15/1403r6</a:t>
            </a:r>
            <a:endParaRPr lang="en-US"/>
          </a:p>
        </p:txBody>
      </p:sp>
      <p:sp>
        <p:nvSpPr>
          <p:cNvPr id="5" name="Rectangle 3"/>
          <p:cNvSpPr>
            <a:spLocks noGrp="1" noChangeArrowheads="1"/>
          </p:cNvSpPr>
          <p:nvPr>
            <p:ph type="dt"/>
          </p:nvPr>
        </p:nvSpPr>
        <p:spPr>
          <a:ln/>
        </p:spPr>
        <p:txBody>
          <a:bodyPr/>
          <a:lstStyle/>
          <a:p>
            <a:r>
              <a:rPr lang="en-US" smtClean="0"/>
              <a:t>November 2015</a:t>
            </a:r>
            <a:endParaRPr lang="en-US"/>
          </a:p>
        </p:txBody>
      </p:sp>
      <p:sp>
        <p:nvSpPr>
          <p:cNvPr id="6" name="Rectangle 6"/>
          <p:cNvSpPr>
            <a:spLocks noGrp="1" noChangeArrowheads="1"/>
          </p:cNvSpPr>
          <p:nvPr>
            <p:ph type="ftr"/>
          </p:nvPr>
        </p:nvSpPr>
        <p:spPr>
          <a:ln/>
        </p:spPr>
        <p:txBody>
          <a:bodyPr/>
          <a:lstStyle/>
          <a:p>
            <a:r>
              <a:rPr lang="en-US" smtClean="0"/>
              <a:t>Guido R. Hiertz, Ericsson et al.</a:t>
            </a:r>
            <a:endParaRPr lang="en-US"/>
          </a:p>
        </p:txBody>
      </p:sp>
      <p:sp>
        <p:nvSpPr>
          <p:cNvPr id="7" name="Rectangle 7"/>
          <p:cNvSpPr>
            <a:spLocks noGrp="1" noChangeArrowheads="1"/>
          </p:cNvSpPr>
          <p:nvPr>
            <p:ph type="sldNum"/>
          </p:nvPr>
        </p:nvSpPr>
        <p:spPr>
          <a:ln/>
        </p:spPr>
        <p:txBody>
          <a:bodyPr/>
          <a:lstStyle/>
          <a:p>
            <a:r>
              <a:rPr lang="en-US"/>
              <a:t>Page </a:t>
            </a:r>
            <a:fld id="{E6AF579C-E269-44CC-A9F4-B7D1E2EA3836}" type="slidenum">
              <a:rPr lang="en-US"/>
              <a:pPr/>
              <a:t>28</a:t>
            </a:fld>
            <a:endParaRPr lang="en-US"/>
          </a:p>
        </p:txBody>
      </p:sp>
      <p:sp>
        <p:nvSpPr>
          <p:cNvPr id="20481" name="Rectangle 1"/>
          <p:cNvSpPr txBox="1">
            <a:spLocks noGrp="1" noRot="1" noChangeAspect="1" noChangeArrowheads="1"/>
          </p:cNvSpPr>
          <p:nvPr>
            <p:ph type="sldImg"/>
          </p:nvPr>
        </p:nvSpPr>
        <p:spPr bwMode="auto">
          <a:xfrm>
            <a:off x="1154113" y="701675"/>
            <a:ext cx="4625975" cy="3468688"/>
          </a:xfrm>
          <a:prstGeom prst="rect">
            <a:avLst/>
          </a:prstGeom>
          <a:solidFill>
            <a:srgbClr val="FFFFFF"/>
          </a:solidFill>
          <a:ln>
            <a:solidFill>
              <a:srgbClr val="000000"/>
            </a:solidFill>
            <a:miter lim="800000"/>
            <a:headEnd/>
            <a:tailEnd/>
          </a:ln>
        </p:spPr>
      </p:sp>
      <p:sp>
        <p:nvSpPr>
          <p:cNvPr id="20482" name="Rectangle 2"/>
          <p:cNvSpPr txBox="1">
            <a:spLocks noGrp="1" noChangeArrowheads="1"/>
          </p:cNvSpPr>
          <p:nvPr>
            <p:ph type="body" idx="1"/>
          </p:nvPr>
        </p:nvSpPr>
        <p:spPr bwMode="auto">
          <a:xfrm>
            <a:off x="923925" y="4408488"/>
            <a:ext cx="5086350" cy="4270375"/>
          </a:xfrm>
          <a:prstGeom prst="rect">
            <a:avLst/>
          </a:prstGeom>
          <a:noFill/>
          <a:ln>
            <a:round/>
            <a:headEnd/>
            <a:tailEnd/>
          </a:ln>
        </p:spPr>
        <p:txBody>
          <a:bodyPr wrap="none" anchor="ctr"/>
          <a:lstStyle/>
          <a:p>
            <a:endParaRPr lang="en-US"/>
          </a:p>
        </p:txBody>
      </p:sp>
    </p:spTree>
    <p:extLst>
      <p:ext uri="{BB962C8B-B14F-4D97-AF65-F5344CB8AC3E}">
        <p14:creationId xmlns:p14="http://schemas.microsoft.com/office/powerpoint/2010/main" val="2625446873"/>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GB"/>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DE40C9FC-4879-4F20-9ECA-A574A90476B7}" type="slidenum">
              <a:rPr lang="en-GB"/>
              <a:pPr/>
              <a:t>‹#›</a:t>
            </a:fld>
            <a:endParaRPr lang="en-GB"/>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6" name="Slide Number Placeholder 5"/>
          <p:cNvSpPr>
            <a:spLocks noGrp="1"/>
          </p:cNvSpPr>
          <p:nvPr>
            <p:ph type="sldNum" idx="12"/>
          </p:nvPr>
        </p:nvSpPr>
        <p:spPr/>
        <p:txBody>
          <a:bodyPr/>
          <a:lstStyle>
            <a:lvl1pPr>
              <a:defRPr/>
            </a:lvl1pPr>
          </a:lstStyle>
          <a:p>
            <a:r>
              <a:rPr lang="en-GB" dirty="0"/>
              <a:t>Slide </a:t>
            </a:r>
            <a:fld id="{440F5867-744E-4AA6-B0ED-4C44D2DFBB7B}" type="slidenum">
              <a:rPr lang="en-GB"/>
              <a:pPr/>
              <a:t>‹#›</a:t>
            </a:fld>
            <a:endParaRPr lang="en-GB" dirty="0"/>
          </a:p>
        </p:txBody>
      </p:sp>
      <p:sp>
        <p:nvSpPr>
          <p:cNvPr id="11" name="Rectangle 4"/>
          <p:cNvSpPr>
            <a:spLocks noGrp="1" noChangeArrowheads="1"/>
          </p:cNvSpPr>
          <p:nvPr>
            <p:ph type="ftr" idx="14"/>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2" name="Rectangle 3"/>
          <p:cNvSpPr>
            <a:spLocks noGrp="1" noChangeArrowheads="1"/>
          </p:cNvSpPr>
          <p:nvPr>
            <p:ph type="dt" idx="15"/>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smtClean="0"/>
              <a:t>November 2015</a:t>
            </a:r>
            <a:endParaRPr lang="en-GB" dirty="0"/>
          </a:p>
        </p:txBody>
      </p:sp>
    </p:spTree>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GB"/>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3ABCC52B-A3F7-440B-BBF2-55191E6E7773}" type="slidenum">
              <a:rPr lang="en-GB"/>
              <a:pPr/>
              <a:t>‹#›</a:t>
            </a:fld>
            <a:endParaRPr lang="en-GB"/>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Content Placeholder 2"/>
          <p:cNvSpPr>
            <a:spLocks noGrp="1"/>
          </p:cNvSpPr>
          <p:nvPr>
            <p:ph sz="half" idx="1"/>
          </p:nvPr>
        </p:nvSpPr>
        <p:spPr>
          <a:xfrm>
            <a:off x="685800" y="1981200"/>
            <a:ext cx="3808413"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Content Placeholder 3"/>
          <p:cNvSpPr>
            <a:spLocks noGrp="1"/>
          </p:cNvSpPr>
          <p:nvPr>
            <p:ph sz="half" idx="2"/>
          </p:nvPr>
        </p:nvSpPr>
        <p:spPr>
          <a:xfrm>
            <a:off x="4646613" y="1981200"/>
            <a:ext cx="3810000" cy="411321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Date Placeholder 4"/>
          <p:cNvSpPr>
            <a:spLocks noGrp="1"/>
          </p:cNvSpPr>
          <p:nvPr>
            <p:ph type="dt" idx="10"/>
          </p:nvPr>
        </p:nvSpPr>
        <p:spPr/>
        <p:txBody>
          <a:bodyPr/>
          <a:lstStyle>
            <a:lvl1pPr>
              <a:defRPr/>
            </a:lvl1pPr>
          </a:lstStyle>
          <a:p>
            <a:r>
              <a:rPr lang="en-US" smtClean="0"/>
              <a:t>November 2015</a:t>
            </a:r>
            <a:endParaRPr lang="en-GB"/>
          </a:p>
        </p:txBody>
      </p:sp>
      <p:sp>
        <p:nvSpPr>
          <p:cNvPr id="6" name="Footer Placeholder 5"/>
          <p:cNvSpPr>
            <a:spLocks noGrp="1"/>
          </p:cNvSpPr>
          <p:nvPr>
            <p:ph type="ftr" idx="11"/>
          </p:nvPr>
        </p:nvSpPr>
        <p:spPr/>
        <p:txBody>
          <a:bodyPr/>
          <a:lstStyle>
            <a:lvl1pPr>
              <a:defRPr/>
            </a:lvl1pPr>
          </a:lstStyle>
          <a:p>
            <a:r>
              <a:rPr lang="en-GB" smtClean="0"/>
              <a:t>Guido R. Hiertz, Ericsson et al.</a:t>
            </a:r>
            <a:endParaRPr lang="en-GB"/>
          </a:p>
        </p:txBody>
      </p:sp>
      <p:sp>
        <p:nvSpPr>
          <p:cNvPr id="7" name="Slide Number Placeholder 6"/>
          <p:cNvSpPr>
            <a:spLocks noGrp="1"/>
          </p:cNvSpPr>
          <p:nvPr>
            <p:ph type="sldNum" idx="12"/>
          </p:nvPr>
        </p:nvSpPr>
        <p:spPr/>
        <p:txBody>
          <a:bodyPr/>
          <a:lstStyle>
            <a:lvl1pPr>
              <a:defRPr/>
            </a:lvl1pPr>
          </a:lstStyle>
          <a:p>
            <a:r>
              <a:rPr lang="en-GB"/>
              <a:t>Slide </a:t>
            </a:r>
            <a:fld id="{1CD163DD-D5E7-41DA-95F2-71530C24F8C3}" type="slidenum">
              <a:rPr lang="en-GB"/>
              <a:pPr/>
              <a:t>‹#›</a:t>
            </a:fld>
            <a:endParaRPr lang="en-GB"/>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GB"/>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7" name="Date Placeholder 6"/>
          <p:cNvSpPr>
            <a:spLocks noGrp="1"/>
          </p:cNvSpPr>
          <p:nvPr>
            <p:ph type="dt" idx="10"/>
          </p:nvPr>
        </p:nvSpPr>
        <p:spPr/>
        <p:txBody>
          <a:bodyPr/>
          <a:lstStyle>
            <a:lvl1pPr>
              <a:defRPr/>
            </a:lvl1pPr>
          </a:lstStyle>
          <a:p>
            <a:r>
              <a:rPr lang="en-US" smtClean="0"/>
              <a:t>November 2015</a:t>
            </a:r>
            <a:endParaRPr lang="en-GB"/>
          </a:p>
        </p:txBody>
      </p:sp>
      <p:sp>
        <p:nvSpPr>
          <p:cNvPr id="8" name="Footer Placeholder 7"/>
          <p:cNvSpPr>
            <a:spLocks noGrp="1"/>
          </p:cNvSpPr>
          <p:nvPr>
            <p:ph type="ftr" idx="11"/>
          </p:nvPr>
        </p:nvSpPr>
        <p:spPr>
          <a:xfrm>
            <a:off x="5643570" y="6475413"/>
            <a:ext cx="2898768" cy="180975"/>
          </a:xfrm>
        </p:spPr>
        <p:txBody>
          <a:bodyPr/>
          <a:lstStyle>
            <a:lvl1pPr>
              <a:defRPr/>
            </a:lvl1pPr>
          </a:lstStyle>
          <a:p>
            <a:r>
              <a:rPr lang="en-GB" smtClean="0"/>
              <a:t>Guido R. Hiertz, Ericsson et al.</a:t>
            </a:r>
            <a:endParaRPr lang="en-GB" dirty="0"/>
          </a:p>
        </p:txBody>
      </p:sp>
      <p:sp>
        <p:nvSpPr>
          <p:cNvPr id="9" name="Slide Number Placeholder 8"/>
          <p:cNvSpPr>
            <a:spLocks noGrp="1"/>
          </p:cNvSpPr>
          <p:nvPr>
            <p:ph type="sldNum" idx="12"/>
          </p:nvPr>
        </p:nvSpPr>
        <p:spPr/>
        <p:txBody>
          <a:bodyPr/>
          <a:lstStyle>
            <a:lvl1pPr>
              <a:defRPr/>
            </a:lvl1pPr>
          </a:lstStyle>
          <a:p>
            <a:r>
              <a:rPr lang="en-GB"/>
              <a:t>Slide </a:t>
            </a:r>
            <a:fld id="{69B99EC4-A1FB-4C79-B9A5-C1FFD5A90380}" type="slidenum">
              <a:rPr lang="en-GB"/>
              <a:pPr/>
              <a:t>‹#›</a:t>
            </a:fld>
            <a:endParaRPr lang="en-GB"/>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Date Placeholder 2"/>
          <p:cNvSpPr>
            <a:spLocks noGrp="1"/>
          </p:cNvSpPr>
          <p:nvPr>
            <p:ph type="dt" idx="10"/>
          </p:nvPr>
        </p:nvSpPr>
        <p:spPr/>
        <p:txBody>
          <a:bodyPr/>
          <a:lstStyle>
            <a:lvl1pPr>
              <a:defRPr/>
            </a:lvl1pPr>
          </a:lstStyle>
          <a:p>
            <a:r>
              <a:rPr lang="en-US" smtClean="0"/>
              <a:t>November 2015</a:t>
            </a:r>
            <a:endParaRPr lang="en-GB"/>
          </a:p>
        </p:txBody>
      </p:sp>
      <p:sp>
        <p:nvSpPr>
          <p:cNvPr id="4" name="Footer Placeholder 3"/>
          <p:cNvSpPr>
            <a:spLocks noGrp="1"/>
          </p:cNvSpPr>
          <p:nvPr>
            <p:ph type="ftr" idx="11"/>
          </p:nvPr>
        </p:nvSpPr>
        <p:spPr/>
        <p:txBody>
          <a:bodyPr/>
          <a:lstStyle>
            <a:lvl1pPr>
              <a:defRPr/>
            </a:lvl1pPr>
          </a:lstStyle>
          <a:p>
            <a:r>
              <a:rPr lang="en-GB" smtClean="0"/>
              <a:t>Guido R. Hiertz, Ericsson et al.</a:t>
            </a:r>
            <a:endParaRPr lang="en-GB"/>
          </a:p>
        </p:txBody>
      </p:sp>
      <p:sp>
        <p:nvSpPr>
          <p:cNvPr id="5" name="Slide Number Placeholder 4"/>
          <p:cNvSpPr>
            <a:spLocks noGrp="1"/>
          </p:cNvSpPr>
          <p:nvPr>
            <p:ph type="sldNum" idx="12"/>
          </p:nvPr>
        </p:nvSpPr>
        <p:spPr/>
        <p:txBody>
          <a:bodyPr/>
          <a:lstStyle>
            <a:lvl1pPr>
              <a:defRPr/>
            </a:lvl1pPr>
          </a:lstStyle>
          <a:p>
            <a:r>
              <a:rPr lang="en-GB"/>
              <a:t>Slide </a:t>
            </a:r>
            <a:fld id="{06B781AF-4CCF-49B0-A572-DE54FBE5D942}" type="slidenum">
              <a:rPr lang="en-GB"/>
              <a:pPr/>
              <a:t>‹#›</a:t>
            </a:fld>
            <a:endParaRPr lang="en-GB"/>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idx="10"/>
          </p:nvPr>
        </p:nvSpPr>
        <p:spPr/>
        <p:txBody>
          <a:bodyPr/>
          <a:lstStyle>
            <a:lvl1pPr>
              <a:defRPr/>
            </a:lvl1pPr>
          </a:lstStyle>
          <a:p>
            <a:r>
              <a:rPr lang="en-US" smtClean="0"/>
              <a:t>November 2015</a:t>
            </a:r>
            <a:endParaRPr lang="en-GB"/>
          </a:p>
        </p:txBody>
      </p:sp>
      <p:sp>
        <p:nvSpPr>
          <p:cNvPr id="3" name="Footer Placeholder 2"/>
          <p:cNvSpPr>
            <a:spLocks noGrp="1"/>
          </p:cNvSpPr>
          <p:nvPr>
            <p:ph type="ftr" idx="11"/>
          </p:nvPr>
        </p:nvSpPr>
        <p:spPr/>
        <p:txBody>
          <a:bodyPr/>
          <a:lstStyle>
            <a:lvl1pPr>
              <a:defRPr/>
            </a:lvl1pPr>
          </a:lstStyle>
          <a:p>
            <a:r>
              <a:rPr lang="en-GB" smtClean="0"/>
              <a:t>Guido R. Hiertz, Ericsson et al.</a:t>
            </a:r>
            <a:endParaRPr lang="en-GB"/>
          </a:p>
        </p:txBody>
      </p:sp>
      <p:sp>
        <p:nvSpPr>
          <p:cNvPr id="4" name="Slide Number Placeholder 3"/>
          <p:cNvSpPr>
            <a:spLocks noGrp="1"/>
          </p:cNvSpPr>
          <p:nvPr>
            <p:ph type="sldNum" idx="12"/>
          </p:nvPr>
        </p:nvSpPr>
        <p:spPr/>
        <p:txBody>
          <a:bodyPr/>
          <a:lstStyle>
            <a:lvl1pPr>
              <a:defRPr/>
            </a:lvl1pPr>
          </a:lstStyle>
          <a:p>
            <a:r>
              <a:rPr lang="en-GB"/>
              <a:t>Slide </a:t>
            </a:r>
            <a:fld id="{F5D8E26B-7BCF-4D25-9C89-0168A6618F18}" type="slidenum">
              <a:rPr lang="en-GB"/>
              <a:pPr/>
              <a:t>‹#›</a:t>
            </a:fld>
            <a:endParaRPr lang="en-GB"/>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GB"/>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6B5E41C2-EF12-4EF2-8280-F2B4208277C2}" type="slidenum">
              <a:rPr lang="en-GB"/>
              <a:pPr/>
              <a:t>‹#›</a:t>
            </a:fld>
            <a:endParaRPr lang="en-GB"/>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1513" cy="5408613"/>
          </a:xfrm>
        </p:spPr>
        <p:txBody>
          <a:bodyPr vert="eaVert"/>
          <a:lstStyle/>
          <a:p>
            <a:r>
              <a:rPr lang="en-US" smtClean="0"/>
              <a:t>Click to edit Master title style</a:t>
            </a:r>
            <a:endParaRPr lang="en-GB"/>
          </a:p>
        </p:txBody>
      </p:sp>
      <p:sp>
        <p:nvSpPr>
          <p:cNvPr id="3" name="Vertical Text Placeholder 2"/>
          <p:cNvSpPr>
            <a:spLocks noGrp="1"/>
          </p:cNvSpPr>
          <p:nvPr>
            <p:ph type="body" orient="vert" idx="1"/>
          </p:nvPr>
        </p:nvSpPr>
        <p:spPr>
          <a:xfrm>
            <a:off x="685800" y="685800"/>
            <a:ext cx="5676900" cy="5408613"/>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GB"/>
          </a:p>
        </p:txBody>
      </p:sp>
      <p:sp>
        <p:nvSpPr>
          <p:cNvPr id="4" name="Date Placeholder 3"/>
          <p:cNvSpPr>
            <a:spLocks noGrp="1"/>
          </p:cNvSpPr>
          <p:nvPr>
            <p:ph type="dt" idx="10"/>
          </p:nvPr>
        </p:nvSpPr>
        <p:spPr/>
        <p:txBody>
          <a:bodyPr/>
          <a:lstStyle>
            <a:lvl1pPr>
              <a:defRPr/>
            </a:lvl1pPr>
          </a:lstStyle>
          <a:p>
            <a:r>
              <a:rPr lang="en-US" smtClean="0"/>
              <a:t>November 2015</a:t>
            </a:r>
            <a:endParaRPr lang="en-GB"/>
          </a:p>
        </p:txBody>
      </p:sp>
      <p:sp>
        <p:nvSpPr>
          <p:cNvPr id="5" name="Footer Placeholder 4"/>
          <p:cNvSpPr>
            <a:spLocks noGrp="1"/>
          </p:cNvSpPr>
          <p:nvPr>
            <p:ph type="ftr" idx="11"/>
          </p:nvPr>
        </p:nvSpPr>
        <p:spPr/>
        <p:txBody>
          <a:bodyPr/>
          <a:lstStyle>
            <a:lvl1pPr>
              <a:defRPr/>
            </a:lvl1pPr>
          </a:lstStyle>
          <a:p>
            <a:r>
              <a:rPr lang="en-GB" smtClean="0"/>
              <a:t>Guido R. Hiertz, Ericsson et al.</a:t>
            </a:r>
            <a:endParaRPr lang="en-GB"/>
          </a:p>
        </p:txBody>
      </p:sp>
      <p:sp>
        <p:nvSpPr>
          <p:cNvPr id="6" name="Slide Number Placeholder 5"/>
          <p:cNvSpPr>
            <a:spLocks noGrp="1"/>
          </p:cNvSpPr>
          <p:nvPr>
            <p:ph type="sldNum" idx="12"/>
          </p:nvPr>
        </p:nvSpPr>
        <p:spPr/>
        <p:txBody>
          <a:bodyPr/>
          <a:lstStyle>
            <a:lvl1pPr>
              <a:defRPr/>
            </a:lvl1pPr>
          </a:lstStyle>
          <a:p>
            <a:r>
              <a:rPr lang="en-GB"/>
              <a:t>Slide </a:t>
            </a:r>
            <a:fld id="{9B0D65C8-A0CA-4DDA-83BB-897866218593}" type="slidenum">
              <a:rPr lang="en-GB"/>
              <a:pPr/>
              <a:t>‹#›</a:t>
            </a:fld>
            <a:endParaRPr lang="en-GB"/>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
        <p:nvSpPr>
          <p:cNvPr id="1025" name="Rectangle 1"/>
          <p:cNvSpPr>
            <a:spLocks noGrp="1" noChangeArrowheads="1"/>
          </p:cNvSpPr>
          <p:nvPr>
            <p:ph type="title"/>
          </p:nvPr>
        </p:nvSpPr>
        <p:spPr bwMode="auto">
          <a:xfrm>
            <a:off x="685800" y="685800"/>
            <a:ext cx="7770813" cy="1065213"/>
          </a:xfrm>
          <a:prstGeom prst="rect">
            <a:avLst/>
          </a:prstGeom>
          <a:noFill/>
          <a:ln w="9525">
            <a:noFill/>
            <a:round/>
            <a:headEnd/>
            <a:tailEnd/>
          </a:ln>
          <a:effectLst/>
        </p:spPr>
        <p:txBody>
          <a:bodyPr vert="horz" wrap="square" lIns="92160" tIns="46080" rIns="92160" bIns="46080" numCol="1" anchor="ctr" anchorCtr="0" compatLnSpc="1">
            <a:prstTxWarp prst="textNoShape">
              <a:avLst/>
            </a:prstTxWarp>
          </a:bodyPr>
          <a:lstStyle/>
          <a:p>
            <a:pPr lvl="0"/>
            <a:r>
              <a:rPr lang="en-GB" smtClean="0"/>
              <a:t>Click to edit the title text format</a:t>
            </a:r>
          </a:p>
        </p:txBody>
      </p:sp>
      <p:sp>
        <p:nvSpPr>
          <p:cNvPr id="1026" name="Rectangle 2"/>
          <p:cNvSpPr>
            <a:spLocks noGrp="1" noChangeArrowheads="1"/>
          </p:cNvSpPr>
          <p:nvPr>
            <p:ph type="body" idx="1"/>
          </p:nvPr>
        </p:nvSpPr>
        <p:spPr bwMode="auto">
          <a:xfrm>
            <a:off x="685800" y="1981200"/>
            <a:ext cx="7770813" cy="4113213"/>
          </a:xfrm>
          <a:prstGeom prst="rect">
            <a:avLst/>
          </a:prstGeom>
          <a:noFill/>
          <a:ln w="9525">
            <a:noFill/>
            <a:round/>
            <a:headEnd/>
            <a:tailEnd/>
          </a:ln>
          <a:effectLst/>
        </p:spPr>
        <p:txBody>
          <a:bodyPr vert="horz" wrap="square" lIns="92160" tIns="46080" rIns="92160" bIns="46080" numCol="1" anchor="t" anchorCtr="0" compatLnSpc="1">
            <a:prstTxWarp prst="textNoShape">
              <a:avLst/>
            </a:prstTxWarp>
          </a:bodyPr>
          <a:lstStyle/>
          <a:p>
            <a:pPr lvl="0"/>
            <a:r>
              <a:rPr lang="en-GB" smtClean="0"/>
              <a:t>Click to edit the outline text format</a:t>
            </a:r>
          </a:p>
          <a:p>
            <a:pPr lvl="1"/>
            <a:r>
              <a:rPr lang="en-GB" smtClean="0"/>
              <a:t>Second Outline Level</a:t>
            </a:r>
          </a:p>
          <a:p>
            <a:pPr lvl="2"/>
            <a:r>
              <a:rPr lang="en-GB" smtClean="0"/>
              <a:t>Third Outline Level</a:t>
            </a:r>
          </a:p>
          <a:p>
            <a:pPr lvl="3"/>
            <a:r>
              <a:rPr lang="en-GB" smtClean="0"/>
              <a:t>Fourth Outline Level</a:t>
            </a:r>
          </a:p>
          <a:p>
            <a:pPr lvl="4"/>
            <a:r>
              <a:rPr lang="en-GB" smtClean="0"/>
              <a:t>Fifth Outline Level</a:t>
            </a:r>
          </a:p>
          <a:p>
            <a:pPr lvl="4"/>
            <a:r>
              <a:rPr lang="en-GB" smtClean="0"/>
              <a:t>Sixth Outline Level</a:t>
            </a:r>
          </a:p>
          <a:p>
            <a:pPr lvl="4"/>
            <a:r>
              <a:rPr lang="en-GB" smtClean="0"/>
              <a:t>Seventh Outline Level</a:t>
            </a:r>
          </a:p>
          <a:p>
            <a:pPr lvl="4"/>
            <a:r>
              <a:rPr lang="en-GB" smtClean="0"/>
              <a:t>Eighth Outline Level</a:t>
            </a:r>
          </a:p>
          <a:p>
            <a:pPr lvl="4"/>
            <a:r>
              <a:rPr lang="en-GB" smtClean="0"/>
              <a:t>Ninth Outline Level</a:t>
            </a:r>
          </a:p>
        </p:txBody>
      </p:sp>
      <p:sp>
        <p:nvSpPr>
          <p:cNvPr id="1027" name="Rectangle 3"/>
          <p:cNvSpPr>
            <a:spLocks noGrp="1" noChangeArrowheads="1"/>
          </p:cNvSpPr>
          <p:nvPr>
            <p:ph type="dt"/>
          </p:nvPr>
        </p:nvSpPr>
        <p:spPr bwMode="auto">
          <a:xfrm>
            <a:off x="696912" y="333375"/>
            <a:ext cx="1874823"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800" b="1">
                <a:solidFill>
                  <a:srgbClr val="000000"/>
                </a:solidFill>
                <a:cs typeface="Arial Unicode MS" charset="0"/>
              </a:defRPr>
            </a:lvl1pPr>
          </a:lstStyle>
          <a:p>
            <a:r>
              <a:rPr lang="en-US" dirty="0" smtClean="0"/>
              <a:t>March 2016</a:t>
            </a:r>
            <a:endParaRPr lang="en-GB" dirty="0"/>
          </a:p>
        </p:txBody>
      </p:sp>
      <p:sp>
        <p:nvSpPr>
          <p:cNvPr id="1028" name="Rectangle 4"/>
          <p:cNvSpPr>
            <a:spLocks noGrp="1" noChangeArrowheads="1"/>
          </p:cNvSpPr>
          <p:nvPr>
            <p:ph type="ftr"/>
          </p:nvPr>
        </p:nvSpPr>
        <p:spPr bwMode="auto">
          <a:xfrm>
            <a:off x="5357818" y="6475413"/>
            <a:ext cx="3184520" cy="180975"/>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smtClean="0"/>
              <a:t>Guido R. Hiertz, Ericsson et al.</a:t>
            </a:r>
            <a:endParaRPr lang="en-GB" dirty="0"/>
          </a:p>
        </p:txBody>
      </p:sp>
      <p:sp>
        <p:nvSpPr>
          <p:cNvPr id="1029" name="Rectangle 5"/>
          <p:cNvSpPr>
            <a:spLocks noGrp="1" noChangeArrowheads="1"/>
          </p:cNvSpPr>
          <p:nvPr>
            <p:ph type="sldNum"/>
          </p:nvPr>
        </p:nvSpPr>
        <p:spPr bwMode="auto">
          <a:xfrm>
            <a:off x="4344988" y="6475413"/>
            <a:ext cx="528637" cy="363537"/>
          </a:xfrm>
          <a:prstGeom prst="rect">
            <a:avLst/>
          </a:prstGeom>
          <a:noFill/>
          <a:ln w="9525">
            <a:noFill/>
            <a:round/>
            <a:headEnd/>
            <a:tailEnd/>
          </a:ln>
          <a:effectLst/>
        </p:spPr>
        <p:txBody>
          <a:bodyPr vert="horz" wrap="square" lIns="0" tIns="0" rIns="0" bIns="0" numCol="1" anchor="t" anchorCtr="0" compatLnSpc="1">
            <a:prstTxWarp prst="textNoShape">
              <a:avLst/>
            </a:prstTxWarp>
          </a:bodyPr>
          <a:lstStyle>
            <a:lvl1pPr algn="ctr">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sz="1200">
                <a:solidFill>
                  <a:srgbClr val="000000"/>
                </a:solidFill>
                <a:cs typeface="Arial Unicode MS" charset="0"/>
              </a:defRPr>
            </a:lvl1pPr>
          </a:lstStyle>
          <a:p>
            <a:r>
              <a:rPr lang="en-GB"/>
              <a:t>Slide </a:t>
            </a:r>
            <a:fld id="{D09C756B-EB39-4236-ADBB-73052B179AE4}" type="slidenum">
              <a:rPr lang="en-GB"/>
              <a:pPr/>
              <a:t>‹#›</a:t>
            </a:fld>
            <a:endParaRPr lang="en-GB"/>
          </a:p>
        </p:txBody>
      </p:sp>
      <p:sp>
        <p:nvSpPr>
          <p:cNvPr id="1030" name="Line 6"/>
          <p:cNvSpPr>
            <a:spLocks noChangeShapeType="1"/>
          </p:cNvSpPr>
          <p:nvPr/>
        </p:nvSpPr>
        <p:spPr bwMode="auto">
          <a:xfrm>
            <a:off x="685800" y="609600"/>
            <a:ext cx="7772400" cy="1588"/>
          </a:xfrm>
          <a:prstGeom prst="line">
            <a:avLst/>
          </a:prstGeom>
          <a:noFill/>
          <a:ln w="12600">
            <a:solidFill>
              <a:srgbClr val="000000"/>
            </a:solidFill>
            <a:miter lim="800000"/>
            <a:headEnd/>
            <a:tailEnd/>
          </a:ln>
          <a:effectLst/>
        </p:spPr>
        <p:txBody>
          <a:bodyPr/>
          <a:lstStyle/>
          <a:p>
            <a:endParaRPr lang="en-GB"/>
          </a:p>
        </p:txBody>
      </p:sp>
      <p:sp>
        <p:nvSpPr>
          <p:cNvPr id="1031" name="Rectangle 7"/>
          <p:cNvSpPr>
            <a:spLocks noChangeArrowheads="1"/>
          </p:cNvSpPr>
          <p:nvPr/>
        </p:nvSpPr>
        <p:spPr bwMode="auto">
          <a:xfrm>
            <a:off x="684213" y="6475413"/>
            <a:ext cx="714375" cy="182562"/>
          </a:xfrm>
          <a:prstGeom prst="rect">
            <a:avLst/>
          </a:prstGeom>
          <a:noFill/>
          <a:ln w="9525">
            <a:noFill/>
            <a:round/>
            <a:headEnd/>
            <a:tailEnd/>
          </a:ln>
          <a:effectLst/>
        </p:spPr>
        <p:txBody>
          <a:bodyPr wrap="none" lIns="0" tIns="0" rIns="0" bIns="0">
            <a:spAutoFit/>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sz="1200" dirty="0">
                <a:solidFill>
                  <a:srgbClr val="000000"/>
                </a:solidFill>
              </a:rPr>
              <a:t>Submission</a:t>
            </a:r>
          </a:p>
        </p:txBody>
      </p:sp>
      <p:sp>
        <p:nvSpPr>
          <p:cNvPr id="1032" name="Line 8"/>
          <p:cNvSpPr>
            <a:spLocks noChangeShapeType="1"/>
          </p:cNvSpPr>
          <p:nvPr/>
        </p:nvSpPr>
        <p:spPr bwMode="auto">
          <a:xfrm>
            <a:off x="685800" y="6477000"/>
            <a:ext cx="7848600" cy="1588"/>
          </a:xfrm>
          <a:prstGeom prst="line">
            <a:avLst/>
          </a:prstGeom>
          <a:noFill/>
          <a:ln w="12600">
            <a:solidFill>
              <a:srgbClr val="000000"/>
            </a:solidFill>
            <a:miter lim="800000"/>
            <a:headEnd/>
            <a:tailEnd/>
          </a:ln>
          <a:effectLst/>
        </p:spPr>
        <p:txBody>
          <a:bodyPr/>
          <a:lstStyle/>
          <a:p>
            <a:endParaRPr lang="en-GB"/>
          </a:p>
        </p:txBody>
      </p:sp>
      <p:sp>
        <p:nvSpPr>
          <p:cNvPr id="10" name="Date Placeholder 3"/>
          <p:cNvSpPr txBox="1">
            <a:spLocks/>
          </p:cNvSpPr>
          <p:nvPr/>
        </p:nvSpPr>
        <p:spPr bwMode="auto">
          <a:xfrm>
            <a:off x="5000628" y="357166"/>
            <a:ext cx="3500462" cy="273050"/>
          </a:xfrm>
          <a:prstGeom prst="rect">
            <a:avLst/>
          </a:prstGeom>
          <a:noFill/>
          <a:ln w="9525">
            <a:noFill/>
            <a:round/>
            <a:headEnd/>
            <a:tailEnd/>
          </a:ln>
          <a:effectLst/>
        </p:spPr>
        <p:txBody>
          <a:bodyPr vert="horz" wrap="square" lIns="0" tIns="0" rIns="0" bIns="0" numCol="1" anchor="b" anchorCtr="0" compatLnSpc="1">
            <a:prstTxWarp prst="textNoShape">
              <a:avLst/>
            </a:prstTxWarp>
          </a:bodyPr>
          <a:lstStyle>
            <a:lvl1pPr>
              <a:defRPr/>
            </a:lvl1pPr>
          </a:lstStyle>
          <a:p>
            <a:pPr marL="0" marR="0" lvl="0" indent="0" algn="r"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tab pos="0" algn="l"/>
                <a:tab pos="914400" algn="l"/>
                <a:tab pos="1828800" algn="l"/>
                <a:tab pos="2743200" algn="l"/>
                <a:tab pos="3657600" algn="l"/>
                <a:tab pos="4572000" algn="l"/>
                <a:tab pos="5486400" algn="l"/>
                <a:tab pos="6400800" algn="l"/>
                <a:tab pos="7315200" algn="l"/>
                <a:tab pos="8229600" algn="l"/>
                <a:tab pos="9144000" algn="l"/>
                <a:tab pos="10058400" algn="l"/>
              </a:tabLst>
              <a:defRPr/>
            </a:pP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doc.: IEEE </a:t>
            </a:r>
            <a:r>
              <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rPr>
              <a:t>802.11-16/0422r0</a:t>
            </a:r>
            <a:endParaRPr kumimoji="0" lang="en-GB" sz="1800" b="1" i="0" u="none" strike="noStrike" kern="1200" cap="none" spc="0" normalizeH="0" baseline="0" noProof="0" dirty="0" smtClean="0">
              <a:ln>
                <a:noFill/>
              </a:ln>
              <a:solidFill>
                <a:srgbClr val="000000"/>
              </a:solidFill>
              <a:effectLst/>
              <a:uLnTx/>
              <a:uFillTx/>
              <a:latin typeface="Times New Roman" pitchFamily="16" charset="0"/>
              <a:ea typeface="MS Gothic" charset="-128"/>
              <a:cs typeface="Arial Unicode MS" charset="0"/>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8" r:id="rId8"/>
    <p:sldLayoutId id="2147483659" r:id="rId9"/>
  </p:sldLayoutIdLst>
  <p:timing>
    <p:tnLst>
      <p:par>
        <p:cTn id="1" dur="indefinite" restart="never" nodeType="tmRoot"/>
      </p:par>
    </p:tnLst>
  </p:timing>
  <p:hf hdr="0"/>
  <p:txStyles>
    <p:titleStyle>
      <a:lvl1pPr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mj-lt"/>
          <a:ea typeface="+mj-ea"/>
          <a:cs typeface="+mj-cs"/>
        </a:defRPr>
      </a:lvl1pPr>
      <a:lvl2pPr marL="742950" indent="-28575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2pPr>
      <a:lvl3pPr marL="1143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3pPr>
      <a:lvl4pPr marL="1600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4pPr>
      <a:lvl5pPr marL="20574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5pPr>
      <a:lvl6pPr marL="25146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6pPr>
      <a:lvl7pPr marL="29718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7pPr>
      <a:lvl8pPr marL="34290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8pPr>
      <a:lvl9pPr marL="3886200" indent="-228600" algn="ctr" defTabSz="449263" rtl="0" eaLnBrk="1" fontAlgn="base" hangingPunct="1">
        <a:spcBef>
          <a:spcPct val="0"/>
        </a:spcBef>
        <a:spcAft>
          <a:spcPct val="0"/>
        </a:spcAft>
        <a:buClr>
          <a:srgbClr val="000000"/>
        </a:buClr>
        <a:buSzPct val="100000"/>
        <a:buFont typeface="Times New Roman" pitchFamily="16" charset="0"/>
        <a:defRPr sz="3200" b="1">
          <a:solidFill>
            <a:srgbClr val="000000"/>
          </a:solidFill>
          <a:latin typeface="Times New Roman" pitchFamily="16" charset="0"/>
          <a:ea typeface="MS Gothic" charset="-128"/>
        </a:defRPr>
      </a:lvl9pPr>
    </p:titleStyle>
    <p:bodyStyle>
      <a:lvl1pPr marL="342900" indent="-342900" algn="l" defTabSz="449263" rtl="0" eaLnBrk="1" fontAlgn="base" hangingPunct="1">
        <a:spcBef>
          <a:spcPts val="600"/>
        </a:spcBef>
        <a:spcAft>
          <a:spcPct val="0"/>
        </a:spcAft>
        <a:buClr>
          <a:srgbClr val="000000"/>
        </a:buClr>
        <a:buSzPct val="100000"/>
        <a:buFont typeface="Times New Roman" pitchFamily="16" charset="0"/>
        <a:defRPr sz="2400" b="1">
          <a:solidFill>
            <a:srgbClr val="000000"/>
          </a:solidFill>
          <a:latin typeface="+mn-lt"/>
          <a:ea typeface="+mn-ea"/>
          <a:cs typeface="+mn-cs"/>
        </a:defRPr>
      </a:lvl1pPr>
      <a:lvl2pPr marL="742950" indent="-285750" algn="l" defTabSz="449263" rtl="0" eaLnBrk="1" fontAlgn="base" hangingPunct="1">
        <a:spcBef>
          <a:spcPts val="500"/>
        </a:spcBef>
        <a:spcAft>
          <a:spcPct val="0"/>
        </a:spcAft>
        <a:buClr>
          <a:srgbClr val="000000"/>
        </a:buClr>
        <a:buSzPct val="100000"/>
        <a:buFont typeface="Times New Roman" pitchFamily="16" charset="0"/>
        <a:defRPr sz="2000">
          <a:solidFill>
            <a:srgbClr val="000000"/>
          </a:solidFill>
          <a:latin typeface="+mn-lt"/>
          <a:ea typeface="+mn-ea"/>
        </a:defRPr>
      </a:lvl2pPr>
      <a:lvl3pPr marL="1143000" indent="-228600" algn="l" defTabSz="449263" rtl="0" eaLnBrk="1" fontAlgn="base" hangingPunct="1">
        <a:spcBef>
          <a:spcPts val="450"/>
        </a:spcBef>
        <a:spcAft>
          <a:spcPct val="0"/>
        </a:spcAft>
        <a:buClr>
          <a:srgbClr val="000000"/>
        </a:buClr>
        <a:buSzPct val="100000"/>
        <a:buFont typeface="Times New Roman" pitchFamily="16" charset="0"/>
        <a:defRPr>
          <a:solidFill>
            <a:srgbClr val="000000"/>
          </a:solidFill>
          <a:latin typeface="+mn-lt"/>
          <a:ea typeface="+mn-ea"/>
        </a:defRPr>
      </a:lvl3pPr>
      <a:lvl4pPr marL="1600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4pPr>
      <a:lvl5pPr marL="20574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5pPr>
      <a:lvl6pPr marL="25146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6pPr>
      <a:lvl7pPr marL="29718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7pPr>
      <a:lvl8pPr marL="34290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8pPr>
      <a:lvl9pPr marL="3886200" indent="-228600" algn="l" defTabSz="449263" rtl="0" eaLnBrk="1" fontAlgn="base" hangingPunct="1">
        <a:spcBef>
          <a:spcPts val="400"/>
        </a:spcBef>
        <a:spcAft>
          <a:spcPct val="0"/>
        </a:spcAft>
        <a:buClr>
          <a:srgbClr val="000000"/>
        </a:buClr>
        <a:buSzPct val="100000"/>
        <a:buFont typeface="Times New Roman" pitchFamily="16" charset="0"/>
        <a:defRPr sz="1600">
          <a:solidFill>
            <a:srgbClr val="000000"/>
          </a:solidFill>
          <a:latin typeface="+mn-lt"/>
          <a:ea typeface="+mn-ea"/>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1.doc"/></Relationships>
</file>

<file path=ppt/slides/_rels/slide10.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slideLayout" Target="../slideLayouts/slideLayout4.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hyperlink" Target="http://standards.ieee.org/guides/opman/sect6.html" TargetMode="External"/><Relationship Id="rId2" Type="http://schemas.openxmlformats.org/officeDocument/2006/relationships/hyperlink" Target="http://standards.ieee.org/guides/bylaws/sect6-7.html" TargetMode="External"/><Relationship Id="rId1" Type="http://schemas.openxmlformats.org/officeDocument/2006/relationships/slideLayout" Target="../slideLayouts/slideLayout2.xml"/><Relationship Id="rId4" Type="http://schemas.openxmlformats.org/officeDocument/2006/relationships/hyperlink" Target="http://standards.ieee.org/board/pat/pat-material.html" TargetMode="Externa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8" Type="http://schemas.openxmlformats.org/officeDocument/2006/relationships/hyperlink" Target="https://mentor.ieee.org/802.11/dcn/09/11-09-0517-00-0000-vice-chair-s-report.ppt" TargetMode="External"/><Relationship Id="rId3" Type="http://schemas.openxmlformats.org/officeDocument/2006/relationships/hyperlink" Target="http://ieee802.org/PNP/approved/IEEE_802_OM_v16.pdf" TargetMode="External"/><Relationship Id="rId7" Type="http://schemas.openxmlformats.org/officeDocument/2006/relationships/hyperlink" Target="https://imat.ieee.org/attendance" TargetMode="External"/><Relationship Id="rId2" Type="http://schemas.openxmlformats.org/officeDocument/2006/relationships/notesSlide" Target="../notesSlides/notesSlide8.xml"/><Relationship Id="rId1" Type="http://schemas.openxmlformats.org/officeDocument/2006/relationships/slideLayout" Target="../slideLayouts/slideLayout2.xml"/><Relationship Id="rId6" Type="http://schemas.openxmlformats.org/officeDocument/2006/relationships/hyperlink" Target="http://www.ieee.org/about/help/Task/my_account/web_account.html?WT.mc_id=msim_wa" TargetMode="External"/><Relationship Id="rId5" Type="http://schemas.openxmlformats.org/officeDocument/2006/relationships/hyperlink" Target="https://mentor.ieee.org/802.11/dcn/14/11-14-0629-08-0000-802-11-operations-manual.docx" TargetMode="External"/><Relationship Id="rId4" Type="http://schemas.openxmlformats.org/officeDocument/2006/relationships/hyperlink" Target="http://ieee802.org/PNP/approved/IEEE_802_WG_PandP_v16.pdf" TargetMode="Externa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hyperlink" Target="http://standards.ieee.org/faqs/affiliationFAQ.html"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Date Placeholder 3"/>
          <p:cNvSpPr>
            <a:spLocks noGrp="1"/>
          </p:cNvSpPr>
          <p:nvPr>
            <p:ph type="dt" idx="15"/>
          </p:nvPr>
        </p:nvSpPr>
        <p:spPr>
          <a:xfrm>
            <a:off x="696912" y="333375"/>
            <a:ext cx="2303451" cy="273050"/>
          </a:xfrm>
        </p:spPr>
        <p:txBody>
          <a:bodyPr/>
          <a:lstStyle/>
          <a:p>
            <a:r>
              <a:rPr lang="en-US" dirty="0" smtClean="0"/>
              <a:t>March</a:t>
            </a:r>
            <a:r>
              <a:rPr lang="en-US" dirty="0" smtClean="0"/>
              <a:t> 2016</a:t>
            </a:r>
            <a:endParaRPr lang="en-GB" dirty="0"/>
          </a:p>
        </p:txBody>
      </p:sp>
      <p:sp>
        <p:nvSpPr>
          <p:cNvPr id="7" name="Footer Placeholder 4"/>
          <p:cNvSpPr>
            <a:spLocks noGrp="1"/>
          </p:cNvSpPr>
          <p:nvPr>
            <p:ph type="ftr" idx="14"/>
          </p:nvPr>
        </p:nvSpPr>
        <p:spPr>
          <a:xfrm>
            <a:off x="5500694" y="6475413"/>
            <a:ext cx="3041644" cy="180975"/>
          </a:xfrm>
        </p:spPr>
        <p:txBody>
          <a:bodyPr/>
          <a:lstStyle/>
          <a:p>
            <a:r>
              <a:rPr lang="en-GB" dirty="0" smtClean="0"/>
              <a:t>Guido R. </a:t>
            </a:r>
            <a:r>
              <a:rPr lang="en-GB" dirty="0" err="1" smtClean="0"/>
              <a:t>Hiertz</a:t>
            </a:r>
            <a:r>
              <a:rPr lang="en-GB" dirty="0" smtClean="0"/>
              <a:t>, Ericsson et al.</a:t>
            </a:r>
            <a:endParaRPr lang="en-GB" dirty="0"/>
          </a:p>
        </p:txBody>
      </p:sp>
      <p:sp>
        <p:nvSpPr>
          <p:cNvPr id="8" name="Slide Number Placeholder 5"/>
          <p:cNvSpPr>
            <a:spLocks noGrp="1"/>
          </p:cNvSpPr>
          <p:nvPr>
            <p:ph type="sldNum" idx="12"/>
          </p:nvPr>
        </p:nvSpPr>
        <p:spPr/>
        <p:txBody>
          <a:bodyPr/>
          <a:lstStyle/>
          <a:p>
            <a:r>
              <a:rPr lang="en-GB" dirty="0"/>
              <a:t>Slide </a:t>
            </a:r>
            <a:fld id="{93823DB3-BAA4-4F4A-B4B3-ED9ABE70E976}" type="slidenum">
              <a:rPr lang="en-GB"/>
              <a:pPr/>
              <a:t>1</a:t>
            </a:fld>
            <a:endParaRPr lang="en-GB" dirty="0"/>
          </a:p>
        </p:txBody>
      </p:sp>
      <p:sp>
        <p:nvSpPr>
          <p:cNvPr id="3073"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dirty="0" smtClean="0"/>
              <a:t>802.11ax Spatial Reuse Ad Hoc Group Agenda</a:t>
            </a:r>
            <a:endParaRPr lang="en-GB" dirty="0"/>
          </a:p>
        </p:txBody>
      </p:sp>
      <p:sp>
        <p:nvSpPr>
          <p:cNvPr id="3074" name="Rectangle 2"/>
          <p:cNvSpPr>
            <a:spLocks noGrp="1" noChangeArrowheads="1"/>
          </p:cNvSpPr>
          <p:nvPr>
            <p:ph type="body" idx="1"/>
          </p:nvPr>
        </p:nvSpPr>
        <p:spPr>
          <a:xfrm>
            <a:off x="685800" y="1994247"/>
            <a:ext cx="7772400" cy="396875"/>
          </a:xfrm>
          <a:ln/>
        </p:spPr>
        <p:txBody>
          <a:bodyPr/>
          <a:lstStyle/>
          <a:p>
            <a:pPr algn="ctr">
              <a:spcBef>
                <a:spcPts val="500"/>
              </a:spcBef>
              <a:tabLst>
                <a:tab pos="912813" algn="l"/>
                <a:tab pos="1827213" algn="l"/>
                <a:tab pos="2741613" algn="l"/>
                <a:tab pos="3656013" algn="l"/>
                <a:tab pos="4570413" algn="l"/>
                <a:tab pos="5484813" algn="l"/>
                <a:tab pos="6399213" algn="l"/>
                <a:tab pos="7313613" algn="l"/>
                <a:tab pos="8228013" algn="l"/>
                <a:tab pos="9142413" algn="l"/>
                <a:tab pos="10056813" algn="l"/>
              </a:tabLst>
            </a:pPr>
            <a:r>
              <a:rPr lang="en-GB" sz="2000" dirty="0"/>
              <a:t>Date:</a:t>
            </a:r>
            <a:r>
              <a:rPr lang="en-GB" sz="2000" b="0" dirty="0"/>
              <a:t> </a:t>
            </a:r>
            <a:r>
              <a:rPr lang="en-GB" sz="2000" b="0" dirty="0" smtClean="0"/>
              <a:t>2016-03-14</a:t>
            </a:r>
            <a:endParaRPr lang="en-GB" sz="2000" b="0" dirty="0"/>
          </a:p>
        </p:txBody>
      </p:sp>
      <p:graphicFrame>
        <p:nvGraphicFramePr>
          <p:cNvPr id="3075" name="Object 3"/>
          <p:cNvGraphicFramePr>
            <a:graphicFrameLocks noChangeAspect="1"/>
          </p:cNvGraphicFramePr>
          <p:nvPr>
            <p:extLst>
              <p:ext uri="{D42A27DB-BD31-4B8C-83A1-F6EECF244321}">
                <p14:modId xmlns:p14="http://schemas.microsoft.com/office/powerpoint/2010/main" val="4244521954"/>
              </p:ext>
            </p:extLst>
          </p:nvPr>
        </p:nvGraphicFramePr>
        <p:xfrm>
          <a:off x="523875" y="2743200"/>
          <a:ext cx="7913688" cy="3097213"/>
        </p:xfrm>
        <a:graphic>
          <a:graphicData uri="http://schemas.openxmlformats.org/presentationml/2006/ole">
            <mc:AlternateContent xmlns:mc="http://schemas.openxmlformats.org/markup-compatibility/2006">
              <mc:Choice xmlns:v="urn:schemas-microsoft-com:vml" Requires="v">
                <p:oleObj spid="_x0000_s3242" name="Document" r:id="rId4" imgW="8246962" imgH="3237657" progId="Word.Document.8">
                  <p:embed/>
                </p:oleObj>
              </mc:Choice>
              <mc:Fallback>
                <p:oleObj name="Document" r:id="rId4" imgW="8246962" imgH="3237657" progId="Word.Document.8">
                  <p:embed/>
                  <p:pic>
                    <p:nvPicPr>
                      <p:cNvPr id="0" name="Picture 3"/>
                      <p:cNvPicPr>
                        <a:picLocks noChangeAspect="1" noChangeArrowheads="1"/>
                      </p:cNvPicPr>
                      <p:nvPr/>
                    </p:nvPicPr>
                    <p:blipFill>
                      <a:blip r:embed="rId5"/>
                      <a:srcRect/>
                      <a:stretch>
                        <a:fillRect/>
                      </a:stretch>
                    </p:blipFill>
                    <p:spPr bwMode="auto">
                      <a:xfrm>
                        <a:off x="523875" y="2743200"/>
                        <a:ext cx="7913688" cy="3097213"/>
                      </a:xfrm>
                      <a:prstGeom prst="rect">
                        <a:avLst/>
                      </a:prstGeom>
                      <a:noFill/>
                      <a:extLst>
                        <a:ext uri="{909E8E84-426E-40DD-AFC4-6F175D3DCCD1}">
                          <a14:hiddenFill xmlns:a14="http://schemas.microsoft.com/office/drawing/2010/main">
                            <a:blipFill dpi="0" rotWithShape="0">
                              <a:blip/>
                              <a:srcRect/>
                              <a:stretch>
                                <a:fillRect/>
                              </a:stretch>
                            </a:blipFill>
                          </a14:hiddenFill>
                        </a:ext>
                      </a:extLst>
                    </p:spPr>
                  </p:pic>
                </p:oleObj>
              </mc:Fallback>
            </mc:AlternateContent>
          </a:graphicData>
        </a:graphic>
      </p:graphicFrame>
      <p:sp>
        <p:nvSpPr>
          <p:cNvPr id="3076" name="Rectangle 4"/>
          <p:cNvSpPr>
            <a:spLocks noChangeArrowheads="1"/>
          </p:cNvSpPr>
          <p:nvPr/>
        </p:nvSpPr>
        <p:spPr bwMode="auto">
          <a:xfrm>
            <a:off x="533400" y="2410172"/>
            <a:ext cx="1447800" cy="381000"/>
          </a:xfrm>
          <a:prstGeom prst="rect">
            <a:avLst/>
          </a:prstGeom>
          <a:noFill/>
          <a:ln w="9525">
            <a:noFill/>
            <a:round/>
            <a:headEnd/>
            <a:tailEnd/>
          </a:ln>
          <a:effectLst/>
        </p:spPr>
        <p:txBody>
          <a:bodyPr lIns="92160" tIns="46080" rIns="92160" bIns="46080"/>
          <a:lstStyle/>
          <a:p>
            <a:pPr>
              <a:spcBef>
                <a:spcPts val="500"/>
              </a:spcBef>
              <a:tabLst>
                <a:tab pos="342900" algn="l"/>
                <a:tab pos="1257300" algn="l"/>
                <a:tab pos="2171700" algn="l"/>
                <a:tab pos="3086100" algn="l"/>
                <a:tab pos="4000500" algn="l"/>
                <a:tab pos="4914900" algn="l"/>
                <a:tab pos="5829300" algn="l"/>
                <a:tab pos="6743700" algn="l"/>
                <a:tab pos="7658100" algn="l"/>
                <a:tab pos="8572500" algn="l"/>
                <a:tab pos="9486900" algn="l"/>
                <a:tab pos="10401300" algn="l"/>
              </a:tabLst>
            </a:pPr>
            <a:r>
              <a:rPr lang="en-GB" sz="2000">
                <a:solidFill>
                  <a:srgbClr val="000000"/>
                </a:solidFill>
              </a:rPr>
              <a:t>Authors:</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Affiliation</a:t>
            </a:r>
            <a:endParaRPr lang="en-US" dirty="0"/>
          </a:p>
        </p:txBody>
      </p:sp>
      <p:sp>
        <p:nvSpPr>
          <p:cNvPr id="3" name="Content Placeholder 2"/>
          <p:cNvSpPr>
            <a:spLocks noGrp="1"/>
          </p:cNvSpPr>
          <p:nvPr>
            <p:ph sz="half" idx="1"/>
          </p:nvPr>
        </p:nvSpPr>
        <p:spPr/>
        <p:txBody>
          <a:bodyPr>
            <a:normAutofit fontScale="77500" lnSpcReduction="20000"/>
          </a:bodyPr>
          <a:lstStyle/>
          <a:p>
            <a:pPr>
              <a:buFont typeface="Arial" panose="020B0604020202020204" pitchFamily="34" charset="0"/>
              <a:buChar char="•"/>
            </a:pPr>
            <a:r>
              <a:rPr lang="en-US" dirty="0" smtClean="0"/>
              <a:t>Although TG 802.11ax is </a:t>
            </a:r>
            <a:r>
              <a:rPr lang="en-US" dirty="0"/>
              <a:t>formally </a:t>
            </a:r>
            <a:r>
              <a:rPr lang="en-US" dirty="0" smtClean="0"/>
              <a:t>recessed </a:t>
            </a:r>
            <a:r>
              <a:rPr lang="en-US" dirty="0"/>
              <a:t>during an SR ad hoc session, </a:t>
            </a:r>
            <a:r>
              <a:rPr lang="en-US" dirty="0" smtClean="0"/>
              <a:t>attendance credits are granted</a:t>
            </a:r>
          </a:p>
          <a:p>
            <a:pPr lvl="1">
              <a:buFont typeface="Arial" panose="020B0604020202020204" pitchFamily="34" charset="0"/>
              <a:buChar char="•"/>
            </a:pPr>
            <a:r>
              <a:rPr lang="en-US" dirty="0" smtClean="0"/>
              <a:t>Consequently, an </a:t>
            </a:r>
            <a:r>
              <a:rPr lang="en-US" dirty="0"/>
              <a:t>SR ad hoc </a:t>
            </a:r>
            <a:r>
              <a:rPr lang="en-US" dirty="0" smtClean="0"/>
              <a:t>session is an official session </a:t>
            </a:r>
            <a:r>
              <a:rPr lang="en-US" dirty="0"/>
              <a:t>and </a:t>
            </a:r>
            <a:r>
              <a:rPr lang="en-US" dirty="0" smtClean="0"/>
              <a:t>you </a:t>
            </a:r>
            <a:r>
              <a:rPr lang="en-US" dirty="0"/>
              <a:t>must declare </a:t>
            </a:r>
            <a:r>
              <a:rPr lang="en-US" dirty="0" smtClean="0"/>
              <a:t>your affiliation</a:t>
            </a:r>
          </a:p>
          <a:p>
            <a:pPr>
              <a:buFont typeface="Arial" panose="020B0604020202020204" pitchFamily="34" charset="0"/>
              <a:buChar char="•"/>
            </a:pPr>
            <a:r>
              <a:rPr lang="en-US" dirty="0" smtClean="0">
                <a:solidFill>
                  <a:srgbClr val="FF0000"/>
                </a:solidFill>
              </a:rPr>
              <a:t>Please declare your affiliation </a:t>
            </a:r>
            <a:r>
              <a:rPr lang="en-US" altLang="zh-CN" dirty="0">
                <a:solidFill>
                  <a:srgbClr val="FF0000"/>
                </a:solidFill>
              </a:rPr>
              <a:t>when you </a:t>
            </a:r>
            <a:r>
              <a:rPr lang="en-US" altLang="zh-CN" dirty="0" smtClean="0">
                <a:solidFill>
                  <a:srgbClr val="FF0000"/>
                </a:solidFill>
              </a:rPr>
              <a:t>address </a:t>
            </a:r>
            <a:r>
              <a:rPr lang="en-US" altLang="zh-CN" dirty="0">
                <a:solidFill>
                  <a:srgbClr val="FF0000"/>
                </a:solidFill>
              </a:rPr>
              <a:t>the </a:t>
            </a:r>
            <a:r>
              <a:rPr lang="en-US" altLang="zh-CN" dirty="0" smtClean="0">
                <a:solidFill>
                  <a:srgbClr val="FF0000"/>
                </a:solidFill>
              </a:rPr>
              <a:t>SR ad hoc group for the first time during </a:t>
            </a:r>
            <a:r>
              <a:rPr lang="en-US" altLang="zh-CN" dirty="0">
                <a:solidFill>
                  <a:srgbClr val="FF0000"/>
                </a:solidFill>
              </a:rPr>
              <a:t>a meeting </a:t>
            </a:r>
            <a:r>
              <a:rPr lang="en-US" altLang="zh-CN" dirty="0" smtClean="0">
                <a:solidFill>
                  <a:srgbClr val="FF0000"/>
                </a:solidFill>
              </a:rPr>
              <a:t>slot</a:t>
            </a:r>
            <a:endParaRPr lang="en-US" altLang="zh-CN" dirty="0">
              <a:solidFill>
                <a:srgbClr val="FF0000"/>
              </a:solidFill>
            </a:endParaRPr>
          </a:p>
        </p:txBody>
      </p:sp>
      <p:pic>
        <p:nvPicPr>
          <p:cNvPr id="8" name="Content Placeholder 7"/>
          <p:cNvPicPr>
            <a:picLocks noGrp="1" noChangeAspect="1"/>
          </p:cNvPicPr>
          <p:nvPr>
            <p:ph sz="half" idx="2"/>
          </p:nvPr>
        </p:nvPicPr>
        <p:blipFill>
          <a:blip r:embed="rId2">
            <a:extLst>
              <a:ext uri="{28A0092B-C50C-407E-A947-70E740481C1C}">
                <a14:useLocalDpi xmlns:a14="http://schemas.microsoft.com/office/drawing/2010/main" val="0"/>
              </a:ext>
            </a:extLst>
          </a:blip>
          <a:stretch>
            <a:fillRect/>
          </a:stretch>
        </p:blipFill>
        <p:spPr>
          <a:xfrm>
            <a:off x="4762365" y="1981200"/>
            <a:ext cx="3578495" cy="4113213"/>
          </a:xfrm>
        </p:spPr>
      </p:pic>
      <p:sp>
        <p:nvSpPr>
          <p:cNvPr id="6" name="Date Placeholder 5"/>
          <p:cNvSpPr>
            <a:spLocks noGrp="1"/>
          </p:cNvSpPr>
          <p:nvPr>
            <p:ph type="dt" idx="10"/>
          </p:nvPr>
        </p:nvSpPr>
        <p:spPr/>
        <p:txBody>
          <a:bodyPr/>
          <a:lstStyle/>
          <a:p>
            <a:r>
              <a:rPr lang="en-US" altLang="ko-KR" dirty="0"/>
              <a:t>March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10</a:t>
            </a:fld>
            <a:endParaRPr lang="en-GB" dirty="0"/>
          </a:p>
        </p:txBody>
      </p:sp>
    </p:spTree>
    <p:extLst>
      <p:ext uri="{BB962C8B-B14F-4D97-AF65-F5344CB8AC3E}">
        <p14:creationId xmlns:p14="http://schemas.microsoft.com/office/powerpoint/2010/main" val="199795634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Instructions for the WG Chair</a:t>
            </a:r>
          </a:p>
        </p:txBody>
      </p:sp>
      <p:sp>
        <p:nvSpPr>
          <p:cNvPr id="3" name="Content Placeholder 2"/>
          <p:cNvSpPr>
            <a:spLocks noGrp="1"/>
          </p:cNvSpPr>
          <p:nvPr>
            <p:ph idx="1"/>
          </p:nvPr>
        </p:nvSpPr>
        <p:spPr/>
        <p:txBody>
          <a:bodyPr>
            <a:normAutofit fontScale="55000" lnSpcReduction="20000"/>
          </a:bodyPr>
          <a:lstStyle/>
          <a:p>
            <a:r>
              <a:rPr lang="en-US" dirty="0" smtClean="0"/>
              <a:t>The </a:t>
            </a:r>
            <a:r>
              <a:rPr lang="en-US" dirty="0"/>
              <a:t>IEEE-SA strongly recommends that at each WG meeting the chair or a designee:</a:t>
            </a:r>
          </a:p>
          <a:p>
            <a:pPr>
              <a:buFont typeface="Arial" panose="020B0604020202020204" pitchFamily="34" charset="0"/>
              <a:buChar char="•"/>
            </a:pPr>
            <a:r>
              <a:rPr lang="en-US" dirty="0" smtClean="0"/>
              <a:t>Advise </a:t>
            </a:r>
            <a:r>
              <a:rPr lang="en-US" dirty="0"/>
              <a:t>the WG attendees that: </a:t>
            </a:r>
          </a:p>
          <a:p>
            <a:pPr lvl="1">
              <a:buFont typeface="Arial" panose="020B0604020202020204" pitchFamily="34" charset="0"/>
              <a:buChar char="•"/>
            </a:pPr>
            <a:r>
              <a:rPr lang="en-US" dirty="0"/>
              <a:t>The IEEE’s patent policy is consistent with the ANSI patent policy and is described in Clause 6 of the IEEE-SA Standards Board Bylaws;</a:t>
            </a:r>
          </a:p>
          <a:p>
            <a:pPr lvl="1">
              <a:buFont typeface="Arial" panose="020B0604020202020204" pitchFamily="34" charset="0"/>
              <a:buChar char="•"/>
            </a:pPr>
            <a:r>
              <a:rPr lang="en-US" dirty="0"/>
              <a:t>Early identification of patent claims which may be essential for the use of standards under development is strongly encouraged; </a:t>
            </a:r>
          </a:p>
          <a:p>
            <a:pPr lvl="1">
              <a:buFont typeface="Arial" panose="020B0604020202020204" pitchFamily="34" charset="0"/>
              <a:buChar char="•"/>
            </a:pPr>
            <a:r>
              <a:rPr lang="en-US" dirty="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r>
              <a:rPr lang="en-US" dirty="0" smtClean="0"/>
              <a:t>.</a:t>
            </a:r>
            <a:endParaRPr lang="en-US" dirty="0"/>
          </a:p>
          <a:p>
            <a:pPr>
              <a:buFont typeface="Arial" panose="020B0604020202020204" pitchFamily="34" charset="0"/>
              <a:buChar char="•"/>
            </a:pPr>
            <a:r>
              <a:rPr lang="en-US" dirty="0"/>
              <a:t>Instruct the WG Secretary to record in the minutes of the relevant WG meeting: </a:t>
            </a:r>
          </a:p>
          <a:p>
            <a:pPr lvl="1">
              <a:buFont typeface="Arial" panose="020B0604020202020204" pitchFamily="34" charset="0"/>
              <a:buChar char="•"/>
            </a:pPr>
            <a:r>
              <a:rPr lang="en-US" dirty="0"/>
              <a:t>That the foregoing information was provided and that slides 1 through 4 (and this slide 0, if applicable) were shown; </a:t>
            </a:r>
          </a:p>
          <a:p>
            <a:pPr lvl="1">
              <a:buFont typeface="Arial" panose="020B0604020202020204" pitchFamily="34" charset="0"/>
              <a:buChar char="•"/>
            </a:pPr>
            <a:r>
              <a:rPr lang="en-US" dirty="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1">
              <a:buFont typeface="Arial" panose="020B0604020202020204" pitchFamily="34" charset="0"/>
              <a:buChar char="•"/>
            </a:pPr>
            <a:r>
              <a:rPr lang="en-US" dirty="0"/>
              <a:t>Any responses that were given, specifically the patent claim(s)/patent application claim(s) and/or the holder of the patent claim(s)/patent application claim(s) that were identified (if any) and by whom</a:t>
            </a:r>
            <a:r>
              <a:rPr lang="en-US" dirty="0" smtClean="0"/>
              <a:t>.</a:t>
            </a:r>
            <a:endParaRPr lang="en-US" dirty="0"/>
          </a:p>
          <a:p>
            <a:pPr lvl="1">
              <a:buFont typeface="Arial" panose="020B0604020202020204" pitchFamily="34" charset="0"/>
              <a:buChar char="•"/>
            </a:pPr>
            <a:r>
              <a:rPr lang="en-US" dirty="0"/>
              <a:t>The WG Chair shall ensure that a request is made to any identified holders of potential essential patent claim(s) to complete and submit a Letter of Assurance.</a:t>
            </a:r>
          </a:p>
          <a:p>
            <a:pPr lvl="1">
              <a:buFont typeface="Arial" panose="020B0604020202020204" pitchFamily="34" charset="0"/>
              <a:buChar char="•"/>
            </a:pPr>
            <a:r>
              <a:rPr lang="en-US" dirty="0"/>
              <a:t>It is recommended that the WG chair review the guidance in IEEE-SA Standards Board Operations Manual 6.3.5 and in FAQs 12 and 12a on inclusion of potential Essential Patent Claims by incorporation or by reference</a:t>
            </a:r>
            <a:r>
              <a:rPr lang="en-US" dirty="0" smtClean="0"/>
              <a:t>.</a:t>
            </a:r>
            <a:endParaRPr lang="en-US" dirty="0"/>
          </a:p>
          <a:p>
            <a:r>
              <a:rPr lang="en-US" dirty="0" smtClean="0"/>
              <a:t>Note</a:t>
            </a:r>
            <a:r>
              <a:rPr lang="en-US" dirty="0"/>
              <a:t>: </a:t>
            </a:r>
            <a:r>
              <a:rPr lang="en-US" dirty="0">
                <a:solidFill>
                  <a:srgbClr val="FF0000"/>
                </a:solidFill>
              </a:rPr>
              <a:t>WG includes Working Groups, Task Groups, and other standards-developing committees with a PAR approved by </a:t>
            </a:r>
            <a:r>
              <a:rPr lang="en-US" dirty="0" smtClean="0">
                <a:solidFill>
                  <a:srgbClr val="FF0000"/>
                </a:solidFill>
              </a:rPr>
              <a:t>the IEEE-SA </a:t>
            </a:r>
            <a:r>
              <a:rPr lang="en-US" dirty="0">
                <a:solidFill>
                  <a:srgbClr val="FF0000"/>
                </a:solidFill>
              </a:rPr>
              <a:t>Standards Board.</a:t>
            </a:r>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extLst>
      <p:ext uri="{BB962C8B-B14F-4D97-AF65-F5344CB8AC3E}">
        <p14:creationId xmlns:p14="http://schemas.microsoft.com/office/powerpoint/2010/main" val="2895057423"/>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Participants, Patents, and Duty to Inform</a:t>
            </a:r>
          </a:p>
        </p:txBody>
      </p:sp>
      <p:sp>
        <p:nvSpPr>
          <p:cNvPr id="3" name="Content Placeholder 2"/>
          <p:cNvSpPr>
            <a:spLocks noGrp="1"/>
          </p:cNvSpPr>
          <p:nvPr>
            <p:ph idx="1"/>
          </p:nvPr>
        </p:nvSpPr>
        <p:spPr/>
        <p:txBody>
          <a:bodyPr>
            <a:normAutofit fontScale="62500" lnSpcReduction="20000"/>
          </a:bodyPr>
          <a:lstStyle/>
          <a:p>
            <a:r>
              <a:rPr lang="en-US" dirty="0"/>
              <a:t>All participants in this meeting have certain obligations under the IEEE-SA Patent Policy.  Participants: </a:t>
            </a:r>
          </a:p>
          <a:p>
            <a:pPr>
              <a:buFont typeface="Arial" panose="020B0604020202020204" pitchFamily="34" charset="0"/>
              <a:buChar char="•"/>
            </a:pPr>
            <a:r>
              <a:rPr lang="en-US" dirty="0"/>
              <a:t>“Shall inform the IEEE (or cause the IEEE to be informed)” of the identity of each “holder of any potential Essential Patent Claims of which they are personally aware” if the claims are owned or controlled by the participant or the entity the participant is from, employed by, or otherwise represents</a:t>
            </a:r>
          </a:p>
          <a:p>
            <a:pPr>
              <a:buFont typeface="Arial" panose="020B0604020202020204" pitchFamily="34" charset="0"/>
              <a:buChar char="•"/>
            </a:pPr>
            <a:r>
              <a:rPr lang="en-US" dirty="0"/>
              <a:t>“Personal awareness” means that the participant “is personally aware that the holder may have a potential Essential Patent Claim,” even if the participant is not personally aware of the specific patents or patent claims</a:t>
            </a:r>
          </a:p>
          <a:p>
            <a:pPr>
              <a:buFont typeface="Arial" panose="020B0604020202020204" pitchFamily="34" charset="0"/>
              <a:buChar char="•"/>
            </a:pPr>
            <a:r>
              <a:rPr lang="en-US" dirty="0"/>
              <a:t>“Should inform the IEEE (or cause the IEEE to be informed)” of the identity of “any other holders of such potential Essential Patent Claims” (that is, third parties that are not affiliated with the participant, with the participant’s employer, or with anyone else that the participant is from or otherwise represents)</a:t>
            </a:r>
          </a:p>
          <a:p>
            <a:pPr>
              <a:buFont typeface="Arial" panose="020B0604020202020204" pitchFamily="34" charset="0"/>
              <a:buChar char="•"/>
            </a:pPr>
            <a:r>
              <a:rPr lang="en-US" dirty="0"/>
              <a:t>The above does not apply if the patent claim is already the subject of an Accepted Letter of Assurance that applies to the proposed standard(s) under consideration by this group</a:t>
            </a:r>
          </a:p>
          <a:p>
            <a:pPr marL="0" indent="0"/>
            <a:r>
              <a:rPr lang="en-US" dirty="0" smtClean="0"/>
              <a:t>Quoted </a:t>
            </a:r>
            <a:r>
              <a:rPr lang="en-US" dirty="0"/>
              <a:t>text excerpted from IEEE-SA Standards Board Bylaws </a:t>
            </a:r>
            <a:r>
              <a:rPr lang="en-US" dirty="0" err="1"/>
              <a:t>subclause</a:t>
            </a:r>
            <a:r>
              <a:rPr lang="en-US" dirty="0"/>
              <a:t> 6.2</a:t>
            </a:r>
          </a:p>
          <a:p>
            <a:pPr>
              <a:buFont typeface="Arial" panose="020B0604020202020204" pitchFamily="34" charset="0"/>
              <a:buChar char="•"/>
            </a:pPr>
            <a:r>
              <a:rPr lang="en-US" dirty="0"/>
              <a:t>Early identification of holders of potential Essential Patent Claims is strongly encouraged</a:t>
            </a:r>
          </a:p>
          <a:p>
            <a:pPr>
              <a:buFont typeface="Arial" panose="020B0604020202020204" pitchFamily="34" charset="0"/>
              <a:buChar char="•"/>
            </a:pPr>
            <a:r>
              <a:rPr lang="en-US" dirty="0"/>
              <a:t>No duty to perform a patent </a:t>
            </a:r>
            <a:r>
              <a:rPr lang="en-US" dirty="0" smtClean="0"/>
              <a:t>search</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extLst>
      <p:ext uri="{BB962C8B-B14F-4D97-AF65-F5344CB8AC3E}">
        <p14:creationId xmlns:p14="http://schemas.microsoft.com/office/powerpoint/2010/main" val="284510723"/>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Patent Related Links</a:t>
            </a:r>
          </a:p>
        </p:txBody>
      </p:sp>
      <p:sp>
        <p:nvSpPr>
          <p:cNvPr id="3" name="Content Placeholder 2"/>
          <p:cNvSpPr>
            <a:spLocks noGrp="1"/>
          </p:cNvSpPr>
          <p:nvPr>
            <p:ph idx="1"/>
          </p:nvPr>
        </p:nvSpPr>
        <p:spPr/>
        <p:txBody>
          <a:bodyPr>
            <a:normAutofit/>
          </a:bodyPr>
          <a:lstStyle/>
          <a:p>
            <a:pPr marL="0" indent="0"/>
            <a:r>
              <a:rPr lang="en-US" dirty="0"/>
              <a:t>All participants should be familiar with their obligations under the IEEE-SA Policies &amp; Procedures for standards development.</a:t>
            </a:r>
          </a:p>
          <a:p>
            <a:pPr>
              <a:buFont typeface="Arial" panose="020B0604020202020204" pitchFamily="34" charset="0"/>
              <a:buChar char="•"/>
            </a:pPr>
            <a:r>
              <a:rPr lang="en-US" dirty="0" smtClean="0"/>
              <a:t>Patent </a:t>
            </a:r>
            <a:r>
              <a:rPr lang="en-US" dirty="0"/>
              <a:t>Policy is stated in these sources:</a:t>
            </a:r>
          </a:p>
          <a:p>
            <a:pPr lvl="1">
              <a:buFont typeface="Arial" panose="020B0604020202020204" pitchFamily="34" charset="0"/>
              <a:buChar char="•"/>
            </a:pPr>
            <a:r>
              <a:rPr lang="en-US" dirty="0" smtClean="0"/>
              <a:t>IEEE-SA </a:t>
            </a:r>
            <a:r>
              <a:rPr lang="en-US" dirty="0"/>
              <a:t>Standards Boards Bylaws</a:t>
            </a:r>
          </a:p>
          <a:p>
            <a:pPr lvl="1">
              <a:buFont typeface="Arial" panose="020B0604020202020204" pitchFamily="34" charset="0"/>
              <a:buChar char="•"/>
            </a:pPr>
            <a:r>
              <a:rPr lang="en-US" dirty="0" smtClean="0">
                <a:hlinkClick r:id="rId2"/>
              </a:rPr>
              <a:t>http</a:t>
            </a:r>
            <a:r>
              <a:rPr lang="en-US" dirty="0">
                <a:hlinkClick r:id="rId2"/>
              </a:rPr>
              <a:t>://</a:t>
            </a:r>
            <a:r>
              <a:rPr lang="en-US" dirty="0" smtClean="0">
                <a:hlinkClick r:id="rId2"/>
              </a:rPr>
              <a:t>standards.ieee.org/guides/bylaws/sect6-7.html#6</a:t>
            </a:r>
            <a:endParaRPr lang="en-US" dirty="0"/>
          </a:p>
          <a:p>
            <a:pPr lvl="1">
              <a:buFont typeface="Arial" panose="020B0604020202020204" pitchFamily="34" charset="0"/>
              <a:buChar char="•"/>
            </a:pPr>
            <a:r>
              <a:rPr lang="en-US" dirty="0" smtClean="0"/>
              <a:t>IEEE-SA </a:t>
            </a:r>
            <a:r>
              <a:rPr lang="en-US" dirty="0"/>
              <a:t>Standards Board Operations Manual</a:t>
            </a:r>
          </a:p>
          <a:p>
            <a:pPr lvl="1">
              <a:buFont typeface="Arial" panose="020B0604020202020204" pitchFamily="34" charset="0"/>
              <a:buChar char="•"/>
            </a:pPr>
            <a:r>
              <a:rPr lang="en-US" dirty="0" smtClean="0">
                <a:hlinkClick r:id="rId3"/>
              </a:rPr>
              <a:t>http</a:t>
            </a:r>
            <a:r>
              <a:rPr lang="en-US" dirty="0">
                <a:hlinkClick r:id="rId3"/>
              </a:rPr>
              <a:t>://</a:t>
            </a:r>
            <a:r>
              <a:rPr lang="en-US" dirty="0" smtClean="0">
                <a:hlinkClick r:id="rId3"/>
              </a:rPr>
              <a:t>standards.ieee.org/guides/opman/sect6.html#6.3</a:t>
            </a:r>
            <a:endParaRPr lang="en-US" dirty="0" smtClean="0"/>
          </a:p>
          <a:p>
            <a:pPr lvl="1">
              <a:buFont typeface="Arial" panose="020B0604020202020204" pitchFamily="34" charset="0"/>
              <a:buChar char="•"/>
            </a:pPr>
            <a:r>
              <a:rPr lang="en-US" dirty="0" smtClean="0"/>
              <a:t>Material </a:t>
            </a:r>
            <a:r>
              <a:rPr lang="en-US" dirty="0"/>
              <a:t>about the patent policy is available </a:t>
            </a:r>
            <a:r>
              <a:rPr lang="en-US" dirty="0" smtClean="0"/>
              <a:t>at</a:t>
            </a:r>
          </a:p>
          <a:p>
            <a:pPr lvl="1">
              <a:buFont typeface="Arial" panose="020B0604020202020204" pitchFamily="34" charset="0"/>
              <a:buChar char="•"/>
            </a:pPr>
            <a:r>
              <a:rPr lang="en-US" dirty="0" smtClean="0">
                <a:hlinkClick r:id="rId4"/>
              </a:rPr>
              <a:t>http</a:t>
            </a:r>
            <a:r>
              <a:rPr lang="en-US" dirty="0">
                <a:hlinkClick r:id="rId4"/>
              </a:rPr>
              <a:t>://</a:t>
            </a:r>
            <a:r>
              <a:rPr lang="en-US" dirty="0" smtClean="0">
                <a:hlinkClick r:id="rId4"/>
              </a:rPr>
              <a:t>standards.ieee.org/board/pat/pat-material.html</a:t>
            </a:r>
            <a:endParaRPr lang="en-US" dirty="0"/>
          </a:p>
          <a:p>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13</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extLst>
      <p:ext uri="{BB962C8B-B14F-4D97-AF65-F5344CB8AC3E}">
        <p14:creationId xmlns:p14="http://schemas.microsoft.com/office/powerpoint/2010/main" val="366166583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Call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If anyone in this meeting is personally aware of the </a:t>
            </a:r>
            <a:r>
              <a:rPr lang="en-US" dirty="0" smtClean="0"/>
              <a:t>holder of </a:t>
            </a:r>
            <a:r>
              <a:rPr lang="en-US" dirty="0"/>
              <a:t>any patent claims that are potentially essential to implementation of the proposed standard(s) under consideration by this group and that are not already the subject of an Accepted Letter of Assurance: </a:t>
            </a:r>
          </a:p>
          <a:p>
            <a:pPr lvl="1">
              <a:buFont typeface="Arial" panose="020B0604020202020204" pitchFamily="34" charset="0"/>
              <a:buChar char="•"/>
            </a:pPr>
            <a:r>
              <a:rPr lang="en-US" dirty="0"/>
              <a:t>Either speak up now or</a:t>
            </a:r>
          </a:p>
          <a:p>
            <a:pPr lvl="1">
              <a:buFont typeface="Arial" panose="020B0604020202020204" pitchFamily="34" charset="0"/>
              <a:buChar char="•"/>
            </a:pPr>
            <a:r>
              <a:rPr lang="en-US" dirty="0"/>
              <a:t>Provide the chair of this group with the identity of the holder(s) of any and all such claims as soon as </a:t>
            </a:r>
            <a:r>
              <a:rPr lang="en-US" dirty="0" smtClean="0"/>
              <a:t>possible or</a:t>
            </a:r>
            <a:endParaRPr lang="en-US" dirty="0"/>
          </a:p>
          <a:p>
            <a:pPr lvl="1">
              <a:buFont typeface="Arial" panose="020B0604020202020204" pitchFamily="34" charset="0"/>
              <a:buChar char="•"/>
            </a:pPr>
            <a:r>
              <a:rPr lang="en-US" dirty="0"/>
              <a:t>Cause an LOA to be </a:t>
            </a:r>
            <a:r>
              <a:rPr lang="en-US" dirty="0" smtClean="0"/>
              <a:t>submitted</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14</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extLst>
      <p:ext uri="{BB962C8B-B14F-4D97-AF65-F5344CB8AC3E}">
        <p14:creationId xmlns:p14="http://schemas.microsoft.com/office/powerpoint/2010/main" val="1671482635"/>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Question</a:t>
            </a:r>
            <a:r>
              <a:rPr lang="en-US" dirty="0"/>
              <a:t> for Potentially Essential Patents</a:t>
            </a:r>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a:t>Are there any patent claim(s)/patent application claim(s) and/or the holder of patent claim(s)/patent application claim(s) that the participant believes may be essential for the use of that standard</a:t>
            </a:r>
            <a:r>
              <a:rPr lang="en-US" dirty="0" smtClean="0"/>
              <a:t>?</a:t>
            </a:r>
            <a:endParaRPr lang="en-US" dirty="0"/>
          </a:p>
          <a:p>
            <a:pPr lvl="1">
              <a:buFont typeface="Arial" panose="020B0604020202020204" pitchFamily="34" charset="0"/>
              <a:buChar char="•"/>
            </a:pPr>
            <a:r>
              <a:rPr lang="en-US" dirty="0" smtClean="0"/>
              <a:t>Minute that the question was asked.</a:t>
            </a:r>
          </a:p>
          <a:p>
            <a:pPr lvl="1">
              <a:buFont typeface="Arial" panose="020B0604020202020204" pitchFamily="34" charset="0"/>
              <a:buChar char="•"/>
            </a:pPr>
            <a:r>
              <a:rPr lang="en-US" dirty="0" smtClean="0"/>
              <a:t>Minute </a:t>
            </a:r>
            <a:r>
              <a:rPr lang="en-US" dirty="0"/>
              <a:t>any responses that were </a:t>
            </a:r>
            <a:r>
              <a:rPr lang="en-US" dirty="0" smtClean="0"/>
              <a:t>given</a:t>
            </a:r>
          </a:p>
          <a:p>
            <a:pPr lvl="2">
              <a:buFont typeface="Arial" panose="020B0604020202020204" pitchFamily="34" charset="0"/>
              <a:buChar char="•"/>
            </a:pPr>
            <a:r>
              <a:rPr lang="en-US" dirty="0" smtClean="0"/>
              <a:t>Specifically </a:t>
            </a:r>
            <a:r>
              <a:rPr lang="en-US" dirty="0"/>
              <a:t>the patent claim(s)/patent application </a:t>
            </a:r>
            <a:r>
              <a:rPr lang="en-US" dirty="0" smtClean="0"/>
              <a:t>claim(s)</a:t>
            </a:r>
          </a:p>
          <a:p>
            <a:pPr lvl="2">
              <a:buFont typeface="Arial" panose="020B0604020202020204" pitchFamily="34" charset="0"/>
              <a:buChar char="•"/>
            </a:pPr>
            <a:r>
              <a:rPr lang="en-US" dirty="0" smtClean="0"/>
              <a:t>The </a:t>
            </a:r>
            <a:r>
              <a:rPr lang="en-US" dirty="0"/>
              <a:t>holder of the patent claim(s)/patent application claim(s) that were identified (if </a:t>
            </a:r>
            <a:r>
              <a:rPr lang="en-US" dirty="0" smtClean="0"/>
              <a:t>any)</a:t>
            </a:r>
          </a:p>
          <a:p>
            <a:pPr lvl="2">
              <a:buFont typeface="Arial" panose="020B0604020202020204" pitchFamily="34" charset="0"/>
              <a:buChar char="•"/>
            </a:pPr>
            <a:r>
              <a:rPr lang="en-US" dirty="0" smtClean="0"/>
              <a:t>And </a:t>
            </a:r>
            <a:r>
              <a:rPr lang="en-US" dirty="0"/>
              <a:t>by </a:t>
            </a:r>
            <a:r>
              <a:rPr lang="en-US" dirty="0" smtClean="0"/>
              <a:t>whom</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15</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extLst>
      <p:ext uri="{BB962C8B-B14F-4D97-AF65-F5344CB8AC3E}">
        <p14:creationId xmlns:p14="http://schemas.microsoft.com/office/powerpoint/2010/main" val="36752369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Other Guidelines for IEEE WG Meetings</a:t>
            </a:r>
          </a:p>
        </p:txBody>
      </p:sp>
      <p:sp>
        <p:nvSpPr>
          <p:cNvPr id="3" name="Content Placeholder 2"/>
          <p:cNvSpPr>
            <a:spLocks noGrp="1"/>
          </p:cNvSpPr>
          <p:nvPr>
            <p:ph idx="1"/>
          </p:nvPr>
        </p:nvSpPr>
        <p:spPr/>
        <p:txBody>
          <a:bodyPr>
            <a:normAutofit fontScale="77500" lnSpcReduction="20000"/>
          </a:bodyPr>
          <a:lstStyle/>
          <a:p>
            <a:pPr>
              <a:buFont typeface="Arial" panose="020B0604020202020204" pitchFamily="34" charset="0"/>
              <a:buChar char="•"/>
            </a:pPr>
            <a:r>
              <a:rPr lang="en-US" dirty="0"/>
              <a:t>All IEEE-SA standards meetings shall be conducted in compliance with all applicable laws, including antitrust and competition laws. </a:t>
            </a:r>
          </a:p>
          <a:p>
            <a:pPr lvl="1">
              <a:buFont typeface="Arial" panose="020B0604020202020204" pitchFamily="34" charset="0"/>
              <a:buChar char="•"/>
            </a:pPr>
            <a:r>
              <a:rPr lang="en-US" dirty="0"/>
              <a:t>Don’t discuss the interpretation, validity, or essentiality of patents/patent claims. </a:t>
            </a:r>
          </a:p>
          <a:p>
            <a:pPr lvl="1">
              <a:buFont typeface="Arial" panose="020B0604020202020204" pitchFamily="34" charset="0"/>
              <a:buChar char="•"/>
            </a:pPr>
            <a:r>
              <a:rPr lang="en-US" dirty="0"/>
              <a:t>Don’t discuss specific license rates, terms, or conditions.</a:t>
            </a:r>
          </a:p>
          <a:p>
            <a:pPr lvl="2">
              <a:buFont typeface="Arial" panose="020B0604020202020204" pitchFamily="34" charset="0"/>
              <a:buChar char="•"/>
            </a:pPr>
            <a:r>
              <a:rPr lang="en-US" dirty="0"/>
              <a:t>Relative costs, including licensing costs of essential patent claims, of different technical approaches may be discussed in standards development meetings. </a:t>
            </a:r>
          </a:p>
          <a:p>
            <a:pPr lvl="3">
              <a:buFont typeface="Arial" panose="020B0604020202020204" pitchFamily="34" charset="0"/>
              <a:buChar char="•"/>
            </a:pPr>
            <a:r>
              <a:rPr lang="en-US" dirty="0"/>
              <a:t>Technical considerations remain primary focus</a:t>
            </a:r>
          </a:p>
          <a:p>
            <a:pPr lvl="1">
              <a:buFont typeface="Arial" panose="020B0604020202020204" pitchFamily="34" charset="0"/>
              <a:buChar char="•"/>
            </a:pPr>
            <a:r>
              <a:rPr lang="en-US" dirty="0"/>
              <a:t>Don’t discuss or engage in the fixing of product prices, allocation of customers, or division of sales markets.</a:t>
            </a:r>
          </a:p>
          <a:p>
            <a:pPr lvl="1">
              <a:buFont typeface="Arial" panose="020B0604020202020204" pitchFamily="34" charset="0"/>
              <a:buChar char="•"/>
            </a:pPr>
            <a:r>
              <a:rPr lang="en-US" dirty="0"/>
              <a:t>Don’t discuss the status or substance of ongoing or threatened litigation.</a:t>
            </a:r>
          </a:p>
          <a:p>
            <a:pPr lvl="1">
              <a:buFont typeface="Arial" panose="020B0604020202020204" pitchFamily="34" charset="0"/>
              <a:buChar char="•"/>
            </a:pPr>
            <a:r>
              <a:rPr lang="en-US" dirty="0"/>
              <a:t>Don’t be silent if inappropriate topics are discussed … do formally object</a:t>
            </a:r>
            <a:r>
              <a:rPr lang="en-US" dirty="0" smtClean="0"/>
              <a:t>.</a:t>
            </a:r>
          </a:p>
          <a:p>
            <a:pPr lvl="1">
              <a:buFont typeface="Arial" panose="020B0604020202020204" pitchFamily="34" charset="0"/>
              <a:buChar char="•"/>
            </a:pPr>
            <a:endParaRPr lang="en-US" dirty="0"/>
          </a:p>
          <a:p>
            <a:pPr marL="0" indent="0" algn="ctr"/>
            <a:r>
              <a:rPr lang="en-US" dirty="0" smtClean="0"/>
              <a:t>See </a:t>
            </a:r>
            <a:r>
              <a:rPr lang="en-US" dirty="0"/>
              <a:t>IEEE-SA Standards Board Operations Manual, clause 5.3.10 and “Promoting Competition and Innovation: What You Need to Know about the IEEE Standards Association's Antitrust and Competition Policy” for more details</a:t>
            </a:r>
            <a:r>
              <a:rPr lang="en-US" dirty="0" smtClean="0"/>
              <a:t>.</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16</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extLst>
      <p:ext uri="{BB962C8B-B14F-4D97-AF65-F5344CB8AC3E}">
        <p14:creationId xmlns:p14="http://schemas.microsoft.com/office/powerpoint/2010/main" val="469737634"/>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smtClean="0"/>
              <a:t>Ad Hoc Groups Operation</a:t>
            </a:r>
          </a:p>
        </p:txBody>
      </p:sp>
      <p:sp>
        <p:nvSpPr>
          <p:cNvPr id="25603" name="Content Placeholder 2"/>
          <p:cNvSpPr>
            <a:spLocks noGrp="1"/>
          </p:cNvSpPr>
          <p:nvPr>
            <p:ph idx="1"/>
          </p:nvPr>
        </p:nvSpPr>
        <p:spPr>
          <a:xfrm>
            <a:off x="685800" y="1676400"/>
            <a:ext cx="7772400" cy="4114800"/>
          </a:xfrm>
        </p:spPr>
        <p:txBody>
          <a:bodyPr/>
          <a:lstStyle/>
          <a:p>
            <a:r>
              <a:rPr lang="en-US" altLang="en-US" dirty="0" smtClean="0"/>
              <a:t>No more than 2 Ad Hoc group meetings at any point in time.</a:t>
            </a:r>
          </a:p>
          <a:p>
            <a:r>
              <a:rPr lang="en-US" altLang="en-US" dirty="0" smtClean="0"/>
              <a:t>Straw Polls are only allowed during Ad Hoc group meeting // no motions, anyone can vote</a:t>
            </a:r>
          </a:p>
          <a:p>
            <a:r>
              <a:rPr lang="en-US" altLang="en-US" dirty="0" smtClean="0"/>
              <a:t>A straw poll affecting the Spec Framework has to start with, </a:t>
            </a:r>
          </a:p>
          <a:p>
            <a:pPr lvl="1"/>
            <a:r>
              <a:rPr lang="en-US" altLang="en-US" dirty="0" smtClean="0">
                <a:solidFill>
                  <a:srgbClr val="FF0000"/>
                </a:solidFill>
              </a:rPr>
              <a:t>Do you agree to add to the TG Specification Frame work document?</a:t>
            </a:r>
          </a:p>
          <a:p>
            <a:pPr lvl="1"/>
            <a:r>
              <a:rPr lang="en-US" altLang="en-US" dirty="0" err="1" smtClean="0">
                <a:solidFill>
                  <a:srgbClr val="FF0000"/>
                </a:solidFill>
              </a:rPr>
              <a:t>x.y.z</a:t>
            </a:r>
            <a:r>
              <a:rPr lang="en-US" altLang="en-US" dirty="0" smtClean="0">
                <a:solidFill>
                  <a:srgbClr val="FF0000"/>
                </a:solidFill>
              </a:rPr>
              <a:t>. &lt;feature description&gt;</a:t>
            </a:r>
          </a:p>
          <a:p>
            <a:r>
              <a:rPr lang="en-US" altLang="en-US" dirty="0" smtClean="0"/>
              <a:t>A straw poll needs to achieves at least 75% to be converted to a motion at the TG level.</a:t>
            </a:r>
          </a:p>
        </p:txBody>
      </p:sp>
      <p:sp>
        <p:nvSpPr>
          <p:cNvPr id="25605" name="Footer Placeholder 4"/>
          <p:cNvSpPr>
            <a:spLocks noGrp="1"/>
          </p:cNvSpPr>
          <p:nvPr>
            <p:ph type="ftr" sz="quarter" idx="4294967295"/>
          </p:nvPr>
        </p:nvSpPr>
        <p:spPr>
          <a:xfrm>
            <a:off x="6504731" y="6462617"/>
            <a:ext cx="2459757" cy="206743"/>
          </a:xfrm>
          <a:prstGeom prst="rect">
            <a:avLst/>
          </a:prstGeo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GB" dirty="0"/>
              <a:t>Guido R. </a:t>
            </a:r>
            <a:r>
              <a:rPr lang="en-GB" dirty="0" err="1"/>
              <a:t>Hiertz</a:t>
            </a:r>
            <a:r>
              <a:rPr lang="en-GB" dirty="0"/>
              <a:t>, Ericsson et al.</a:t>
            </a:r>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17</a:t>
            </a:fld>
            <a:endParaRPr lang="en-US" altLang="en-US"/>
          </a:p>
        </p:txBody>
      </p:sp>
      <p:sp>
        <p:nvSpPr>
          <p:cNvPr id="8"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extLst>
      <p:ext uri="{BB962C8B-B14F-4D97-AF65-F5344CB8AC3E}">
        <p14:creationId xmlns:p14="http://schemas.microsoft.com/office/powerpoint/2010/main" val="2607525660"/>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polls</a:t>
            </a:r>
            <a:endParaRPr lang="en-US" dirty="0"/>
          </a:p>
        </p:txBody>
      </p:sp>
      <p:sp>
        <p:nvSpPr>
          <p:cNvPr id="3" name="Content Placeholder 2"/>
          <p:cNvSpPr>
            <a:spLocks noGrp="1"/>
          </p:cNvSpPr>
          <p:nvPr>
            <p:ph sz="half" idx="1"/>
          </p:nvPr>
        </p:nvSpPr>
        <p:spPr>
          <a:xfrm>
            <a:off x="685800" y="1981200"/>
            <a:ext cx="4822304" cy="4113213"/>
          </a:xfrm>
        </p:spPr>
        <p:txBody>
          <a:bodyPr>
            <a:noAutofit/>
          </a:bodyPr>
          <a:lstStyle/>
          <a:p>
            <a:pPr>
              <a:buFont typeface="Arial" panose="020B0604020202020204" pitchFamily="34" charset="0"/>
              <a:buChar char="•"/>
            </a:pPr>
            <a:r>
              <a:rPr lang="en-US" sz="2400" dirty="0" smtClean="0"/>
              <a:t>All straw polls to be sequentially numbered by chairmen</a:t>
            </a:r>
          </a:p>
          <a:p>
            <a:pPr lvl="1">
              <a:buFont typeface="Arial" panose="020B0604020202020204" pitchFamily="34" charset="0"/>
              <a:buChar char="•"/>
            </a:pPr>
            <a:r>
              <a:rPr lang="en-US" sz="1800" dirty="0" smtClean="0"/>
              <a:t>Year, Month, Day, three digits: </a:t>
            </a:r>
            <a:r>
              <a:rPr lang="en-US" sz="1800" dirty="0" err="1" smtClean="0"/>
              <a:t>YYYYMMDDxyz</a:t>
            </a:r>
            <a:endParaRPr lang="en-US" sz="1800" dirty="0" smtClean="0"/>
          </a:p>
          <a:p>
            <a:pPr>
              <a:buFont typeface="Arial" panose="020B0604020202020204" pitchFamily="34" charset="0"/>
              <a:buChar char="•"/>
            </a:pPr>
            <a:r>
              <a:rPr lang="en-US" sz="2400" dirty="0" smtClean="0"/>
              <a:t>Two Straw Poll categories</a:t>
            </a:r>
          </a:p>
          <a:p>
            <a:pPr lvl="1">
              <a:buFont typeface="Arial" panose="020B0604020202020204" pitchFamily="34" charset="0"/>
              <a:buChar char="•"/>
            </a:pPr>
            <a:r>
              <a:rPr lang="en-US" sz="1800" dirty="0" smtClean="0">
                <a:solidFill>
                  <a:srgbClr val="FF0000"/>
                </a:solidFill>
              </a:rPr>
              <a:t>Ad hoc Straw Polls</a:t>
            </a:r>
            <a:r>
              <a:rPr lang="en-US" sz="1800" dirty="0" smtClean="0"/>
              <a:t>: A20150312001</a:t>
            </a:r>
          </a:p>
          <a:p>
            <a:pPr lvl="2">
              <a:buFont typeface="Arial" panose="020B0604020202020204" pitchFamily="34" charset="0"/>
              <a:buChar char="•"/>
            </a:pPr>
            <a:r>
              <a:rPr lang="en-US" sz="1600" dirty="0" smtClean="0"/>
              <a:t>During discussions</a:t>
            </a:r>
          </a:p>
          <a:p>
            <a:pPr lvl="2">
              <a:buFont typeface="Arial" panose="020B0604020202020204" pitchFamily="34" charset="0"/>
              <a:buChar char="•"/>
            </a:pPr>
            <a:r>
              <a:rPr lang="en-US" sz="1600" dirty="0" smtClean="0"/>
              <a:t>Test for Ad hoc group internal opinions</a:t>
            </a:r>
          </a:p>
          <a:p>
            <a:pPr lvl="1">
              <a:buFont typeface="Arial" panose="020B0604020202020204" pitchFamily="34" charset="0"/>
              <a:buChar char="•"/>
            </a:pPr>
            <a:r>
              <a:rPr lang="en-US" sz="1800" dirty="0" smtClean="0">
                <a:solidFill>
                  <a:srgbClr val="FF0000"/>
                </a:solidFill>
              </a:rPr>
              <a:t>Report Straw Polls</a:t>
            </a:r>
            <a:r>
              <a:rPr lang="en-US" sz="1800" dirty="0" smtClean="0"/>
              <a:t>: R20150312001</a:t>
            </a:r>
          </a:p>
          <a:p>
            <a:pPr lvl="2">
              <a:buFont typeface="Arial" panose="020B0604020202020204" pitchFamily="34" charset="0"/>
              <a:buChar char="•"/>
            </a:pPr>
            <a:r>
              <a:rPr lang="en-US" sz="1600" dirty="0" smtClean="0"/>
              <a:t>Result to be reported to Task Group 802.11ax</a:t>
            </a:r>
          </a:p>
          <a:p>
            <a:pPr lvl="2">
              <a:buFont typeface="Arial" panose="020B0604020202020204" pitchFamily="34" charset="0"/>
              <a:buChar char="•"/>
            </a:pPr>
            <a:r>
              <a:rPr lang="en-US" sz="1600" dirty="0" smtClean="0"/>
              <a:t>Meant as advise for Task Group (motion)</a:t>
            </a:r>
          </a:p>
        </p:txBody>
      </p:sp>
      <p:sp>
        <p:nvSpPr>
          <p:cNvPr id="6" name="Date Placeholder 5"/>
          <p:cNvSpPr>
            <a:spLocks noGrp="1"/>
          </p:cNvSpPr>
          <p:nvPr>
            <p:ph type="dt" idx="10"/>
          </p:nvPr>
        </p:nvSpPr>
        <p:spPr/>
        <p:txBody>
          <a:bodyPr/>
          <a:lstStyle/>
          <a:p>
            <a:r>
              <a:rPr lang="en-US" altLang="ko-KR" dirty="0"/>
              <a:t>March 2016</a:t>
            </a:r>
            <a:endParaRPr lang="en-GB" altLang="ko-KR" dirty="0"/>
          </a:p>
        </p:txBody>
      </p:sp>
      <p:sp>
        <p:nvSpPr>
          <p:cNvPr id="5" name="Footer Placeholder 4"/>
          <p:cNvSpPr>
            <a:spLocks noGrp="1"/>
          </p:cNvSpPr>
          <p:nvPr>
            <p:ph type="ftr" idx="11"/>
          </p:nvPr>
        </p:nvSpPr>
        <p:spPr/>
        <p:txBody>
          <a:bodyPr/>
          <a:lstStyle/>
          <a:p>
            <a:r>
              <a:rPr lang="en-GB" dirty="0" smtClean="0"/>
              <a:t>Guido R. </a:t>
            </a:r>
            <a:r>
              <a:rPr lang="en-GB" dirty="0" err="1" smtClean="0"/>
              <a:t>Hiertz</a:t>
            </a:r>
            <a:r>
              <a:rPr lang="en-GB" dirty="0" smtClean="0"/>
              <a:t>,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18</a:t>
            </a:fld>
            <a:endParaRPr lang="en-GB" dirty="0"/>
          </a:p>
        </p:txBody>
      </p:sp>
      <p:pic>
        <p:nvPicPr>
          <p:cNvPr id="6147" name="Picture 3" descr="C:\Users\eguihie\AppData\Local\Microsoft\Windows\Temporary Internet Files\Content.IE5\4Z97PE9C\checklist[1].png"/>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940152" y="2362200"/>
            <a:ext cx="2524125" cy="25908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358725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ctrTitle"/>
          </p:nvPr>
        </p:nvSpPr>
        <p:spPr>
          <a:xfrm>
            <a:off x="685800" y="1124744"/>
            <a:ext cx="7772400" cy="1470025"/>
          </a:xfrm>
        </p:spPr>
        <p:txBody>
          <a:bodyPr/>
          <a:lstStyle/>
          <a:p>
            <a:r>
              <a:rPr lang="en-US" dirty="0" smtClean="0"/>
              <a:t>IEEE 802.11 </a:t>
            </a:r>
            <a:r>
              <a:rPr lang="en-US" dirty="0" err="1" smtClean="0"/>
              <a:t>TGax</a:t>
            </a:r>
            <a:r>
              <a:rPr lang="en-US" dirty="0"/>
              <a:t/>
            </a:r>
            <a:br>
              <a:rPr lang="en-US" dirty="0"/>
            </a:br>
            <a:r>
              <a:rPr lang="en-US" dirty="0" smtClean="0"/>
              <a:t>High Efficiency WLAN Task Group</a:t>
            </a:r>
            <a:br>
              <a:rPr lang="en-US" dirty="0" smtClean="0"/>
            </a:br>
            <a:r>
              <a:rPr lang="en-US" dirty="0" smtClean="0"/>
              <a:t>Ad hoc Group Spatial Reuse</a:t>
            </a:r>
            <a:endParaRPr lang="en-US" dirty="0"/>
          </a:p>
        </p:txBody>
      </p:sp>
      <p:sp>
        <p:nvSpPr>
          <p:cNvPr id="8" name="Subtitle 7"/>
          <p:cNvSpPr>
            <a:spLocks noGrp="1"/>
          </p:cNvSpPr>
          <p:nvPr>
            <p:ph type="subTitle" idx="1"/>
          </p:nvPr>
        </p:nvSpPr>
        <p:spPr>
          <a:xfrm>
            <a:off x="1371600" y="2880518"/>
            <a:ext cx="6400800" cy="2276673"/>
          </a:xfrm>
        </p:spPr>
        <p:txBody>
          <a:bodyPr/>
          <a:lstStyle/>
          <a:p>
            <a:r>
              <a:rPr lang="en-US" dirty="0" smtClean="0"/>
              <a:t>Macao</a:t>
            </a:r>
            <a:endParaRPr lang="en-US" dirty="0" smtClean="0"/>
          </a:p>
          <a:p>
            <a:r>
              <a:rPr lang="en-US" dirty="0" smtClean="0"/>
              <a:t>2016-03-14 </a:t>
            </a:r>
            <a:r>
              <a:rPr lang="en-US" dirty="0" smtClean="0"/>
              <a:t>&amp; </a:t>
            </a:r>
            <a:r>
              <a:rPr lang="en-US" dirty="0" smtClean="0"/>
              <a:t>2016-03-15</a:t>
            </a:r>
            <a:endParaRPr lang="en-US" dirty="0" smtClean="0"/>
          </a:p>
          <a:p>
            <a:r>
              <a:rPr lang="en-US" dirty="0" smtClean="0"/>
              <a:t>Ad hoc chairmen:</a:t>
            </a:r>
          </a:p>
          <a:p>
            <a:r>
              <a:rPr lang="en-US" dirty="0" smtClean="0"/>
              <a:t>Jae </a:t>
            </a:r>
            <a:r>
              <a:rPr lang="en-US" dirty="0" err="1" smtClean="0"/>
              <a:t>Seung</a:t>
            </a:r>
            <a:r>
              <a:rPr lang="en-US" dirty="0" smtClean="0"/>
              <a:t> Lee (ETRI), Laurent </a:t>
            </a:r>
            <a:r>
              <a:rPr lang="en-US" dirty="0" err="1" smtClean="0"/>
              <a:t>Cariou</a:t>
            </a:r>
            <a:r>
              <a:rPr lang="en-US" dirty="0" smtClean="0"/>
              <a:t> (Intel), Guido R. Hiertz (Ericsson)</a:t>
            </a:r>
            <a:endParaRPr lang="en-US" dirty="0"/>
          </a:p>
        </p:txBody>
      </p:sp>
      <p:sp>
        <p:nvSpPr>
          <p:cNvPr id="6" name="Date Placeholder 5"/>
          <p:cNvSpPr>
            <a:spLocks noGrp="1"/>
          </p:cNvSpPr>
          <p:nvPr>
            <p:ph type="dt" idx="10"/>
          </p:nvPr>
        </p:nvSpPr>
        <p:spPr/>
        <p:txBody>
          <a:bodyPr/>
          <a:lstStyle/>
          <a:p>
            <a:r>
              <a:rPr lang="en-US" altLang="ko-KR" dirty="0"/>
              <a:t>March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19</a:t>
            </a:fld>
            <a:endParaRPr lang="en-GB" dirty="0"/>
          </a:p>
        </p:txBody>
      </p:sp>
    </p:spTree>
    <p:extLst>
      <p:ext uri="{BB962C8B-B14F-4D97-AF65-F5344CB8AC3E}">
        <p14:creationId xmlns:p14="http://schemas.microsoft.com/office/powerpoint/2010/main" val="245343547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
        <p:nvSpPr>
          <p:cNvPr id="5" name="Footer Placeholder 4"/>
          <p:cNvSpPr>
            <a:spLocks noGrp="1"/>
          </p:cNvSpPr>
          <p:nvPr>
            <p:ph type="ftr" idx="14"/>
          </p:nvPr>
        </p:nvSpPr>
        <p:spPr>
          <a:xfrm>
            <a:off x="5500694" y="6475413"/>
            <a:ext cx="304164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351F4386-A5E2-41A1-B4D0-BE653C929E06}" type="slidenum">
              <a:rPr lang="en-GB"/>
              <a:pPr/>
              <a:t>2</a:t>
            </a:fld>
            <a:endParaRPr lang="en-GB"/>
          </a:p>
        </p:txBody>
      </p:sp>
      <p:sp>
        <p:nvSpPr>
          <p:cNvPr id="4097"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Abstract</a:t>
            </a:r>
          </a:p>
        </p:txBody>
      </p:sp>
      <p:sp>
        <p:nvSpPr>
          <p:cNvPr id="4098" name="Rectangle 2"/>
          <p:cNvSpPr>
            <a:spLocks noGrp="1" noChangeArrowheads="1"/>
          </p:cNvSpPr>
          <p:nvPr>
            <p:ph type="body" idx="1"/>
          </p:nvPr>
        </p:nvSpPr>
        <p:spPr>
          <a:xfrm>
            <a:off x="685800" y="1981200"/>
            <a:ext cx="7772400" cy="4114800"/>
          </a:xfrm>
          <a:ln/>
        </p:spPr>
        <p:txBody>
          <a:bodyPr/>
          <a:lstStyle/>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The 802.11ax Spatial Reuse (SR) ad </a:t>
            </a:r>
            <a:r>
              <a:rPr lang="en-US" dirty="0"/>
              <a:t>hoc </a:t>
            </a:r>
            <a:r>
              <a:rPr lang="en-US" dirty="0" smtClean="0"/>
              <a:t>group discusses matter that improves spatial frequency reuse and other mechanisms that enhance the concurrent use of the wireless medium by multiple devices.</a:t>
            </a:r>
          </a:p>
          <a:p>
            <a:pPr>
              <a:tabLst>
                <a:tab pos="912813" algn="l"/>
                <a:tab pos="1827213" algn="l"/>
                <a:tab pos="2741613" algn="l"/>
                <a:tab pos="3656013" algn="l"/>
                <a:tab pos="4570413" algn="l"/>
                <a:tab pos="5484813" algn="l"/>
                <a:tab pos="6399213" algn="l"/>
                <a:tab pos="7313613" algn="l"/>
                <a:tab pos="8228013" algn="l"/>
                <a:tab pos="9142413" algn="l"/>
                <a:tab pos="10056813" algn="l"/>
              </a:tabLst>
            </a:pPr>
            <a:endParaRPr lang="en-US" dirty="0" smtClean="0"/>
          </a:p>
          <a:p>
            <a:pPr>
              <a:tabLst>
                <a:tab pos="912813" algn="l"/>
                <a:tab pos="1827213" algn="l"/>
                <a:tab pos="2741613" algn="l"/>
                <a:tab pos="3656013" algn="l"/>
                <a:tab pos="4570413" algn="l"/>
                <a:tab pos="5484813" algn="l"/>
                <a:tab pos="6399213" algn="l"/>
                <a:tab pos="7313613" algn="l"/>
                <a:tab pos="8228013" algn="l"/>
                <a:tab pos="9142413" algn="l"/>
                <a:tab pos="10056813" algn="l"/>
              </a:tabLst>
            </a:pPr>
            <a:r>
              <a:rPr lang="en-US" dirty="0" smtClean="0"/>
              <a:t>No decisions can be taken in this ad hoc group. In an ad hoc group, any attendee can call for a straw poll. A straw poll tests the opinion of those attendees present. No voting rights are needed to respond to a straw poll.</a:t>
            </a:r>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Timeline</a:t>
            </a:r>
            <a:endParaRPr lang="en-US" dirty="0"/>
          </a:p>
        </p:txBody>
      </p:sp>
      <p:sp>
        <p:nvSpPr>
          <p:cNvPr id="3" name="Content Placeholder 2"/>
          <p:cNvSpPr>
            <a:spLocks noGrp="1"/>
          </p:cNvSpPr>
          <p:nvPr>
            <p:ph idx="1"/>
          </p:nvPr>
        </p:nvSpPr>
        <p:spPr/>
        <p:txBody>
          <a:bodyPr/>
          <a:lstStyle/>
          <a:p>
            <a:pPr>
              <a:buFont typeface="Arial" panose="020B0604020202020204" pitchFamily="34" charset="0"/>
              <a:buChar char="•"/>
            </a:pPr>
            <a:r>
              <a:rPr lang="en-US" dirty="0" smtClean="0">
                <a:solidFill>
                  <a:schemeClr val="tx1"/>
                </a:solidFill>
              </a:rPr>
              <a:t>2014-11: Task Group 802.11ax decided to establish four ad hoc groups</a:t>
            </a:r>
          </a:p>
          <a:p>
            <a:pPr>
              <a:buFont typeface="Arial" panose="020B0604020202020204" pitchFamily="34" charset="0"/>
              <a:buChar char="•"/>
            </a:pPr>
            <a:r>
              <a:rPr lang="en-US" dirty="0" smtClean="0">
                <a:solidFill>
                  <a:schemeClr val="tx1"/>
                </a:solidFill>
              </a:rPr>
              <a:t>2015-01-13: Task Group 802.11ax elected twelve ad hoc chairmen</a:t>
            </a:r>
          </a:p>
          <a:p>
            <a:pPr>
              <a:buFont typeface="Arial" panose="020B0604020202020204" pitchFamily="34" charset="0"/>
              <a:buChar char="•"/>
            </a:pPr>
            <a:r>
              <a:rPr lang="en-US" dirty="0" smtClean="0">
                <a:solidFill>
                  <a:schemeClr val="tx1"/>
                </a:solidFill>
              </a:rPr>
              <a:t>2015-03-11: 1</a:t>
            </a:r>
            <a:r>
              <a:rPr lang="en-US" baseline="30000" dirty="0" smtClean="0">
                <a:solidFill>
                  <a:schemeClr val="tx1"/>
                </a:solidFill>
              </a:rPr>
              <a:t>st</a:t>
            </a:r>
            <a:r>
              <a:rPr lang="en-US" dirty="0" smtClean="0">
                <a:solidFill>
                  <a:schemeClr val="tx1"/>
                </a:solidFill>
              </a:rPr>
              <a:t> meeting </a:t>
            </a:r>
            <a:r>
              <a:rPr lang="en-US" dirty="0">
                <a:solidFill>
                  <a:schemeClr val="tx1"/>
                </a:solidFill>
              </a:rPr>
              <a:t>of 802.11ax SR ad hoc </a:t>
            </a:r>
            <a:r>
              <a:rPr lang="en-US" dirty="0" smtClean="0">
                <a:solidFill>
                  <a:schemeClr val="tx1"/>
                </a:solidFill>
              </a:rPr>
              <a:t>group</a:t>
            </a:r>
          </a:p>
          <a:p>
            <a:pPr>
              <a:buFont typeface="Arial" panose="020B0604020202020204" pitchFamily="34" charset="0"/>
              <a:buChar char="•"/>
            </a:pPr>
            <a:r>
              <a:rPr lang="en-US" altLang="ko-KR" dirty="0" smtClean="0">
                <a:solidFill>
                  <a:schemeClr val="tx1"/>
                </a:solidFill>
              </a:rPr>
              <a:t>2015-05-12: 2</a:t>
            </a:r>
            <a:r>
              <a:rPr lang="en-US" altLang="ko-KR" baseline="30000" dirty="0" smtClean="0">
                <a:solidFill>
                  <a:schemeClr val="tx1"/>
                </a:solidFill>
              </a:rPr>
              <a:t>nd</a:t>
            </a:r>
            <a:r>
              <a:rPr lang="en-US" altLang="ko-KR" dirty="0" smtClean="0">
                <a:solidFill>
                  <a:schemeClr val="tx1"/>
                </a:solidFill>
              </a:rPr>
              <a:t> meeting </a:t>
            </a:r>
            <a:r>
              <a:rPr lang="en-US" altLang="ko-KR" dirty="0">
                <a:solidFill>
                  <a:schemeClr val="tx1"/>
                </a:solidFill>
              </a:rPr>
              <a:t>of 802.11ax SR ad hoc </a:t>
            </a:r>
            <a:r>
              <a:rPr lang="en-US" altLang="ko-KR" dirty="0" smtClean="0">
                <a:solidFill>
                  <a:schemeClr val="tx1"/>
                </a:solidFill>
              </a:rPr>
              <a:t>group</a:t>
            </a:r>
          </a:p>
          <a:p>
            <a:pPr>
              <a:buFont typeface="Arial" panose="020B0604020202020204" pitchFamily="34" charset="0"/>
              <a:buChar char="•"/>
            </a:pPr>
            <a:r>
              <a:rPr lang="en-US" altLang="ko-KR" dirty="0" smtClean="0">
                <a:solidFill>
                  <a:schemeClr val="tx1"/>
                </a:solidFill>
              </a:rPr>
              <a:t>2015-07-14: 3</a:t>
            </a:r>
            <a:r>
              <a:rPr lang="en-US" altLang="ko-KR" baseline="30000" dirty="0" smtClean="0">
                <a:solidFill>
                  <a:schemeClr val="tx1"/>
                </a:solidFill>
              </a:rPr>
              <a:t>rd</a:t>
            </a:r>
            <a:r>
              <a:rPr lang="en-US" altLang="ko-KR" dirty="0" smtClean="0">
                <a:solidFill>
                  <a:schemeClr val="tx1"/>
                </a:solidFill>
              </a:rPr>
              <a:t> meeting of 802.11ax SR ad hoc group</a:t>
            </a:r>
          </a:p>
          <a:p>
            <a:pPr>
              <a:buFont typeface="Arial" panose="020B0604020202020204" pitchFamily="34" charset="0"/>
              <a:buChar char="•"/>
            </a:pPr>
            <a:r>
              <a:rPr lang="en-US" altLang="ko-KR" dirty="0" smtClean="0">
                <a:solidFill>
                  <a:schemeClr val="tx1"/>
                </a:solidFill>
              </a:rPr>
              <a:t>2015-09-15: 4</a:t>
            </a:r>
            <a:r>
              <a:rPr lang="en-US" altLang="ko-KR" baseline="30000" dirty="0" smtClean="0">
                <a:solidFill>
                  <a:schemeClr val="tx1"/>
                </a:solidFill>
              </a:rPr>
              <a:t>th</a:t>
            </a:r>
            <a:r>
              <a:rPr lang="en-US" altLang="ko-KR" dirty="0" smtClean="0">
                <a:solidFill>
                  <a:schemeClr val="tx1"/>
                </a:solidFill>
              </a:rPr>
              <a:t> meeting of 802.11ax SR ad hoc </a:t>
            </a:r>
            <a:r>
              <a:rPr lang="en-US" altLang="ko-KR" dirty="0" smtClean="0">
                <a:solidFill>
                  <a:schemeClr val="tx1"/>
                </a:solidFill>
              </a:rPr>
              <a:t>group</a:t>
            </a:r>
          </a:p>
          <a:p>
            <a:pPr>
              <a:buFont typeface="Arial" panose="020B0604020202020204" pitchFamily="34" charset="0"/>
              <a:buChar char="•"/>
            </a:pPr>
            <a:r>
              <a:rPr lang="en-US" altLang="ko-KR" dirty="0" smtClean="0">
                <a:solidFill>
                  <a:schemeClr val="tx1"/>
                </a:solidFill>
              </a:rPr>
              <a:t>2015-11-10: 5</a:t>
            </a:r>
            <a:r>
              <a:rPr lang="en-US" altLang="ko-KR" baseline="30000" dirty="0" smtClean="0">
                <a:solidFill>
                  <a:schemeClr val="tx1"/>
                </a:solidFill>
              </a:rPr>
              <a:t>th</a:t>
            </a:r>
            <a:r>
              <a:rPr lang="en-US" altLang="ko-KR" dirty="0" smtClean="0">
                <a:solidFill>
                  <a:schemeClr val="tx1"/>
                </a:solidFill>
              </a:rPr>
              <a:t> </a:t>
            </a:r>
            <a:r>
              <a:rPr lang="en-US" altLang="ko-KR" dirty="0">
                <a:solidFill>
                  <a:schemeClr val="tx1"/>
                </a:solidFill>
              </a:rPr>
              <a:t>meeting of 802.11ax SR ad hoc group</a:t>
            </a:r>
          </a:p>
          <a:p>
            <a:pPr>
              <a:buFont typeface="Arial" panose="020B0604020202020204" pitchFamily="34" charset="0"/>
              <a:buChar char="•"/>
            </a:pPr>
            <a:endParaRPr lang="en-US" altLang="ko-KR"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20</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March 2016</a:t>
            </a:r>
            <a:endParaRPr lang="en-GB" altLang="ko-KR" dirty="0"/>
          </a:p>
        </p:txBody>
      </p:sp>
    </p:spTree>
    <p:extLst>
      <p:ext uri="{BB962C8B-B14F-4D97-AF65-F5344CB8AC3E}">
        <p14:creationId xmlns:p14="http://schemas.microsoft.com/office/powerpoint/2010/main" val="1818172023"/>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Agenda items</a:t>
            </a:r>
            <a:endParaRPr lang="en-US" dirty="0"/>
          </a:p>
        </p:txBody>
      </p:sp>
      <p:sp>
        <p:nvSpPr>
          <p:cNvPr id="3" name="Content Placeholder 2"/>
          <p:cNvSpPr>
            <a:spLocks noGrp="1"/>
          </p:cNvSpPr>
          <p:nvPr>
            <p:ph idx="1"/>
          </p:nvPr>
        </p:nvSpPr>
        <p:spPr>
          <a:xfrm>
            <a:off x="685800" y="1981200"/>
            <a:ext cx="7846640" cy="4113213"/>
          </a:xfrm>
        </p:spPr>
        <p:txBody>
          <a:bodyPr>
            <a:normAutofit/>
          </a:bodyPr>
          <a:lstStyle/>
          <a:p>
            <a:pPr>
              <a:buFont typeface="Arial" panose="020B0604020202020204" pitchFamily="34" charset="0"/>
              <a:buChar char="•"/>
            </a:pPr>
            <a:r>
              <a:rPr lang="en-US" dirty="0">
                <a:solidFill>
                  <a:schemeClr val="tx1"/>
                </a:solidFill>
              </a:rPr>
              <a:t>Call meeting to order </a:t>
            </a:r>
          </a:p>
          <a:p>
            <a:pPr>
              <a:buFont typeface="Arial" panose="020B0604020202020204" pitchFamily="34" charset="0"/>
              <a:buChar char="•"/>
            </a:pPr>
            <a:r>
              <a:rPr lang="en-US" dirty="0">
                <a:solidFill>
                  <a:schemeClr val="tx1"/>
                </a:solidFill>
              </a:rPr>
              <a:t>Patent policy, </a:t>
            </a:r>
            <a:r>
              <a:rPr lang="en-US" dirty="0" smtClean="0">
                <a:solidFill>
                  <a:schemeClr val="tx1"/>
                </a:solidFill>
              </a:rPr>
              <a:t>etc.</a:t>
            </a:r>
          </a:p>
          <a:p>
            <a:pPr>
              <a:buFont typeface="Arial" panose="020B0604020202020204" pitchFamily="34" charset="0"/>
              <a:buChar char="•"/>
            </a:pPr>
            <a:r>
              <a:rPr lang="en-US" dirty="0" smtClean="0">
                <a:solidFill>
                  <a:schemeClr val="tx1"/>
                </a:solidFill>
              </a:rPr>
              <a:t>Approve agenda</a:t>
            </a:r>
            <a:endParaRPr lang="en-US" dirty="0">
              <a:solidFill>
                <a:schemeClr val="tx1"/>
              </a:solidFill>
            </a:endParaRPr>
          </a:p>
          <a:p>
            <a:pPr>
              <a:buFont typeface="Arial" panose="020B0604020202020204" pitchFamily="34" charset="0"/>
              <a:buChar char="•"/>
            </a:pPr>
            <a:r>
              <a:rPr lang="en-US" dirty="0">
                <a:solidFill>
                  <a:schemeClr val="tx1"/>
                </a:solidFill>
              </a:rPr>
              <a:t>Review ad hoc rules </a:t>
            </a:r>
            <a:endParaRPr lang="en-US" dirty="0" smtClean="0">
              <a:solidFill>
                <a:schemeClr val="tx1"/>
              </a:solidFill>
            </a:endParaRPr>
          </a:p>
          <a:p>
            <a:pPr>
              <a:buFont typeface="Arial" panose="020B0604020202020204" pitchFamily="34" charset="0"/>
              <a:buChar char="•"/>
            </a:pPr>
            <a:r>
              <a:rPr lang="en-US" dirty="0" smtClean="0">
                <a:solidFill>
                  <a:schemeClr val="tx1"/>
                </a:solidFill>
              </a:rPr>
              <a:t>Presentations</a:t>
            </a:r>
          </a:p>
          <a:p>
            <a:pPr>
              <a:buFont typeface="Arial" panose="020B0604020202020204" pitchFamily="34" charset="0"/>
              <a:buChar char="•"/>
            </a:pPr>
            <a:r>
              <a:rPr lang="en-US" dirty="0" smtClean="0">
                <a:solidFill>
                  <a:schemeClr val="tx1"/>
                </a:solidFill>
              </a:rPr>
              <a:t>Any </a:t>
            </a:r>
            <a:r>
              <a:rPr lang="en-US" dirty="0">
                <a:solidFill>
                  <a:schemeClr val="tx1"/>
                </a:solidFill>
              </a:rPr>
              <a:t>other technical </a:t>
            </a:r>
            <a:r>
              <a:rPr lang="en-US" dirty="0" smtClean="0">
                <a:solidFill>
                  <a:schemeClr val="tx1"/>
                </a:solidFill>
              </a:rPr>
              <a:t>presentations</a:t>
            </a:r>
          </a:p>
          <a:p>
            <a:pPr>
              <a:buFont typeface="Arial" panose="020B0604020202020204" pitchFamily="34" charset="0"/>
              <a:buChar char="•"/>
            </a:pPr>
            <a:r>
              <a:rPr lang="en-US" dirty="0" smtClean="0">
                <a:solidFill>
                  <a:schemeClr val="tx1"/>
                </a:solidFill>
              </a:rPr>
              <a:t>Any other business</a:t>
            </a:r>
          </a:p>
          <a:p>
            <a:pPr>
              <a:buFont typeface="Arial" panose="020B0604020202020204" pitchFamily="34" charset="0"/>
              <a:buChar char="•"/>
            </a:pPr>
            <a:r>
              <a:rPr lang="en-US" dirty="0" smtClean="0">
                <a:solidFill>
                  <a:schemeClr val="tx1"/>
                </a:solidFill>
              </a:rPr>
              <a:t>Adjourn</a:t>
            </a:r>
            <a:endParaRPr lang="en-US" dirty="0">
              <a:solidFill>
                <a:schemeClr val="tx1"/>
              </a:solidFill>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21</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March 2016</a:t>
            </a:r>
            <a:endParaRPr lang="en-GB" altLang="ko-KR" dirty="0"/>
          </a:p>
        </p:txBody>
      </p:sp>
    </p:spTree>
    <p:extLst>
      <p:ext uri="{BB962C8B-B14F-4D97-AF65-F5344CB8AC3E}">
        <p14:creationId xmlns:p14="http://schemas.microsoft.com/office/powerpoint/2010/main" val="4153703126"/>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Presentations</a:t>
            </a: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22</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March 2016</a:t>
            </a:r>
            <a:endParaRPr lang="en-GB" altLang="ko-KR" dirty="0"/>
          </a:p>
        </p:txBody>
      </p:sp>
      <p:graphicFrame>
        <p:nvGraphicFramePr>
          <p:cNvPr id="7" name="Content Placeholder 6"/>
          <p:cNvGraphicFramePr>
            <a:graphicFrameLocks noGrp="1"/>
          </p:cNvGraphicFramePr>
          <p:nvPr>
            <p:ph idx="1"/>
            <p:extLst>
              <p:ext uri="{D42A27DB-BD31-4B8C-83A1-F6EECF244321}">
                <p14:modId xmlns:p14="http://schemas.microsoft.com/office/powerpoint/2010/main" val="4021077217"/>
              </p:ext>
            </p:extLst>
          </p:nvPr>
        </p:nvGraphicFramePr>
        <p:xfrm>
          <a:off x="720688" y="1981200"/>
          <a:ext cx="7667735" cy="3087459"/>
        </p:xfrm>
        <a:graphic>
          <a:graphicData uri="http://schemas.openxmlformats.org/drawingml/2006/table">
            <a:tbl>
              <a:tblPr/>
              <a:tblGrid>
                <a:gridCol w="1431415"/>
                <a:gridCol w="3497085"/>
                <a:gridCol w="1701897"/>
                <a:gridCol w="1037338"/>
              </a:tblGrid>
              <a:tr h="228600">
                <a:tc>
                  <a:txBody>
                    <a:bodyPr/>
                    <a:lstStyle/>
                    <a:p>
                      <a:pPr algn="ctr" fontAlgn="b"/>
                      <a:r>
                        <a:rPr lang="en-CA" sz="1700" b="1" i="0" u="none" strike="noStrike" dirty="0">
                          <a:solidFill>
                            <a:srgbClr val="FFFFFF"/>
                          </a:solidFill>
                          <a:latin typeface="Calibri"/>
                        </a:rPr>
                        <a:t>DCN</a:t>
                      </a:r>
                    </a:p>
                  </a:txBody>
                  <a:tcPr marL="6714" marR="6714" marT="6714"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700" b="1" i="0" u="none" strike="noStrike" dirty="0">
                          <a:solidFill>
                            <a:srgbClr val="FFFFFF"/>
                          </a:solidFill>
                          <a:latin typeface="Calibri"/>
                        </a:rPr>
                        <a:t>Title</a:t>
                      </a: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700" b="1" i="0" u="none" strike="noStrike" dirty="0" smtClean="0">
                          <a:solidFill>
                            <a:srgbClr val="FFFFFF"/>
                          </a:solidFill>
                          <a:latin typeface="Calibri"/>
                        </a:rPr>
                        <a:t>Author</a:t>
                      </a:r>
                      <a:endParaRPr lang="en-CA" sz="1700" b="1" i="0" u="none" strike="noStrike" dirty="0">
                        <a:solidFill>
                          <a:srgbClr val="FFFFFF"/>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700" b="1" i="0" u="none" strike="noStrike" dirty="0" smtClean="0">
                          <a:solidFill>
                            <a:srgbClr val="FFFFFF"/>
                          </a:solidFill>
                          <a:latin typeface="Calibri"/>
                        </a:rPr>
                        <a:t>Order</a:t>
                      </a:r>
                      <a:endParaRPr lang="en-CA" sz="1700" b="1" i="0" u="none" strike="noStrike" dirty="0">
                        <a:solidFill>
                          <a:srgbClr val="FFFFFF"/>
                        </a:solidFill>
                        <a:latin typeface="Calibri"/>
                      </a:endParaRPr>
                    </a:p>
                  </a:txBody>
                  <a:tcPr marL="6714" marR="6714" marT="6714"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r>
              <a:tr h="228600">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11-16/0212r4</a:t>
                      </a:r>
                    </a:p>
                  </a:txBody>
                  <a:tcPr marL="6855" marR="6855" marT="6855" marB="0" horzOverflow="overflow">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Enterprise Scenario DSC and Color</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Graham Smith</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dirty="0" smtClean="0"/>
                        <a:t>1</a:t>
                      </a:r>
                      <a:endParaRPr lang="ko-KR" altLang="en-US" dirty="0"/>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11-16/0310</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DSC Proposed Text</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Graham Smith</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r>
                        <a:rPr lang="en-US" altLang="ko-KR" dirty="0" smtClean="0"/>
                        <a:t>2</a:t>
                      </a:r>
                      <a:endParaRPr lang="ko-KR" altLang="en-US" dirty="0"/>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11-16/0350</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Enterprise Scenario TPC and DSC</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Graham Smith</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dirty="0" smtClean="0"/>
                        <a:t>3</a:t>
                      </a:r>
                      <a:endParaRPr lang="ko-KR" altLang="en-US" dirty="0"/>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11-16/0360</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Simulation results of spatial reuse with various MCSs</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Junichi Iwatani </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r>
                        <a:rPr lang="en-US" altLang="ko-KR" dirty="0" smtClean="0"/>
                        <a:t>4</a:t>
                      </a:r>
                      <a:endParaRPr lang="ko-KR" altLang="en-US" dirty="0"/>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11-16/0382</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Discussion on Spatial Reuse Operations in 11ax</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Yunbo Li</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dirty="0" smtClean="0"/>
                        <a:t>5</a:t>
                      </a:r>
                      <a:endParaRPr lang="ko-KR" altLang="en-US" dirty="0"/>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228600">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11-16/0414</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Adjustment Rules for Adaptive CCA and TPC</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james Wang </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r>
                        <a:rPr lang="en-US" altLang="ko-KR" dirty="0" smtClean="0"/>
                        <a:t>6</a:t>
                      </a:r>
                      <a:endParaRPr lang="ko-KR" altLang="en-US" dirty="0"/>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228600">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11-16/0403</a:t>
                      </a:r>
                    </a:p>
                  </a:txBody>
                  <a:tcPr marL="6855" marR="6855" marT="6855" marB="0" horzOverflow="overflow">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Spatial Re-Use with Adaptive CCA and TPC Simulation</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lvl1pPr>
                        <a:spcBef>
                          <a:spcPct val="20000"/>
                        </a:spcBef>
                        <a:defRPr sz="2000" b="1">
                          <a:solidFill>
                            <a:schemeClr val="tx1"/>
                          </a:solidFill>
                          <a:latin typeface="Times New Roman" pitchFamily="18" charset="0"/>
                          <a:ea typeface="MS PGothic" pitchFamily="34" charset="-128"/>
                        </a:defRPr>
                      </a:lvl1pPr>
                      <a:lvl2pPr marL="742950" indent="-285750">
                        <a:spcBef>
                          <a:spcPct val="20000"/>
                        </a:spcBef>
                        <a:defRPr>
                          <a:solidFill>
                            <a:schemeClr val="tx1"/>
                          </a:solidFill>
                          <a:latin typeface="Times New Roman" pitchFamily="18" charset="0"/>
                          <a:ea typeface="MS PGothic" pitchFamily="34" charset="-128"/>
                        </a:defRPr>
                      </a:lvl2pPr>
                      <a:lvl3pPr marL="1143000" indent="-228600">
                        <a:spcBef>
                          <a:spcPct val="20000"/>
                        </a:spcBef>
                        <a:defRPr sz="1600">
                          <a:solidFill>
                            <a:schemeClr val="tx1"/>
                          </a:solidFill>
                          <a:latin typeface="Times New Roman" pitchFamily="18" charset="0"/>
                          <a:ea typeface="MS PGothic" pitchFamily="34" charset="-128"/>
                        </a:defRPr>
                      </a:lvl3pPr>
                      <a:lvl4pPr marL="1600200" indent="-228600">
                        <a:spcBef>
                          <a:spcPct val="20000"/>
                        </a:spcBef>
                        <a:defRPr sz="1400">
                          <a:solidFill>
                            <a:schemeClr val="tx1"/>
                          </a:solidFill>
                          <a:latin typeface="Times New Roman" pitchFamily="18" charset="0"/>
                          <a:ea typeface="MS PGothic" pitchFamily="34" charset="-128"/>
                        </a:defRPr>
                      </a:lvl4pPr>
                      <a:lvl5pPr marL="2057400" indent="-228600">
                        <a:spcBef>
                          <a:spcPct val="20000"/>
                        </a:spcBef>
                        <a:defRPr sz="1400">
                          <a:solidFill>
                            <a:schemeClr val="tx1"/>
                          </a:solidFill>
                          <a:latin typeface="Times New Roman" pitchFamily="18" charset="0"/>
                          <a:ea typeface="MS PGothic" pitchFamily="34" charset="-128"/>
                        </a:defRPr>
                      </a:lvl5pPr>
                      <a:lvl6pPr marL="25146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6pPr>
                      <a:lvl7pPr marL="29718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7pPr>
                      <a:lvl8pPr marL="34290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8pPr>
                      <a:lvl9pPr marL="3886200" indent="-228600" eaLnBrk="0" fontAlgn="base" hangingPunct="0">
                        <a:spcBef>
                          <a:spcPct val="20000"/>
                        </a:spcBef>
                        <a:spcAft>
                          <a:spcPct val="0"/>
                        </a:spcAft>
                        <a:defRPr sz="1400">
                          <a:solidFill>
                            <a:schemeClr val="tx1"/>
                          </a:solidFill>
                          <a:latin typeface="Times New Roman" pitchFamily="18" charset="0"/>
                          <a:ea typeface="MS PGothic" pitchFamily="34" charset="-128"/>
                        </a:defRPr>
                      </a:lvl9pPr>
                    </a:lstStyle>
                    <a:p>
                      <a:pPr marL="0" marR="0" lvl="0" indent="0" algn="l" defTabSz="914400" rtl="0" eaLnBrk="1" fontAlgn="t" latinLnBrk="0" hangingPunct="1">
                        <a:lnSpc>
                          <a:spcPct val="100000"/>
                        </a:lnSpc>
                        <a:spcBef>
                          <a:spcPct val="0"/>
                        </a:spcBef>
                        <a:spcAft>
                          <a:spcPct val="0"/>
                        </a:spcAft>
                        <a:buClrTx/>
                        <a:buSzTx/>
                        <a:buFontTx/>
                        <a:buNone/>
                        <a:tabLst/>
                      </a:pPr>
                      <a:r>
                        <a:rPr kumimoji="0" lang="en-US" altLang="zh-CN" sz="1600" b="0" i="0" u="none" strike="noStrike" cap="none" normalizeH="0" baseline="0" dirty="0" smtClean="0">
                          <a:ln>
                            <a:noFill/>
                          </a:ln>
                          <a:solidFill>
                            <a:srgbClr val="000000"/>
                          </a:solidFill>
                          <a:effectLst/>
                          <a:latin typeface="Calibri" panose="020F0502020204030204" pitchFamily="34" charset="0"/>
                          <a:ea typeface="MS PGothic" pitchFamily="34" charset="-128"/>
                          <a:cs typeface="Times New Roman" panose="02020603050405020304" pitchFamily="18" charset="0"/>
                        </a:rPr>
                        <a:t>Frank HSU</a:t>
                      </a:r>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r>
                        <a:rPr lang="en-US" altLang="ko-KR" dirty="0" smtClean="0"/>
                        <a:t>7</a:t>
                      </a:r>
                      <a:endParaRPr lang="ko-KR" altLang="en-US" dirty="0"/>
                    </a:p>
                  </a:txBody>
                  <a:tcPr marL="6855" marR="6855" marT="6855" marB="0" horzOverflow="overflow">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bl>
          </a:graphicData>
        </a:graphic>
      </p:graphicFrame>
    </p:spTree>
    <p:extLst>
      <p:ext uri="{BB962C8B-B14F-4D97-AF65-F5344CB8AC3E}">
        <p14:creationId xmlns:p14="http://schemas.microsoft.com/office/powerpoint/2010/main" val="2165527533"/>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Straw Poll </a:t>
            </a:r>
            <a:r>
              <a:rPr lang="en-US" dirty="0" smtClean="0"/>
              <a:t>R20160314001</a:t>
            </a:r>
            <a:endParaRPr lang="en-US" dirty="0"/>
          </a:p>
        </p:txBody>
      </p:sp>
      <p:sp>
        <p:nvSpPr>
          <p:cNvPr id="3" name="Content Placeholder 2"/>
          <p:cNvSpPr>
            <a:spLocks noGrp="1"/>
          </p:cNvSpPr>
          <p:nvPr>
            <p:ph idx="1"/>
          </p:nvPr>
        </p:nvSpPr>
        <p:spPr>
          <a:xfrm>
            <a:off x="457200" y="1524000"/>
            <a:ext cx="8077200" cy="4114800"/>
          </a:xfrm>
        </p:spPr>
        <p:txBody>
          <a:bodyPr/>
          <a:lstStyle/>
          <a:p>
            <a:r>
              <a:rPr lang="en-US" altLang="ko-KR" dirty="0" smtClean="0"/>
              <a:t>Do you agree to add the following </a:t>
            </a:r>
            <a:r>
              <a:rPr lang="en-US" altLang="ko-KR" dirty="0"/>
              <a:t>text in SFD: </a:t>
            </a:r>
          </a:p>
          <a:p>
            <a:pPr lvl="1"/>
            <a:r>
              <a:rPr lang="en-US" altLang="zh-CN" dirty="0" smtClean="0"/>
              <a:t>XXX</a:t>
            </a:r>
            <a:endParaRPr lang="zh-CN" altLang="zh-CN" sz="1200" b="0" dirty="0" smtClean="0"/>
          </a:p>
          <a:p>
            <a:pPr marL="800100" lvl="1" indent="-342900">
              <a:buFont typeface="Times New Roman" pitchFamily="18" charset="0"/>
              <a:buChar char="−"/>
            </a:pPr>
            <a:r>
              <a:rPr lang="en-US" altLang="zh-CN" dirty="0" smtClean="0"/>
              <a:t>Y: </a:t>
            </a:r>
          </a:p>
          <a:p>
            <a:pPr marL="800100" lvl="1" indent="-342900">
              <a:buFont typeface="Times New Roman" pitchFamily="18" charset="0"/>
              <a:buChar char="−"/>
            </a:pPr>
            <a:r>
              <a:rPr lang="en-US" altLang="zh-CN" dirty="0" smtClean="0"/>
              <a:t>N: </a:t>
            </a:r>
          </a:p>
          <a:p>
            <a:pPr marL="800100" lvl="1" indent="-342900">
              <a:buFont typeface="Times New Roman" pitchFamily="18" charset="0"/>
              <a:buChar char="−"/>
            </a:pPr>
            <a:r>
              <a:rPr lang="en-US" altLang="zh-CN" dirty="0" smtClean="0"/>
              <a:t>A: </a:t>
            </a:r>
            <a:endParaRPr lang="en-US" sz="2400" dirty="0"/>
          </a:p>
        </p:txBody>
      </p:sp>
      <p:sp>
        <p:nvSpPr>
          <p:cNvPr id="4" name="Slide Number Placeholder 3"/>
          <p:cNvSpPr>
            <a:spLocks noGrp="1"/>
          </p:cNvSpPr>
          <p:nvPr>
            <p:ph type="sldNum" sz="quarter" idx="4294967295"/>
          </p:nvPr>
        </p:nvSpPr>
        <p:spPr>
          <a:xfrm>
            <a:off x="4344988" y="6475413"/>
            <a:ext cx="530225" cy="182562"/>
          </a:xfrm>
          <a:prstGeom prst="rect">
            <a:avLst/>
          </a:prstGeom>
        </p:spPr>
        <p:txBody>
          <a:bodyPr/>
          <a:lstStyle/>
          <a:p>
            <a:pPr>
              <a:defRPr/>
            </a:pPr>
            <a:r>
              <a:rPr lang="en-US" smtClean="0"/>
              <a:t>Slide </a:t>
            </a:r>
            <a:fld id="{3099D1E7-2CFE-4362-BB72-AF97192842EA}" type="slidenum">
              <a:rPr lang="en-US" smtClean="0"/>
              <a:pPr>
                <a:defRPr/>
              </a:pPr>
              <a:t>23</a:t>
            </a:fld>
            <a:endParaRPr lang="en-US" dirty="0"/>
          </a:p>
        </p:txBody>
      </p:sp>
      <p:sp>
        <p:nvSpPr>
          <p:cNvPr id="6" name="Footer Placeholder 3"/>
          <p:cNvSpPr>
            <a:spLocks noGrp="1"/>
          </p:cNvSpPr>
          <p:nvPr>
            <p:ph type="ftr" sz="quarter" idx="4294967295"/>
          </p:nvPr>
        </p:nvSpPr>
        <p:spPr>
          <a:xfrm>
            <a:off x="5791199" y="6475413"/>
            <a:ext cx="2752661" cy="184666"/>
          </a:xfrm>
          <a:prstGeom prst="rect">
            <a:avLst/>
          </a:prstGeom>
          <a:noFill/>
        </p:spPr>
        <p:txBody>
          <a:bodyPr/>
          <a:lstStyle/>
          <a:p>
            <a:r>
              <a:rPr lang="en-GB" dirty="0"/>
              <a:t>Guido R. </a:t>
            </a:r>
            <a:r>
              <a:rPr lang="en-GB" dirty="0" err="1"/>
              <a:t>Hiertz</a:t>
            </a:r>
            <a:r>
              <a:rPr lang="en-GB" dirty="0"/>
              <a:t>, Ericsson et al</a:t>
            </a:r>
            <a:r>
              <a:rPr lang="en-GB" dirty="0" smtClean="0"/>
              <a:t>.</a:t>
            </a:r>
            <a:endParaRPr lang="en-GB" dirty="0"/>
          </a:p>
        </p:txBody>
      </p:sp>
      <p:sp>
        <p:nvSpPr>
          <p:cNvPr id="7" name="Rectangle 4"/>
          <p:cNvSpPr>
            <a:spLocks noGrp="1" noChangeArrowheads="1"/>
          </p:cNvSpPr>
          <p:nvPr>
            <p:ph type="dt" sz="half" idx="4294967295"/>
          </p:nvPr>
        </p:nvSpPr>
        <p:spPr bwMode="auto">
          <a:xfrm>
            <a:off x="696913" y="334189"/>
            <a:ext cx="1182055"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eaLnBrk="0" hangingPunct="0">
              <a:defRPr sz="1800" b="1"/>
            </a:lvl1pPr>
          </a:lstStyle>
          <a:p>
            <a:r>
              <a:rPr lang="en-US" altLang="ko-KR" dirty="0"/>
              <a:t>March 2016</a:t>
            </a:r>
            <a:endParaRPr lang="en-GB" altLang="ko-KR" dirty="0"/>
          </a:p>
        </p:txBody>
      </p:sp>
      <p:sp>
        <p:nvSpPr>
          <p:cNvPr id="5" name="TextBox 4"/>
          <p:cNvSpPr txBox="1"/>
          <p:nvPr/>
        </p:nvSpPr>
        <p:spPr>
          <a:xfrm>
            <a:off x="6236580" y="5949279"/>
            <a:ext cx="2300245"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11-16/xxx</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344763146"/>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Straw Poll </a:t>
            </a:r>
            <a:r>
              <a:rPr lang="en-US" dirty="0" smtClean="0"/>
              <a:t>A</a:t>
            </a:r>
            <a:r>
              <a:rPr lang="en-US" altLang="ko-KR" dirty="0" smtClean="0"/>
              <a:t>20160314001</a:t>
            </a:r>
            <a:endParaRPr lang="en-US" dirty="0"/>
          </a:p>
        </p:txBody>
      </p:sp>
      <p:sp>
        <p:nvSpPr>
          <p:cNvPr id="3" name="Content Placeholder 2"/>
          <p:cNvSpPr>
            <a:spLocks noGrp="1"/>
          </p:cNvSpPr>
          <p:nvPr>
            <p:ph idx="1"/>
          </p:nvPr>
        </p:nvSpPr>
        <p:spPr>
          <a:xfrm>
            <a:off x="473595" y="1548035"/>
            <a:ext cx="7770813" cy="4113213"/>
          </a:xfrm>
        </p:spPr>
        <p:txBody>
          <a:bodyPr/>
          <a:lstStyle/>
          <a:p>
            <a:r>
              <a:rPr lang="en-US" dirty="0"/>
              <a:t>Do you agree </a:t>
            </a:r>
            <a:r>
              <a:rPr lang="en-US" dirty="0" smtClean="0"/>
              <a:t>that XXX</a:t>
            </a:r>
          </a:p>
          <a:p>
            <a:endParaRPr lang="en-US" dirty="0"/>
          </a:p>
          <a:p>
            <a:pPr marL="800100" lvl="1" indent="-342900">
              <a:buFont typeface="Times New Roman" pitchFamily="18" charset="0"/>
              <a:buChar char="−"/>
            </a:pPr>
            <a:r>
              <a:rPr lang="en-US" altLang="zh-CN" dirty="0"/>
              <a:t>Y: </a:t>
            </a:r>
          </a:p>
          <a:p>
            <a:pPr marL="800100" lvl="1" indent="-342900">
              <a:buFont typeface="Times New Roman" pitchFamily="18" charset="0"/>
              <a:buChar char="−"/>
            </a:pPr>
            <a:r>
              <a:rPr lang="en-US" altLang="zh-CN" dirty="0"/>
              <a:t>N: </a:t>
            </a:r>
          </a:p>
          <a:p>
            <a:pPr marL="800100" lvl="1" indent="-342900">
              <a:buFont typeface="Times New Roman" pitchFamily="18" charset="0"/>
              <a:buChar char="−"/>
            </a:pPr>
            <a:r>
              <a:rPr lang="en-US" altLang="zh-CN" dirty="0"/>
              <a:t>A: </a:t>
            </a:r>
            <a:endParaRPr lang="en-US" altLang="ko-KR" sz="2400"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24</a:t>
            </a:fld>
            <a:endParaRPr lang="en-GB" dirty="0"/>
          </a:p>
        </p:txBody>
      </p:sp>
      <p:sp>
        <p:nvSpPr>
          <p:cNvPr id="5" name="Footer Placeholder 4"/>
          <p:cNvSpPr>
            <a:spLocks noGrp="1"/>
          </p:cNvSpPr>
          <p:nvPr>
            <p:ph type="ftr" idx="14"/>
          </p:nvPr>
        </p:nvSpPr>
        <p:spPr/>
        <p:txBody>
          <a:bodyPr/>
          <a:lstStyle/>
          <a:p>
            <a:r>
              <a:rPr lang="en-GB" dirty="0" smtClean="0"/>
              <a:t>Guido R. </a:t>
            </a:r>
            <a:r>
              <a:rPr lang="en-GB" dirty="0" err="1" smtClean="0"/>
              <a:t>Hiertz</a:t>
            </a:r>
            <a:r>
              <a:rPr lang="en-GB" dirty="0" smtClean="0"/>
              <a:t>, Ericsson et al.</a:t>
            </a:r>
            <a:endParaRPr lang="en-GB" dirty="0"/>
          </a:p>
        </p:txBody>
      </p:sp>
      <p:sp>
        <p:nvSpPr>
          <p:cNvPr id="6" name="Date Placeholder 5"/>
          <p:cNvSpPr>
            <a:spLocks noGrp="1"/>
          </p:cNvSpPr>
          <p:nvPr>
            <p:ph type="dt" idx="15"/>
          </p:nvPr>
        </p:nvSpPr>
        <p:spPr/>
        <p:txBody>
          <a:bodyPr/>
          <a:lstStyle/>
          <a:p>
            <a:r>
              <a:rPr lang="en-US" altLang="ko-KR" dirty="0"/>
              <a:t>March 2016</a:t>
            </a:r>
            <a:endParaRPr lang="en-GB" altLang="ko-KR" dirty="0"/>
          </a:p>
        </p:txBody>
      </p:sp>
      <p:sp>
        <p:nvSpPr>
          <p:cNvPr id="8" name="TextBox 7"/>
          <p:cNvSpPr txBox="1"/>
          <p:nvPr/>
        </p:nvSpPr>
        <p:spPr>
          <a:xfrm>
            <a:off x="6236580" y="5949279"/>
            <a:ext cx="2300245" cy="461665"/>
          </a:xfrm>
          <a:prstGeom prst="rect">
            <a:avLst/>
          </a:prstGeom>
          <a:noFill/>
        </p:spPr>
        <p:txBody>
          <a:bodyPr wrap="none" rtlCol="0">
            <a:spAutoFit/>
          </a:bodyPr>
          <a:lstStyle/>
          <a:p>
            <a:pPr algn="r"/>
            <a:r>
              <a:rPr lang="en-US" dirty="0" smtClean="0">
                <a:solidFill>
                  <a:schemeClr val="tx1"/>
                </a:solidFill>
                <a:latin typeface="Arial" panose="020B0604020202020204" pitchFamily="34" charset="0"/>
                <a:cs typeface="Arial" panose="020B0604020202020204" pitchFamily="34" charset="0"/>
              </a:rPr>
              <a:t>From </a:t>
            </a:r>
            <a:r>
              <a:rPr lang="en-CA" dirty="0" smtClean="0">
                <a:solidFill>
                  <a:schemeClr val="tx1"/>
                </a:solidFill>
                <a:latin typeface="Arial" panose="020B0604020202020204" pitchFamily="34" charset="0"/>
                <a:cs typeface="Arial" panose="020B0604020202020204" pitchFamily="34" charset="0"/>
              </a:rPr>
              <a:t>11-16/xxx</a:t>
            </a:r>
            <a:endParaRPr lang="en-CA" dirty="0">
              <a:solidFill>
                <a:schemeClr val="tx1"/>
              </a:solidFill>
              <a:latin typeface="Arial" panose="020B0604020202020204" pitchFamily="34" charset="0"/>
              <a:cs typeface="Arial" panose="020B0604020202020204" pitchFamily="34" charset="0"/>
            </a:endParaRPr>
          </a:p>
        </p:txBody>
      </p:sp>
    </p:spTree>
    <p:extLst>
      <p:ext uri="{BB962C8B-B14F-4D97-AF65-F5344CB8AC3E}">
        <p14:creationId xmlns:p14="http://schemas.microsoft.com/office/powerpoint/2010/main" val="138623738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re 1"/>
          <p:cNvSpPr>
            <a:spLocks noGrp="1"/>
          </p:cNvSpPr>
          <p:nvPr>
            <p:ph type="title"/>
          </p:nvPr>
        </p:nvSpPr>
        <p:spPr/>
        <p:txBody>
          <a:bodyPr/>
          <a:lstStyle/>
          <a:p>
            <a:r>
              <a:rPr lang="fr-FR" dirty="0" smtClean="0"/>
              <a:t>A</a:t>
            </a:r>
            <a:r>
              <a:rPr lang="en-US" dirty="0" err="1" smtClean="0"/>
              <a:t>nnex</a:t>
            </a:r>
            <a:endParaRPr lang="fr-FR" dirty="0"/>
          </a:p>
        </p:txBody>
      </p:sp>
      <p:sp>
        <p:nvSpPr>
          <p:cNvPr id="7" name="Date Placeholder 3"/>
          <p:cNvSpPr>
            <a:spLocks noGrp="1"/>
          </p:cNvSpPr>
          <p:nvPr>
            <p:ph type="dt" idx="10"/>
          </p:nvPr>
        </p:nvSpPr>
        <p:spPr/>
        <p:txBody>
          <a:bodyPr/>
          <a:lstStyle/>
          <a:p>
            <a:r>
              <a:rPr lang="en-US" altLang="ko-KR" dirty="0"/>
              <a:t>March 2016</a:t>
            </a:r>
            <a:endParaRPr lang="en-GB" altLang="ko-KR" dirty="0"/>
          </a:p>
        </p:txBody>
      </p:sp>
      <p:sp>
        <p:nvSpPr>
          <p:cNvPr id="5" name="Espace réservé du pied de page 4"/>
          <p:cNvSpPr>
            <a:spLocks noGrp="1"/>
          </p:cNvSpPr>
          <p:nvPr>
            <p:ph type="ftr" idx="11"/>
          </p:nvPr>
        </p:nvSpPr>
        <p:spPr/>
        <p:txBody>
          <a:bodyPr/>
          <a:lstStyle/>
          <a:p>
            <a:r>
              <a:rPr lang="en-GB" smtClean="0"/>
              <a:t>Guido R. Hiertz, Ericsson et al.</a:t>
            </a:r>
            <a:endParaRPr lang="en-GB" dirty="0"/>
          </a:p>
        </p:txBody>
      </p:sp>
      <p:sp>
        <p:nvSpPr>
          <p:cNvPr id="4" name="Espace réservé du numéro de diapositive 3"/>
          <p:cNvSpPr>
            <a:spLocks noGrp="1"/>
          </p:cNvSpPr>
          <p:nvPr>
            <p:ph type="sldNum" idx="12"/>
          </p:nvPr>
        </p:nvSpPr>
        <p:spPr/>
        <p:txBody>
          <a:bodyPr/>
          <a:lstStyle/>
          <a:p>
            <a:r>
              <a:rPr lang="en-GB" smtClean="0"/>
              <a:t>Slide </a:t>
            </a:r>
            <a:fld id="{440F5867-744E-4AA6-B0ED-4C44D2DFBB7B}" type="slidenum">
              <a:rPr lang="en-GB" smtClean="0"/>
              <a:pPr/>
              <a:t>25</a:t>
            </a:fld>
            <a:endParaRPr lang="en-GB" dirty="0"/>
          </a:p>
        </p:txBody>
      </p:sp>
    </p:spTree>
    <p:extLst>
      <p:ext uri="{BB962C8B-B14F-4D97-AF65-F5344CB8AC3E}">
        <p14:creationId xmlns:p14="http://schemas.microsoft.com/office/powerpoint/2010/main" val="2101075469"/>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26</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A20150312001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ko-KR" dirty="0" smtClean="0">
                <a:ea typeface="굴림" pitchFamily="34" charset="-127"/>
              </a:rPr>
              <a:t>Your Question …</a:t>
            </a:r>
            <a:endParaRPr lang="en-US" altLang="ko-KR" dirty="0">
              <a:ea typeface="굴림" pitchFamily="34" charset="-127"/>
            </a:endParaRPr>
          </a:p>
          <a:p>
            <a:pPr lvl="1">
              <a:buFont typeface="Arial" panose="020B0604020202020204" pitchFamily="34" charset="0"/>
              <a:buChar char="•"/>
            </a:pPr>
            <a:r>
              <a:rPr lang="en-US" altLang="ko-KR" dirty="0" smtClean="0">
                <a:ea typeface="굴림" pitchFamily="34" charset="-127"/>
              </a:rPr>
              <a:t>Yes/No/Abstain</a:t>
            </a:r>
          </a:p>
          <a:p>
            <a:pPr lvl="1">
              <a:buFont typeface="Arial" panose="020B0604020202020204" pitchFamily="34" charset="0"/>
              <a:buChar char="•"/>
            </a:pPr>
            <a:r>
              <a:rPr lang="en-US" altLang="ko-KR" dirty="0" smtClean="0">
                <a:ea typeface="굴림" pitchFamily="34" charset="-127"/>
              </a:rPr>
              <a:t>Alternative A, B, C …</a:t>
            </a:r>
            <a:endParaRPr lang="en-US" altLang="ko-KR" dirty="0">
              <a:ea typeface="굴림" pitchFamily="34" charset="-127"/>
            </a:endParaRPr>
          </a:p>
        </p:txBody>
      </p:sp>
      <p:sp>
        <p:nvSpPr>
          <p:cNvPr id="8" name="TextBox 7"/>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9"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143636" y="6475413"/>
            <a:ext cx="2398702"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DC83D890-10BB-4905-98E9-EC5FFEC1B9BB}" type="slidenum">
              <a:rPr lang="en-GB"/>
              <a:pPr/>
              <a:t>27</a:t>
            </a:fld>
            <a:endParaRPr lang="en-GB"/>
          </a:p>
        </p:txBody>
      </p:sp>
      <p:sp>
        <p:nvSpPr>
          <p:cNvPr id="10241" name="Rectangle 1"/>
          <p:cNvSpPr>
            <a:spLocks noGrp="1" noChangeArrowheads="1"/>
          </p:cNvSpPr>
          <p:nvPr>
            <p:ph type="title"/>
          </p:nvPr>
        </p:nvSpPr>
        <p:spPr>
          <a:xfrm>
            <a:off x="685800" y="684213"/>
            <a:ext cx="7772400" cy="1160462"/>
          </a:xfrm>
          <a:ln/>
        </p:spPr>
        <p:txBody>
          <a:bodyPr lIns="90000" tIns="46800" rIns="90000" bIns="46800"/>
          <a:lstStyle/>
          <a:p>
            <a:r>
              <a:rPr lang="en-US" dirty="0" smtClean="0"/>
              <a:t>Straw Poll R20150312001</a:t>
            </a:r>
            <a:endParaRPr lang="en-US" dirty="0"/>
          </a:p>
        </p:txBody>
      </p:sp>
      <p:sp>
        <p:nvSpPr>
          <p:cNvPr id="10242" name="Rectangle 2"/>
          <p:cNvSpPr>
            <a:spLocks noGrp="1" noChangeArrowheads="1"/>
          </p:cNvSpPr>
          <p:nvPr>
            <p:ph type="body" idx="1"/>
          </p:nvPr>
        </p:nvSpPr>
        <p:spPr>
          <a:xfrm>
            <a:off x="685800" y="1981200"/>
            <a:ext cx="7772400" cy="4208463"/>
          </a:xfrm>
          <a:ln/>
        </p:spPr>
        <p:txBody>
          <a:bodyPr/>
          <a:lstStyle/>
          <a:p>
            <a:pPr>
              <a:buFont typeface="Arial" panose="020B0604020202020204" pitchFamily="34" charset="0"/>
              <a:buChar char="•"/>
            </a:pPr>
            <a:r>
              <a:rPr lang="en-US" altLang="en-US" dirty="0"/>
              <a:t>Do you agree to add to the TG Specification Frame work document</a:t>
            </a:r>
            <a:r>
              <a:rPr lang="en-US" altLang="en-US" dirty="0" smtClean="0"/>
              <a:t>?</a:t>
            </a:r>
          </a:p>
          <a:p>
            <a:pPr>
              <a:buFont typeface="Arial" panose="020B0604020202020204" pitchFamily="34" charset="0"/>
              <a:buChar char="•"/>
            </a:pPr>
            <a:r>
              <a:rPr lang="en-US" altLang="en-US" dirty="0" err="1"/>
              <a:t>x.y.z</a:t>
            </a:r>
            <a:r>
              <a:rPr lang="en-US" altLang="en-US" dirty="0"/>
              <a:t>. &lt;feature description&gt;</a:t>
            </a:r>
          </a:p>
          <a:p>
            <a:pPr>
              <a:buFont typeface="Arial" panose="020B0604020202020204" pitchFamily="34" charset="0"/>
              <a:buChar char="•"/>
            </a:pPr>
            <a:endParaRPr lang="en-US" altLang="ko-KR" dirty="0" smtClean="0">
              <a:ea typeface="굴림" pitchFamily="34" charset="-127"/>
            </a:endParaRPr>
          </a:p>
          <a:p>
            <a:pPr lvl="1">
              <a:buFont typeface="Arial" panose="020B0604020202020204" pitchFamily="34" charset="0"/>
              <a:buChar char="•"/>
            </a:pPr>
            <a:r>
              <a:rPr lang="en-US" altLang="ko-KR" dirty="0" smtClean="0">
                <a:ea typeface="굴림" pitchFamily="34" charset="-127"/>
              </a:rPr>
              <a:t>Y:</a:t>
            </a:r>
          </a:p>
          <a:p>
            <a:pPr lvl="1">
              <a:buFont typeface="Arial" panose="020B0604020202020204" pitchFamily="34" charset="0"/>
              <a:buChar char="•"/>
            </a:pPr>
            <a:r>
              <a:rPr lang="en-US" altLang="ko-KR" dirty="0" smtClean="0">
                <a:ea typeface="굴림" pitchFamily="34" charset="-127"/>
              </a:rPr>
              <a:t>N:</a:t>
            </a:r>
          </a:p>
          <a:p>
            <a:pPr lvl="1">
              <a:buFont typeface="Arial" panose="020B0604020202020204" pitchFamily="34" charset="0"/>
              <a:buChar char="•"/>
            </a:pPr>
            <a:r>
              <a:rPr lang="en-US" altLang="ko-KR" dirty="0" smtClean="0">
                <a:ea typeface="굴림" pitchFamily="34" charset="-127"/>
              </a:rPr>
              <a:t>Abs:</a:t>
            </a:r>
            <a:endParaRPr lang="en-US" altLang="ko-KR" dirty="0">
              <a:ea typeface="굴림" pitchFamily="34" charset="-127"/>
            </a:endParaRPr>
          </a:p>
        </p:txBody>
      </p:sp>
      <p:sp>
        <p:nvSpPr>
          <p:cNvPr id="2" name="TextBox 1"/>
          <p:cNvSpPr txBox="1"/>
          <p:nvPr/>
        </p:nvSpPr>
        <p:spPr>
          <a:xfrm rot="19748095">
            <a:off x="3797166" y="4036793"/>
            <a:ext cx="4104456" cy="1200329"/>
          </a:xfrm>
          <a:prstGeom prst="rect">
            <a:avLst/>
          </a:prstGeom>
          <a:noFill/>
        </p:spPr>
        <p:txBody>
          <a:bodyPr wrap="square" rtlCol="0">
            <a:spAutoFit/>
          </a:bodyPr>
          <a:lstStyle/>
          <a:p>
            <a:pPr algn="ctr"/>
            <a:r>
              <a:rPr lang="en-US" sz="7200" dirty="0" smtClean="0">
                <a:solidFill>
                  <a:srgbClr val="00B0F0"/>
                </a:solidFill>
                <a:latin typeface="Arial" panose="020B0604020202020204" pitchFamily="34" charset="0"/>
                <a:cs typeface="Arial" panose="020B0604020202020204" pitchFamily="34" charset="0"/>
              </a:rPr>
              <a:t>Template</a:t>
            </a:r>
            <a:endParaRPr lang="en-US" sz="7200" dirty="0">
              <a:solidFill>
                <a:srgbClr val="00B0F0"/>
              </a:solidFill>
              <a:latin typeface="Arial" panose="020B0604020202020204" pitchFamily="34" charset="0"/>
              <a:cs typeface="Arial" panose="020B0604020202020204" pitchFamily="34" charset="0"/>
            </a:endParaRPr>
          </a:p>
        </p:txBody>
      </p:sp>
      <p:sp>
        <p:nvSpPr>
          <p:cNvPr id="8"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extLst>
      <p:ext uri="{BB962C8B-B14F-4D97-AF65-F5344CB8AC3E}">
        <p14:creationId xmlns:p14="http://schemas.microsoft.com/office/powerpoint/2010/main" val="1236262349"/>
      </p:ext>
    </p:extLst>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Footer Placeholder 4"/>
          <p:cNvSpPr>
            <a:spLocks noGrp="1"/>
          </p:cNvSpPr>
          <p:nvPr>
            <p:ph type="ftr" idx="14"/>
          </p:nvPr>
        </p:nvSpPr>
        <p:spPr>
          <a:xfrm>
            <a:off x="6215074" y="6475413"/>
            <a:ext cx="2327264" cy="180975"/>
          </a:xfrm>
        </p:spPr>
        <p:txBody>
          <a:bodyPr/>
          <a:lstStyle/>
          <a:p>
            <a:r>
              <a:rPr lang="en-GB" smtClean="0"/>
              <a:t>Guido R. Hiertz, Ericsson et al.</a:t>
            </a:r>
            <a:endParaRPr lang="en-GB" dirty="0"/>
          </a:p>
        </p:txBody>
      </p:sp>
      <p:sp>
        <p:nvSpPr>
          <p:cNvPr id="6" name="Slide Number Placeholder 5"/>
          <p:cNvSpPr>
            <a:spLocks noGrp="1"/>
          </p:cNvSpPr>
          <p:nvPr>
            <p:ph type="sldNum" idx="12"/>
          </p:nvPr>
        </p:nvSpPr>
        <p:spPr/>
        <p:txBody>
          <a:bodyPr/>
          <a:lstStyle/>
          <a:p>
            <a:r>
              <a:rPr lang="en-GB"/>
              <a:t>Slide </a:t>
            </a:r>
            <a:fld id="{531D307C-65C7-4BB3-B44A-1501D36803F7}" type="slidenum">
              <a:rPr lang="en-GB"/>
              <a:pPr/>
              <a:t>28</a:t>
            </a:fld>
            <a:endParaRPr lang="en-GB"/>
          </a:p>
        </p:txBody>
      </p:sp>
      <p:sp>
        <p:nvSpPr>
          <p:cNvPr id="11265" name="Rectangle 1"/>
          <p:cNvSpPr>
            <a:spLocks noGrp="1" noChangeArrowheads="1"/>
          </p:cNvSpPr>
          <p:nvPr>
            <p:ph type="title"/>
          </p:nvPr>
        </p:nvSpPr>
        <p:spPr>
          <a:xfrm>
            <a:off x="685800" y="685800"/>
            <a:ext cx="7772400" cy="1066800"/>
          </a:xfrm>
          <a:ln/>
        </p:spPr>
        <p:txBody>
          <a:bodyPr/>
          <a:lstStyle/>
          <a:p>
            <a:pPr>
              <a:tabLst>
                <a:tab pos="0" algn="l"/>
                <a:tab pos="914400" algn="l"/>
                <a:tab pos="1828800" algn="l"/>
                <a:tab pos="2743200" algn="l"/>
                <a:tab pos="3657600" algn="l"/>
                <a:tab pos="4572000" algn="l"/>
                <a:tab pos="5486400" algn="l"/>
                <a:tab pos="6400800" algn="l"/>
                <a:tab pos="7315200" algn="l"/>
                <a:tab pos="8229600" algn="l"/>
                <a:tab pos="9144000" algn="l"/>
                <a:tab pos="10058400" algn="l"/>
              </a:tabLst>
            </a:pPr>
            <a:r>
              <a:rPr lang="en-GB"/>
              <a:t>References</a:t>
            </a:r>
          </a:p>
        </p:txBody>
      </p:sp>
      <p:sp>
        <p:nvSpPr>
          <p:cNvPr id="11266" name="Rectangle 2"/>
          <p:cNvSpPr>
            <a:spLocks noGrp="1" noChangeArrowheads="1"/>
          </p:cNvSpPr>
          <p:nvPr>
            <p:ph type="body" idx="1"/>
          </p:nvPr>
        </p:nvSpPr>
        <p:spPr>
          <a:xfrm>
            <a:off x="685800" y="1981200"/>
            <a:ext cx="7772400" cy="4208463"/>
          </a:xfrm>
          <a:ln/>
        </p:spPr>
        <p:txBody>
          <a:bodyPr>
            <a:normAutofit fontScale="85000" lnSpcReduction="20000"/>
          </a:bodyPr>
          <a:lstStyle/>
          <a:p>
            <a:pPr marL="457200" indent="-457200">
              <a:buFont typeface="+mj-lt"/>
              <a:buAutoNum type="arabicPeriod"/>
            </a:pPr>
            <a:r>
              <a:rPr lang="en-US" dirty="0">
                <a:hlinkClick r:id="rId3"/>
              </a:rPr>
              <a:t>http://</a:t>
            </a:r>
            <a:r>
              <a:rPr lang="en-US" dirty="0" smtClean="0">
                <a:hlinkClick r:id="rId3"/>
              </a:rPr>
              <a:t>ieee802.org/PNP/approved/IEEE_802_OM_v16.pdf</a:t>
            </a:r>
            <a:endParaRPr lang="en-US" dirty="0" smtClean="0"/>
          </a:p>
          <a:p>
            <a:pPr marL="457200" indent="-457200">
              <a:buFont typeface="+mj-lt"/>
              <a:buAutoNum type="arabicPeriod"/>
            </a:pPr>
            <a:r>
              <a:rPr lang="en-US" dirty="0">
                <a:hlinkClick r:id="rId4"/>
              </a:rPr>
              <a:t>http://</a:t>
            </a:r>
            <a:r>
              <a:rPr lang="en-US" dirty="0" smtClean="0">
                <a:hlinkClick r:id="rId4"/>
              </a:rPr>
              <a:t>ieee802.org/PNP/approved/IEEE_802_WG_PandP_v16.pdf</a:t>
            </a:r>
            <a:endParaRPr lang="en-US" dirty="0" smtClean="0"/>
          </a:p>
          <a:p>
            <a:pPr marL="457200" indent="-457200">
              <a:buFont typeface="+mj-lt"/>
              <a:buAutoNum type="arabicPeriod"/>
            </a:pPr>
            <a:r>
              <a:rPr lang="en-US" dirty="0" smtClean="0"/>
              <a:t>A. Stephens, J. </a:t>
            </a:r>
            <a:r>
              <a:rPr lang="en-US" dirty="0" err="1" smtClean="0"/>
              <a:t>Rosdahl</a:t>
            </a:r>
            <a:r>
              <a:rPr lang="en-US" dirty="0" smtClean="0"/>
              <a:t>, and D. Stanley, </a:t>
            </a:r>
            <a:r>
              <a:rPr lang="en-US" dirty="0"/>
              <a:t>“IEEE </a:t>
            </a:r>
            <a:r>
              <a:rPr lang="en-US" dirty="0" smtClean="0"/>
              <a:t>802.11 Wireless </a:t>
            </a:r>
            <a:r>
              <a:rPr lang="en-US" dirty="0"/>
              <a:t>Local Area Networks (</a:t>
            </a:r>
            <a:r>
              <a:rPr lang="en-US" dirty="0" smtClean="0"/>
              <a:t>WLANs) Operations Manual,” Submission 11-14/629r8, Apr. 2014, [Online]. </a:t>
            </a:r>
            <a:r>
              <a:rPr lang="en-US" dirty="0"/>
              <a:t>Available: </a:t>
            </a:r>
            <a:r>
              <a:rPr lang="en-US" dirty="0">
                <a:hlinkClick r:id="rId5"/>
              </a:rPr>
              <a:t>https://</a:t>
            </a:r>
            <a:r>
              <a:rPr lang="en-US" dirty="0" smtClean="0">
                <a:hlinkClick r:id="rId5"/>
              </a:rPr>
              <a:t>mentor.ieee.org/802.11/dcn/14/11-14-0629-08-0000-802-11-operations-manual.docx</a:t>
            </a:r>
            <a:endParaRPr lang="en-US" dirty="0" smtClean="0"/>
          </a:p>
          <a:p>
            <a:pPr marL="457200" indent="-457200">
              <a:buFont typeface="+mj-lt"/>
              <a:buAutoNum type="arabicPeriod"/>
            </a:pPr>
            <a:r>
              <a:rPr lang="en-US" dirty="0">
                <a:hlinkClick r:id="rId6"/>
              </a:rPr>
              <a:t>http://</a:t>
            </a:r>
            <a:r>
              <a:rPr lang="en-US" dirty="0" smtClean="0">
                <a:hlinkClick r:id="rId6"/>
              </a:rPr>
              <a:t>www.ieee.org/about/help/Task/my_account/web_account.html?WT.mc_id=msim_wa</a:t>
            </a:r>
            <a:endParaRPr lang="en-US" dirty="0" smtClean="0"/>
          </a:p>
          <a:p>
            <a:pPr marL="457200" indent="-457200">
              <a:buFont typeface="+mj-lt"/>
              <a:buAutoNum type="arabicPeriod"/>
            </a:pPr>
            <a:r>
              <a:rPr lang="en-US" dirty="0">
                <a:hlinkClick r:id="rId7"/>
              </a:rPr>
              <a:t>https://</a:t>
            </a:r>
            <a:r>
              <a:rPr lang="en-US" dirty="0" smtClean="0">
                <a:hlinkClick r:id="rId7"/>
              </a:rPr>
              <a:t>imat.ieee.org/attendance</a:t>
            </a:r>
            <a:endParaRPr lang="en-US" dirty="0" smtClean="0"/>
          </a:p>
          <a:p>
            <a:pPr marL="457200" indent="-457200">
              <a:buFont typeface="+mj-lt"/>
              <a:buAutoNum type="arabicPeriod"/>
            </a:pPr>
            <a:r>
              <a:rPr lang="en-US" dirty="0" smtClean="0"/>
              <a:t>A. Stephens, “802.11 Vice Chair’s Report – May 2009,” Submission 11-09/517r0, May 2005. [Online]. </a:t>
            </a:r>
            <a:r>
              <a:rPr lang="en-US" dirty="0"/>
              <a:t>Available: </a:t>
            </a:r>
            <a:r>
              <a:rPr lang="en-US" dirty="0">
                <a:hlinkClick r:id="rId8"/>
              </a:rPr>
              <a:t>https://</a:t>
            </a:r>
            <a:r>
              <a:rPr lang="en-US" dirty="0" smtClean="0">
                <a:hlinkClick r:id="rId8"/>
              </a:rPr>
              <a:t>mentor.ieee.org/802.11/dcn/09/11-09-0517-00-0000-vice-chair-s-report.ppt</a:t>
            </a:r>
            <a:endParaRPr lang="en-US" dirty="0" smtClean="0"/>
          </a:p>
          <a:p>
            <a:pPr marL="457200" indent="-457200">
              <a:buFont typeface="+mj-lt"/>
              <a:buAutoNum type="arabicPeriod"/>
            </a:pPr>
            <a:endParaRPr lang="en-US" dirty="0"/>
          </a:p>
        </p:txBody>
      </p:sp>
      <p:sp>
        <p:nvSpPr>
          <p:cNvPr id="7" name="Date Placeholder 3"/>
          <p:cNvSpPr>
            <a:spLocks noGrp="1"/>
          </p:cNvSpPr>
          <p:nvPr>
            <p:ph type="dt" idx="15"/>
          </p:nvPr>
        </p:nvSpPr>
        <p:spPr>
          <a:xfrm>
            <a:off x="696912" y="333375"/>
            <a:ext cx="2589203" cy="273050"/>
          </a:xfrm>
        </p:spPr>
        <p:txBody>
          <a:bodyPr/>
          <a:lstStyle/>
          <a:p>
            <a:r>
              <a:rPr lang="en-US" altLang="ko-KR" dirty="0"/>
              <a:t>March 2016</a:t>
            </a:r>
            <a:endParaRPr lang="en-GB" altLang="ko-KR" dirty="0"/>
          </a:p>
        </p:txBody>
      </p:sp>
    </p:spTree>
  </p:cSld>
  <p:clrMapOvr>
    <a:masterClrMapping/>
  </p:clrMapOvr>
  <p:transition spd="med"/>
  <p:timing>
    <p:tnLst>
      <p:par>
        <p:cTn id="1" dur="indefinite" restart="never" nodeType="tmRoot">
          <p:childTnLst>
            <p:seq concurrent="1" nextAc="seek">
              <p:cTn id="2" dur="0" nodeType="mainSeq"/>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Ad-hoc Groups – from </a:t>
            </a:r>
            <a:r>
              <a:rPr lang="en-US" dirty="0"/>
              <a:t>6.8 </a:t>
            </a:r>
            <a:r>
              <a:rPr lang="en-US" dirty="0" smtClean="0"/>
              <a:t>of [3]</a:t>
            </a:r>
            <a:endParaRPr lang="en-US" dirty="0"/>
          </a:p>
        </p:txBody>
      </p:sp>
      <p:sp>
        <p:nvSpPr>
          <p:cNvPr id="3" name="Content Placeholder 2"/>
          <p:cNvSpPr>
            <a:spLocks noGrp="1"/>
          </p:cNvSpPr>
          <p:nvPr>
            <p:ph sz="half" idx="1"/>
          </p:nvPr>
        </p:nvSpPr>
        <p:spPr/>
        <p:txBody>
          <a:bodyPr>
            <a:normAutofit/>
          </a:bodyPr>
          <a:lstStyle/>
          <a:p>
            <a:pPr>
              <a:buFont typeface="Arial" panose="020B0604020202020204" pitchFamily="34" charset="0"/>
              <a:buChar char="•"/>
            </a:pPr>
            <a:r>
              <a:rPr lang="en-US" sz="2000" dirty="0" smtClean="0"/>
              <a:t>“An </a:t>
            </a:r>
            <a:r>
              <a:rPr lang="en-US" sz="2000" dirty="0"/>
              <a:t>ad-hoc group may be created to progress work on specific topics by either the WG or a TG</a:t>
            </a:r>
            <a:r>
              <a:rPr lang="en-US" sz="2000" dirty="0" smtClean="0"/>
              <a:t>.</a:t>
            </a:r>
            <a:endParaRPr lang="en-US" sz="2000" dirty="0"/>
          </a:p>
          <a:p>
            <a:pPr>
              <a:buFont typeface="Arial" panose="020B0604020202020204" pitchFamily="34" charset="0"/>
              <a:buChar char="•"/>
            </a:pPr>
            <a:r>
              <a:rPr lang="en-US" sz="2000" dirty="0"/>
              <a:t>There are no formal rules for the operation of an ad-hoc, although it may well define it own informal operating </a:t>
            </a:r>
            <a:r>
              <a:rPr lang="en-US" sz="2000" dirty="0" smtClean="0"/>
              <a:t>process.</a:t>
            </a:r>
          </a:p>
          <a:p>
            <a:pPr>
              <a:buFont typeface="Arial" panose="020B0604020202020204" pitchFamily="34" charset="0"/>
              <a:buChar char="•"/>
            </a:pPr>
            <a:endParaRPr lang="en-US" sz="2000" dirty="0"/>
          </a:p>
        </p:txBody>
      </p:sp>
      <p:sp>
        <p:nvSpPr>
          <p:cNvPr id="8" name="Content Placeholder 7"/>
          <p:cNvSpPr>
            <a:spLocks noGrp="1"/>
          </p:cNvSpPr>
          <p:nvPr>
            <p:ph sz="half" idx="2"/>
          </p:nvPr>
        </p:nvSpPr>
        <p:spPr/>
        <p:txBody>
          <a:bodyPr>
            <a:noAutofit/>
          </a:bodyPr>
          <a:lstStyle/>
          <a:p>
            <a:pPr>
              <a:buFont typeface="Arial" panose="020B0604020202020204" pitchFamily="34" charset="0"/>
              <a:buChar char="•"/>
            </a:pPr>
            <a:r>
              <a:rPr lang="en-US" sz="2000" dirty="0">
                <a:solidFill>
                  <a:srgbClr val="FF0000"/>
                </a:solidFill>
              </a:rPr>
              <a:t>An ad-hoc group cannot make any decisions</a:t>
            </a:r>
            <a:r>
              <a:rPr lang="en-US" sz="2000" dirty="0"/>
              <a:t> (i.e., no motion is in order at an ad-hoc), although </a:t>
            </a:r>
            <a:r>
              <a:rPr lang="en-US" sz="2000" dirty="0">
                <a:solidFill>
                  <a:srgbClr val="FF0000"/>
                </a:solidFill>
              </a:rPr>
              <a:t>it can test the will of its members using straw polls</a:t>
            </a:r>
            <a:r>
              <a:rPr lang="en-US" sz="2000" dirty="0"/>
              <a:t>, which have no formal effect.</a:t>
            </a:r>
          </a:p>
          <a:p>
            <a:pPr>
              <a:buFont typeface="Arial" panose="020B0604020202020204" pitchFamily="34" charset="0"/>
              <a:buChar char="•"/>
            </a:pPr>
            <a:r>
              <a:rPr lang="en-US" sz="2000" dirty="0"/>
              <a:t>The 802.11 agenda may reserve meeting time for ad-</a:t>
            </a:r>
            <a:r>
              <a:rPr lang="en-US" sz="2000" dirty="0" err="1"/>
              <a:t>hocs</a:t>
            </a:r>
            <a:r>
              <a:rPr lang="en-US" sz="2000" dirty="0" smtClean="0"/>
              <a:t>, in </a:t>
            </a:r>
            <a:r>
              <a:rPr lang="en-US" sz="2000" dirty="0"/>
              <a:t>which case </a:t>
            </a:r>
            <a:r>
              <a:rPr lang="en-US" sz="2000" dirty="0">
                <a:solidFill>
                  <a:srgbClr val="FF0000"/>
                </a:solidFill>
              </a:rPr>
              <a:t>attendance at such ad-hoc meetings counts towards the session attendance</a:t>
            </a:r>
            <a:r>
              <a:rPr lang="en-US" sz="2000" dirty="0" smtClean="0"/>
              <a:t>.”</a:t>
            </a:r>
            <a:endParaRPr lang="en-US" sz="2000" dirty="0"/>
          </a:p>
          <a:p>
            <a:endParaRPr lang="en-US" sz="2000" dirty="0"/>
          </a:p>
        </p:txBody>
      </p:sp>
      <p:sp>
        <p:nvSpPr>
          <p:cNvPr id="6" name="Date Placeholder 5"/>
          <p:cNvSpPr>
            <a:spLocks noGrp="1"/>
          </p:cNvSpPr>
          <p:nvPr>
            <p:ph type="dt" idx="10"/>
          </p:nvPr>
        </p:nvSpPr>
        <p:spPr/>
        <p:txBody>
          <a:bodyPr/>
          <a:lstStyle/>
          <a:p>
            <a:r>
              <a:rPr lang="en-US" altLang="ko-KR" dirty="0"/>
              <a:t>March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3</a:t>
            </a:fld>
            <a:endParaRPr lang="en-GB" dirty="0"/>
          </a:p>
        </p:txBody>
      </p:sp>
    </p:spTree>
    <p:extLst>
      <p:ext uri="{BB962C8B-B14F-4D97-AF65-F5344CB8AC3E}">
        <p14:creationId xmlns:p14="http://schemas.microsoft.com/office/powerpoint/2010/main" val="126588999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Summary </a:t>
            </a:r>
            <a:r>
              <a:rPr lang="en-US" dirty="0"/>
              <a:t>of </a:t>
            </a:r>
            <a:r>
              <a:rPr lang="en-US" dirty="0" smtClean="0"/>
              <a:t>types </a:t>
            </a:r>
            <a:r>
              <a:rPr lang="en-US" dirty="0"/>
              <a:t>of </a:t>
            </a:r>
            <a:r>
              <a:rPr lang="en-US" dirty="0" smtClean="0"/>
              <a:t>balloting/</a:t>
            </a:r>
            <a:r>
              <a:rPr lang="en-US" dirty="0"/>
              <a:t>v</a:t>
            </a:r>
            <a:r>
              <a:rPr lang="en-US" dirty="0" smtClean="0"/>
              <a:t>oting </a:t>
            </a:r>
            <a:r>
              <a:rPr lang="en-US" dirty="0"/>
              <a:t>used in </a:t>
            </a:r>
            <a:r>
              <a:rPr lang="en-US" dirty="0" smtClean="0"/>
              <a:t>802.11 – from 3.11 of [3]</a:t>
            </a:r>
            <a:endParaRPr lang="en-US" dirty="0"/>
          </a:p>
        </p:txBody>
      </p:sp>
      <p:sp>
        <p:nvSpPr>
          <p:cNvPr id="3" name="Content Placeholder 2"/>
          <p:cNvSpPr>
            <a:spLocks noGrp="1"/>
          </p:cNvSpPr>
          <p:nvPr>
            <p:ph sz="half" idx="1"/>
          </p:nvPr>
        </p:nvSpPr>
        <p:spPr/>
        <p:txBody>
          <a:bodyPr>
            <a:normAutofit/>
          </a:bodyPr>
          <a:lstStyle/>
          <a:p>
            <a:pPr marL="457200" indent="-457200">
              <a:buFont typeface="Arial" panose="020B0604020202020204" pitchFamily="34" charset="0"/>
              <a:buChar char="•"/>
            </a:pPr>
            <a:r>
              <a:rPr lang="en-US" sz="1500" dirty="0" smtClean="0"/>
              <a:t>“Straw </a:t>
            </a:r>
            <a:r>
              <a:rPr lang="en-US" sz="1500" dirty="0"/>
              <a:t>polls are </a:t>
            </a:r>
            <a:r>
              <a:rPr lang="en-US" sz="1500" dirty="0">
                <a:solidFill>
                  <a:schemeClr val="tx1"/>
                </a:solidFill>
              </a:rPr>
              <a:t>used to determine the opinion of those present at a meeting</a:t>
            </a:r>
            <a:r>
              <a:rPr lang="en-US" sz="1500" dirty="0" smtClean="0">
                <a:solidFill>
                  <a:schemeClr val="tx1"/>
                </a:solidFill>
              </a:rPr>
              <a:t>.</a:t>
            </a:r>
            <a:endParaRPr lang="en-US" sz="1500" dirty="0">
              <a:solidFill>
                <a:schemeClr val="tx1"/>
              </a:solidFill>
            </a:endParaRPr>
          </a:p>
          <a:p>
            <a:pPr marL="457200" indent="-457200">
              <a:buFont typeface="Arial" panose="020B0604020202020204" pitchFamily="34" charset="0"/>
              <a:buChar char="•"/>
            </a:pPr>
            <a:r>
              <a:rPr lang="en-US" sz="1500" dirty="0">
                <a:solidFill>
                  <a:schemeClr val="tx1"/>
                </a:solidFill>
              </a:rPr>
              <a:t>They are typically used to select between alternatives before spending (potentially lengthy) time crafting a motion that has a better chance of success</a:t>
            </a:r>
            <a:r>
              <a:rPr lang="en-US" sz="1500" dirty="0" smtClean="0">
                <a:solidFill>
                  <a:schemeClr val="tx1"/>
                </a:solidFill>
              </a:rPr>
              <a:t>. Straw </a:t>
            </a:r>
            <a:r>
              <a:rPr lang="en-US" sz="1500" dirty="0">
                <a:solidFill>
                  <a:schemeClr val="tx1"/>
                </a:solidFill>
              </a:rPr>
              <a:t>polls have no formal effect; their outcome is not binding on the operation of any group</a:t>
            </a:r>
            <a:r>
              <a:rPr lang="en-US" sz="1500" dirty="0" smtClean="0">
                <a:solidFill>
                  <a:schemeClr val="tx1"/>
                </a:solidFill>
              </a:rPr>
              <a:t>.</a:t>
            </a:r>
          </a:p>
          <a:p>
            <a:pPr marL="457200" indent="-457200">
              <a:buFont typeface="Arial" panose="020B0604020202020204" pitchFamily="34" charset="0"/>
              <a:buChar char="•"/>
            </a:pPr>
            <a:r>
              <a:rPr lang="en-US" sz="1500" dirty="0">
                <a:solidFill>
                  <a:srgbClr val="FF0000"/>
                </a:solidFill>
              </a:rPr>
              <a:t>When a TG breaks into “ad-</a:t>
            </a:r>
            <a:r>
              <a:rPr lang="en-US" sz="1500" dirty="0" err="1">
                <a:solidFill>
                  <a:srgbClr val="FF0000"/>
                </a:solidFill>
              </a:rPr>
              <a:t>hocs</a:t>
            </a:r>
            <a:r>
              <a:rPr lang="en-US" sz="1500" dirty="0">
                <a:solidFill>
                  <a:srgbClr val="FF0000"/>
                </a:solidFill>
              </a:rPr>
              <a:t>”, it is formally recessed. </a:t>
            </a:r>
          </a:p>
        </p:txBody>
      </p:sp>
      <p:sp>
        <p:nvSpPr>
          <p:cNvPr id="4" name="Content Placeholder 3"/>
          <p:cNvSpPr>
            <a:spLocks noGrp="1"/>
          </p:cNvSpPr>
          <p:nvPr>
            <p:ph sz="half" idx="2"/>
          </p:nvPr>
        </p:nvSpPr>
        <p:spPr/>
        <p:txBody>
          <a:bodyPr>
            <a:noAutofit/>
          </a:bodyPr>
          <a:lstStyle/>
          <a:p>
            <a:pPr marL="457200" indent="-457200">
              <a:buFont typeface="Arial" panose="020B0604020202020204" pitchFamily="34" charset="0"/>
              <a:buChar char="•"/>
            </a:pPr>
            <a:r>
              <a:rPr lang="en-US" sz="1500" dirty="0" smtClean="0">
                <a:solidFill>
                  <a:srgbClr val="FF0000"/>
                </a:solidFill>
              </a:rPr>
              <a:t>When </a:t>
            </a:r>
            <a:r>
              <a:rPr lang="en-US" sz="1500" dirty="0">
                <a:solidFill>
                  <a:srgbClr val="FF0000"/>
                </a:solidFill>
              </a:rPr>
              <a:t>in TG ad-</a:t>
            </a:r>
            <a:r>
              <a:rPr lang="en-US" sz="1500" dirty="0" err="1">
                <a:solidFill>
                  <a:srgbClr val="FF0000"/>
                </a:solidFill>
              </a:rPr>
              <a:t>hocs</a:t>
            </a:r>
            <a:r>
              <a:rPr lang="en-US" sz="1500" dirty="0">
                <a:solidFill>
                  <a:srgbClr val="FF0000"/>
                </a:solidFill>
              </a:rPr>
              <a:t>, no motions are in order. </a:t>
            </a:r>
            <a:r>
              <a:rPr lang="en-US" sz="1500" dirty="0" smtClean="0">
                <a:solidFill>
                  <a:srgbClr val="FF0000"/>
                </a:solidFill>
              </a:rPr>
              <a:t>Because </a:t>
            </a:r>
            <a:r>
              <a:rPr lang="en-US" sz="1500" dirty="0">
                <a:solidFill>
                  <a:srgbClr val="FF0000"/>
                </a:solidFill>
              </a:rPr>
              <a:t>straw polls have no formal effect, they can be used in TG ad-</a:t>
            </a:r>
            <a:r>
              <a:rPr lang="en-US" sz="1500" dirty="0" err="1">
                <a:solidFill>
                  <a:srgbClr val="FF0000"/>
                </a:solidFill>
              </a:rPr>
              <a:t>hocs</a:t>
            </a:r>
            <a:r>
              <a:rPr lang="en-US" sz="1500" dirty="0">
                <a:solidFill>
                  <a:srgbClr val="FF0000"/>
                </a:solidFill>
              </a:rPr>
              <a:t> to determine the opinion of members </a:t>
            </a:r>
            <a:r>
              <a:rPr lang="en-US" sz="1500" dirty="0"/>
              <a:t>– for example, to determine if there is sufficient support to make it worthwhile to bring a motion in a subsequent TG meeting.</a:t>
            </a:r>
          </a:p>
          <a:p>
            <a:pPr marL="457200" indent="-457200">
              <a:buFont typeface="Arial" panose="020B0604020202020204" pitchFamily="34" charset="0"/>
              <a:buChar char="•"/>
            </a:pPr>
            <a:r>
              <a:rPr lang="en-US" sz="1500" dirty="0">
                <a:solidFill>
                  <a:srgbClr val="FF0000"/>
                </a:solidFill>
              </a:rPr>
              <a:t>A TG ad-hoc can distinguish between different types of straw poll if it so wishes. </a:t>
            </a:r>
            <a:r>
              <a:rPr lang="en-US" sz="1500" dirty="0" smtClean="0"/>
              <a:t>This </a:t>
            </a:r>
            <a:r>
              <a:rPr lang="en-US" sz="1500" dirty="0"/>
              <a:t>is just a matter of labeling and has no effect on the meaning of the </a:t>
            </a:r>
            <a:r>
              <a:rPr lang="en-US" sz="1500" dirty="0" smtClean="0"/>
              <a:t>result.</a:t>
            </a:r>
          </a:p>
          <a:p>
            <a:pPr marL="457200" indent="-457200">
              <a:buFont typeface="Arial" panose="020B0604020202020204" pitchFamily="34" charset="0"/>
              <a:buChar char="•"/>
            </a:pPr>
            <a:r>
              <a:rPr lang="en-US" sz="1500" dirty="0" smtClean="0"/>
              <a:t>Regardless </a:t>
            </a:r>
            <a:r>
              <a:rPr lang="en-US" sz="1500" dirty="0"/>
              <a:t>of what the TG ad-hoc calls the straw poll, it should make clear to its members that it is a straw poll, and that it has no formal effect</a:t>
            </a:r>
            <a:r>
              <a:rPr lang="en-US" sz="1500" dirty="0" smtClean="0"/>
              <a:t>.”</a:t>
            </a:r>
            <a:endParaRPr lang="en-US" sz="1500" dirty="0"/>
          </a:p>
        </p:txBody>
      </p:sp>
      <p:sp>
        <p:nvSpPr>
          <p:cNvPr id="5" name="Date Placeholder 4"/>
          <p:cNvSpPr>
            <a:spLocks noGrp="1"/>
          </p:cNvSpPr>
          <p:nvPr>
            <p:ph type="dt" idx="10"/>
          </p:nvPr>
        </p:nvSpPr>
        <p:spPr/>
        <p:txBody>
          <a:bodyPr/>
          <a:lstStyle/>
          <a:p>
            <a:r>
              <a:rPr lang="en-US" altLang="ko-KR" dirty="0"/>
              <a:t>March 2016</a:t>
            </a:r>
            <a:endParaRPr lang="en-GB" altLang="ko-KR" dirty="0"/>
          </a:p>
        </p:txBody>
      </p:sp>
      <p:sp>
        <p:nvSpPr>
          <p:cNvPr id="6" name="Footer Placeholder 5"/>
          <p:cNvSpPr>
            <a:spLocks noGrp="1"/>
          </p:cNvSpPr>
          <p:nvPr>
            <p:ph type="ftr" idx="11"/>
          </p:nvPr>
        </p:nvSpPr>
        <p:spPr/>
        <p:txBody>
          <a:bodyPr/>
          <a:lstStyle/>
          <a:p>
            <a:r>
              <a:rPr lang="en-GB" smtClean="0"/>
              <a:t>Guido R. Hiertz, Ericsson et al.</a:t>
            </a:r>
            <a:endParaRPr lang="en-GB"/>
          </a:p>
        </p:txBody>
      </p:sp>
      <p:sp>
        <p:nvSpPr>
          <p:cNvPr id="7" name="Slide Number Placeholder 6"/>
          <p:cNvSpPr>
            <a:spLocks noGrp="1"/>
          </p:cNvSpPr>
          <p:nvPr>
            <p:ph type="sldNum" idx="12"/>
          </p:nvPr>
        </p:nvSpPr>
        <p:spPr/>
        <p:txBody>
          <a:bodyPr/>
          <a:lstStyle/>
          <a:p>
            <a:r>
              <a:rPr lang="en-GB" smtClean="0"/>
              <a:t>Slide </a:t>
            </a:r>
            <a:fld id="{1CD163DD-D5E7-41DA-95F2-71530C24F8C3}" type="slidenum">
              <a:rPr lang="en-GB" smtClean="0"/>
              <a:pPr/>
              <a:t>4</a:t>
            </a:fld>
            <a:endParaRPr lang="en-GB"/>
          </a:p>
        </p:txBody>
      </p:sp>
    </p:spTree>
    <p:extLst>
      <p:ext uri="{BB962C8B-B14F-4D97-AF65-F5344CB8AC3E}">
        <p14:creationId xmlns:p14="http://schemas.microsoft.com/office/powerpoint/2010/main" val="6785494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Title 6"/>
          <p:cNvSpPr>
            <a:spLocks noGrp="1"/>
          </p:cNvSpPr>
          <p:nvPr>
            <p:ph type="title"/>
          </p:nvPr>
        </p:nvSpPr>
        <p:spPr/>
        <p:txBody>
          <a:bodyPr/>
          <a:lstStyle/>
          <a:p>
            <a:r>
              <a:rPr lang="en-US" dirty="0" smtClean="0"/>
              <a:t>No recordings!</a:t>
            </a:r>
            <a:endParaRPr lang="en-US" dirty="0"/>
          </a:p>
        </p:txBody>
      </p:sp>
      <p:sp>
        <p:nvSpPr>
          <p:cNvPr id="3" name="Content Placeholder 2"/>
          <p:cNvSpPr>
            <a:spLocks noGrp="1"/>
          </p:cNvSpPr>
          <p:nvPr>
            <p:ph sz="half" idx="1"/>
          </p:nvPr>
        </p:nvSpPr>
        <p:spPr/>
        <p:txBody>
          <a:bodyPr>
            <a:normAutofit fontScale="92500"/>
          </a:bodyPr>
          <a:lstStyle/>
          <a:p>
            <a:pPr marL="457200" indent="-457200">
              <a:buFont typeface="Arial" panose="020B0604020202020204" pitchFamily="34" charset="0"/>
              <a:buChar char="•"/>
            </a:pPr>
            <a:r>
              <a:rPr lang="en-US" dirty="0"/>
              <a:t>The use of </a:t>
            </a:r>
            <a:r>
              <a:rPr lang="en-US" dirty="0" smtClean="0">
                <a:solidFill>
                  <a:srgbClr val="FF0000"/>
                </a:solidFill>
              </a:rPr>
              <a:t>audio/video </a:t>
            </a:r>
            <a:r>
              <a:rPr lang="en-US" dirty="0">
                <a:solidFill>
                  <a:srgbClr val="FF0000"/>
                </a:solidFill>
              </a:rPr>
              <a:t>recording </a:t>
            </a:r>
            <a:r>
              <a:rPr lang="en-US" dirty="0"/>
              <a:t>or the capture of </a:t>
            </a:r>
            <a:r>
              <a:rPr lang="en-US" dirty="0" smtClean="0"/>
              <a:t>photographs </a:t>
            </a:r>
            <a:r>
              <a:rPr lang="en-US" dirty="0"/>
              <a:t>is </a:t>
            </a:r>
            <a:r>
              <a:rPr lang="en-US" dirty="0">
                <a:solidFill>
                  <a:srgbClr val="FF0000"/>
                </a:solidFill>
              </a:rPr>
              <a:t>prohibited</a:t>
            </a:r>
            <a:r>
              <a:rPr lang="en-US" dirty="0"/>
              <a:t> in 802.11 meetings, </a:t>
            </a:r>
            <a:r>
              <a:rPr lang="en-US" dirty="0" smtClean="0"/>
              <a:t>except </a:t>
            </a:r>
            <a:r>
              <a:rPr lang="en-US" dirty="0"/>
              <a:t>when specifically announced by the </a:t>
            </a:r>
            <a:r>
              <a:rPr lang="en-US" dirty="0" smtClean="0"/>
              <a:t>802.11 WG chairman</a:t>
            </a:r>
            <a:endParaRPr lang="en-US" dirty="0"/>
          </a:p>
        </p:txBody>
      </p:sp>
      <p:sp>
        <p:nvSpPr>
          <p:cNvPr id="6" name="Date Placeholder 5"/>
          <p:cNvSpPr>
            <a:spLocks noGrp="1"/>
          </p:cNvSpPr>
          <p:nvPr>
            <p:ph type="dt" idx="10"/>
          </p:nvPr>
        </p:nvSpPr>
        <p:spPr/>
        <p:txBody>
          <a:bodyPr/>
          <a:lstStyle/>
          <a:p>
            <a:r>
              <a:rPr lang="en-US" altLang="ko-KR" dirty="0"/>
              <a:t>March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5</a:t>
            </a:fld>
            <a:endParaRPr lang="en-GB" dirty="0"/>
          </a:p>
        </p:txBody>
      </p:sp>
      <p:pic>
        <p:nvPicPr>
          <p:cNvPr id="5122" name="Picture 2" descr="C:\Users\eguihie\AppData\Local\Microsoft\Windows\Temporary Internet Files\Content.IE5\MRJM061K\camera photography stock photo 3d human character[1].jpg"/>
          <p:cNvPicPr>
            <a:picLocks noGrp="1" noChangeAspect="1" noChangeArrowheads="1"/>
          </p:cNvPicPr>
          <p:nvPr>
            <p:ph sz="half" idx="2"/>
          </p:nvPr>
        </p:nvPicPr>
        <p:blipFill>
          <a:blip r:embed="rId2" cstate="print">
            <a:extLst>
              <a:ext uri="{28A0092B-C50C-407E-A947-70E740481C1C}">
                <a14:useLocalDpi xmlns:a14="http://schemas.microsoft.com/office/drawing/2010/main" val="0"/>
              </a:ext>
            </a:extLst>
          </a:blip>
          <a:srcRect/>
          <a:stretch>
            <a:fillRect/>
          </a:stretch>
        </p:blipFill>
        <p:spPr bwMode="auto">
          <a:xfrm>
            <a:off x="4991037" y="2477230"/>
            <a:ext cx="3121152" cy="3121152"/>
          </a:xfrm>
          <a:prstGeom prst="rect">
            <a:avLst/>
          </a:prstGeom>
          <a:noFill/>
          <a:extLst>
            <a:ext uri="{909E8E84-426E-40DD-AFC4-6F175D3DCCD1}">
              <a14:hiddenFill xmlns:a14="http://schemas.microsoft.com/office/drawing/2010/main">
                <a:solidFill>
                  <a:srgbClr val="FFFFFF"/>
                </a:solidFill>
              </a14:hiddenFill>
            </a:ext>
          </a:extLst>
        </p:spPr>
      </p:pic>
      <p:sp>
        <p:nvSpPr>
          <p:cNvPr id="11" name="TextBox 10"/>
          <p:cNvSpPr txBox="1"/>
          <p:nvPr/>
        </p:nvSpPr>
        <p:spPr>
          <a:xfrm>
            <a:off x="5796136" y="2204864"/>
            <a:ext cx="1512168" cy="3939540"/>
          </a:xfrm>
          <a:prstGeom prst="rect">
            <a:avLst/>
          </a:prstGeom>
          <a:noFill/>
        </p:spPr>
        <p:txBody>
          <a:bodyPr wrap="square" rtlCol="0">
            <a:spAutoFit/>
          </a:bodyPr>
          <a:lstStyle/>
          <a:p>
            <a:pPr algn="ctr"/>
            <a:r>
              <a:rPr lang="en-US" sz="25000" b="1" dirty="0" smtClean="0">
                <a:solidFill>
                  <a:srgbClr val="FF0000"/>
                </a:solidFill>
                <a:sym typeface="Wingdings 2"/>
              </a:rPr>
              <a:t></a:t>
            </a:r>
            <a:endParaRPr lang="en-US" sz="25000" b="1" dirty="0">
              <a:solidFill>
                <a:srgbClr val="FF0000"/>
              </a:solidFill>
            </a:endParaRPr>
          </a:p>
        </p:txBody>
      </p:sp>
    </p:spTree>
    <p:extLst>
      <p:ext uri="{BB962C8B-B14F-4D97-AF65-F5344CB8AC3E}">
        <p14:creationId xmlns:p14="http://schemas.microsoft.com/office/powerpoint/2010/main" val="162646653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Courtesy notice</a:t>
            </a:r>
            <a:endParaRPr lang="en-US" dirty="0"/>
          </a:p>
        </p:txBody>
      </p:sp>
      <p:sp>
        <p:nvSpPr>
          <p:cNvPr id="3" name="Content Placeholder 2"/>
          <p:cNvSpPr>
            <a:spLocks noGrp="1"/>
          </p:cNvSpPr>
          <p:nvPr>
            <p:ph sz="half" idx="1"/>
          </p:nvPr>
        </p:nvSpPr>
        <p:spPr>
          <a:xfrm>
            <a:off x="685801" y="1981200"/>
            <a:ext cx="3598168" cy="4113213"/>
          </a:xfrm>
        </p:spPr>
        <p:txBody>
          <a:bodyPr/>
          <a:lstStyle/>
          <a:p>
            <a:pPr>
              <a:buFont typeface="Arial" panose="020B0604020202020204" pitchFamily="34" charset="0"/>
              <a:buChar char="•"/>
            </a:pPr>
            <a:r>
              <a:rPr lang="en-US" dirty="0"/>
              <a:t>Please switch your </a:t>
            </a:r>
            <a:r>
              <a:rPr lang="en-US" dirty="0" smtClean="0"/>
              <a:t>mobile and/or smart phone to off/vibrate </a:t>
            </a:r>
            <a:r>
              <a:rPr lang="en-US" dirty="0"/>
              <a:t>and </a:t>
            </a:r>
            <a:r>
              <a:rPr lang="en-US" dirty="0">
                <a:solidFill>
                  <a:srgbClr val="FF0000"/>
                </a:solidFill>
              </a:rPr>
              <a:t>mute any </a:t>
            </a:r>
            <a:r>
              <a:rPr lang="en-US" dirty="0">
                <a:solidFill>
                  <a:schemeClr val="tx1"/>
                </a:solidFill>
              </a:rPr>
              <a:t>other</a:t>
            </a:r>
            <a:r>
              <a:rPr lang="en-US" dirty="0">
                <a:solidFill>
                  <a:srgbClr val="FF0000"/>
                </a:solidFill>
              </a:rPr>
              <a:t> sources of noise </a:t>
            </a:r>
            <a:r>
              <a:rPr lang="en-US" dirty="0"/>
              <a:t>(e.g</a:t>
            </a:r>
            <a:r>
              <a:rPr lang="en-US" dirty="0" smtClean="0"/>
              <a:t>. laptop, tablet)</a:t>
            </a:r>
            <a:endParaRPr lang="en-US" dirty="0"/>
          </a:p>
        </p:txBody>
      </p:sp>
      <p:sp>
        <p:nvSpPr>
          <p:cNvPr id="6" name="Date Placeholder 5"/>
          <p:cNvSpPr>
            <a:spLocks noGrp="1"/>
          </p:cNvSpPr>
          <p:nvPr>
            <p:ph type="dt" idx="10"/>
          </p:nvPr>
        </p:nvSpPr>
        <p:spPr/>
        <p:txBody>
          <a:bodyPr/>
          <a:lstStyle/>
          <a:p>
            <a:r>
              <a:rPr lang="en-US" altLang="ko-KR" dirty="0"/>
              <a:t>March 2016</a:t>
            </a:r>
            <a:endParaRPr lang="en-GB" altLang="ko-KR" dirty="0"/>
          </a:p>
        </p:txBody>
      </p:sp>
      <p:sp>
        <p:nvSpPr>
          <p:cNvPr id="5" name="Footer Placeholder 4"/>
          <p:cNvSpPr>
            <a:spLocks noGrp="1"/>
          </p:cNvSpPr>
          <p:nvPr>
            <p:ph type="ftr" idx="11"/>
          </p:nvPr>
        </p:nvSpPr>
        <p:spPr/>
        <p:txBody>
          <a:bodyPr/>
          <a:lstStyle/>
          <a:p>
            <a:r>
              <a:rPr lang="en-GB" smtClean="0"/>
              <a:t>Guido R. Hiertz, Ericsson et al.</a:t>
            </a:r>
            <a:endParaRPr lang="en-GB"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6</a:t>
            </a:fld>
            <a:endParaRPr lang="en-GB" dirty="0"/>
          </a:p>
        </p:txBody>
      </p:sp>
      <p:pic>
        <p:nvPicPr>
          <p:cNvPr id="4098" name="Picture 2" descr="C:\Users\eguihie\AppData\Local\Microsoft\Windows\Temporary Internet Files\Content.IE5\MRJM061K\keep-silence[1].jpg"/>
          <p:cNvPicPr>
            <a:picLocks noGrp="1" noChangeAspect="1" noChangeArrowheads="1"/>
          </p:cNvPicPr>
          <p:nvPr>
            <p:ph sz="half" idx="2"/>
          </p:nvPr>
        </p:nvPicPr>
        <p:blipFill>
          <a:blip r:embed="rId2">
            <a:extLst>
              <a:ext uri="{28A0092B-C50C-407E-A947-70E740481C1C}">
                <a14:useLocalDpi xmlns:a14="http://schemas.microsoft.com/office/drawing/2010/main" val="0"/>
              </a:ext>
            </a:extLst>
          </a:blip>
          <a:srcRect/>
          <a:stretch>
            <a:fillRect/>
          </a:stretch>
        </p:blipFill>
        <p:spPr bwMode="auto">
          <a:xfrm>
            <a:off x="4646613" y="2132806"/>
            <a:ext cx="3810000" cy="38100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7076978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Attendance</a:t>
            </a:r>
            <a:endParaRPr lang="en-US" dirty="0"/>
          </a:p>
        </p:txBody>
      </p:sp>
      <p:sp>
        <p:nvSpPr>
          <p:cNvPr id="3" name="Content Placeholder 2"/>
          <p:cNvSpPr>
            <a:spLocks noGrp="1"/>
          </p:cNvSpPr>
          <p:nvPr>
            <p:ph idx="1"/>
          </p:nvPr>
        </p:nvSpPr>
        <p:spPr>
          <a:xfrm>
            <a:off x="685801" y="1981200"/>
            <a:ext cx="2878087" cy="4113213"/>
          </a:xfrm>
        </p:spPr>
        <p:txBody>
          <a:bodyPr/>
          <a:lstStyle/>
          <a:p>
            <a:pPr>
              <a:buFont typeface="Arial" panose="020B0604020202020204" pitchFamily="34" charset="0"/>
              <a:buChar char="•"/>
            </a:pPr>
            <a:r>
              <a:rPr lang="en-US" dirty="0"/>
              <a:t>Register at [4]</a:t>
            </a:r>
          </a:p>
          <a:p>
            <a:pPr lvl="1">
              <a:buFont typeface="Arial" panose="020B0604020202020204" pitchFamily="34" charset="0"/>
              <a:buChar char="•"/>
            </a:pPr>
            <a:r>
              <a:rPr lang="en-US" dirty="0" smtClean="0"/>
              <a:t>See [6]  for more details </a:t>
            </a:r>
          </a:p>
          <a:p>
            <a:pPr>
              <a:buFont typeface="Arial" panose="020B0604020202020204" pitchFamily="34" charset="0"/>
              <a:buChar char="•"/>
            </a:pPr>
            <a:r>
              <a:rPr lang="en-US" dirty="0" smtClean="0">
                <a:solidFill>
                  <a:srgbClr val="FF0000"/>
                </a:solidFill>
              </a:rPr>
              <a:t>Record your attendance at [5]</a:t>
            </a:r>
          </a:p>
          <a:p>
            <a:pPr lvl="1">
              <a:buFont typeface="Arial" panose="020B0604020202020204" pitchFamily="34" charset="0"/>
              <a:buChar char="•"/>
            </a:pPr>
            <a:r>
              <a:rPr lang="en-US" dirty="0" smtClean="0"/>
              <a:t>Indicate affiliation for each session</a:t>
            </a:r>
            <a:endParaRPr lang="en-US" dirty="0"/>
          </a:p>
          <a:p>
            <a:pPr>
              <a:buFont typeface="Arial" panose="020B0604020202020204" pitchFamily="34" charset="0"/>
              <a:buChar char="•"/>
            </a:pPr>
            <a:endParaRPr lang="en-US" dirty="0"/>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7</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March 2016</a:t>
            </a:r>
            <a:endParaRPr lang="en-GB" altLang="ko-KR" dirty="0"/>
          </a:p>
        </p:txBody>
      </p:sp>
      <p:pic>
        <p:nvPicPr>
          <p:cNvPr id="7" name="Picture 6"/>
          <p:cNvPicPr>
            <a:picLocks noChangeAspect="1"/>
          </p:cNvPicPr>
          <p:nvPr/>
        </p:nvPicPr>
        <p:blipFill rotWithShape="1">
          <a:blip r:embed="rId2">
            <a:extLst>
              <a:ext uri="{28A0092B-C50C-407E-A947-70E740481C1C}">
                <a14:useLocalDpi xmlns:a14="http://schemas.microsoft.com/office/drawing/2010/main" val="0"/>
              </a:ext>
            </a:extLst>
          </a:blip>
          <a:srcRect t="21597"/>
          <a:stretch/>
        </p:blipFill>
        <p:spPr>
          <a:xfrm>
            <a:off x="3851920" y="2132856"/>
            <a:ext cx="4534843" cy="3084940"/>
          </a:xfrm>
          <a:prstGeom prst="rect">
            <a:avLst/>
          </a:prstGeom>
        </p:spPr>
      </p:pic>
    </p:spTree>
    <p:extLst>
      <p:ext uri="{BB962C8B-B14F-4D97-AF65-F5344CB8AC3E}">
        <p14:creationId xmlns:p14="http://schemas.microsoft.com/office/powerpoint/2010/main" val="3871101218"/>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Member Affiliation</a:t>
            </a:r>
            <a:endParaRPr lang="en-US" dirty="0"/>
          </a:p>
        </p:txBody>
      </p:sp>
      <p:sp>
        <p:nvSpPr>
          <p:cNvPr id="3" name="Content Placeholder 2"/>
          <p:cNvSpPr>
            <a:spLocks noGrp="1"/>
          </p:cNvSpPr>
          <p:nvPr>
            <p:ph idx="1"/>
          </p:nvPr>
        </p:nvSpPr>
        <p:spPr/>
        <p:txBody>
          <a:bodyPr/>
          <a:lstStyle/>
          <a:p>
            <a:r>
              <a:rPr lang="en-US" altLang="ko-KR" dirty="0">
                <a:ea typeface="굴림" pitchFamily="34" charset="-127"/>
              </a:rPr>
              <a:t>It is defined in the </a:t>
            </a:r>
            <a:r>
              <a:rPr lang="en-US" altLang="ko-KR" i="1" dirty="0">
                <a:solidFill>
                  <a:srgbClr val="FF0000"/>
                </a:solidFill>
                <a:ea typeface="굴림" pitchFamily="34" charset="-127"/>
              </a:rPr>
              <a:t>IEEE-SA Standards Board Bylaws</a:t>
            </a:r>
            <a:r>
              <a:rPr lang="en-US" altLang="ko-KR" dirty="0">
                <a:solidFill>
                  <a:srgbClr val="FF0000"/>
                </a:solidFill>
                <a:ea typeface="굴림" pitchFamily="34" charset="-127"/>
              </a:rPr>
              <a:t>, 5.2.1.5 as: “An individual is deemed “affiliated</a:t>
            </a:r>
            <a:r>
              <a:rPr lang="en-US" altLang="ko-KR" dirty="0">
                <a:ea typeface="굴림" pitchFamily="34" charset="-127"/>
              </a:rPr>
              <a:t>” with any </a:t>
            </a:r>
            <a:r>
              <a:rPr lang="en-US" altLang="ko-KR" i="1" u="sng" dirty="0">
                <a:ea typeface="굴림" pitchFamily="34" charset="-127"/>
              </a:rPr>
              <a:t>individual or entity that has been, or will be, financially or materially supporting that individual’s participation in a particular IEEE standards activity</a:t>
            </a:r>
            <a:r>
              <a:rPr lang="en-US" altLang="ko-KR" dirty="0">
                <a:ea typeface="굴림" pitchFamily="34" charset="-127"/>
              </a:rPr>
              <a:t>. This includes, but is not limited to, his or her employer and any individual or entity that has or will have, either directly or indirectly, requested, paid for, or otherwise sponsored his or her participation.</a:t>
            </a:r>
          </a:p>
          <a:p>
            <a:r>
              <a:rPr lang="en-US" altLang="ko-KR" sz="2000" dirty="0">
                <a:ea typeface="굴림" pitchFamily="34" charset="-127"/>
                <a:hlinkClick r:id="rId2"/>
              </a:rPr>
              <a:t>http://</a:t>
            </a:r>
            <a:r>
              <a:rPr lang="en-US" altLang="ko-KR" sz="2000" dirty="0" smtClean="0">
                <a:ea typeface="굴림" pitchFamily="34" charset="-127"/>
                <a:hlinkClick r:id="rId2"/>
              </a:rPr>
              <a:t>standards.ieee.org/faqs/affiliationFAQ.html</a:t>
            </a:r>
            <a:endParaRPr lang="en-US" altLang="ko-KR" sz="2000"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8</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March 2016</a:t>
            </a:r>
            <a:endParaRPr lang="en-GB" altLang="ko-KR" dirty="0"/>
          </a:p>
        </p:txBody>
      </p:sp>
    </p:spTree>
    <p:extLst>
      <p:ext uri="{BB962C8B-B14F-4D97-AF65-F5344CB8AC3E}">
        <p14:creationId xmlns:p14="http://schemas.microsoft.com/office/powerpoint/2010/main" val="1626583139"/>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Declaration of Affiliation</a:t>
            </a:r>
            <a:endParaRPr lang="en-US" dirty="0"/>
          </a:p>
        </p:txBody>
      </p:sp>
      <p:sp>
        <p:nvSpPr>
          <p:cNvPr id="3" name="Content Placeholder 2"/>
          <p:cNvSpPr>
            <a:spLocks noGrp="1"/>
          </p:cNvSpPr>
          <p:nvPr>
            <p:ph idx="1"/>
          </p:nvPr>
        </p:nvSpPr>
        <p:spPr/>
        <p:txBody>
          <a:bodyPr/>
          <a:lstStyle/>
          <a:p>
            <a:r>
              <a:rPr lang="en-US" altLang="ko-KR" dirty="0">
                <a:solidFill>
                  <a:srgbClr val="FF0066"/>
                </a:solidFill>
                <a:ea typeface="굴림" pitchFamily="34" charset="-127"/>
              </a:rPr>
              <a:t>Revision</a:t>
            </a:r>
            <a:r>
              <a:rPr lang="en-US" altLang="ko-KR" dirty="0">
                <a:ea typeface="굴림" pitchFamily="34" charset="-127"/>
              </a:rPr>
              <a:t>: May 2007 Standards Board Bylaw 5.2.1.1</a:t>
            </a:r>
          </a:p>
          <a:p>
            <a:pPr lvl="1"/>
            <a:r>
              <a:rPr lang="en-US" altLang="ko-KR" dirty="0">
                <a:ea typeface="굴림" pitchFamily="34" charset="-127"/>
              </a:rPr>
              <a:t>5.2.1.1 Openness</a:t>
            </a:r>
          </a:p>
          <a:p>
            <a:pPr lvl="2"/>
            <a:r>
              <a:rPr lang="en-US" altLang="ko-KR" dirty="0">
                <a:ea typeface="굴림" pitchFamily="34" charset="-127"/>
              </a:rPr>
              <a:t>Openness is defined as the quality of being not restricted to a particular type or category of participants. All meetings involving standards development an all IEEE Sponsor ballots shall be open </a:t>
            </a:r>
            <a:r>
              <a:rPr lang="en-US" altLang="ko-KR" dirty="0" err="1">
                <a:ea typeface="굴림" pitchFamily="34" charset="-127"/>
              </a:rPr>
              <a:t>toa</a:t>
            </a:r>
            <a:r>
              <a:rPr lang="en-US" altLang="ko-KR" dirty="0">
                <a:ea typeface="굴림" pitchFamily="34" charset="-127"/>
              </a:rPr>
              <a:t> all interested parties. </a:t>
            </a:r>
            <a:r>
              <a:rPr lang="en-US" altLang="ko-KR" b="1" i="1" dirty="0">
                <a:solidFill>
                  <a:schemeClr val="accent2"/>
                </a:solidFill>
                <a:ea typeface="굴림" pitchFamily="34" charset="-127"/>
              </a:rPr>
              <a:t>Each individual participant in IEEE Standards activities shall disclose his or her </a:t>
            </a:r>
            <a:r>
              <a:rPr lang="en-US" altLang="ko-KR" b="1" i="1" u="sng" dirty="0">
                <a:solidFill>
                  <a:srgbClr val="FF0066"/>
                </a:solidFill>
                <a:ea typeface="굴림" pitchFamily="34" charset="-127"/>
              </a:rPr>
              <a:t>affiliations</a:t>
            </a:r>
            <a:r>
              <a:rPr lang="en-US" altLang="ko-KR" b="1" i="1" dirty="0">
                <a:solidFill>
                  <a:schemeClr val="accent2"/>
                </a:solidFill>
                <a:ea typeface="굴림" pitchFamily="34" charset="-127"/>
              </a:rPr>
              <a:t> when requested</a:t>
            </a:r>
            <a:r>
              <a:rPr lang="en-US" altLang="ko-KR" dirty="0">
                <a:ea typeface="굴림" pitchFamily="34" charset="-127"/>
              </a:rPr>
              <a:t>. A person who knows or reasonably should know, that a participant’s disclosure is materially incomplete or incorrect should report that fact to the Secretary of the IEEE-SA Standards Board and the appropriate Sponsors. </a:t>
            </a:r>
          </a:p>
          <a:p>
            <a:pPr lvl="1"/>
            <a:r>
              <a:rPr lang="en-US" altLang="ko-KR" dirty="0">
                <a:ea typeface="굴림" pitchFamily="34" charset="-127"/>
                <a:hlinkClick r:id="rId2"/>
              </a:rPr>
              <a:t>http://</a:t>
            </a:r>
            <a:r>
              <a:rPr lang="en-US" altLang="ko-KR" dirty="0" smtClean="0">
                <a:ea typeface="굴림" pitchFamily="34" charset="-127"/>
                <a:hlinkClick r:id="rId2"/>
              </a:rPr>
              <a:t>standards.ieee.org/faqs/affiliationFAQ.html</a:t>
            </a:r>
            <a:endParaRPr lang="en-US" altLang="ko-KR" dirty="0">
              <a:ea typeface="굴림" pitchFamily="34" charset="-127"/>
            </a:endParaRPr>
          </a:p>
        </p:txBody>
      </p:sp>
      <p:sp>
        <p:nvSpPr>
          <p:cNvPr id="4" name="Slide Number Placeholder 3"/>
          <p:cNvSpPr>
            <a:spLocks noGrp="1"/>
          </p:cNvSpPr>
          <p:nvPr>
            <p:ph type="sldNum" idx="12"/>
          </p:nvPr>
        </p:nvSpPr>
        <p:spPr/>
        <p:txBody>
          <a:bodyPr/>
          <a:lstStyle/>
          <a:p>
            <a:r>
              <a:rPr lang="en-GB" smtClean="0"/>
              <a:t>Slide </a:t>
            </a:r>
            <a:fld id="{440F5867-744E-4AA6-B0ED-4C44D2DFBB7B}" type="slidenum">
              <a:rPr lang="en-GB" smtClean="0"/>
              <a:pPr/>
              <a:t>9</a:t>
            </a:fld>
            <a:endParaRPr lang="en-GB" dirty="0"/>
          </a:p>
        </p:txBody>
      </p:sp>
      <p:sp>
        <p:nvSpPr>
          <p:cNvPr id="5" name="Footer Placeholder 4"/>
          <p:cNvSpPr>
            <a:spLocks noGrp="1"/>
          </p:cNvSpPr>
          <p:nvPr>
            <p:ph type="ftr" idx="14"/>
          </p:nvPr>
        </p:nvSpPr>
        <p:spPr/>
        <p:txBody>
          <a:bodyPr/>
          <a:lstStyle/>
          <a:p>
            <a:r>
              <a:rPr lang="en-GB" smtClean="0"/>
              <a:t>Guido R. Hiertz, Ericsson et al.</a:t>
            </a:r>
            <a:endParaRPr lang="en-GB" dirty="0"/>
          </a:p>
        </p:txBody>
      </p:sp>
      <p:sp>
        <p:nvSpPr>
          <p:cNvPr id="6" name="Date Placeholder 5"/>
          <p:cNvSpPr>
            <a:spLocks noGrp="1"/>
          </p:cNvSpPr>
          <p:nvPr>
            <p:ph type="dt" idx="15"/>
          </p:nvPr>
        </p:nvSpPr>
        <p:spPr/>
        <p:txBody>
          <a:bodyPr/>
          <a:lstStyle/>
          <a:p>
            <a:r>
              <a:rPr lang="en-US" altLang="ko-KR" dirty="0"/>
              <a:t>March 2016</a:t>
            </a:r>
            <a:endParaRPr lang="en-GB" altLang="ko-KR" dirty="0"/>
          </a:p>
        </p:txBody>
      </p:sp>
    </p:spTree>
    <p:extLst>
      <p:ext uri="{BB962C8B-B14F-4D97-AF65-F5344CB8AC3E}">
        <p14:creationId xmlns:p14="http://schemas.microsoft.com/office/powerpoint/2010/main" val="1529922076"/>
      </p:ext>
    </p:extLst>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Theme">
      <a:majorFont>
        <a:latin typeface="Times New Roman"/>
        <a:ea typeface="MS Gothic"/>
        <a:cs typeface=""/>
      </a:majorFont>
      <a:minorFont>
        <a:latin typeface="Times New Roman"/>
        <a:ea typeface="MS Gothic"/>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spDef>
    <a:lnDef>
      <a:spPr bwMode="auto">
        <a:xfrm>
          <a:off x="0" y="0"/>
          <a:ext cx="1" cy="1"/>
        </a:xfrm>
        <a:custGeom>
          <a:avLst/>
          <a:gdLst/>
          <a:ahLst/>
          <a:cxnLst/>
          <a:rect l="0" t="0" r="0" b="0"/>
          <a:pathLst/>
        </a:custGeom>
        <a:solidFill>
          <a:srgbClr val="00B8FF"/>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449263" rtl="0" eaLnBrk="0" fontAlgn="base" latinLnBrk="0" hangingPunct="0">
          <a:lnSpc>
            <a:spcPct val="100000"/>
          </a:lnSpc>
          <a:spcBef>
            <a:spcPct val="0"/>
          </a:spcBef>
          <a:spcAft>
            <a:spcPct val="0"/>
          </a:spcAft>
          <a:buClr>
            <a:srgbClr val="000000"/>
          </a:buClr>
          <a:buSzPct val="100000"/>
          <a:buFont typeface="Times New Roman" pitchFamily="16" charset="0"/>
          <a:buNone/>
          <a:tabLst/>
          <a:defRPr kumimoji="0" lang="en-GB" sz="2400" b="0" i="0" u="none" strike="noStrike" cap="none" normalizeH="0" baseline="0" smtClean="0">
            <a:ln>
              <a:noFill/>
            </a:ln>
            <a:solidFill>
              <a:schemeClr val="bg1"/>
            </a:solidFill>
            <a:effectLst/>
            <a:latin typeface="Times New Roman" pitchFamily="16" charset="0"/>
            <a:ea typeface="MS Gothic" charset="-128"/>
          </a:defRPr>
        </a:defPPr>
      </a:lstStyle>
    </a:lnDef>
  </a:objectDefaults>
  <a:extraClrSchemeLst>
    <a:extraClrScheme>
      <a:clrScheme name="Office Theme 1">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Theme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00"/>
        </a:hlink>
        <a:folHlink>
          <a:srgbClr val="969696"/>
        </a:folHlink>
      </a:clrScheme>
      <a:clrMap bg1="dk2" tx1="lt1" bg2="dk1" tx2="lt2" accent1="accent1" accent2="accent2" accent3="accent3" accent4="accent4" accent5="accent5" accent6="accent6" hlink="hlink" folHlink="folHlink"/>
    </a:extraClrScheme>
    <a:extraClrScheme>
      <a:clrScheme name="Office Theme 3">
        <a:dk1>
          <a:srgbClr val="000000"/>
        </a:dk1>
        <a:lt1>
          <a:srgbClr val="FFFFCC"/>
        </a:lt1>
        <a:dk2>
          <a:srgbClr val="808000"/>
        </a:dk2>
        <a:lt2>
          <a:srgbClr val="666633"/>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Theme 4">
        <a:dk1>
          <a:srgbClr val="000000"/>
        </a:dk1>
        <a:lt1>
          <a:srgbClr val="FFFFFF"/>
        </a:lt1>
        <a:dk2>
          <a:srgbClr val="000000"/>
        </a:dk2>
        <a:lt2>
          <a:srgbClr val="333333"/>
        </a:lt2>
        <a:accent1>
          <a:srgbClr val="DDDDDD"/>
        </a:accent1>
        <a:accent2>
          <a:srgbClr val="808080"/>
        </a:accent2>
        <a:accent3>
          <a:srgbClr val="FFFFFF"/>
        </a:accent3>
        <a:accent4>
          <a:srgbClr val="000000"/>
        </a:accent4>
        <a:accent5>
          <a:srgbClr val="EBEBEB"/>
        </a:accent5>
        <a:accent6>
          <a:srgbClr val="737373"/>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Theme 5">
        <a:dk1>
          <a:srgbClr val="000000"/>
        </a:dk1>
        <a:lt1>
          <a:srgbClr val="FFFFFF"/>
        </a:lt1>
        <a:dk2>
          <a:srgbClr val="000000"/>
        </a:dk2>
        <a:lt2>
          <a:srgbClr val="808080"/>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Theme 6">
        <a:dk1>
          <a:srgbClr val="000000"/>
        </a:dk1>
        <a:lt1>
          <a:srgbClr val="FFFFFF"/>
        </a:lt1>
        <a:dk2>
          <a:srgbClr val="000000"/>
        </a:dk2>
        <a:lt2>
          <a:srgbClr val="808080"/>
        </a:lt2>
        <a:accent1>
          <a:srgbClr val="C0C0C0"/>
        </a:accent1>
        <a:accent2>
          <a:srgbClr val="0066FF"/>
        </a:accent2>
        <a:accent3>
          <a:srgbClr val="FFFFFF"/>
        </a:accent3>
        <a:accent4>
          <a:srgbClr val="000000"/>
        </a:accent4>
        <a:accent5>
          <a:srgbClr val="DCDCDC"/>
        </a:accent5>
        <a:accent6>
          <a:srgbClr val="005CE7"/>
        </a:accent6>
        <a:hlink>
          <a:srgbClr val="FF0000"/>
        </a:hlink>
        <a:folHlink>
          <a:srgbClr val="009900"/>
        </a:folHlink>
      </a:clrScheme>
      <a:clrMap bg1="lt1" tx1="dk1" bg2="lt2" tx2="dk2" accent1="accent1" accent2="accent2" accent3="accent3" accent4="accent4" accent5="accent5" accent6="accent6" hlink="hlink" folHlink="folHlink"/>
    </a:extraClrScheme>
    <a:extraClrScheme>
      <a:clrScheme name="Office Theme 7">
        <a:dk1>
          <a:srgbClr val="000000"/>
        </a:dk1>
        <a:lt1>
          <a:srgbClr val="FFFFFF"/>
        </a:lt1>
        <a:dk2>
          <a:srgbClr val="000000"/>
        </a:dk2>
        <a:lt2>
          <a:srgbClr val="808080"/>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extLst>
    <a:ext uri="{05A4C25C-085E-4340-85A3-A5531E510DB2}">
      <thm15:themeFamily xmlns="" xmlns:thm15="http://schemas.microsoft.com/office/thememl/2012/main" name="Presentation1" id="{6F2D85B4-B705-4018-9CF0-E6E4BD03567D}" vid="{6A25E773-D890-44CD-BA7F-9C3E9F9CAE58}"/>
    </a:ext>
  </a:ext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2145</TotalTime>
  <Words>2731</Words>
  <Application>Microsoft Office PowerPoint</Application>
  <PresentationFormat>화면 슬라이드 쇼(4:3)</PresentationFormat>
  <Paragraphs>316</Paragraphs>
  <Slides>28</Slides>
  <Notes>8</Notes>
  <HiddenSlides>0</HiddenSlides>
  <MMClips>0</MMClips>
  <ScaleCrop>false</ScaleCrop>
  <HeadingPairs>
    <vt:vector size="6" baseType="variant">
      <vt:variant>
        <vt:lpstr>테마</vt:lpstr>
      </vt:variant>
      <vt:variant>
        <vt:i4>1</vt:i4>
      </vt:variant>
      <vt:variant>
        <vt:lpstr>포함된 OLE 서버</vt:lpstr>
      </vt:variant>
      <vt:variant>
        <vt:i4>1</vt:i4>
      </vt:variant>
      <vt:variant>
        <vt:lpstr>슬라이드 제목</vt:lpstr>
      </vt:variant>
      <vt:variant>
        <vt:i4>28</vt:i4>
      </vt:variant>
    </vt:vector>
  </HeadingPairs>
  <TitlesOfParts>
    <vt:vector size="30" baseType="lpstr">
      <vt:lpstr>802-11-Submission</vt:lpstr>
      <vt:lpstr>Document</vt:lpstr>
      <vt:lpstr>802.11ax Spatial Reuse Ad Hoc Group Agenda</vt:lpstr>
      <vt:lpstr>Abstract</vt:lpstr>
      <vt:lpstr>Ad-hoc Groups – from 6.8 of [3]</vt:lpstr>
      <vt:lpstr>Summary of types of balloting/voting used in 802.11 – from 3.11 of [3]</vt:lpstr>
      <vt:lpstr>No recordings!</vt:lpstr>
      <vt:lpstr>Courtesy notice</vt:lpstr>
      <vt:lpstr>Attendance</vt:lpstr>
      <vt:lpstr>Member Affiliation</vt:lpstr>
      <vt:lpstr>Declaration of Affiliation</vt:lpstr>
      <vt:lpstr>Affiliation</vt:lpstr>
      <vt:lpstr>Instructions for the WG Chair</vt:lpstr>
      <vt:lpstr>Participants, Patents, and Duty to Inform</vt:lpstr>
      <vt:lpstr>Patent Related Links</vt:lpstr>
      <vt:lpstr>Call for Potentially Essential Patents</vt:lpstr>
      <vt:lpstr>Question for Potentially Essential Patents</vt:lpstr>
      <vt:lpstr>Other Guidelines for IEEE WG Meetings</vt:lpstr>
      <vt:lpstr>Ad Hoc Groups Operation</vt:lpstr>
      <vt:lpstr>Straw polls</vt:lpstr>
      <vt:lpstr>IEEE 802.11 TGax High Efficiency WLAN Task Group Ad hoc Group Spatial Reuse</vt:lpstr>
      <vt:lpstr>Timeline</vt:lpstr>
      <vt:lpstr>Agenda items</vt:lpstr>
      <vt:lpstr>Presentations</vt:lpstr>
      <vt:lpstr>Straw Poll R20160314001</vt:lpstr>
      <vt:lpstr>Straw Poll A20160314001</vt:lpstr>
      <vt:lpstr>Annex</vt:lpstr>
      <vt:lpstr>Straw Poll A20150312001</vt:lpstr>
      <vt:lpstr>Straw Poll R20150312001</vt:lpstr>
      <vt:lpstr>References</vt:lpstr>
    </vt:vector>
  </TitlesOfParts>
  <Company>Ericsson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802.11ax Spatial Reuse Ad Hoc Group Agenda</dc:title>
  <dc:creator>Dr. Guido R. Hiertz</dc:creator>
  <cp:keywords>802.11ax, agenda, spatial reuse, ad hoc group</cp:keywords>
  <cp:lastModifiedBy>jasonlee</cp:lastModifiedBy>
  <cp:revision>175</cp:revision>
  <cp:lastPrinted>1601-01-01T00:00:00Z</cp:lastPrinted>
  <dcterms:created xsi:type="dcterms:W3CDTF">2015-01-19T12:35:53Z</dcterms:created>
  <dcterms:modified xsi:type="dcterms:W3CDTF">2016-03-14T08:29:27Z</dcterms:modified>
</cp:coreProperties>
</file>