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Default Extension="doc" ContentType="application/msword"/>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69" r:id="rId2"/>
    <p:sldId id="393" r:id="rId3"/>
    <p:sldId id="324" r:id="rId4"/>
    <p:sldId id="352" r:id="rId5"/>
    <p:sldId id="317" r:id="rId6"/>
    <p:sldId id="318" r:id="rId7"/>
    <p:sldId id="319" r:id="rId8"/>
    <p:sldId id="320" r:id="rId9"/>
    <p:sldId id="321" r:id="rId10"/>
    <p:sldId id="322" r:id="rId11"/>
    <p:sldId id="433" r:id="rId12"/>
    <p:sldId id="435" r:id="rId13"/>
    <p:sldId id="416" r:id="rId14"/>
    <p:sldId id="475" r:id="rId1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p:scale>
          <a:sx n="80" d="100"/>
          <a:sy n="80" d="100"/>
        </p:scale>
        <p:origin x="-874" y="86"/>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10" d="100"/>
        <a:sy n="110" d="100"/>
      </p:scale>
      <p:origin x="0" y="0"/>
    </p:cViewPr>
  </p:sorterViewPr>
  <p:notesViewPr>
    <p:cSldViewPr>
      <p:cViewPr>
        <p:scale>
          <a:sx n="100" d="100"/>
          <a:sy n="100" d="100"/>
        </p:scale>
        <p:origin x="-876" y="-72"/>
      </p:cViewPr>
      <p:guideLst>
        <p:guide orient="horz" pos="2160"/>
        <p:guide pos="288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6" name="Rectangle 4"/>
          <p:cNvSpPr>
            <a:spLocks noGrp="1" noChangeArrowheads="1"/>
          </p:cNvSpPr>
          <p:nvPr>
            <p:ph type="ftr" sz="quarter" idx="2"/>
          </p:nvPr>
        </p:nvSpPr>
        <p:spPr bwMode="auto">
          <a:xfrm>
            <a:off x="4619067" y="8982075"/>
            <a:ext cx="169918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ea typeface="+mn-ea"/>
                <a:cs typeface="+mn-cs"/>
              </a:defRPr>
            </a:lvl1pPr>
          </a:lstStyle>
          <a:p>
            <a:pPr>
              <a:defRPr/>
            </a:pPr>
            <a:r>
              <a:rPr lang="en-US" dirty="0" smtClean="0"/>
              <a:t>Brian Hart (Cisco Systems)</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ltLang="en-US"/>
              <a:t>Page </a:t>
            </a:r>
            <a:fld id="{D919926A-305E-4E58-838B-00F4BB303A00}" type="slidenum">
              <a:rPr lang="en-US" altLang="en-US"/>
              <a:pPr/>
              <a:t>‹#›</a:t>
            </a:fld>
            <a:endParaRPr lang="en-US" alt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3319" name="Rectangle 7"/>
          <p:cNvSpPr>
            <a:spLocks noChangeArrowheads="1"/>
          </p:cNvSpPr>
          <p:nvPr/>
        </p:nvSpPr>
        <p:spPr bwMode="auto">
          <a:xfrm>
            <a:off x="693738" y="8982075"/>
            <a:ext cx="711200" cy="182563"/>
          </a:xfrm>
          <a:prstGeom prst="rect">
            <a:avLst/>
          </a:prstGeom>
          <a:noFill/>
          <a:ln w="9525">
            <a:noFill/>
            <a:miter lim="800000"/>
            <a:headEnd/>
            <a:tailEnd/>
          </a:ln>
        </p:spPr>
        <p:txBody>
          <a:bodyPr wrap="none" lIns="0" tIns="0" rIns="0" bIns="0">
            <a:spAutoFit/>
          </a:bodyPr>
          <a:lstStyle/>
          <a:p>
            <a:pPr defTabSz="933450">
              <a:defRPr/>
            </a:pPr>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 xmlns:p14="http://schemas.microsoft.com/office/powerpoint/2010/main" val="29089907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120890" y="8985250"/>
            <a:ext cx="21608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ea typeface="+mn-ea"/>
                <a:cs typeface="+mn-cs"/>
              </a:defRPr>
            </a:lvl5pPr>
          </a:lstStyle>
          <a:p>
            <a:pPr lvl="4">
              <a:defRPr/>
            </a:pPr>
            <a:r>
              <a:rPr lang="en-US" dirty="0" smtClean="0"/>
              <a:t>Brian Hart (Cisco Systems)</a:t>
            </a:r>
            <a:endParaRPr lang="en-US"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en-US"/>
              <a:t>Page </a:t>
            </a:r>
            <a:fld id="{6EFA31AB-7D66-4B05-9DE4-8BE7713FBDF8}" type="slidenum">
              <a:rPr lang="en-US" altLang="en-US"/>
              <a:pPr/>
              <a:t>‹#›</a:t>
            </a:fld>
            <a:endParaRPr lang="en-US" altLang="en-US"/>
          </a:p>
        </p:txBody>
      </p:sp>
      <p:sp>
        <p:nvSpPr>
          <p:cNvPr id="14344" name="Rectangle 8"/>
          <p:cNvSpPr>
            <a:spLocks noChangeArrowheads="1"/>
          </p:cNvSpPr>
          <p:nvPr/>
        </p:nvSpPr>
        <p:spPr bwMode="auto">
          <a:xfrm>
            <a:off x="723900" y="8985250"/>
            <a:ext cx="711200" cy="182563"/>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 xmlns:p14="http://schemas.microsoft.com/office/powerpoint/2010/main" val="388202506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Rectangle 6"/>
          <p:cNvSpPr>
            <a:spLocks noGrp="1" noChangeArrowheads="1"/>
          </p:cNvSpPr>
          <p:nvPr>
            <p:ph type="ftr" sz="quarter" idx="4"/>
          </p:nvPr>
        </p:nvSpPr>
        <p:spPr>
          <a:xfrm>
            <a:off x="4120890" y="8985250"/>
            <a:ext cx="2160848"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38917"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7EE614D-FE6F-4610-9B55-7D2281B1393A}" type="slidenum">
              <a:rPr lang="en-US" altLang="en-US"/>
              <a:pPr/>
              <a:t>1</a:t>
            </a:fld>
            <a:endParaRPr lang="en-US" altLang="en-US"/>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Rectangle 6"/>
          <p:cNvSpPr>
            <a:spLocks noGrp="1" noChangeArrowheads="1"/>
          </p:cNvSpPr>
          <p:nvPr>
            <p:ph type="ftr" sz="quarter" idx="4"/>
          </p:nvPr>
        </p:nvSpPr>
        <p:spPr>
          <a:xfrm>
            <a:off x="4120890" y="8985250"/>
            <a:ext cx="2160848"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506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4D8DF04-AFC0-42A5-B25D-E60A4BFE5824}" type="slidenum">
              <a:rPr lang="en-US" altLang="en-US"/>
              <a:pPr/>
              <a:t>10</a:t>
            </a:fld>
            <a:endParaRPr lang="en-US" altLang="en-US"/>
          </a:p>
        </p:txBody>
      </p:sp>
      <p:sp>
        <p:nvSpPr>
          <p:cNvPr id="45062" name="Rectangle 2"/>
          <p:cNvSpPr>
            <a:spLocks noGrp="1" noRot="1" noChangeAspect="1" noChangeArrowheads="1" noTextEdit="1"/>
          </p:cNvSpPr>
          <p:nvPr>
            <p:ph type="sldImg"/>
          </p:nvPr>
        </p:nvSpPr>
        <p:spPr>
          <a:xfrm>
            <a:off x="1149350" y="696913"/>
            <a:ext cx="4637088" cy="3478212"/>
          </a:xfrm>
          <a:ln/>
        </p:spPr>
      </p:sp>
      <p:sp>
        <p:nvSpPr>
          <p:cNvPr id="45063" name="Rectangle 3"/>
          <p:cNvSpPr>
            <a:spLocks noGrp="1" noChangeArrowheads="1"/>
          </p:cNvSpPr>
          <p:nvPr>
            <p:ph type="body" idx="1"/>
          </p:nvPr>
        </p:nvSpPr>
        <p:spPr>
          <a:xfrm>
            <a:off x="925513" y="4408488"/>
            <a:ext cx="5083175" cy="4175125"/>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GB" alt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11</a:t>
            </a:fld>
            <a:endParaRPr lang="en-US" altLang="en-US"/>
          </a:p>
        </p:txBody>
      </p:sp>
    </p:spTree>
    <p:extLst>
      <p:ext uri="{BB962C8B-B14F-4D97-AF65-F5344CB8AC3E}">
        <p14:creationId xmlns="" xmlns:p14="http://schemas.microsoft.com/office/powerpoint/2010/main" val="39593226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13</a:t>
            </a:fld>
            <a:endParaRPr lang="en-US" altLang="en-US"/>
          </a:p>
        </p:txBody>
      </p:sp>
    </p:spTree>
    <p:extLst>
      <p:ext uri="{BB962C8B-B14F-4D97-AF65-F5344CB8AC3E}">
        <p14:creationId xmlns="" xmlns:p14="http://schemas.microsoft.com/office/powerpoint/2010/main" val="39552314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p:txBody>
          <a:bodyPr/>
          <a:lstStyle/>
          <a:p>
            <a:pPr lvl="4">
              <a:defRPr/>
            </a:pPr>
            <a:r>
              <a:rPr lang="en-US" smtClean="0"/>
              <a:t>Brian Hart (Cisco Systems)</a:t>
            </a:r>
            <a:endParaRPr lang="en-US" dirty="0"/>
          </a:p>
        </p:txBody>
      </p:sp>
      <p:sp>
        <p:nvSpPr>
          <p:cNvPr id="7" name="Slide Number Placeholder 6"/>
          <p:cNvSpPr>
            <a:spLocks noGrp="1"/>
          </p:cNvSpPr>
          <p:nvPr>
            <p:ph type="sldNum" sz="quarter" idx="13"/>
          </p:nvPr>
        </p:nvSpPr>
        <p:spPr/>
        <p:txBody>
          <a:bodyPr/>
          <a:lstStyle/>
          <a:p>
            <a:r>
              <a:rPr lang="en-US" altLang="en-US" smtClean="0"/>
              <a:t>Page </a:t>
            </a:r>
            <a:fld id="{6EFA31AB-7D66-4B05-9DE4-8BE7713FBDF8}" type="slidenum">
              <a:rPr lang="en-US" altLang="en-US" smtClean="0"/>
              <a:pPr/>
              <a:t>2</a:t>
            </a:fld>
            <a:endParaRPr lang="en-US" altLang="en-US"/>
          </a:p>
        </p:txBody>
      </p:sp>
    </p:spTree>
    <p:extLst>
      <p:ext uri="{BB962C8B-B14F-4D97-AF65-F5344CB8AC3E}">
        <p14:creationId xmlns="" xmlns:p14="http://schemas.microsoft.com/office/powerpoint/2010/main" val="40003469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3</a:t>
            </a:fld>
            <a:endParaRPr lang="en-US" altLang="en-US"/>
          </a:p>
        </p:txBody>
      </p:sp>
    </p:spTree>
    <p:extLst>
      <p:ext uri="{BB962C8B-B14F-4D97-AF65-F5344CB8AC3E}">
        <p14:creationId xmlns="" xmlns:p14="http://schemas.microsoft.com/office/powerpoint/2010/main" val="25372498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p:txBody>
          <a:bodyPr/>
          <a:lstStyle/>
          <a:p>
            <a:pPr lvl="4">
              <a:defRPr/>
            </a:pPr>
            <a:r>
              <a:rPr lang="en-US" smtClean="0"/>
              <a:t>Brian Hart (Cisco Systems)</a:t>
            </a:r>
            <a:endParaRPr lang="en-US" dirty="0"/>
          </a:p>
        </p:txBody>
      </p:sp>
      <p:sp>
        <p:nvSpPr>
          <p:cNvPr id="7" name="Slide Number Placeholder 6"/>
          <p:cNvSpPr>
            <a:spLocks noGrp="1"/>
          </p:cNvSpPr>
          <p:nvPr>
            <p:ph type="sldNum" sz="quarter" idx="13"/>
          </p:nvPr>
        </p:nvSpPr>
        <p:spPr/>
        <p:txBody>
          <a:bodyPr/>
          <a:lstStyle/>
          <a:p>
            <a:r>
              <a:rPr lang="en-US" altLang="en-US" smtClean="0"/>
              <a:t>Page </a:t>
            </a:r>
            <a:fld id="{6EFA31AB-7D66-4B05-9DE4-8BE7713FBDF8}" type="slidenum">
              <a:rPr lang="en-US" altLang="en-US" smtClean="0"/>
              <a:pPr/>
              <a:t>4</a:t>
            </a:fld>
            <a:endParaRPr lang="en-US" altLang="en-US"/>
          </a:p>
        </p:txBody>
      </p:sp>
    </p:spTree>
    <p:extLst>
      <p:ext uri="{BB962C8B-B14F-4D97-AF65-F5344CB8AC3E}">
        <p14:creationId xmlns="" xmlns:p14="http://schemas.microsoft.com/office/powerpoint/2010/main" val="8367322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Rectangle 6"/>
          <p:cNvSpPr>
            <a:spLocks noGrp="1" noChangeArrowheads="1"/>
          </p:cNvSpPr>
          <p:nvPr>
            <p:ph type="ftr" sz="quarter" idx="4"/>
          </p:nvPr>
        </p:nvSpPr>
        <p:spPr>
          <a:xfrm>
            <a:off x="4120890" y="8985250"/>
            <a:ext cx="2160848"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3994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88FFA44B-A05E-4727-910F-414F593231F4}" type="slidenum">
              <a:rPr lang="en-US" altLang="en-US"/>
              <a:pPr/>
              <a:t>5</a:t>
            </a:fld>
            <a:endParaRPr lang="en-US" altLang="en-US"/>
          </a:p>
        </p:txBody>
      </p:sp>
      <p:sp>
        <p:nvSpPr>
          <p:cNvPr id="39942" name="Rectangle 2"/>
          <p:cNvSpPr>
            <a:spLocks noGrp="1" noRot="1" noChangeAspect="1" noChangeArrowheads="1" noTextEdit="1"/>
          </p:cNvSpPr>
          <p:nvPr>
            <p:ph type="sldImg"/>
          </p:nvPr>
        </p:nvSpPr>
        <p:spPr>
          <a:xfrm>
            <a:off x="1154113" y="701675"/>
            <a:ext cx="4625975" cy="3468688"/>
          </a:xfrm>
          <a:ln/>
        </p:spPr>
      </p:sp>
      <p:sp>
        <p:nvSpPr>
          <p:cNvPr id="39943"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4" name="Rectangle 6"/>
          <p:cNvSpPr>
            <a:spLocks noGrp="1" noChangeArrowheads="1"/>
          </p:cNvSpPr>
          <p:nvPr>
            <p:ph type="ftr" sz="quarter" idx="4"/>
          </p:nvPr>
        </p:nvSpPr>
        <p:spPr>
          <a:xfrm>
            <a:off x="4120890" y="8985250"/>
            <a:ext cx="2160848"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0965"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73079917-35D1-411C-A26F-0E38B27BD051}" type="slidenum">
              <a:rPr lang="en-US" altLang="en-US"/>
              <a:pPr/>
              <a:t>6</a:t>
            </a:fld>
            <a:endParaRPr lang="en-US" altLang="en-US"/>
          </a:p>
        </p:txBody>
      </p:sp>
      <p:sp>
        <p:nvSpPr>
          <p:cNvPr id="40966" name="Rectangle 2"/>
          <p:cNvSpPr>
            <a:spLocks noGrp="1" noChangeArrowheads="1"/>
          </p:cNvSpPr>
          <p:nvPr>
            <p:ph type="body" idx="1"/>
          </p:nvPr>
        </p:nvSpPr>
        <p:spPr>
          <a:xfrm>
            <a:off x="925513" y="4408488"/>
            <a:ext cx="5083175" cy="4175125"/>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1678" tIns="45035" rIns="91678" bIns="45035"/>
          <a:lstStyle/>
          <a:p>
            <a:endParaRPr lang="en-GB" altLang="en-US" smtClean="0"/>
          </a:p>
        </p:txBody>
      </p:sp>
      <p:sp>
        <p:nvSpPr>
          <p:cNvPr id="40967" name="Rectangle 3"/>
          <p:cNvSpPr>
            <a:spLocks noGrp="1" noRot="1" noChangeAspect="1" noChangeArrowheads="1" noTextEdit="1"/>
          </p:cNvSpPr>
          <p:nvPr>
            <p:ph type="sldImg"/>
          </p:nvPr>
        </p:nvSpPr>
        <p:spPr>
          <a:xfrm>
            <a:off x="1149350" y="696913"/>
            <a:ext cx="4637088" cy="3478212"/>
          </a:xfrm>
          <a:ln cap="flat"/>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Rectangle 6"/>
          <p:cNvSpPr>
            <a:spLocks noGrp="1" noChangeArrowheads="1"/>
          </p:cNvSpPr>
          <p:nvPr>
            <p:ph type="ftr" sz="quarter" idx="4"/>
          </p:nvPr>
        </p:nvSpPr>
        <p:spPr>
          <a:xfrm>
            <a:off x="4120890" y="8985250"/>
            <a:ext cx="2160848"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1989"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0E7487C3-F7A9-474A-832C-DD83B8C43F93}" type="slidenum">
              <a:rPr lang="en-US" altLang="en-US"/>
              <a:pPr/>
              <a:t>7</a:t>
            </a:fld>
            <a:endParaRPr lang="en-US" altLang="en-US"/>
          </a:p>
        </p:txBody>
      </p:sp>
      <p:sp>
        <p:nvSpPr>
          <p:cNvPr id="41990" name="Rectangle 2"/>
          <p:cNvSpPr>
            <a:spLocks noGrp="1" noRot="1" noChangeAspect="1" noChangeArrowheads="1" noTextEdit="1"/>
          </p:cNvSpPr>
          <p:nvPr>
            <p:ph type="sldImg"/>
          </p:nvPr>
        </p:nvSpPr>
        <p:spPr>
          <a:xfrm>
            <a:off x="1149350" y="696913"/>
            <a:ext cx="4637088" cy="3478212"/>
          </a:xfrm>
          <a:ln/>
        </p:spPr>
      </p:sp>
      <p:sp>
        <p:nvSpPr>
          <p:cNvPr id="41991" name="Rectangle 3"/>
          <p:cNvSpPr>
            <a:spLocks noGrp="1" noChangeArrowheads="1"/>
          </p:cNvSpPr>
          <p:nvPr>
            <p:ph type="body" idx="1"/>
          </p:nvPr>
        </p:nvSpPr>
        <p:spPr>
          <a:xfrm>
            <a:off x="925513" y="4408488"/>
            <a:ext cx="5083175" cy="4175125"/>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GB"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2" name="Rectangle 6"/>
          <p:cNvSpPr>
            <a:spLocks noGrp="1" noChangeArrowheads="1"/>
          </p:cNvSpPr>
          <p:nvPr>
            <p:ph type="ftr" sz="quarter" idx="4"/>
          </p:nvPr>
        </p:nvSpPr>
        <p:spPr>
          <a:xfrm>
            <a:off x="4120890" y="8985250"/>
            <a:ext cx="2160848"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3013"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2ED9F0BE-5515-4486-A150-A7FF622CB7E6}" type="slidenum">
              <a:rPr lang="en-US" altLang="en-US"/>
              <a:pPr/>
              <a:t>8</a:t>
            </a:fld>
            <a:endParaRPr lang="en-US" altLang="en-US"/>
          </a:p>
        </p:txBody>
      </p:sp>
      <p:sp>
        <p:nvSpPr>
          <p:cNvPr id="43014" name="Rectangle 2"/>
          <p:cNvSpPr>
            <a:spLocks noGrp="1" noRot="1" noChangeAspect="1" noChangeArrowheads="1" noTextEdit="1"/>
          </p:cNvSpPr>
          <p:nvPr>
            <p:ph type="sldImg"/>
          </p:nvPr>
        </p:nvSpPr>
        <p:spPr>
          <a:xfrm>
            <a:off x="1154113" y="701675"/>
            <a:ext cx="4625975" cy="3468688"/>
          </a:xfrm>
          <a:ln/>
        </p:spPr>
      </p:sp>
      <p:sp>
        <p:nvSpPr>
          <p:cNvPr id="43015"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6" name="Rectangle 6"/>
          <p:cNvSpPr>
            <a:spLocks noGrp="1" noChangeArrowheads="1"/>
          </p:cNvSpPr>
          <p:nvPr>
            <p:ph type="ftr" sz="quarter" idx="4"/>
          </p:nvPr>
        </p:nvSpPr>
        <p:spPr>
          <a:xfrm>
            <a:off x="4120890" y="8985250"/>
            <a:ext cx="2160848"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4037"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B60E471E-B7F2-4213-8AA3-40FB3EBC7B3F}" type="slidenum">
              <a:rPr lang="en-US" altLang="en-US"/>
              <a:pPr/>
              <a:t>9</a:t>
            </a:fld>
            <a:endParaRPr lang="en-US" altLang="en-US"/>
          </a:p>
        </p:txBody>
      </p:sp>
      <p:sp>
        <p:nvSpPr>
          <p:cNvPr id="44038" name="Rectangle 2"/>
          <p:cNvSpPr>
            <a:spLocks noGrp="1" noRot="1" noChangeAspect="1" noChangeArrowheads="1" noTextEdit="1"/>
          </p:cNvSpPr>
          <p:nvPr>
            <p:ph type="sldImg"/>
          </p:nvPr>
        </p:nvSpPr>
        <p:spPr>
          <a:xfrm>
            <a:off x="1154113" y="701675"/>
            <a:ext cx="4625975" cy="3468688"/>
          </a:xfrm>
          <a:ln/>
        </p:spPr>
      </p:sp>
      <p:sp>
        <p:nvSpPr>
          <p:cNvPr id="44039"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0AA8DC3-7C7F-436A-8C94-CF1AE6DDC452}" type="slidenum">
              <a:rPr lang="en-US" altLang="en-US"/>
              <a:pPr/>
              <a:t>‹#›</a:t>
            </a:fld>
            <a:endParaRPr lang="en-US" altLang="en-US"/>
          </a:p>
        </p:txBody>
      </p:sp>
      <p:sp>
        <p:nvSpPr>
          <p:cNvPr id="7"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 xmlns:p14="http://schemas.microsoft.com/office/powerpoint/2010/main" val="2304961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D15CE680-4043-4869-933D-BA45297DC527}" type="slidenum">
              <a:rPr lang="en-US" altLang="en-US"/>
              <a:pPr/>
              <a:t>‹#›</a:t>
            </a:fld>
            <a:endParaRPr lang="en-US" altLang="en-US"/>
          </a:p>
        </p:txBody>
      </p:sp>
      <p:sp>
        <p:nvSpPr>
          <p:cNvPr id="7"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 xmlns:p14="http://schemas.microsoft.com/office/powerpoint/2010/main" val="3525522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D22A05F-A1F8-4DEC-8F06-8C0FFF793D0B}" type="slidenum">
              <a:rPr lang="en-US" altLang="en-US"/>
              <a:pPr/>
              <a:t>‹#›</a:t>
            </a:fld>
            <a:endParaRPr lang="en-US" altLang="en-US"/>
          </a:p>
        </p:txBody>
      </p:sp>
      <p:sp>
        <p:nvSpPr>
          <p:cNvPr id="7"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 xmlns:p14="http://schemas.microsoft.com/office/powerpoint/2010/main" val="392770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8B9CC4A4-AD29-475B-8067-76907FC008B3}" type="slidenum">
              <a:rPr lang="en-US" altLang="en-US"/>
              <a:pPr/>
              <a:t>‹#›</a:t>
            </a:fld>
            <a:endParaRPr lang="en-US" altLang="en-US"/>
          </a:p>
        </p:txBody>
      </p:sp>
      <p:sp>
        <p:nvSpPr>
          <p:cNvPr id="7"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 xmlns:p14="http://schemas.microsoft.com/office/powerpoint/2010/main" val="1335354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39EFF72F-00D0-43C0-809C-8104CC1AFE52}" type="slidenum">
              <a:rPr lang="en-US" altLang="en-US"/>
              <a:pPr/>
              <a:t>‹#›</a:t>
            </a:fld>
            <a:endParaRPr lang="en-US" altLang="en-US"/>
          </a:p>
        </p:txBody>
      </p:sp>
      <p:sp>
        <p:nvSpPr>
          <p:cNvPr id="7"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 xmlns:p14="http://schemas.microsoft.com/office/powerpoint/2010/main" val="3863040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D14C4FC9-88E1-4B68-9472-E2E9A5BFF819}" type="slidenum">
              <a:rPr lang="en-US" altLang="en-US"/>
              <a:pPr/>
              <a:t>‹#›</a:t>
            </a:fld>
            <a:endParaRPr lang="en-US" altLang="en-US"/>
          </a:p>
        </p:txBody>
      </p:sp>
      <p:sp>
        <p:nvSpPr>
          <p:cNvPr id="8"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 xmlns:p14="http://schemas.microsoft.com/office/powerpoint/2010/main" val="1846369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9" name="Rectangle 6"/>
          <p:cNvSpPr>
            <a:spLocks noGrp="1" noChangeArrowheads="1"/>
          </p:cNvSpPr>
          <p:nvPr>
            <p:ph type="sldNum" sz="quarter" idx="12"/>
          </p:nvPr>
        </p:nvSpPr>
        <p:spPr>
          <a:ln/>
        </p:spPr>
        <p:txBody>
          <a:bodyPr/>
          <a:lstStyle>
            <a:lvl1pPr>
              <a:defRPr/>
            </a:lvl1pPr>
          </a:lstStyle>
          <a:p>
            <a:r>
              <a:rPr lang="en-US" altLang="en-US"/>
              <a:t>Slide </a:t>
            </a:r>
            <a:fld id="{4476DFDC-9E61-4738-B454-2FD4E809C605}" type="slidenum">
              <a:rPr lang="en-US" altLang="en-US"/>
              <a:pPr/>
              <a:t>‹#›</a:t>
            </a:fld>
            <a:endParaRPr lang="en-US" altLang="en-US"/>
          </a:p>
        </p:txBody>
      </p:sp>
      <p:sp>
        <p:nvSpPr>
          <p:cNvPr id="10" name="Rectangle 5"/>
          <p:cNvSpPr>
            <a:spLocks noGrp="1" noChangeArrowheads="1"/>
          </p:cNvSpPr>
          <p:nvPr>
            <p:ph type="ftr" sz="quarter" idx="1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 xmlns:p14="http://schemas.microsoft.com/office/powerpoint/2010/main" val="749810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5" name="Rectangle 6"/>
          <p:cNvSpPr>
            <a:spLocks noGrp="1" noChangeArrowheads="1"/>
          </p:cNvSpPr>
          <p:nvPr>
            <p:ph type="sldNum" sz="quarter" idx="12"/>
          </p:nvPr>
        </p:nvSpPr>
        <p:spPr>
          <a:ln/>
        </p:spPr>
        <p:txBody>
          <a:bodyPr/>
          <a:lstStyle>
            <a:lvl1pPr>
              <a:defRPr/>
            </a:lvl1pPr>
          </a:lstStyle>
          <a:p>
            <a:r>
              <a:rPr lang="en-US" altLang="en-US"/>
              <a:t>Slide </a:t>
            </a:r>
            <a:fld id="{4D0A5DF6-E439-491E-A6FD-BEBF69AE36C3}" type="slidenum">
              <a:rPr lang="en-US" altLang="en-US"/>
              <a:pPr/>
              <a:t>‹#›</a:t>
            </a:fld>
            <a:endParaRPr lang="en-US" altLang="en-US"/>
          </a:p>
        </p:txBody>
      </p:sp>
      <p:sp>
        <p:nvSpPr>
          <p:cNvPr id="6" name="Footer Placeholder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 xmlns:p14="http://schemas.microsoft.com/office/powerpoint/2010/main" val="283468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4" name="Rectangle 6"/>
          <p:cNvSpPr>
            <a:spLocks noGrp="1" noChangeArrowheads="1"/>
          </p:cNvSpPr>
          <p:nvPr>
            <p:ph type="sldNum" sz="quarter" idx="12"/>
          </p:nvPr>
        </p:nvSpPr>
        <p:spPr>
          <a:ln/>
        </p:spPr>
        <p:txBody>
          <a:bodyPr/>
          <a:lstStyle>
            <a:lvl1pPr>
              <a:defRPr/>
            </a:lvl1pPr>
          </a:lstStyle>
          <a:p>
            <a:r>
              <a:rPr lang="en-US" altLang="en-US"/>
              <a:t>Slide </a:t>
            </a:r>
            <a:fld id="{72273DAC-1949-4589-BE05-FC0EDD130760}" type="slidenum">
              <a:rPr lang="en-US" altLang="en-US"/>
              <a:pPr/>
              <a:t>‹#›</a:t>
            </a:fld>
            <a:endParaRPr lang="en-US" altLang="en-US"/>
          </a:p>
        </p:txBody>
      </p:sp>
      <p:sp>
        <p:nvSpPr>
          <p:cNvPr id="5"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 xmlns:p14="http://schemas.microsoft.com/office/powerpoint/2010/main" val="937070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22FA7B01-1F90-4497-BF70-D395632396F6}" type="slidenum">
              <a:rPr lang="en-US" altLang="en-US"/>
              <a:pPr/>
              <a:t>‹#›</a:t>
            </a:fld>
            <a:endParaRPr lang="en-US" altLang="en-US"/>
          </a:p>
        </p:txBody>
      </p:sp>
      <p:sp>
        <p:nvSpPr>
          <p:cNvPr id="8"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 xmlns:p14="http://schemas.microsoft.com/office/powerpoint/2010/main" val="4209029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C9741848-9FBC-47F8-A626-8273C50A0777}" type="slidenum">
              <a:rPr lang="en-US" altLang="en-US"/>
              <a:pPr/>
              <a:t>‹#›</a:t>
            </a:fld>
            <a:endParaRPr lang="en-US" altLang="en-US"/>
          </a:p>
        </p:txBody>
      </p:sp>
      <p:sp>
        <p:nvSpPr>
          <p:cNvPr id="8"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 xmlns:p14="http://schemas.microsoft.com/office/powerpoint/2010/main" val="4145511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8195"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3375"/>
            <a:ext cx="1182687"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March 2016</a:t>
            </a:r>
            <a:endParaRPr lang="en-US" dirty="0"/>
          </a:p>
        </p:txBody>
      </p:sp>
      <p:sp>
        <p:nvSpPr>
          <p:cNvPr id="1029"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B9AF787C-950C-424D-839A-B27DA4B12147}" type="slidenum">
              <a:rPr lang="en-US" altLang="en-US"/>
              <a:pPr/>
              <a:t>‹#›</a:t>
            </a:fld>
            <a:endParaRPr lang="en-US" altLang="en-US"/>
          </a:p>
        </p:txBody>
      </p:sp>
      <p:sp>
        <p:nvSpPr>
          <p:cNvPr id="1031" name="Rectangle 7"/>
          <p:cNvSpPr>
            <a:spLocks noChangeArrowheads="1"/>
          </p:cNvSpPr>
          <p:nvPr/>
        </p:nvSpPr>
        <p:spPr bwMode="auto">
          <a:xfrm>
            <a:off x="5016439" y="304800"/>
            <a:ext cx="3340723" cy="276999"/>
          </a:xfrm>
          <a:prstGeom prst="rect">
            <a:avLst/>
          </a:prstGeom>
          <a:noFill/>
          <a:ln w="9525">
            <a:noFill/>
            <a:miter lim="800000"/>
            <a:headEnd/>
            <a:tailEnd/>
          </a:ln>
        </p:spPr>
        <p:txBody>
          <a:bodyPr wrap="none" lIns="0" tIns="0" rIns="0" bIns="0" anchor="b">
            <a:spAutoFit/>
          </a:bodyPr>
          <a:lstStyle/>
          <a:p>
            <a:pPr marL="457200" lvl="4" algn="r">
              <a:defRPr/>
            </a:pPr>
            <a:r>
              <a:rPr lang="en-US" sz="1800" b="1" dirty="0"/>
              <a:t>doc.: IEEE </a:t>
            </a:r>
            <a:r>
              <a:rPr lang="en-US" sz="1800" b="1" dirty="0" smtClean="0"/>
              <a:t>802.11-16/ 0421r0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hyperlink" Target="mailto:jrosdahl@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4"/>
          <p:cNvSpPr>
            <a:spLocks noGrp="1" noChangeArrowheads="1"/>
          </p:cNvSpPr>
          <p:nvPr>
            <p:ph type="dt" sz="quarter" idx="10"/>
          </p:nvPr>
        </p:nvSpPr>
        <p:spPr>
          <a:xfrm>
            <a:off x="696913" y="332601"/>
            <a:ext cx="1156407"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march 2016</a:t>
            </a:r>
            <a:endParaRPr lang="en-US" altLang="en-US" sz="1800" dirty="0" smtClean="0"/>
          </a:p>
        </p:txBody>
      </p:sp>
      <p:sp>
        <p:nvSpPr>
          <p:cNvPr id="1029"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D3591293-04DA-415C-B609-FAF33C009BD0}" type="slidenum">
              <a:rPr lang="en-US" altLang="en-US"/>
              <a:pPr/>
              <a:t>1</a:t>
            </a:fld>
            <a:endParaRPr lang="en-US" altLang="en-US"/>
          </a:p>
        </p:txBody>
      </p:sp>
      <p:sp>
        <p:nvSpPr>
          <p:cNvPr id="1030" name="Rectangle 2"/>
          <p:cNvSpPr>
            <a:spLocks noGrp="1" noChangeArrowheads="1"/>
          </p:cNvSpPr>
          <p:nvPr>
            <p:ph type="title"/>
          </p:nvPr>
        </p:nvSpPr>
        <p:spPr>
          <a:noFill/>
        </p:spPr>
        <p:txBody>
          <a:bodyPr/>
          <a:lstStyle/>
          <a:p>
            <a:r>
              <a:rPr lang="en-US" altLang="en-US" sz="2800" dirty="0" err="1" smtClean="0"/>
              <a:t>TGax</a:t>
            </a:r>
            <a:r>
              <a:rPr lang="en-US" altLang="en-US" sz="2800" dirty="0" smtClean="0"/>
              <a:t> PHY Ad Hoc March 2016 Meeting Agenda</a:t>
            </a:r>
          </a:p>
        </p:txBody>
      </p:sp>
      <p:sp>
        <p:nvSpPr>
          <p:cNvPr id="1031" name="Rectangle 6"/>
          <p:cNvSpPr>
            <a:spLocks noGrp="1" noChangeArrowheads="1"/>
          </p:cNvSpPr>
          <p:nvPr>
            <p:ph type="body" idx="1"/>
          </p:nvPr>
        </p:nvSpPr>
        <p:spPr>
          <a:xfrm>
            <a:off x="685800" y="1828800"/>
            <a:ext cx="7772400" cy="381000"/>
          </a:xfrm>
          <a:noFill/>
        </p:spPr>
        <p:txBody>
          <a:bodyPr/>
          <a:lstStyle/>
          <a:p>
            <a:pPr algn="ctr">
              <a:buFontTx/>
              <a:buNone/>
            </a:pPr>
            <a:r>
              <a:rPr lang="en-US" altLang="en-US" sz="2000" dirty="0" smtClean="0"/>
              <a:t>Date:</a:t>
            </a:r>
            <a:r>
              <a:rPr lang="en-US" altLang="en-US" sz="2000" b="0" dirty="0" smtClean="0"/>
              <a:t> 2015-09-14</a:t>
            </a:r>
          </a:p>
        </p:txBody>
      </p:sp>
      <p:graphicFrame>
        <p:nvGraphicFramePr>
          <p:cNvPr id="1026" name="Object 11"/>
          <p:cNvGraphicFramePr>
            <a:graphicFrameLocks noChangeAspect="1"/>
          </p:cNvGraphicFramePr>
          <p:nvPr>
            <p:extLst>
              <p:ext uri="{D42A27DB-BD31-4B8C-83A1-F6EECF244321}">
                <p14:modId xmlns="" xmlns:p14="http://schemas.microsoft.com/office/powerpoint/2010/main" val="3404596684"/>
              </p:ext>
            </p:extLst>
          </p:nvPr>
        </p:nvGraphicFramePr>
        <p:xfrm>
          <a:off x="628650" y="2971800"/>
          <a:ext cx="8515350" cy="2828925"/>
        </p:xfrm>
        <a:graphic>
          <a:graphicData uri="http://schemas.openxmlformats.org/presentationml/2006/ole">
            <p:oleObj spid="_x0000_s1042" name="Document" r:id="rId4" imgW="8334130" imgH="2760161" progId="Word.Document.8">
              <p:embed/>
            </p:oleObj>
          </a:graphicData>
        </a:graphic>
      </p:graphicFrame>
      <p:sp>
        <p:nvSpPr>
          <p:cNvPr id="1032" name="Rectangle 12"/>
          <p:cNvSpPr>
            <a:spLocks noChangeArrowheads="1"/>
          </p:cNvSpPr>
          <p:nvPr/>
        </p:nvSpPr>
        <p:spPr bwMode="auto">
          <a:xfrm>
            <a:off x="685800" y="2362200"/>
            <a:ext cx="4419600" cy="381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spcBef>
                <a:spcPct val="20000"/>
              </a:spcBef>
            </a:pPr>
            <a:r>
              <a:rPr lang="en-US" altLang="en-US" sz="2000" b="1" dirty="0" smtClean="0"/>
              <a:t>Authors:</a:t>
            </a:r>
            <a:endParaRPr lang="en-US" alt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4"/>
          <p:cNvSpPr>
            <a:spLocks noGrp="1" noChangeArrowheads="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2015</a:t>
            </a:r>
          </a:p>
        </p:txBody>
      </p:sp>
      <p:sp>
        <p:nvSpPr>
          <p:cNvPr id="18436" name="Slide Number Placeholder 4"/>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89D65ABE-CCC9-435B-ADFD-9E86D81E54AB}" type="slidenum">
              <a:rPr lang="en-US" altLang="en-US"/>
              <a:pPr/>
              <a:t>10</a:t>
            </a:fld>
            <a:endParaRPr lang="en-US" altLang="en-US"/>
          </a:p>
        </p:txBody>
      </p:sp>
      <p:sp>
        <p:nvSpPr>
          <p:cNvPr id="18437" name="Rectangle 2"/>
          <p:cNvSpPr>
            <a:spLocks noGrp="1" noChangeArrowheads="1"/>
          </p:cNvSpPr>
          <p:nvPr>
            <p:ph type="title"/>
          </p:nvPr>
        </p:nvSpPr>
        <p:spPr>
          <a:xfrm>
            <a:off x="685800" y="685800"/>
            <a:ext cx="7772400" cy="609600"/>
          </a:xfrm>
        </p:spPr>
        <p:txBody>
          <a:bodyPr/>
          <a:lstStyle/>
          <a:p>
            <a:r>
              <a:rPr lang="en-US" altLang="en-US" sz="2800" u="sng" smtClean="0"/>
              <a:t>Other Guidelines for IEEE WG Meetings</a:t>
            </a:r>
          </a:p>
        </p:txBody>
      </p:sp>
      <p:sp>
        <p:nvSpPr>
          <p:cNvPr id="18438" name="Rectangle 4"/>
          <p:cNvSpPr>
            <a:spLocks noChangeArrowheads="1"/>
          </p:cNvSpPr>
          <p:nvPr/>
        </p:nvSpPr>
        <p:spPr bwMode="auto">
          <a:xfrm>
            <a:off x="533400" y="1371600"/>
            <a:ext cx="8229600" cy="4572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230188" indent="-230188">
              <a:defRPr sz="1200">
                <a:solidFill>
                  <a:schemeClr val="tx1"/>
                </a:solidFill>
                <a:latin typeface="Times New Roman" pitchFamily="18" charset="0"/>
                <a:ea typeface="MS PGothic" pitchFamily="34" charset="-128"/>
              </a:defRPr>
            </a:lvl1pPr>
            <a:lvl2pPr marL="630238"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nSpc>
                <a:spcPct val="80000"/>
              </a:lnSpc>
              <a:spcBef>
                <a:spcPct val="20000"/>
              </a:spcBef>
              <a:buFontTx/>
              <a:buChar char="•"/>
            </a:pPr>
            <a:endParaRPr lang="en-US" altLang="en-US" sz="500" b="1" u="sng" dirty="0">
              <a:solidFill>
                <a:srgbClr val="FF0000"/>
              </a:solidFill>
            </a:endParaRPr>
          </a:p>
          <a:p>
            <a:pPr>
              <a:lnSpc>
                <a:spcPct val="80000"/>
              </a:lnSpc>
              <a:spcBef>
                <a:spcPct val="20000"/>
              </a:spcBef>
              <a:spcAft>
                <a:spcPct val="40000"/>
              </a:spcAft>
              <a:buFontTx/>
              <a:buChar char="•"/>
            </a:pPr>
            <a:r>
              <a:rPr lang="en-US" altLang="en-US" sz="2000" dirty="0"/>
              <a:t>All IEEE-SA standards meetings shall be conducted in compliance with all applicable laws, including antitrust and competition laws. </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the interpretation, validity, or essentiality of patents/patent claims. </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specific license rates, terms, or conditions.</a:t>
            </a:r>
          </a:p>
          <a:p>
            <a:pPr lvl="2">
              <a:lnSpc>
                <a:spcPct val="80000"/>
              </a:lnSpc>
              <a:spcBef>
                <a:spcPct val="20000"/>
              </a:spcBef>
              <a:spcAft>
                <a:spcPct val="40000"/>
              </a:spcAft>
              <a:buFontTx/>
              <a:buChar char="•"/>
            </a:pPr>
            <a:r>
              <a:rPr lang="en-US" altLang="en-US" sz="1600" dirty="0"/>
              <a:t>Relative costs, including licensing costs of essential patent claims, of different technical approaches may be discussed in standards development meetings. </a:t>
            </a:r>
          </a:p>
          <a:p>
            <a:pPr lvl="3">
              <a:lnSpc>
                <a:spcPct val="80000"/>
              </a:lnSpc>
              <a:spcBef>
                <a:spcPct val="20000"/>
              </a:spcBef>
              <a:spcAft>
                <a:spcPct val="40000"/>
              </a:spcAft>
              <a:buFontTx/>
              <a:buChar char="–"/>
            </a:pPr>
            <a:r>
              <a:rPr lang="en-GB" altLang="en-US" sz="1600" dirty="0"/>
              <a:t>Technical considerations remain primary focus</a:t>
            </a:r>
            <a:endParaRPr lang="en-US" altLang="en-US" sz="1600" dirty="0"/>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or engage in the fixing of product prices, allocation of customers, or division of sales markets.</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the status or substance of ongoing or threatened litigation.</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be silent if inappropriate topics are discussed </a:t>
            </a:r>
            <a:r>
              <a:rPr lang="en-US" altLang="ja-JP" sz="1800" b="1" dirty="0">
                <a:latin typeface="Arial" pitchFamily="34" charset="0"/>
              </a:rPr>
              <a:t>…</a:t>
            </a:r>
            <a:r>
              <a:rPr lang="en-US" altLang="ja-JP" sz="1800" b="1" dirty="0"/>
              <a:t> do formally object.</a:t>
            </a:r>
          </a:p>
          <a:p>
            <a:pPr algn="ctr">
              <a:lnSpc>
                <a:spcPct val="80000"/>
              </a:lnSpc>
              <a:spcBef>
                <a:spcPct val="20000"/>
              </a:spcBef>
            </a:pPr>
            <a:r>
              <a:rPr lang="en-US" altLang="en-US" dirty="0"/>
              <a:t>---------------------------------------------------------------   </a:t>
            </a:r>
            <a:endParaRPr lang="en-US" altLang="en-US" sz="1400" dirty="0"/>
          </a:p>
          <a:p>
            <a:pPr algn="ctr">
              <a:lnSpc>
                <a:spcPct val="80000"/>
              </a:lnSpc>
              <a:spcBef>
                <a:spcPct val="20000"/>
              </a:spcBef>
            </a:pPr>
            <a:r>
              <a:rPr lang="en-US" altLang="en-US" sz="1400" dirty="0"/>
              <a:t>See </a:t>
            </a:r>
            <a:r>
              <a:rPr lang="en-US" altLang="en-US" sz="1400" i="1" dirty="0"/>
              <a:t>IEEE-SA Standards Board Operations Manual</a:t>
            </a:r>
            <a:r>
              <a:rPr lang="en-US" altLang="en-US" sz="1400" dirty="0"/>
              <a:t>, clause 5.3.10 and </a:t>
            </a:r>
            <a:r>
              <a:rPr lang="en-GB" altLang="en-US" sz="1400" dirty="0"/>
              <a:t>“Promoting Competition and Innovation: What You Need to Know about the IEEE Standards Association's Antitrust and Competition Policy”</a:t>
            </a:r>
            <a:r>
              <a:rPr lang="en-US" altLang="ja-JP" sz="1400" dirty="0"/>
              <a:t> for more details.</a:t>
            </a:r>
            <a:endParaRPr lang="en-US" altLang="en-US" sz="1400" dirty="0"/>
          </a:p>
        </p:txBody>
      </p:sp>
      <p:sp>
        <p:nvSpPr>
          <p:cNvPr id="18439"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#4</a:t>
            </a:r>
            <a:endParaRPr lang="en-US" altLang="en-US" sz="240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smtClean="0"/>
              <a:t>Ad Hoc Groups Operation</a:t>
            </a:r>
          </a:p>
        </p:txBody>
      </p:sp>
      <p:sp>
        <p:nvSpPr>
          <p:cNvPr id="25603" name="Content Placeholder 2"/>
          <p:cNvSpPr>
            <a:spLocks noGrp="1"/>
          </p:cNvSpPr>
          <p:nvPr>
            <p:ph idx="1"/>
          </p:nvPr>
        </p:nvSpPr>
        <p:spPr>
          <a:xfrm>
            <a:off x="685800" y="1676400"/>
            <a:ext cx="7772400" cy="4114800"/>
          </a:xfrm>
        </p:spPr>
        <p:txBody>
          <a:bodyPr/>
          <a:lstStyle/>
          <a:p>
            <a:r>
              <a:rPr lang="en-US" altLang="en-US" dirty="0" smtClean="0"/>
              <a:t>Straw Polls are only allowed during Ad Hoc group meeting // no motions, anyone can vote</a:t>
            </a:r>
          </a:p>
          <a:p>
            <a:r>
              <a:rPr lang="en-US" altLang="en-US" dirty="0" smtClean="0"/>
              <a:t>A straw poll affecting the Spec Framework has to start with, </a:t>
            </a:r>
          </a:p>
          <a:p>
            <a:pPr lvl="1"/>
            <a:r>
              <a:rPr lang="en-US" altLang="en-US" dirty="0" smtClean="0">
                <a:solidFill>
                  <a:srgbClr val="FF0000"/>
                </a:solidFill>
              </a:rPr>
              <a:t>Do you agree to add to the TG Specification Frame work document?</a:t>
            </a:r>
          </a:p>
          <a:p>
            <a:r>
              <a:rPr lang="en-US" altLang="en-US" dirty="0" smtClean="0"/>
              <a:t>A straw poll needs to achieves at least 75% to be converted to a motion at the TG level.</a:t>
            </a:r>
          </a:p>
          <a:p>
            <a:r>
              <a:rPr lang="en-US" altLang="en-US" dirty="0" smtClean="0"/>
              <a:t>Each Presentation will be limited to 15 minutes.</a:t>
            </a:r>
          </a:p>
        </p:txBody>
      </p:sp>
      <p:sp>
        <p:nvSpPr>
          <p:cNvPr id="25604" name="Date Placeholder 3"/>
          <p:cNvSpPr>
            <a:spLocks noGrp="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March </a:t>
            </a:r>
            <a:r>
              <a:rPr lang="en-US" altLang="en-US" sz="1800" dirty="0" smtClean="0"/>
              <a:t>2016</a:t>
            </a:r>
            <a:endParaRPr lang="en-US" altLang="en-US" sz="1800" dirty="0" smtClean="0"/>
          </a:p>
        </p:txBody>
      </p:sp>
      <p:sp>
        <p:nvSpPr>
          <p:cNvPr id="25606"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11</a:t>
            </a:fld>
            <a:endParaRPr lang="en-US" alt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TGax</a:t>
            </a:r>
            <a:r>
              <a:rPr lang="en-US" dirty="0" smtClean="0"/>
              <a:t> PHY Schedule in a Glance</a:t>
            </a:r>
            <a:endParaRPr lang="en-US" dirty="0"/>
          </a:p>
        </p:txBody>
      </p:sp>
      <p:sp>
        <p:nvSpPr>
          <p:cNvPr id="4" name="Date Placeholder 3"/>
          <p:cNvSpPr>
            <a:spLocks noGrp="1"/>
          </p:cNvSpPr>
          <p:nvPr>
            <p:ph type="dt" sz="half" idx="10"/>
          </p:nvPr>
        </p:nvSpPr>
        <p:spPr/>
        <p:txBody>
          <a:bodyPr/>
          <a:lstStyle/>
          <a:p>
            <a:pPr>
              <a:defRPr/>
            </a:pPr>
            <a:r>
              <a:rPr lang="en-US" dirty="0" smtClean="0"/>
              <a:t>March </a:t>
            </a:r>
            <a:r>
              <a:rPr lang="en-US" dirty="0" smtClean="0"/>
              <a:t>2016</a:t>
            </a:r>
            <a:endParaRPr lang="en-US" dirty="0"/>
          </a:p>
        </p:txBody>
      </p:sp>
      <p:sp>
        <p:nvSpPr>
          <p:cNvPr id="5" name="Slide Number Placeholder 4"/>
          <p:cNvSpPr>
            <a:spLocks noGrp="1"/>
          </p:cNvSpPr>
          <p:nvPr>
            <p:ph type="sldNum" sz="quarter" idx="12"/>
          </p:nvPr>
        </p:nvSpPr>
        <p:spPr/>
        <p:txBody>
          <a:bodyPr/>
          <a:lstStyle/>
          <a:p>
            <a:r>
              <a:rPr lang="en-US" altLang="en-US" smtClean="0"/>
              <a:t>Slide </a:t>
            </a:r>
            <a:fld id="{8B9CC4A4-AD29-475B-8067-76907FC008B3}" type="slidenum">
              <a:rPr lang="en-US" altLang="en-US" smtClean="0"/>
              <a:pPr/>
              <a:t>12</a:t>
            </a:fld>
            <a:endParaRPr lang="en-US" altLang="en-US"/>
          </a:p>
        </p:txBody>
      </p:sp>
      <p:sp>
        <p:nvSpPr>
          <p:cNvPr id="6" name="Footer Placeholder 5"/>
          <p:cNvSpPr>
            <a:spLocks noGrp="1"/>
          </p:cNvSpPr>
          <p:nvPr>
            <p:ph type="ftr" sz="quarter" idx="3"/>
          </p:nvPr>
        </p:nvSpPr>
        <p:spPr/>
        <p:txBody>
          <a:bodyPr/>
          <a:lstStyle/>
          <a:p>
            <a:pPr>
              <a:defRPr/>
            </a:pPr>
            <a:r>
              <a:rPr lang="en-US" smtClean="0"/>
              <a:t>Jianhan Liu (Mediatek Inc.)</a:t>
            </a:r>
            <a:endParaRPr lang="en-US" dirty="0"/>
          </a:p>
        </p:txBody>
      </p:sp>
      <p:graphicFrame>
        <p:nvGraphicFramePr>
          <p:cNvPr id="8" name="Table 7"/>
          <p:cNvGraphicFramePr>
            <a:graphicFrameLocks noGrp="1"/>
          </p:cNvGraphicFramePr>
          <p:nvPr/>
        </p:nvGraphicFramePr>
        <p:xfrm>
          <a:off x="852488" y="2209800"/>
          <a:ext cx="7529512" cy="2856529"/>
        </p:xfrm>
        <a:graphic>
          <a:graphicData uri="http://schemas.openxmlformats.org/drawingml/2006/table">
            <a:tbl>
              <a:tblPr/>
              <a:tblGrid>
                <a:gridCol w="747712"/>
                <a:gridCol w="914400"/>
                <a:gridCol w="914400"/>
                <a:gridCol w="914400"/>
                <a:gridCol w="914400"/>
                <a:gridCol w="914400"/>
                <a:gridCol w="1219200"/>
                <a:gridCol w="990600"/>
              </a:tblGrid>
              <a:tr h="3921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600" b="1" i="0" u="none" strike="noStrike" cap="none" normalizeH="0" baseline="0" dirty="0" smtClean="0">
                        <a:ln>
                          <a:noFill/>
                        </a:ln>
                        <a:solidFill>
                          <a:srgbClr val="FFFFFF"/>
                        </a:solidFill>
                        <a:effectLst/>
                        <a:latin typeface="Times New Roman" pitchFamily="18" charset="0"/>
                        <a:ea typeface="MS PGothic" pitchFamily="34" charset="-128"/>
                      </a:endParaRPr>
                    </a:p>
                  </a:txBody>
                  <a:tcPr marT="45710" marB="4571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600" b="0" i="0" u="none" strike="noStrike" cap="none" normalizeH="0" baseline="0" smtClean="0">
                          <a:ln>
                            <a:noFill/>
                          </a:ln>
                          <a:solidFill>
                            <a:srgbClr val="000000"/>
                          </a:solidFill>
                          <a:effectLst/>
                          <a:latin typeface="Times New Roman" pitchFamily="18" charset="0"/>
                          <a:ea typeface="MS PGothic" pitchFamily="34" charset="-128"/>
                        </a:rPr>
                        <a:t>Monday</a:t>
                      </a:r>
                      <a:endParaRPr kumimoji="0" lang="en-CA" sz="1600" b="1" i="0" u="none" strike="noStrike" cap="none" normalizeH="0" baseline="0" smtClean="0">
                        <a:ln>
                          <a:noFill/>
                        </a:ln>
                        <a:solidFill>
                          <a:srgbClr val="FFFFFF"/>
                        </a:solidFill>
                        <a:effectLst/>
                        <a:latin typeface="Times New Roman" pitchFamily="18" charset="0"/>
                        <a:ea typeface="MS PGothic" pitchFamily="34" charset="-128"/>
                      </a:endParaRPr>
                    </a:p>
                  </a:txBody>
                  <a:tcPr marT="45710" marB="4571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zh-CN" alt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600" b="0" i="0" u="none" strike="noStrike" cap="none" normalizeH="0" baseline="0" smtClean="0">
                          <a:ln>
                            <a:noFill/>
                          </a:ln>
                          <a:solidFill>
                            <a:srgbClr val="000000"/>
                          </a:solidFill>
                          <a:effectLst/>
                          <a:latin typeface="Times New Roman" pitchFamily="18" charset="0"/>
                          <a:ea typeface="MS PGothic" pitchFamily="34" charset="-128"/>
                        </a:rPr>
                        <a:t>Tuesday</a:t>
                      </a:r>
                      <a:endParaRPr kumimoji="0" lang="en-CA" sz="1600" b="1" i="0" u="none" strike="noStrike" cap="none" normalizeH="0" baseline="0" smtClean="0">
                        <a:ln>
                          <a:noFill/>
                        </a:ln>
                        <a:solidFill>
                          <a:srgbClr val="FFFFFF"/>
                        </a:solidFill>
                        <a:effectLst/>
                        <a:latin typeface="Times New Roman" pitchFamily="18" charset="0"/>
                        <a:ea typeface="MS PGothic" pitchFamily="34" charset="-128"/>
                      </a:endParaRPr>
                    </a:p>
                  </a:txBody>
                  <a:tcPr marT="45710" marB="4571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zh-CN" alt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600" b="0" i="0" u="none" strike="noStrike" cap="none" normalizeH="0" baseline="0" smtClean="0">
                          <a:ln>
                            <a:noFill/>
                          </a:ln>
                          <a:solidFill>
                            <a:srgbClr val="000000"/>
                          </a:solidFill>
                          <a:effectLst/>
                          <a:latin typeface="Times New Roman" pitchFamily="18" charset="0"/>
                          <a:ea typeface="MS PGothic" pitchFamily="34" charset="-128"/>
                        </a:rPr>
                        <a:t>Wednesday</a:t>
                      </a:r>
                      <a:endParaRPr kumimoji="0" lang="en-CA" sz="1600" b="1" i="0" u="none" strike="noStrike" cap="none" normalizeH="0" baseline="0" smtClean="0">
                        <a:ln>
                          <a:noFill/>
                        </a:ln>
                        <a:solidFill>
                          <a:srgbClr val="FFFFFF"/>
                        </a:solidFill>
                        <a:effectLst/>
                        <a:latin typeface="Times New Roman" pitchFamily="18" charset="0"/>
                        <a:ea typeface="MS PGothic" pitchFamily="34" charset="-128"/>
                      </a:endParaRPr>
                    </a:p>
                  </a:txBody>
                  <a:tcPr marT="45710" marB="4571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zh-CN"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600" b="0" i="0" u="none" strike="noStrike" cap="none" normalizeH="0" baseline="0" smtClean="0">
                          <a:ln>
                            <a:noFill/>
                          </a:ln>
                          <a:solidFill>
                            <a:srgbClr val="000000"/>
                          </a:solidFill>
                          <a:effectLst/>
                          <a:latin typeface="Times New Roman" pitchFamily="18" charset="0"/>
                          <a:ea typeface="MS PGothic" pitchFamily="34" charset="-128"/>
                        </a:rPr>
                        <a:t>Thursday</a:t>
                      </a:r>
                      <a:endParaRPr kumimoji="0" lang="en-CA" sz="1600" b="1" i="0" u="none" strike="noStrike" cap="none" normalizeH="0" baseline="0" smtClean="0">
                        <a:ln>
                          <a:noFill/>
                        </a:ln>
                        <a:solidFill>
                          <a:srgbClr val="FFFFFF"/>
                        </a:solidFill>
                        <a:effectLst/>
                        <a:latin typeface="Times New Roman" pitchFamily="18" charset="0"/>
                        <a:ea typeface="MS PGothic" pitchFamily="34" charset="-128"/>
                      </a:endParaRPr>
                    </a:p>
                  </a:txBody>
                  <a:tcPr marT="45710" marB="4571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r>
              <a:tr h="3651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1" i="0" u="none" strike="noStrike" cap="none" normalizeH="0" baseline="0" smtClean="0">
                          <a:ln>
                            <a:noFill/>
                          </a:ln>
                          <a:solidFill>
                            <a:srgbClr val="000000"/>
                          </a:solidFill>
                          <a:effectLst/>
                          <a:latin typeface="Times New Roman" pitchFamily="18" charset="0"/>
                          <a:ea typeface="MS PGothic" pitchFamily="34" charset="-128"/>
                        </a:rPr>
                        <a:t>AM1</a:t>
                      </a:r>
                    </a:p>
                  </a:txBody>
                  <a:tcPr marT="45710" marB="4571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800" b="1" i="0" u="none" strike="noStrike" cap="none" normalizeH="0" baseline="0" smtClean="0">
                        <a:ln>
                          <a:noFill/>
                        </a:ln>
                        <a:solidFill>
                          <a:srgbClr val="000000"/>
                        </a:solidFill>
                        <a:effectLst/>
                        <a:latin typeface="Times New Roman" pitchFamily="18" charset="0"/>
                        <a:ea typeface="MS PGothic" pitchFamily="34" charset="-128"/>
                      </a:endParaRPr>
                    </a:p>
                  </a:txBody>
                  <a:tcPr marT="45710" marB="4571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zh-CN" alt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smtClean="0">
                        <a:ln>
                          <a:noFill/>
                        </a:ln>
                        <a:solidFill>
                          <a:srgbClr val="000000"/>
                        </a:solidFill>
                        <a:effectLst/>
                        <a:latin typeface="Times New Roman" pitchFamily="18" charset="0"/>
                        <a:ea typeface="MS PGothic" pitchFamily="34" charset="-128"/>
                      </a:endParaRPr>
                    </a:p>
                  </a:txBody>
                  <a:tcPr marT="45710" marB="4571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zh-CN" alt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800" b="1" i="0" u="none" strike="noStrike" cap="none" normalizeH="0" baseline="0" smtClean="0">
                        <a:ln>
                          <a:noFill/>
                        </a:ln>
                        <a:solidFill>
                          <a:srgbClr val="000000"/>
                        </a:solidFill>
                        <a:effectLst/>
                        <a:latin typeface="Times New Roman" pitchFamily="18" charset="0"/>
                        <a:ea typeface="MS PGothic" pitchFamily="34" charset="-128"/>
                      </a:endParaRPr>
                    </a:p>
                  </a:txBody>
                  <a:tcPr marT="45710" marB="4571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zh-CN"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800" b="1" i="0" u="none" strike="noStrike" cap="none" normalizeH="0" baseline="0" smtClean="0">
                        <a:ln>
                          <a:noFill/>
                        </a:ln>
                        <a:solidFill>
                          <a:schemeClr val="tx1"/>
                        </a:solidFill>
                        <a:effectLst/>
                        <a:latin typeface="Times New Roman" pitchFamily="18" charset="0"/>
                        <a:ea typeface="MS PGothic" pitchFamily="34" charset="-128"/>
                      </a:endParaRPr>
                    </a:p>
                  </a:txBody>
                  <a:tcPr marT="45710" marB="4571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r>
              <a:tr h="5953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1" i="0" u="none" strike="noStrike" cap="none" normalizeH="0" baseline="0" smtClean="0">
                          <a:ln>
                            <a:noFill/>
                          </a:ln>
                          <a:solidFill>
                            <a:srgbClr val="000000"/>
                          </a:solidFill>
                          <a:effectLst/>
                          <a:latin typeface="Times New Roman" pitchFamily="18" charset="0"/>
                          <a:ea typeface="MS PGothic" pitchFamily="34" charset="-128"/>
                        </a:rPr>
                        <a:t>AM2</a:t>
                      </a:r>
                    </a:p>
                  </a:txBody>
                  <a:tcPr marT="45710" marB="4571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800" b="1" i="0" u="none" strike="noStrike" cap="none" normalizeH="0" baseline="0" smtClean="0">
                        <a:ln>
                          <a:noFill/>
                        </a:ln>
                        <a:solidFill>
                          <a:srgbClr val="000000"/>
                        </a:solidFill>
                        <a:effectLst/>
                        <a:latin typeface="Times New Roman" pitchFamily="18" charset="0"/>
                        <a:ea typeface="MS PGothic" pitchFamily="34" charset="-128"/>
                      </a:endParaRPr>
                    </a:p>
                  </a:txBody>
                  <a:tcPr marT="45710" marB="4571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zh-CN"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800" b="1" i="0" u="none" strike="noStrike" cap="none" normalizeH="0" baseline="0" dirty="0" smtClean="0">
                          <a:ln>
                            <a:noFill/>
                          </a:ln>
                          <a:solidFill>
                            <a:srgbClr val="FF0000"/>
                          </a:solidFill>
                          <a:effectLst/>
                          <a:latin typeface="Times New Roman" pitchFamily="18" charset="0"/>
                          <a:ea typeface="MS PGothic" pitchFamily="34" charset="-128"/>
                        </a:rPr>
                        <a:t>PHY</a:t>
                      </a:r>
                    </a:p>
                  </a:txBody>
                  <a:tcPr marT="45710" marB="4571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0" i="0" u="none" strike="noStrike" cap="none" normalizeH="0" baseline="0" dirty="0" smtClean="0">
                          <a:ln>
                            <a:noFill/>
                          </a:ln>
                          <a:solidFill>
                            <a:srgbClr val="000000"/>
                          </a:solidFill>
                          <a:effectLst/>
                          <a:latin typeface="Times New Roman" pitchFamily="18" charset="0"/>
                          <a:ea typeface="MS PGothic" pitchFamily="34" charset="-128"/>
                        </a:rPr>
                        <a:t>MAC</a:t>
                      </a:r>
                      <a:endParaRPr kumimoji="0" lang="en-CA" sz="11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710" marB="4571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smtClean="0">
                        <a:ln>
                          <a:noFill/>
                        </a:ln>
                        <a:solidFill>
                          <a:srgbClr val="000000"/>
                        </a:solidFill>
                        <a:effectLst/>
                        <a:latin typeface="Times New Roman" pitchFamily="18" charset="0"/>
                        <a:ea typeface="MS PGothic" pitchFamily="34" charset="-128"/>
                      </a:endParaRPr>
                    </a:p>
                  </a:txBody>
                  <a:tcPr marT="45710" marB="4571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zh-CN"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800" b="1" i="0" u="none" strike="noStrike" cap="none" normalizeH="0" baseline="0" smtClean="0">
                          <a:ln>
                            <a:noFill/>
                          </a:ln>
                          <a:solidFill>
                            <a:srgbClr val="000000"/>
                          </a:solidFill>
                          <a:effectLst/>
                          <a:latin typeface="Times New Roman" pitchFamily="18" charset="0"/>
                          <a:ea typeface="MS PGothic" pitchFamily="34" charset="-128"/>
                        </a:rPr>
                        <a:t>TGax</a:t>
                      </a:r>
                      <a:endParaRPr kumimoji="0" lang="en-CA" sz="1800" b="1" i="0" u="none" strike="noStrike" cap="none" normalizeH="0" baseline="0" smtClean="0">
                        <a:ln>
                          <a:noFill/>
                        </a:ln>
                        <a:solidFill>
                          <a:schemeClr val="tx1"/>
                        </a:solidFill>
                        <a:effectLst/>
                        <a:latin typeface="Times New Roman" pitchFamily="18" charset="0"/>
                        <a:ea typeface="MS PGothic" pitchFamily="34" charset="-128"/>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smtClean="0">
                        <a:ln>
                          <a:noFill/>
                        </a:ln>
                        <a:solidFill>
                          <a:srgbClr val="000000"/>
                        </a:solidFill>
                        <a:effectLst/>
                        <a:latin typeface="Times New Roman" pitchFamily="18" charset="0"/>
                        <a:ea typeface="MS PGothic" pitchFamily="34" charset="-128"/>
                      </a:endParaRPr>
                    </a:p>
                  </a:txBody>
                  <a:tcPr marT="45710" marB="4571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r>
              <a:tr h="4635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1" i="0" u="none" strike="noStrike" cap="none" normalizeH="0" baseline="0" smtClean="0">
                          <a:ln>
                            <a:noFill/>
                          </a:ln>
                          <a:solidFill>
                            <a:srgbClr val="000000"/>
                          </a:solidFill>
                          <a:effectLst/>
                          <a:latin typeface="Times New Roman" pitchFamily="18" charset="0"/>
                          <a:ea typeface="MS PGothic" pitchFamily="34" charset="-128"/>
                        </a:rPr>
                        <a:t>PM1</a:t>
                      </a:r>
                    </a:p>
                  </a:txBody>
                  <a:tcPr marT="45710" marB="4571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800" b="1" i="0" u="none" strike="noStrike" cap="none" normalizeH="0" baseline="0" smtClean="0">
                          <a:ln>
                            <a:noFill/>
                          </a:ln>
                          <a:solidFill>
                            <a:srgbClr val="000000"/>
                          </a:solidFill>
                          <a:effectLst/>
                          <a:latin typeface="Times New Roman" pitchFamily="18" charset="0"/>
                          <a:ea typeface="MS PGothic" pitchFamily="34" charset="-128"/>
                        </a:rPr>
                        <a:t>TGax</a:t>
                      </a:r>
                    </a:p>
                  </a:txBody>
                  <a:tcPr marT="45710" marB="4571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zh-CN"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CN" altLang="zh-CN" sz="1800" b="0" i="0" u="none" strike="noStrike" cap="none" normalizeH="0" baseline="0" smtClean="0">
                        <a:ln>
                          <a:noFill/>
                        </a:ln>
                        <a:solidFill>
                          <a:srgbClr val="000000"/>
                        </a:solidFill>
                        <a:effectLst/>
                        <a:latin typeface="Times New Roman" pitchFamily="18" charset="0"/>
                        <a:ea typeface="MS PGothic" pitchFamily="34" charset="-128"/>
                      </a:endParaRPr>
                    </a:p>
                  </a:txBody>
                  <a:tcPr marT="45710" marB="4571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CN" altLang="zh-CN" sz="1800" b="0" i="0" u="none" strike="noStrike" cap="none" normalizeH="0" baseline="0" smtClean="0">
                        <a:ln>
                          <a:noFill/>
                        </a:ln>
                        <a:solidFill>
                          <a:srgbClr val="000000"/>
                        </a:solidFill>
                        <a:effectLst/>
                        <a:latin typeface="Times New Roman" pitchFamily="18" charset="0"/>
                        <a:ea typeface="MS PGothic" pitchFamily="34" charset="-128"/>
                      </a:endParaRPr>
                    </a:p>
                  </a:txBody>
                  <a:tcPr marT="45710" marB="4571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2000" b="1" i="0" u="none" strike="noStrike" cap="none" normalizeH="0" baseline="0" dirty="0" smtClean="0">
                          <a:ln>
                            <a:noFill/>
                          </a:ln>
                          <a:solidFill>
                            <a:srgbClr val="FF0000"/>
                          </a:solidFill>
                          <a:effectLst/>
                          <a:latin typeface="Times New Roman" pitchFamily="18" charset="0"/>
                          <a:ea typeface="MS PGothic" pitchFamily="34" charset="-128"/>
                        </a:rPr>
                        <a:t>PHY</a:t>
                      </a:r>
                    </a:p>
                  </a:txBody>
                  <a:tcPr marT="45710" marB="4571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0" i="0" u="none" strike="noStrike" cap="none" normalizeH="0" baseline="0" dirty="0" smtClean="0">
                          <a:ln>
                            <a:noFill/>
                          </a:ln>
                          <a:solidFill>
                            <a:srgbClr val="000000"/>
                          </a:solidFill>
                          <a:effectLst/>
                          <a:latin typeface="Times New Roman" pitchFamily="18" charset="0"/>
                          <a:ea typeface="MS PGothic" pitchFamily="34" charset="-128"/>
                        </a:rPr>
                        <a:t>MAC</a:t>
                      </a: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710" marB="4571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800" b="1" i="0" u="none" strike="noStrike" cap="none" normalizeH="0" baseline="0" smtClean="0">
                        <a:ln>
                          <a:noFill/>
                        </a:ln>
                        <a:solidFill>
                          <a:srgbClr val="000000"/>
                        </a:solidFill>
                        <a:effectLst/>
                        <a:latin typeface="Times New Roman" pitchFamily="18" charset="0"/>
                        <a:ea typeface="MS PGothic" pitchFamily="34" charset="-128"/>
                      </a:endParaRPr>
                    </a:p>
                  </a:txBody>
                  <a:tcPr marT="45710" marB="4571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r>
              <a:tr h="5492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1" i="0" u="none" strike="noStrike" cap="none" normalizeH="0" baseline="0" smtClean="0">
                          <a:ln>
                            <a:noFill/>
                          </a:ln>
                          <a:solidFill>
                            <a:srgbClr val="000000"/>
                          </a:solidFill>
                          <a:effectLst/>
                          <a:latin typeface="Times New Roman" pitchFamily="18" charset="0"/>
                          <a:ea typeface="MS PGothic" pitchFamily="34" charset="-128"/>
                        </a:rPr>
                        <a:t>PM2</a:t>
                      </a:r>
                    </a:p>
                  </a:txBody>
                  <a:tcPr marT="45710" marB="4571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800" b="1" i="0" u="none" strike="noStrike" cap="none" normalizeH="0" baseline="0" smtClean="0">
                        <a:ln>
                          <a:noFill/>
                        </a:ln>
                        <a:solidFill>
                          <a:srgbClr val="000000"/>
                        </a:solidFill>
                        <a:effectLst/>
                        <a:latin typeface="Times New Roman" pitchFamily="18" charset="0"/>
                        <a:ea typeface="MS PGothic" pitchFamily="34" charset="-128"/>
                      </a:endParaRPr>
                    </a:p>
                  </a:txBody>
                  <a:tcPr marT="45710" marB="4571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zh-CN"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0" i="0" u="none" strike="noStrike" cap="none" normalizeH="0" baseline="0" dirty="0" smtClean="0">
                          <a:ln>
                            <a:noFill/>
                          </a:ln>
                          <a:solidFill>
                            <a:srgbClr val="000000"/>
                          </a:solidFill>
                          <a:effectLst/>
                          <a:latin typeface="Times New Roman" pitchFamily="18" charset="0"/>
                          <a:ea typeface="MS PGothic" pitchFamily="34" charset="-128"/>
                        </a:rPr>
                        <a:t>SR</a:t>
                      </a: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710" marB="4571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0" i="0" u="none" strike="noStrike" cap="none" normalizeH="0" baseline="0" dirty="0" smtClean="0">
                          <a:ln>
                            <a:noFill/>
                          </a:ln>
                          <a:solidFill>
                            <a:srgbClr val="000000"/>
                          </a:solidFill>
                          <a:effectLst/>
                          <a:latin typeface="Times New Roman" pitchFamily="18" charset="0"/>
                          <a:ea typeface="MS PGothic" pitchFamily="34" charset="-128"/>
                        </a:rPr>
                        <a:t>MAC</a:t>
                      </a: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710" marB="4571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0" i="0" u="none" strike="noStrike" cap="none" normalizeH="0" baseline="0" dirty="0" smtClean="0">
                          <a:ln>
                            <a:noFill/>
                          </a:ln>
                          <a:solidFill>
                            <a:srgbClr val="000000"/>
                          </a:solidFill>
                          <a:effectLst/>
                          <a:latin typeface="Times New Roman" pitchFamily="18" charset="0"/>
                          <a:ea typeface="MS PGothic" pitchFamily="34" charset="-128"/>
                        </a:rPr>
                        <a:t>MAC</a:t>
                      </a:r>
                      <a:endParaRPr kumimoji="0" lang="en-CA" sz="1200" b="1" i="0" u="none" strike="noStrike" cap="none" normalizeH="0" baseline="0" dirty="0" smtClean="0">
                        <a:ln>
                          <a:noFill/>
                        </a:ln>
                        <a:solidFill>
                          <a:schemeClr val="tx1"/>
                        </a:solidFill>
                        <a:effectLst/>
                        <a:latin typeface="Times New Roman" pitchFamily="18" charset="0"/>
                        <a:ea typeface="MS PGothic" pitchFamily="34" charset="-128"/>
                      </a:endParaRPr>
                    </a:p>
                  </a:txBody>
                  <a:tcPr marT="45710" marB="4571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0" i="0" u="none" strike="noStrike" cap="none" normalizeH="0" baseline="0" dirty="0" smtClean="0">
                          <a:ln>
                            <a:noFill/>
                          </a:ln>
                          <a:solidFill>
                            <a:srgbClr val="000000"/>
                          </a:solidFill>
                          <a:effectLst/>
                          <a:latin typeface="Times New Roman" pitchFamily="18" charset="0"/>
                          <a:ea typeface="MS PGothic" pitchFamily="34" charset="-128"/>
                        </a:rPr>
                        <a:t>MU</a:t>
                      </a:r>
                      <a:endParaRPr kumimoji="0" lang="en-CA" sz="1200" b="1" i="0" u="none" strike="noStrike" cap="none" normalizeH="0" baseline="0" dirty="0" smtClean="0">
                        <a:ln>
                          <a:noFill/>
                        </a:ln>
                        <a:solidFill>
                          <a:schemeClr val="tx1"/>
                        </a:solidFill>
                        <a:effectLst/>
                        <a:latin typeface="Times New Roman" pitchFamily="18" charset="0"/>
                        <a:ea typeface="MS PGothic" pitchFamily="34" charset="-128"/>
                      </a:endParaRPr>
                    </a:p>
                  </a:txBody>
                  <a:tcPr marT="45710" marB="4571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800" b="1" i="0" u="none" strike="noStrike" cap="none" normalizeH="0" baseline="0" smtClean="0">
                          <a:ln>
                            <a:noFill/>
                          </a:ln>
                          <a:solidFill>
                            <a:srgbClr val="000000"/>
                          </a:solidFill>
                          <a:effectLst/>
                          <a:latin typeface="Times New Roman" pitchFamily="18" charset="0"/>
                          <a:ea typeface="MS PGothic" pitchFamily="34" charset="-128"/>
                        </a:rPr>
                        <a:t>TGax</a:t>
                      </a:r>
                      <a:endParaRPr kumimoji="0" lang="en-CA" sz="1800" b="1" i="0" u="none" strike="noStrike" cap="none" normalizeH="0" baseline="0" smtClean="0">
                        <a:ln>
                          <a:noFill/>
                        </a:ln>
                        <a:solidFill>
                          <a:schemeClr val="tx1"/>
                        </a:solidFill>
                        <a:effectLst/>
                        <a:latin typeface="Times New Roman" pitchFamily="18" charset="0"/>
                        <a:ea typeface="MS PGothic" pitchFamily="34" charset="-128"/>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smtClean="0">
                        <a:ln>
                          <a:noFill/>
                        </a:ln>
                        <a:solidFill>
                          <a:srgbClr val="000000"/>
                        </a:solidFill>
                        <a:effectLst/>
                        <a:latin typeface="Times New Roman" pitchFamily="18" charset="0"/>
                        <a:ea typeface="MS PGothic" pitchFamily="34" charset="-128"/>
                      </a:endParaRPr>
                    </a:p>
                  </a:txBody>
                  <a:tcPr marT="45710" marB="4571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r>
              <a:tr h="4905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1" i="0" u="none" strike="noStrike" cap="none" normalizeH="0" baseline="0" smtClean="0">
                          <a:ln>
                            <a:noFill/>
                          </a:ln>
                          <a:solidFill>
                            <a:srgbClr val="000000"/>
                          </a:solidFill>
                          <a:effectLst/>
                          <a:latin typeface="Times New Roman" pitchFamily="18" charset="0"/>
                          <a:ea typeface="MS PGothic" pitchFamily="34" charset="-128"/>
                        </a:rPr>
                        <a:t>EVE</a:t>
                      </a:r>
                    </a:p>
                  </a:txBody>
                  <a:tcPr marT="45710" marB="4571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0" i="0" u="none" strike="noStrike" cap="none" normalizeH="0" baseline="0" dirty="0" smtClean="0">
                          <a:ln>
                            <a:noFill/>
                          </a:ln>
                          <a:solidFill>
                            <a:srgbClr val="000000"/>
                          </a:solidFill>
                          <a:effectLst/>
                          <a:latin typeface="Times New Roman" pitchFamily="18" charset="0"/>
                          <a:ea typeface="MS PGothic" pitchFamily="34" charset="-128"/>
                        </a:rPr>
                        <a:t>SR</a:t>
                      </a:r>
                      <a:endParaRPr kumimoji="0" lang="en-CA" sz="11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710" marB="4571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100" b="1" i="0" u="none" strike="noStrike" cap="none" normalizeH="0" baseline="0" dirty="0" smtClean="0">
                          <a:ln>
                            <a:noFill/>
                          </a:ln>
                          <a:solidFill>
                            <a:srgbClr val="000000"/>
                          </a:solidFill>
                          <a:effectLst/>
                          <a:latin typeface="Times New Roman" pitchFamily="18" charset="0"/>
                          <a:ea typeface="MS PGothic" pitchFamily="34" charset="-128"/>
                        </a:rPr>
                        <a:t>MU</a:t>
                      </a:r>
                    </a:p>
                  </a:txBody>
                  <a:tcPr marT="45710" marB="4571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800" b="1" i="0" u="none" strike="noStrike" cap="none" normalizeH="0" baseline="0" smtClean="0">
                          <a:ln>
                            <a:noFill/>
                          </a:ln>
                          <a:solidFill>
                            <a:srgbClr val="000000"/>
                          </a:solidFill>
                          <a:effectLst/>
                          <a:latin typeface="Times New Roman" pitchFamily="18" charset="0"/>
                          <a:ea typeface="MS PGothic" pitchFamily="34" charset="-128"/>
                        </a:rPr>
                        <a:t>TGax</a:t>
                      </a:r>
                    </a:p>
                  </a:txBody>
                  <a:tcPr marT="45710" marB="4571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zh-CN"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smtClean="0">
                        <a:ln>
                          <a:noFill/>
                        </a:ln>
                        <a:solidFill>
                          <a:schemeClr val="tx1"/>
                        </a:solidFill>
                        <a:effectLst/>
                        <a:latin typeface="Times New Roman" pitchFamily="18" charset="0"/>
                        <a:ea typeface="MS PGothic" pitchFamily="34" charset="-128"/>
                      </a:endParaRPr>
                    </a:p>
                  </a:txBody>
                  <a:tcPr marT="45710" marB="4571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smtClean="0">
                        <a:ln>
                          <a:noFill/>
                        </a:ln>
                        <a:solidFill>
                          <a:schemeClr val="tx1"/>
                        </a:solidFill>
                        <a:effectLst/>
                        <a:latin typeface="Times New Roman" pitchFamily="18" charset="0"/>
                        <a:ea typeface="MS PGothic" pitchFamily="34" charset="-128"/>
                      </a:endParaRPr>
                    </a:p>
                  </a:txBody>
                  <a:tcPr marT="45710" marB="4571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710" marB="4571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1"/>
          <p:cNvSpPr>
            <a:spLocks noGrp="1"/>
          </p:cNvSpPr>
          <p:nvPr>
            <p:ph type="title"/>
          </p:nvPr>
        </p:nvSpPr>
        <p:spPr>
          <a:xfrm>
            <a:off x="685800" y="457200"/>
            <a:ext cx="7772400" cy="1066800"/>
          </a:xfrm>
        </p:spPr>
        <p:txBody>
          <a:bodyPr/>
          <a:lstStyle/>
          <a:p>
            <a:r>
              <a:rPr lang="en-US" altLang="en-US" dirty="0" smtClean="0"/>
              <a:t>PHY Submissions </a:t>
            </a:r>
          </a:p>
        </p:txBody>
      </p:sp>
      <p:sp>
        <p:nvSpPr>
          <p:cNvPr id="2052" name="Rectangle 4"/>
          <p:cNvSpPr>
            <a:spLocks noGrp="1" noChangeArrowheads="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March </a:t>
            </a:r>
            <a:r>
              <a:rPr lang="en-US" altLang="en-US" sz="1800" dirty="0" smtClean="0"/>
              <a:t>2016</a:t>
            </a:r>
            <a:endParaRPr lang="en-US" altLang="en-US" sz="1800" dirty="0" smtClean="0"/>
          </a:p>
        </p:txBody>
      </p:sp>
      <p:sp>
        <p:nvSpPr>
          <p:cNvPr id="2054"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2774C0D-C46E-4098-B5A1-9836ACE85E63}" type="slidenum">
              <a:rPr lang="en-US" altLang="en-US"/>
              <a:pPr/>
              <a:t>13</a:t>
            </a:fld>
            <a:endParaRPr lang="en-US" altLang="en-US"/>
          </a:p>
        </p:txBody>
      </p:sp>
      <p:sp>
        <p:nvSpPr>
          <p:cNvPr id="6" name="TextBox 5"/>
          <p:cNvSpPr txBox="1"/>
          <p:nvPr/>
        </p:nvSpPr>
        <p:spPr>
          <a:xfrm>
            <a:off x="990600" y="1524000"/>
            <a:ext cx="3608617" cy="769441"/>
          </a:xfrm>
          <a:prstGeom prst="rect">
            <a:avLst/>
          </a:prstGeom>
          <a:noFill/>
        </p:spPr>
        <p:txBody>
          <a:bodyPr wrap="none" rtlCol="0">
            <a:spAutoFit/>
          </a:bodyPr>
          <a:lstStyle/>
          <a:p>
            <a:r>
              <a:rPr lang="en-US" sz="1600" b="1" dirty="0" smtClean="0"/>
              <a:t>Note: </a:t>
            </a:r>
          </a:p>
          <a:p>
            <a:pPr>
              <a:buFont typeface="Arial" pitchFamily="34" charset="0"/>
              <a:buChar char="•"/>
            </a:pPr>
            <a:r>
              <a:rPr lang="en-US" sz="1400" dirty="0" smtClean="0">
                <a:solidFill>
                  <a:srgbClr val="00B050"/>
                </a:solidFill>
              </a:rPr>
              <a:t>Docs in green color have been presented; </a:t>
            </a:r>
          </a:p>
          <a:p>
            <a:pPr>
              <a:buFont typeface="Arial" pitchFamily="34" charset="0"/>
              <a:buChar char="•"/>
            </a:pPr>
            <a:r>
              <a:rPr lang="en-US" sz="1400" dirty="0" smtClean="0"/>
              <a:t>Docs in black color have NOT been presented.</a:t>
            </a:r>
            <a:endParaRPr lang="en-US" sz="1400" dirty="0"/>
          </a:p>
        </p:txBody>
      </p:sp>
      <p:graphicFrame>
        <p:nvGraphicFramePr>
          <p:cNvPr id="9" name="表格 7"/>
          <p:cNvGraphicFramePr>
            <a:graphicFrameLocks noGrp="1"/>
          </p:cNvGraphicFramePr>
          <p:nvPr/>
        </p:nvGraphicFramePr>
        <p:xfrm>
          <a:off x="1219200" y="2438400"/>
          <a:ext cx="6858000" cy="3124200"/>
        </p:xfrm>
        <a:graphic>
          <a:graphicData uri="http://schemas.openxmlformats.org/drawingml/2006/table">
            <a:tbl>
              <a:tblPr/>
              <a:tblGrid>
                <a:gridCol w="885825"/>
                <a:gridCol w="3821906"/>
                <a:gridCol w="1471613"/>
                <a:gridCol w="678656"/>
              </a:tblGrid>
              <a:tr h="260350">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altLang="zh-CN" sz="900" b="1" i="0" u="none" strike="noStrike" cap="none" normalizeH="0" baseline="0" dirty="0" smtClean="0">
                          <a:ln>
                            <a:noFill/>
                          </a:ln>
                          <a:solidFill>
                            <a:srgbClr val="FFFFFF"/>
                          </a:solidFill>
                          <a:effectLst/>
                          <a:latin typeface="SimSun" pitchFamily="2" charset="-122"/>
                          <a:ea typeface="MS PGothic" pitchFamily="34" charset="-128"/>
                        </a:rPr>
                        <a:t>DCN</a:t>
                      </a:r>
                    </a:p>
                  </a:txBody>
                  <a:tcPr marL="6855" marR="6855" marT="6855" marB="0" horzOverflow="overflow">
                    <a:lnL>
                      <a:noFill/>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lnTlToBr>
                      <a:noFill/>
                    </a:lnTlToBr>
                    <a:lnBlToTr>
                      <a:noFill/>
                    </a:lnBlToTr>
                    <a:solidFill>
                      <a:srgbClr val="4F81BD"/>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altLang="zh-CN" sz="900" b="1" i="0" u="none" strike="noStrike" cap="none" normalizeH="0" baseline="0" smtClean="0">
                          <a:ln>
                            <a:noFill/>
                          </a:ln>
                          <a:solidFill>
                            <a:srgbClr val="FFFFFF"/>
                          </a:solidFill>
                          <a:effectLst/>
                          <a:latin typeface="SimSun" pitchFamily="2" charset="-122"/>
                          <a:ea typeface="MS PGothic" pitchFamily="34" charset="-128"/>
                        </a:rPr>
                        <a:t>Title</a:t>
                      </a:r>
                    </a:p>
                  </a:txBody>
                  <a:tcPr marL="6855" marR="6855" marT="6855" marB="0"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lnTlToBr>
                      <a:noFill/>
                    </a:lnTlToBr>
                    <a:lnBlToTr>
                      <a:noFill/>
                    </a:lnBlToTr>
                    <a:solidFill>
                      <a:srgbClr val="4F81BD"/>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altLang="zh-CN" sz="900" b="1" i="0" u="none" strike="noStrike" cap="none" normalizeH="0" baseline="0" smtClean="0">
                          <a:ln>
                            <a:noFill/>
                          </a:ln>
                          <a:solidFill>
                            <a:srgbClr val="FFFFFF"/>
                          </a:solidFill>
                          <a:effectLst/>
                          <a:latin typeface="SimSun" pitchFamily="2" charset="-122"/>
                          <a:ea typeface="MS PGothic" pitchFamily="34" charset="-128"/>
                        </a:rPr>
                        <a:t>Author</a:t>
                      </a:r>
                    </a:p>
                  </a:txBody>
                  <a:tcPr marL="6855" marR="6855" marT="6855" marB="0"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lnTlToBr>
                      <a:noFill/>
                    </a:lnTlToBr>
                    <a:lnBlToTr>
                      <a:noFill/>
                    </a:lnBlToTr>
                    <a:solidFill>
                      <a:srgbClr val="4F81BD"/>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altLang="zh-CN" sz="900" b="1" i="0" u="none" strike="noStrike" cap="none" normalizeH="0" baseline="0" smtClean="0">
                          <a:ln>
                            <a:noFill/>
                          </a:ln>
                          <a:solidFill>
                            <a:srgbClr val="FFFFFF"/>
                          </a:solidFill>
                          <a:effectLst/>
                          <a:latin typeface="SimSun" pitchFamily="2" charset="-122"/>
                          <a:ea typeface="MS PGothic" pitchFamily="34" charset="-128"/>
                        </a:rPr>
                        <a:t>Ad Hoc</a:t>
                      </a:r>
                    </a:p>
                  </a:txBody>
                  <a:tcPr marL="6855" marR="6855" marT="6855" marB="0" horzOverflow="overflow">
                    <a:lnL w="6350" cap="flat" cmpd="sng" algn="ctr">
                      <a:solidFill>
                        <a:srgbClr val="FFFFFF"/>
                      </a:solidFill>
                      <a:prstDash val="solid"/>
                      <a:round/>
                      <a:headEnd type="none" w="med" len="med"/>
                      <a:tailEnd type="none" w="med" len="med"/>
                    </a:lnL>
                    <a:lnR>
                      <a:noFill/>
                    </a:lnR>
                    <a:lnT>
                      <a:noFill/>
                    </a:lnT>
                    <a:lnB w="19050" cap="flat" cmpd="sng" algn="ctr">
                      <a:solidFill>
                        <a:srgbClr val="FFFFFF"/>
                      </a:solidFill>
                      <a:prstDash val="solid"/>
                      <a:round/>
                      <a:headEnd type="none" w="med" len="med"/>
                      <a:tailEnd type="none" w="med" len="med"/>
                    </a:lnB>
                    <a:lnTlToBr>
                      <a:noFill/>
                    </a:lnTlToBr>
                    <a:lnBlToTr>
                      <a:noFill/>
                    </a:lnBlToTr>
                    <a:solidFill>
                      <a:srgbClr val="4F81BD"/>
                    </a:solidFill>
                  </a:tcPr>
                </a:tc>
              </a:tr>
              <a:tr h="260350">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900" b="0" i="0" u="none" strike="noStrike" cap="none" normalizeH="0" baseline="0" smtClean="0">
                          <a:ln>
                            <a:noFill/>
                          </a:ln>
                          <a:solidFill>
                            <a:srgbClr val="000000"/>
                          </a:solidFill>
                          <a:effectLst/>
                          <a:latin typeface="SimSun" pitchFamily="2" charset="-122"/>
                          <a:ea typeface="MS PGothic" pitchFamily="34" charset="-128"/>
                        </a:rPr>
                        <a:t>11-16/0319</a:t>
                      </a:r>
                    </a:p>
                  </a:txBody>
                  <a:tcPr marL="6855" marR="6855" marT="6855" marB="0" horzOverflow="overflow">
                    <a:lnL>
                      <a:noFill/>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a:noFill/>
                    </a:lnTlToBr>
                    <a:lnBlToTr>
                      <a:noFill/>
                    </a:lnBlToTr>
                    <a:solidFill>
                      <a:srgbClr val="B8CCE4"/>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900" b="0" i="0" u="none" strike="noStrike" cap="none" normalizeH="0" baseline="0" smtClean="0">
                          <a:ln>
                            <a:noFill/>
                          </a:ln>
                          <a:solidFill>
                            <a:srgbClr val="000000"/>
                          </a:solidFill>
                          <a:effectLst/>
                          <a:latin typeface="SimSun" pitchFamily="2" charset="-122"/>
                          <a:ea typeface="MS PGothic" pitchFamily="34" charset="-128"/>
                        </a:rPr>
                        <a:t>I-Q Decoupled OFDM: A Solution To I/Q Imbalance</a:t>
                      </a:r>
                    </a:p>
                  </a:txBody>
                  <a:tcPr marL="6855" marR="6855" marT="6855" marB="0"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a:noFill/>
                    </a:lnTlToBr>
                    <a:lnBlToTr>
                      <a:noFill/>
                    </a:lnBlToTr>
                    <a:solidFill>
                      <a:srgbClr val="B8CCE4"/>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900" b="0" i="0" u="none" strike="noStrike" cap="none" normalizeH="0" baseline="0" smtClean="0">
                          <a:ln>
                            <a:noFill/>
                          </a:ln>
                          <a:solidFill>
                            <a:srgbClr val="000000"/>
                          </a:solidFill>
                          <a:effectLst/>
                          <a:latin typeface="SimSun" pitchFamily="2" charset="-122"/>
                          <a:ea typeface="MS PGothic" pitchFamily="34" charset="-128"/>
                        </a:rPr>
                        <a:t>Shouxing Simon Qu </a:t>
                      </a:r>
                    </a:p>
                  </a:txBody>
                  <a:tcPr marL="6855" marR="6855" marT="6855" marB="0"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a:noFill/>
                    </a:lnTlToBr>
                    <a:lnBlToTr>
                      <a:noFill/>
                    </a:lnBlToTr>
                    <a:solidFill>
                      <a:srgbClr val="B8CCE4"/>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900" b="0" i="0" u="none" strike="noStrike" cap="none" normalizeH="0" baseline="0" smtClean="0">
                          <a:ln>
                            <a:noFill/>
                          </a:ln>
                          <a:solidFill>
                            <a:srgbClr val="000000"/>
                          </a:solidFill>
                          <a:effectLst/>
                          <a:latin typeface="SimSun" pitchFamily="2" charset="-122"/>
                          <a:ea typeface="MS PGothic" pitchFamily="34" charset="-128"/>
                        </a:rPr>
                        <a:t>PHY</a:t>
                      </a:r>
                    </a:p>
                  </a:txBody>
                  <a:tcPr marL="6855" marR="6855" marT="6855" marB="0" horzOverflow="overflow">
                    <a:lnL w="6350" cap="flat" cmpd="sng" algn="ctr">
                      <a:solidFill>
                        <a:srgbClr val="FFFFFF"/>
                      </a:solidFill>
                      <a:prstDash val="solid"/>
                      <a:round/>
                      <a:headEnd type="none" w="med" len="med"/>
                      <a:tailEnd type="none" w="med" len="med"/>
                    </a:lnL>
                    <a:lnR>
                      <a:noFill/>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a:noFill/>
                    </a:lnTlToBr>
                    <a:lnBlToTr>
                      <a:noFill/>
                    </a:lnBlToTr>
                    <a:solidFill>
                      <a:srgbClr val="B8CCE4"/>
                    </a:solidFill>
                  </a:tcPr>
                </a:tc>
              </a:tr>
              <a:tr h="260350">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900" b="0" i="0" u="none" strike="noStrike" cap="none" normalizeH="0" baseline="0" smtClean="0">
                          <a:ln>
                            <a:noFill/>
                          </a:ln>
                          <a:solidFill>
                            <a:srgbClr val="000000"/>
                          </a:solidFill>
                          <a:effectLst/>
                          <a:latin typeface="SimSun" pitchFamily="2" charset="-122"/>
                          <a:ea typeface="MS PGothic" pitchFamily="34" charset="-128"/>
                        </a:rPr>
                        <a:t>11-16/0335</a:t>
                      </a:r>
                    </a:p>
                  </a:txBody>
                  <a:tcPr marL="6855" marR="6855" marT="6855" marB="0" horzOverflow="overflow">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a:noFill/>
                    </a:lnTlToBr>
                    <a:lnBlToTr>
                      <a:noFill/>
                    </a:lnBlToTr>
                    <a:solidFill>
                      <a:srgbClr val="DBE5F1"/>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900" b="0" i="0" u="none" strike="noStrike" cap="none" normalizeH="0" baseline="0" smtClean="0">
                          <a:ln>
                            <a:noFill/>
                          </a:ln>
                          <a:solidFill>
                            <a:srgbClr val="000000"/>
                          </a:solidFill>
                          <a:effectLst/>
                          <a:latin typeface="SimSun" pitchFamily="2" charset="-122"/>
                          <a:ea typeface="MS PGothic" pitchFamily="34" charset="-128"/>
                        </a:rPr>
                        <a:t>HE-STF sequences for 160/80+80MHz</a:t>
                      </a:r>
                    </a:p>
                  </a:txBody>
                  <a:tcPr marL="6855" marR="6855" marT="6855" marB="0"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a:noFill/>
                    </a:lnTlToBr>
                    <a:lnBlToTr>
                      <a:noFill/>
                    </a:lnBlToTr>
                    <a:solidFill>
                      <a:srgbClr val="DBE5F1"/>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900" b="0" i="0" u="none" strike="noStrike" cap="none" normalizeH="0" baseline="0" smtClean="0">
                          <a:ln>
                            <a:noFill/>
                          </a:ln>
                          <a:solidFill>
                            <a:srgbClr val="000000"/>
                          </a:solidFill>
                          <a:effectLst/>
                          <a:latin typeface="SimSun" pitchFamily="2" charset="-122"/>
                          <a:ea typeface="MS PGothic" pitchFamily="34" charset="-128"/>
                        </a:rPr>
                        <a:t>Eunsung Park</a:t>
                      </a:r>
                    </a:p>
                  </a:txBody>
                  <a:tcPr marL="6855" marR="6855" marT="6855" marB="0"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a:noFill/>
                    </a:lnTlToBr>
                    <a:lnBlToTr>
                      <a:noFill/>
                    </a:lnBlToTr>
                    <a:solidFill>
                      <a:srgbClr val="DBE5F1"/>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900" b="0" i="0" u="none" strike="noStrike" cap="none" normalizeH="0" baseline="0" smtClean="0">
                          <a:ln>
                            <a:noFill/>
                          </a:ln>
                          <a:solidFill>
                            <a:srgbClr val="000000"/>
                          </a:solidFill>
                          <a:effectLst/>
                          <a:latin typeface="SimSun" pitchFamily="2" charset="-122"/>
                          <a:ea typeface="MS PGothic" pitchFamily="34" charset="-128"/>
                        </a:rPr>
                        <a:t>PHY</a:t>
                      </a:r>
                    </a:p>
                  </a:txBody>
                  <a:tcPr marL="6855" marR="6855" marT="6855" marB="0" horzOverflow="overflow">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a:noFill/>
                    </a:lnTlToBr>
                    <a:lnBlToTr>
                      <a:noFill/>
                    </a:lnBlToTr>
                    <a:solidFill>
                      <a:srgbClr val="DBE5F1"/>
                    </a:solidFill>
                  </a:tcPr>
                </a:tc>
              </a:tr>
              <a:tr h="260350">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900" b="0" i="0" u="none" strike="noStrike" cap="none" normalizeH="0" baseline="0" smtClean="0">
                          <a:ln>
                            <a:noFill/>
                          </a:ln>
                          <a:solidFill>
                            <a:srgbClr val="000000"/>
                          </a:solidFill>
                          <a:effectLst/>
                          <a:latin typeface="SimSun" pitchFamily="2" charset="-122"/>
                          <a:ea typeface="MS PGothic" pitchFamily="34" charset="-128"/>
                        </a:rPr>
                        <a:t>11-16/0343</a:t>
                      </a:r>
                    </a:p>
                  </a:txBody>
                  <a:tcPr marL="6855" marR="6855" marT="6855" marB="0" horzOverflow="overflow">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a:noFill/>
                    </a:lnTlToBr>
                    <a:lnBlToTr>
                      <a:noFill/>
                    </a:lnBlToTr>
                    <a:solidFill>
                      <a:srgbClr val="B8CCE4"/>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900" b="0" i="0" u="none" strike="noStrike" cap="none" normalizeH="0" baseline="0" smtClean="0">
                          <a:ln>
                            <a:noFill/>
                          </a:ln>
                          <a:solidFill>
                            <a:srgbClr val="000000"/>
                          </a:solidFill>
                          <a:effectLst/>
                          <a:latin typeface="SimSun" pitchFamily="2" charset="-122"/>
                          <a:ea typeface="MS PGothic" pitchFamily="34" charset="-128"/>
                        </a:rPr>
                        <a:t>Spectral Mask Discussion</a:t>
                      </a:r>
                    </a:p>
                  </a:txBody>
                  <a:tcPr marL="6855" marR="6855" marT="6855" marB="0"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a:noFill/>
                    </a:lnTlToBr>
                    <a:lnBlToTr>
                      <a:noFill/>
                    </a:lnBlToTr>
                    <a:solidFill>
                      <a:srgbClr val="B8CCE4"/>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900" b="0" i="0" u="none" strike="noStrike" cap="none" normalizeH="0" baseline="0" smtClean="0">
                          <a:ln>
                            <a:noFill/>
                          </a:ln>
                          <a:solidFill>
                            <a:srgbClr val="000000"/>
                          </a:solidFill>
                          <a:effectLst/>
                          <a:latin typeface="SimSun" pitchFamily="2" charset="-122"/>
                          <a:ea typeface="MS PGothic" pitchFamily="34" charset="-128"/>
                        </a:rPr>
                        <a:t>Hongyuan Zhang</a:t>
                      </a:r>
                    </a:p>
                  </a:txBody>
                  <a:tcPr marL="6855" marR="6855" marT="6855" marB="0"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a:noFill/>
                    </a:lnTlToBr>
                    <a:lnBlToTr>
                      <a:noFill/>
                    </a:lnBlToTr>
                    <a:solidFill>
                      <a:srgbClr val="B8CCE4"/>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900" b="0" i="0" u="none" strike="noStrike" cap="none" normalizeH="0" baseline="0" smtClean="0">
                          <a:ln>
                            <a:noFill/>
                          </a:ln>
                          <a:solidFill>
                            <a:srgbClr val="000000"/>
                          </a:solidFill>
                          <a:effectLst/>
                          <a:latin typeface="SimSun" pitchFamily="2" charset="-122"/>
                          <a:ea typeface="MS PGothic" pitchFamily="34" charset="-128"/>
                        </a:rPr>
                        <a:t>PHY</a:t>
                      </a:r>
                    </a:p>
                  </a:txBody>
                  <a:tcPr marL="6855" marR="6855" marT="6855" marB="0" horzOverflow="overflow">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a:noFill/>
                    </a:lnTlToBr>
                    <a:lnBlToTr>
                      <a:noFill/>
                    </a:lnBlToTr>
                    <a:solidFill>
                      <a:srgbClr val="B8CCE4"/>
                    </a:solidFill>
                  </a:tcPr>
                </a:tc>
              </a:tr>
              <a:tr h="260350">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900" b="0" i="0" u="none" strike="noStrike" cap="none" normalizeH="0" baseline="0" smtClean="0">
                          <a:ln>
                            <a:noFill/>
                          </a:ln>
                          <a:solidFill>
                            <a:srgbClr val="000000"/>
                          </a:solidFill>
                          <a:effectLst/>
                          <a:latin typeface="SimSun" pitchFamily="2" charset="-122"/>
                          <a:ea typeface="MS PGothic" pitchFamily="34" charset="-128"/>
                        </a:rPr>
                        <a:t>11-16/0344</a:t>
                      </a:r>
                    </a:p>
                  </a:txBody>
                  <a:tcPr marL="6855" marR="6855" marT="6855" marB="0" horzOverflow="overflow">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a:noFill/>
                    </a:lnTlToBr>
                    <a:lnBlToTr>
                      <a:noFill/>
                    </a:lnBlToTr>
                    <a:solidFill>
                      <a:srgbClr val="DBE5F1"/>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900" b="0" i="0" u="none" strike="noStrike" cap="none" normalizeH="0" baseline="0" dirty="0" smtClean="0">
                          <a:ln>
                            <a:noFill/>
                          </a:ln>
                          <a:solidFill>
                            <a:srgbClr val="000000"/>
                          </a:solidFill>
                          <a:effectLst/>
                          <a:latin typeface="SimSun" pitchFamily="2" charset="-122"/>
                          <a:ea typeface="MS PGothic" pitchFamily="34" charset="-128"/>
                        </a:rPr>
                        <a:t>PHY Padding Related Issues</a:t>
                      </a:r>
                    </a:p>
                  </a:txBody>
                  <a:tcPr marL="6855" marR="6855" marT="6855" marB="0"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a:noFill/>
                    </a:lnTlToBr>
                    <a:lnBlToTr>
                      <a:noFill/>
                    </a:lnBlToTr>
                    <a:solidFill>
                      <a:srgbClr val="DBE5F1"/>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900" b="0" i="0" u="none" strike="noStrike" cap="none" normalizeH="0" baseline="0" smtClean="0">
                          <a:ln>
                            <a:noFill/>
                          </a:ln>
                          <a:solidFill>
                            <a:srgbClr val="000000"/>
                          </a:solidFill>
                          <a:effectLst/>
                          <a:latin typeface="SimSun" pitchFamily="2" charset="-122"/>
                          <a:ea typeface="MS PGothic" pitchFamily="34" charset="-128"/>
                        </a:rPr>
                        <a:t>Hongyuan Zhang</a:t>
                      </a:r>
                    </a:p>
                  </a:txBody>
                  <a:tcPr marL="6855" marR="6855" marT="6855" marB="0"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a:noFill/>
                    </a:lnTlToBr>
                    <a:lnBlToTr>
                      <a:noFill/>
                    </a:lnBlToTr>
                    <a:solidFill>
                      <a:srgbClr val="DBE5F1"/>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900" b="0" i="0" u="none" strike="noStrike" cap="none" normalizeH="0" baseline="0" smtClean="0">
                          <a:ln>
                            <a:noFill/>
                          </a:ln>
                          <a:solidFill>
                            <a:srgbClr val="000000"/>
                          </a:solidFill>
                          <a:effectLst/>
                          <a:latin typeface="SimSun" pitchFamily="2" charset="-122"/>
                          <a:ea typeface="MS PGothic" pitchFamily="34" charset="-128"/>
                        </a:rPr>
                        <a:t>PHY</a:t>
                      </a:r>
                    </a:p>
                  </a:txBody>
                  <a:tcPr marL="6855" marR="6855" marT="6855" marB="0" horzOverflow="overflow">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a:noFill/>
                    </a:lnTlToBr>
                    <a:lnBlToTr>
                      <a:noFill/>
                    </a:lnBlToTr>
                    <a:solidFill>
                      <a:srgbClr val="DBE5F1"/>
                    </a:solidFill>
                  </a:tcPr>
                </a:tc>
              </a:tr>
              <a:tr h="260350">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900" b="0" i="0" u="none" strike="noStrike" cap="none" normalizeH="0" baseline="0" smtClean="0">
                          <a:ln>
                            <a:noFill/>
                          </a:ln>
                          <a:solidFill>
                            <a:srgbClr val="000000"/>
                          </a:solidFill>
                          <a:effectLst/>
                          <a:latin typeface="SimSun" pitchFamily="2" charset="-122"/>
                          <a:ea typeface="MS PGothic" pitchFamily="34" charset="-128"/>
                        </a:rPr>
                        <a:t>11-15/1354r2</a:t>
                      </a:r>
                    </a:p>
                  </a:txBody>
                  <a:tcPr marL="6855" marR="6855" marT="6855" marB="0" horzOverflow="overflow">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a:noFill/>
                    </a:lnTlToBr>
                    <a:lnBlToTr>
                      <a:noFill/>
                    </a:lnBlToTr>
                    <a:solidFill>
                      <a:srgbClr val="B8CCE4"/>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900" b="0" i="0" u="none" strike="noStrike" cap="none" normalizeH="0" baseline="0" smtClean="0">
                          <a:ln>
                            <a:noFill/>
                          </a:ln>
                          <a:solidFill>
                            <a:srgbClr val="000000"/>
                          </a:solidFill>
                          <a:effectLst/>
                          <a:latin typeface="SimSun" pitchFamily="2" charset="-122"/>
                          <a:ea typeface="MS PGothic" pitchFamily="34" charset="-128"/>
                        </a:rPr>
                        <a:t>SIGA fields and Bitwidths</a:t>
                      </a:r>
                    </a:p>
                  </a:txBody>
                  <a:tcPr marL="6855" marR="6855" marT="6855" marB="0"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a:noFill/>
                    </a:lnTlToBr>
                    <a:lnBlToTr>
                      <a:noFill/>
                    </a:lnBlToTr>
                    <a:solidFill>
                      <a:srgbClr val="B8CCE4"/>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900" b="0" i="0" u="none" strike="noStrike" cap="none" normalizeH="0" baseline="0" smtClean="0">
                          <a:ln>
                            <a:noFill/>
                          </a:ln>
                          <a:solidFill>
                            <a:srgbClr val="000000"/>
                          </a:solidFill>
                          <a:effectLst/>
                          <a:latin typeface="SimSun" pitchFamily="2" charset="-122"/>
                          <a:ea typeface="MS PGothic" pitchFamily="34" charset="-128"/>
                        </a:rPr>
                        <a:t>Ron Porat</a:t>
                      </a:r>
                    </a:p>
                  </a:txBody>
                  <a:tcPr marL="6855" marR="6855" marT="6855" marB="0"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a:noFill/>
                    </a:lnTlToBr>
                    <a:lnBlToTr>
                      <a:noFill/>
                    </a:lnBlToTr>
                    <a:solidFill>
                      <a:srgbClr val="B8CCE4"/>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900" b="0" i="0" u="none" strike="noStrike" cap="none" normalizeH="0" baseline="0" smtClean="0">
                          <a:ln>
                            <a:noFill/>
                          </a:ln>
                          <a:solidFill>
                            <a:srgbClr val="000000"/>
                          </a:solidFill>
                          <a:effectLst/>
                          <a:latin typeface="SimSun" pitchFamily="2" charset="-122"/>
                          <a:ea typeface="MS PGothic" pitchFamily="34" charset="-128"/>
                        </a:rPr>
                        <a:t>PHY</a:t>
                      </a:r>
                    </a:p>
                  </a:txBody>
                  <a:tcPr marL="6855" marR="6855" marT="6855" marB="0" horzOverflow="overflow">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a:noFill/>
                    </a:lnTlToBr>
                    <a:lnBlToTr>
                      <a:noFill/>
                    </a:lnBlToTr>
                    <a:solidFill>
                      <a:srgbClr val="B8CCE4"/>
                    </a:solidFill>
                  </a:tcPr>
                </a:tc>
              </a:tr>
              <a:tr h="260350">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900" b="0" i="0" u="none" strike="noStrike" cap="none" normalizeH="0" baseline="0" smtClean="0">
                          <a:ln>
                            <a:noFill/>
                          </a:ln>
                          <a:solidFill>
                            <a:srgbClr val="000000"/>
                          </a:solidFill>
                          <a:effectLst/>
                          <a:latin typeface="SimSun" pitchFamily="2" charset="-122"/>
                          <a:ea typeface="MS PGothic" pitchFamily="34" charset="-128"/>
                        </a:rPr>
                        <a:t>11-16/0346</a:t>
                      </a:r>
                    </a:p>
                  </a:txBody>
                  <a:tcPr marL="6855" marR="6855" marT="6855" marB="0" horzOverflow="overflow">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a:noFill/>
                    </a:lnTlToBr>
                    <a:lnBlToTr>
                      <a:noFill/>
                    </a:lnBlToTr>
                    <a:solidFill>
                      <a:srgbClr val="DBE5F1"/>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900" b="0" i="0" u="none" strike="noStrike" cap="none" normalizeH="0" baseline="0" smtClean="0">
                          <a:ln>
                            <a:noFill/>
                          </a:ln>
                          <a:solidFill>
                            <a:srgbClr val="000000"/>
                          </a:solidFill>
                          <a:effectLst/>
                          <a:latin typeface="SimSun" pitchFamily="2" charset="-122"/>
                          <a:ea typeface="MS PGothic" pitchFamily="34" charset="-128"/>
                        </a:rPr>
                        <a:t>11ax Pilot Sequence</a:t>
                      </a:r>
                    </a:p>
                  </a:txBody>
                  <a:tcPr marL="6855" marR="6855" marT="6855" marB="0"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a:noFill/>
                    </a:lnTlToBr>
                    <a:lnBlToTr>
                      <a:noFill/>
                    </a:lnBlToTr>
                    <a:solidFill>
                      <a:srgbClr val="DBE5F1"/>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900" b="0" i="0" u="none" strike="noStrike" cap="none" normalizeH="0" baseline="0" smtClean="0">
                          <a:ln>
                            <a:noFill/>
                          </a:ln>
                          <a:solidFill>
                            <a:srgbClr val="000000"/>
                          </a:solidFill>
                          <a:effectLst/>
                          <a:latin typeface="SimSun" pitchFamily="2" charset="-122"/>
                          <a:ea typeface="MS PGothic" pitchFamily="34" charset="-128"/>
                        </a:rPr>
                        <a:t>Bin Tian</a:t>
                      </a:r>
                    </a:p>
                  </a:txBody>
                  <a:tcPr marL="6855" marR="6855" marT="6855" marB="0"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a:noFill/>
                    </a:lnTlToBr>
                    <a:lnBlToTr>
                      <a:noFill/>
                    </a:lnBlToTr>
                    <a:solidFill>
                      <a:srgbClr val="DBE5F1"/>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900" b="0" i="0" u="none" strike="noStrike" cap="none" normalizeH="0" baseline="0" smtClean="0">
                          <a:ln>
                            <a:noFill/>
                          </a:ln>
                          <a:solidFill>
                            <a:srgbClr val="000000"/>
                          </a:solidFill>
                          <a:effectLst/>
                          <a:latin typeface="SimSun" pitchFamily="2" charset="-122"/>
                          <a:ea typeface="MS PGothic" pitchFamily="34" charset="-128"/>
                        </a:rPr>
                        <a:t>PHY</a:t>
                      </a:r>
                    </a:p>
                  </a:txBody>
                  <a:tcPr marL="6855" marR="6855" marT="6855" marB="0" horzOverflow="overflow">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a:noFill/>
                    </a:lnTlToBr>
                    <a:lnBlToTr>
                      <a:noFill/>
                    </a:lnBlToTr>
                    <a:solidFill>
                      <a:srgbClr val="DBE5F1"/>
                    </a:solidFill>
                  </a:tcPr>
                </a:tc>
              </a:tr>
              <a:tr h="260350">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900" b="0" i="0" u="none" strike="noStrike" cap="none" normalizeH="0" baseline="0" smtClean="0">
                          <a:ln>
                            <a:noFill/>
                          </a:ln>
                          <a:solidFill>
                            <a:srgbClr val="000000"/>
                          </a:solidFill>
                          <a:effectLst/>
                          <a:latin typeface="SimSun" pitchFamily="2" charset="-122"/>
                          <a:ea typeface="MS PGothic" pitchFamily="34" charset="-128"/>
                        </a:rPr>
                        <a:t>11-16/0349</a:t>
                      </a:r>
                    </a:p>
                  </a:txBody>
                  <a:tcPr marL="6855" marR="6855" marT="6855" marB="0" horzOverflow="overflow">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a:noFill/>
                    </a:lnTlToBr>
                    <a:lnBlToTr>
                      <a:noFill/>
                    </a:lnBlToTr>
                    <a:solidFill>
                      <a:srgbClr val="B8CCE4"/>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900" b="0" i="0" u="none" strike="noStrike" cap="none" normalizeH="0" baseline="0" smtClean="0">
                          <a:ln>
                            <a:noFill/>
                          </a:ln>
                          <a:solidFill>
                            <a:srgbClr val="000000"/>
                          </a:solidFill>
                          <a:effectLst/>
                          <a:latin typeface="SimSun" pitchFamily="2" charset="-122"/>
                          <a:ea typeface="MS PGothic" pitchFamily="34" charset="-128"/>
                        </a:rPr>
                        <a:t>HE-SIG-B Compression Mode</a:t>
                      </a:r>
                    </a:p>
                  </a:txBody>
                  <a:tcPr marL="6855" marR="6855" marT="6855" marB="0"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a:noFill/>
                    </a:lnTlToBr>
                    <a:lnBlToTr>
                      <a:noFill/>
                    </a:lnBlToTr>
                    <a:solidFill>
                      <a:srgbClr val="B8CCE4"/>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900" b="0" i="0" u="none" strike="noStrike" cap="none" normalizeH="0" baseline="0" smtClean="0">
                          <a:ln>
                            <a:noFill/>
                          </a:ln>
                          <a:solidFill>
                            <a:srgbClr val="000000"/>
                          </a:solidFill>
                          <a:effectLst/>
                          <a:latin typeface="SimSun" pitchFamily="2" charset="-122"/>
                          <a:ea typeface="MS PGothic" pitchFamily="34" charset="-128"/>
                        </a:rPr>
                        <a:t>Kaushik Josiam</a:t>
                      </a:r>
                    </a:p>
                  </a:txBody>
                  <a:tcPr marL="6855" marR="6855" marT="6855" marB="0"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a:noFill/>
                    </a:lnTlToBr>
                    <a:lnBlToTr>
                      <a:noFill/>
                    </a:lnBlToTr>
                    <a:solidFill>
                      <a:srgbClr val="B8CCE4"/>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900" b="0" i="0" u="none" strike="noStrike" cap="none" normalizeH="0" baseline="0" smtClean="0">
                          <a:ln>
                            <a:noFill/>
                          </a:ln>
                          <a:solidFill>
                            <a:srgbClr val="000000"/>
                          </a:solidFill>
                          <a:effectLst/>
                          <a:latin typeface="SimSun" pitchFamily="2" charset="-122"/>
                          <a:ea typeface="MS PGothic" pitchFamily="34" charset="-128"/>
                        </a:rPr>
                        <a:t>PHY</a:t>
                      </a:r>
                    </a:p>
                  </a:txBody>
                  <a:tcPr marL="6855" marR="6855" marT="6855" marB="0" horzOverflow="overflow">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a:noFill/>
                    </a:lnTlToBr>
                    <a:lnBlToTr>
                      <a:noFill/>
                    </a:lnBlToTr>
                    <a:solidFill>
                      <a:srgbClr val="B8CCE4"/>
                    </a:solidFill>
                  </a:tcPr>
                </a:tc>
              </a:tr>
              <a:tr h="260350">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900" b="0" i="0" u="none" strike="noStrike" cap="none" normalizeH="0" baseline="0" smtClean="0">
                          <a:ln>
                            <a:noFill/>
                          </a:ln>
                          <a:solidFill>
                            <a:srgbClr val="000000"/>
                          </a:solidFill>
                          <a:effectLst/>
                          <a:latin typeface="SimSun" pitchFamily="2" charset="-122"/>
                          <a:ea typeface="MS PGothic" pitchFamily="34" charset="-128"/>
                        </a:rPr>
                        <a:t>11-16/0367</a:t>
                      </a:r>
                    </a:p>
                  </a:txBody>
                  <a:tcPr marL="6855" marR="6855" marT="6855" marB="0" horzOverflow="overflow">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a:noFill/>
                    </a:lnTlToBr>
                    <a:lnBlToTr>
                      <a:noFill/>
                    </a:lnBlToTr>
                    <a:solidFill>
                      <a:srgbClr val="DBE5F1"/>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900" b="0" i="0" u="none" strike="noStrike" cap="none" normalizeH="0" baseline="0" smtClean="0">
                          <a:ln>
                            <a:noFill/>
                          </a:ln>
                          <a:solidFill>
                            <a:srgbClr val="000000"/>
                          </a:solidFill>
                          <a:effectLst/>
                          <a:latin typeface="SimSun" pitchFamily="2" charset="-122"/>
                          <a:ea typeface="MS PGothic" pitchFamily="34" charset="-128"/>
                        </a:rPr>
                        <a:t>Power Scaling of L-LTF and L-STF</a:t>
                      </a:r>
                    </a:p>
                  </a:txBody>
                  <a:tcPr marL="6855" marR="6855" marT="6855" marB="0"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a:noFill/>
                    </a:lnTlToBr>
                    <a:lnBlToTr>
                      <a:noFill/>
                    </a:lnBlToTr>
                    <a:solidFill>
                      <a:srgbClr val="DBE5F1"/>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900" b="0" i="0" u="none" strike="noStrike" cap="none" normalizeH="0" baseline="0" smtClean="0">
                          <a:ln>
                            <a:noFill/>
                          </a:ln>
                          <a:solidFill>
                            <a:srgbClr val="000000"/>
                          </a:solidFill>
                          <a:effectLst/>
                          <a:latin typeface="SimSun" pitchFamily="2" charset="-122"/>
                          <a:ea typeface="MS PGothic" pitchFamily="34" charset="-128"/>
                        </a:rPr>
                        <a:t>Yakun Sun</a:t>
                      </a:r>
                    </a:p>
                  </a:txBody>
                  <a:tcPr marL="6855" marR="6855" marT="6855" marB="0"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a:noFill/>
                    </a:lnTlToBr>
                    <a:lnBlToTr>
                      <a:noFill/>
                    </a:lnBlToTr>
                    <a:solidFill>
                      <a:srgbClr val="DBE5F1"/>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900" b="0" i="0" u="none" strike="noStrike" cap="none" normalizeH="0" baseline="0" smtClean="0">
                          <a:ln>
                            <a:noFill/>
                          </a:ln>
                          <a:solidFill>
                            <a:srgbClr val="000000"/>
                          </a:solidFill>
                          <a:effectLst/>
                          <a:latin typeface="SimSun" pitchFamily="2" charset="-122"/>
                          <a:ea typeface="MS PGothic" pitchFamily="34" charset="-128"/>
                        </a:rPr>
                        <a:t>PHY</a:t>
                      </a:r>
                    </a:p>
                  </a:txBody>
                  <a:tcPr marL="6855" marR="6855" marT="6855" marB="0" horzOverflow="overflow">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a:noFill/>
                    </a:lnTlToBr>
                    <a:lnBlToTr>
                      <a:noFill/>
                    </a:lnBlToTr>
                    <a:solidFill>
                      <a:srgbClr val="DBE5F1"/>
                    </a:solidFill>
                  </a:tcPr>
                </a:tc>
              </a:tr>
              <a:tr h="260350">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900" b="0" i="0" u="none" strike="noStrike" cap="none" normalizeH="0" baseline="0" smtClean="0">
                          <a:ln>
                            <a:noFill/>
                          </a:ln>
                          <a:solidFill>
                            <a:srgbClr val="000000"/>
                          </a:solidFill>
                          <a:effectLst/>
                          <a:latin typeface="SimSun" pitchFamily="2" charset="-122"/>
                          <a:ea typeface="MS PGothic" pitchFamily="34" charset="-128"/>
                        </a:rPr>
                        <a:t>11-16/0389</a:t>
                      </a:r>
                    </a:p>
                  </a:txBody>
                  <a:tcPr marL="6855" marR="6855" marT="6855" marB="0" horzOverflow="overflow">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a:noFill/>
                    </a:lnTlToBr>
                    <a:lnBlToTr>
                      <a:noFill/>
                    </a:lnBlToTr>
                    <a:solidFill>
                      <a:srgbClr val="B8CCE4"/>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900" b="0" i="0" u="none" strike="noStrike" cap="none" normalizeH="0" baseline="0" smtClean="0">
                          <a:ln>
                            <a:noFill/>
                          </a:ln>
                          <a:solidFill>
                            <a:srgbClr val="000000"/>
                          </a:solidFill>
                          <a:effectLst/>
                          <a:latin typeface="SimSun" pitchFamily="2" charset="-122"/>
                          <a:ea typeface="MS PGothic" pitchFamily="34" charset="-128"/>
                        </a:rPr>
                        <a:t>Sounding Design</a:t>
                      </a:r>
                    </a:p>
                  </a:txBody>
                  <a:tcPr marL="6855" marR="6855" marT="6855" marB="0"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a:noFill/>
                    </a:lnTlToBr>
                    <a:lnBlToTr>
                      <a:noFill/>
                    </a:lnBlToTr>
                    <a:solidFill>
                      <a:srgbClr val="B8CCE4"/>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900" b="0" i="0" u="none" strike="noStrike" cap="none" normalizeH="0" baseline="0" smtClean="0">
                          <a:ln>
                            <a:noFill/>
                          </a:ln>
                          <a:solidFill>
                            <a:srgbClr val="000000"/>
                          </a:solidFill>
                          <a:effectLst/>
                          <a:latin typeface="SimSun" pitchFamily="2" charset="-122"/>
                          <a:ea typeface="MS PGothic" pitchFamily="34" charset="-128"/>
                        </a:rPr>
                        <a:t>Sriram Venkateswaran </a:t>
                      </a:r>
                    </a:p>
                  </a:txBody>
                  <a:tcPr marL="6855" marR="6855" marT="6855" marB="0"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a:noFill/>
                    </a:lnTlToBr>
                    <a:lnBlToTr>
                      <a:noFill/>
                    </a:lnBlToTr>
                    <a:solidFill>
                      <a:srgbClr val="B8CCE4"/>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900" b="0" i="0" u="none" strike="noStrike" cap="none" normalizeH="0" baseline="0" smtClean="0">
                          <a:ln>
                            <a:noFill/>
                          </a:ln>
                          <a:solidFill>
                            <a:srgbClr val="000000"/>
                          </a:solidFill>
                          <a:effectLst/>
                          <a:latin typeface="SimSun" pitchFamily="2" charset="-122"/>
                          <a:ea typeface="MS PGothic" pitchFamily="34" charset="-128"/>
                        </a:rPr>
                        <a:t>PHY</a:t>
                      </a:r>
                    </a:p>
                  </a:txBody>
                  <a:tcPr marL="6855" marR="6855" marT="6855" marB="0" horzOverflow="overflow">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a:noFill/>
                    </a:lnTlToBr>
                    <a:lnBlToTr>
                      <a:noFill/>
                    </a:lnBlToTr>
                    <a:solidFill>
                      <a:srgbClr val="B8CCE4"/>
                    </a:solidFill>
                  </a:tcPr>
                </a:tc>
              </a:tr>
              <a:tr h="260350">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900" b="0" i="0" u="none" strike="noStrike" cap="none" normalizeH="0" baseline="0" smtClean="0">
                          <a:ln>
                            <a:noFill/>
                          </a:ln>
                          <a:solidFill>
                            <a:srgbClr val="000000"/>
                          </a:solidFill>
                          <a:effectLst/>
                          <a:latin typeface="SimSun" pitchFamily="2" charset="-122"/>
                          <a:ea typeface="MS PGothic" pitchFamily="34" charset="-128"/>
                        </a:rPr>
                        <a:t>11-16/0397</a:t>
                      </a:r>
                    </a:p>
                  </a:txBody>
                  <a:tcPr marL="6855" marR="6855" marT="6855" marB="0" horzOverflow="overflow">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a:noFill/>
                    </a:lnTlToBr>
                    <a:lnBlToTr>
                      <a:noFill/>
                    </a:lnBlToTr>
                    <a:solidFill>
                      <a:srgbClr val="DBE5F1"/>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900" b="0" i="0" u="none" strike="noStrike" cap="none" normalizeH="0" baseline="0" smtClean="0">
                          <a:ln>
                            <a:noFill/>
                          </a:ln>
                          <a:solidFill>
                            <a:srgbClr val="000000"/>
                          </a:solidFill>
                          <a:effectLst/>
                          <a:latin typeface="SimSun" pitchFamily="2" charset="-122"/>
                          <a:ea typeface="MS PGothic" pitchFamily="34" charset="-128"/>
                        </a:rPr>
                        <a:t>HE-SIG-B Signaling Discussions</a:t>
                      </a:r>
                    </a:p>
                  </a:txBody>
                  <a:tcPr marL="6855" marR="6855" marT="6855" marB="0"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a:noFill/>
                    </a:lnTlToBr>
                    <a:lnBlToTr>
                      <a:noFill/>
                    </a:lnBlToTr>
                    <a:solidFill>
                      <a:srgbClr val="DBE5F1"/>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900" b="0" i="0" u="none" strike="noStrike" cap="none" normalizeH="0" baseline="0" smtClean="0">
                          <a:ln>
                            <a:noFill/>
                          </a:ln>
                          <a:solidFill>
                            <a:srgbClr val="000000"/>
                          </a:solidFill>
                          <a:effectLst/>
                          <a:latin typeface="SimSun" pitchFamily="2" charset="-122"/>
                          <a:ea typeface="MS PGothic" pitchFamily="34" charset="-128"/>
                        </a:rPr>
                        <a:t>John Son</a:t>
                      </a:r>
                    </a:p>
                  </a:txBody>
                  <a:tcPr marL="6855" marR="6855" marT="6855" marB="0"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a:noFill/>
                    </a:lnTlToBr>
                    <a:lnBlToTr>
                      <a:noFill/>
                    </a:lnBlToTr>
                    <a:solidFill>
                      <a:srgbClr val="DBE5F1"/>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900" b="0" i="0" u="none" strike="noStrike" cap="none" normalizeH="0" baseline="0" smtClean="0">
                          <a:ln>
                            <a:noFill/>
                          </a:ln>
                          <a:solidFill>
                            <a:srgbClr val="000000"/>
                          </a:solidFill>
                          <a:effectLst/>
                          <a:latin typeface="SimSun" pitchFamily="2" charset="-122"/>
                          <a:ea typeface="MS PGothic" pitchFamily="34" charset="-128"/>
                        </a:rPr>
                        <a:t>PHY</a:t>
                      </a:r>
                    </a:p>
                  </a:txBody>
                  <a:tcPr marL="6855" marR="6855" marT="6855" marB="0" horzOverflow="overflow">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a:noFill/>
                    </a:lnTlToBr>
                    <a:lnBlToTr>
                      <a:noFill/>
                    </a:lnBlToTr>
                    <a:solidFill>
                      <a:srgbClr val="DBE5F1"/>
                    </a:solidFill>
                  </a:tcPr>
                </a:tc>
              </a:tr>
              <a:tr h="260350">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900" b="0" i="0" u="none" strike="noStrike" cap="none" normalizeH="0" baseline="0" smtClean="0">
                          <a:ln>
                            <a:noFill/>
                          </a:ln>
                          <a:solidFill>
                            <a:srgbClr val="000000"/>
                          </a:solidFill>
                          <a:effectLst/>
                          <a:latin typeface="SimSun" pitchFamily="2" charset="-122"/>
                          <a:ea typeface="MS PGothic" pitchFamily="34" charset="-128"/>
                        </a:rPr>
                        <a:t>11-16/0395</a:t>
                      </a:r>
                    </a:p>
                  </a:txBody>
                  <a:tcPr marL="6855" marR="6855" marT="6855" marB="0" horzOverflow="overflow">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lnTlToBr>
                      <a:noFill/>
                    </a:lnTlToBr>
                    <a:lnBlToTr>
                      <a:noFill/>
                    </a:lnBlToTr>
                    <a:solidFill>
                      <a:srgbClr val="B8CCE4"/>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600" b="0" i="0" u="none" strike="noStrike" cap="none" normalizeH="0" baseline="0" smtClean="0">
                          <a:ln>
                            <a:noFill/>
                          </a:ln>
                          <a:solidFill>
                            <a:srgbClr val="000000"/>
                          </a:solidFill>
                          <a:effectLst/>
                          <a:latin typeface="Verdana" pitchFamily="34" charset="0"/>
                          <a:ea typeface="MS PGothic" pitchFamily="34" charset="-128"/>
                        </a:rPr>
                        <a:t>Preamble transmission for Uplink OFDMA</a:t>
                      </a:r>
                    </a:p>
                  </a:txBody>
                  <a:tcPr marL="6855" marR="6855" marT="6855" marB="0" anchor="b"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lnTlToBr>
                      <a:noFill/>
                    </a:lnTlToBr>
                    <a:lnBlToTr>
                      <a:noFill/>
                    </a:lnBlToTr>
                    <a:solidFill>
                      <a:srgbClr val="B8CCE4"/>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900" b="0" i="0" u="none" strike="noStrike" cap="none" normalizeH="0" baseline="0" smtClean="0">
                          <a:ln>
                            <a:noFill/>
                          </a:ln>
                          <a:solidFill>
                            <a:srgbClr val="000000"/>
                          </a:solidFill>
                          <a:effectLst/>
                          <a:latin typeface="SimSun" pitchFamily="2" charset="-122"/>
                          <a:ea typeface="MS PGothic" pitchFamily="34" charset="-128"/>
                        </a:rPr>
                        <a:t>GanMing</a:t>
                      </a:r>
                    </a:p>
                  </a:txBody>
                  <a:tcPr marL="6855" marR="6855" marT="6855" marB="0"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lnTlToBr>
                      <a:noFill/>
                    </a:lnTlToBr>
                    <a:lnBlToTr>
                      <a:noFill/>
                    </a:lnBlToTr>
                    <a:solidFill>
                      <a:srgbClr val="B8CCE4"/>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900" b="0" i="0" u="none" strike="noStrike" cap="none" normalizeH="0" baseline="0" dirty="0" smtClean="0">
                          <a:ln>
                            <a:noFill/>
                          </a:ln>
                          <a:solidFill>
                            <a:srgbClr val="000000"/>
                          </a:solidFill>
                          <a:effectLst/>
                          <a:latin typeface="SimSun" pitchFamily="2" charset="-122"/>
                          <a:ea typeface="MS PGothic" pitchFamily="34" charset="-128"/>
                        </a:rPr>
                        <a:t>PHY</a:t>
                      </a:r>
                    </a:p>
                  </a:txBody>
                  <a:tcPr marL="6855" marR="6855" marT="6855" marB="0" horzOverflow="overflow">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a:noFill/>
                    </a:lnB>
                    <a:lnTlToBr>
                      <a:noFill/>
                    </a:lnTlToBr>
                    <a:lnBlToTr>
                      <a:noFill/>
                    </a:lnBlToTr>
                    <a:solidFill>
                      <a:srgbClr val="B8CCE4"/>
                    </a:solidFill>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r>
              <a:rPr lang="en-US" dirty="0" smtClean="0"/>
              <a:t>March </a:t>
            </a:r>
            <a:r>
              <a:rPr lang="en-US" dirty="0" smtClean="0"/>
              <a:t>2016</a:t>
            </a:r>
            <a:endParaRPr lang="en-US" dirty="0"/>
          </a:p>
        </p:txBody>
      </p:sp>
      <p:sp>
        <p:nvSpPr>
          <p:cNvPr id="4" name="Slide Number Placeholder 3"/>
          <p:cNvSpPr>
            <a:spLocks noGrp="1"/>
          </p:cNvSpPr>
          <p:nvPr>
            <p:ph type="sldNum" sz="quarter" idx="12"/>
          </p:nvPr>
        </p:nvSpPr>
        <p:spPr/>
        <p:txBody>
          <a:bodyPr/>
          <a:lstStyle/>
          <a:p>
            <a:r>
              <a:rPr lang="en-US" altLang="en-US" smtClean="0"/>
              <a:t>Slide </a:t>
            </a:r>
            <a:fld id="{4D0A5DF6-E439-491E-A6FD-BEBF69AE36C3}" type="slidenum">
              <a:rPr lang="en-US" altLang="en-US" smtClean="0"/>
              <a:pPr/>
              <a:t>14</a:t>
            </a:fld>
            <a:endParaRPr lang="en-US" altLang="en-US"/>
          </a:p>
        </p:txBody>
      </p:sp>
      <p:sp>
        <p:nvSpPr>
          <p:cNvPr id="5" name="Footer Placeholder 4"/>
          <p:cNvSpPr>
            <a:spLocks noGrp="1"/>
          </p:cNvSpPr>
          <p:nvPr>
            <p:ph type="ftr" sz="quarter" idx="3"/>
          </p:nvPr>
        </p:nvSpPr>
        <p:spPr/>
        <p:txBody>
          <a:bodyPr/>
          <a:lstStyle/>
          <a:p>
            <a:pPr>
              <a:defRPr/>
            </a:pPr>
            <a:r>
              <a:rPr lang="en-US" smtClean="0"/>
              <a:t>Jianhan Liu (Mediatek Inc.)</a:t>
            </a:r>
            <a:endParaRPr lang="en-US" dirty="0"/>
          </a:p>
        </p:txBody>
      </p:sp>
      <p:sp>
        <p:nvSpPr>
          <p:cNvPr id="7" name="Title 6"/>
          <p:cNvSpPr>
            <a:spLocks noGrp="1"/>
          </p:cNvSpPr>
          <p:nvPr>
            <p:ph type="title"/>
          </p:nvPr>
        </p:nvSpPr>
        <p:spPr/>
        <p:txBody>
          <a:bodyPr/>
          <a:lstStyle/>
          <a:p>
            <a:r>
              <a:rPr lang="en-US" dirty="0" smtClean="0"/>
              <a:t>Straw poll #1</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Grp="1" noChangeArrowheads="1"/>
          </p:cNvSpPr>
          <p:nvPr>
            <p:ph type="dt" sz="quarter" idx="10"/>
          </p:nvPr>
        </p:nvSpPr>
        <p:spPr>
          <a:xfrm>
            <a:off x="696913" y="332601"/>
            <a:ext cx="1182055"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March </a:t>
            </a:r>
            <a:r>
              <a:rPr lang="en-US" altLang="en-US" sz="1800" dirty="0" smtClean="0"/>
              <a:t>2016</a:t>
            </a:r>
            <a:endParaRPr lang="en-US" altLang="en-US" sz="1800" dirty="0" smtClean="0"/>
          </a:p>
        </p:txBody>
      </p:sp>
      <p:sp>
        <p:nvSpPr>
          <p:cNvPr id="9219" name="Title 1"/>
          <p:cNvSpPr>
            <a:spLocks noGrp="1"/>
          </p:cNvSpPr>
          <p:nvPr>
            <p:ph type="title"/>
          </p:nvPr>
        </p:nvSpPr>
        <p:spPr>
          <a:xfrm>
            <a:off x="685800" y="1066800"/>
            <a:ext cx="7772400" cy="1066800"/>
          </a:xfrm>
        </p:spPr>
        <p:txBody>
          <a:bodyPr/>
          <a:lstStyle/>
          <a:p>
            <a:r>
              <a:rPr lang="en-US" altLang="en-US" dirty="0" smtClean="0">
                <a:solidFill>
                  <a:srgbClr val="0000FF"/>
                </a:solidFill>
                <a:latin typeface="Arial Black" pitchFamily="34" charset="0"/>
              </a:rPr>
              <a:t>IEEE 802.11 </a:t>
            </a:r>
            <a:r>
              <a:rPr lang="en-US" altLang="en-US" dirty="0" err="1" smtClean="0">
                <a:solidFill>
                  <a:srgbClr val="0000FF"/>
                </a:solidFill>
                <a:latin typeface="Arial Black" pitchFamily="34" charset="0"/>
              </a:rPr>
              <a:t>TGax</a:t>
            </a:r>
            <a:r>
              <a:rPr lang="en-US" altLang="en-US" dirty="0" smtClean="0">
                <a:solidFill>
                  <a:srgbClr val="0000FF"/>
                </a:solidFill>
                <a:latin typeface="Arial Black" pitchFamily="34" charset="0"/>
              </a:rPr>
              <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High Efficiency WLAN</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PHY Ad Hoc</a:t>
            </a:r>
            <a:endParaRPr lang="en-CA" altLang="en-US" dirty="0" smtClean="0"/>
          </a:p>
        </p:txBody>
      </p:sp>
      <p:sp>
        <p:nvSpPr>
          <p:cNvPr id="9220" name="Content Placeholder 2"/>
          <p:cNvSpPr>
            <a:spLocks noGrp="1"/>
          </p:cNvSpPr>
          <p:nvPr>
            <p:ph idx="1"/>
          </p:nvPr>
        </p:nvSpPr>
        <p:spPr>
          <a:xfrm>
            <a:off x="533400" y="2971800"/>
            <a:ext cx="8305800" cy="3124200"/>
          </a:xfrm>
        </p:spPr>
        <p:txBody>
          <a:bodyPr/>
          <a:lstStyle/>
          <a:p>
            <a:pPr algn="ctr">
              <a:lnSpc>
                <a:spcPct val="90000"/>
              </a:lnSpc>
              <a:buFontTx/>
              <a:buNone/>
            </a:pPr>
            <a:endParaRPr lang="en-US" altLang="en-US" sz="2000" dirty="0" smtClean="0">
              <a:latin typeface="Arial" pitchFamily="34" charset="0"/>
            </a:endParaRPr>
          </a:p>
          <a:p>
            <a:pPr algn="ctr">
              <a:lnSpc>
                <a:spcPct val="90000"/>
              </a:lnSpc>
              <a:buFontTx/>
              <a:buNone/>
            </a:pPr>
            <a:r>
              <a:rPr lang="en-US" altLang="en-US" sz="2000" dirty="0" smtClean="0">
                <a:latin typeface="Arial" pitchFamily="34" charset="0"/>
              </a:rPr>
              <a:t>Co-Chairs: </a:t>
            </a:r>
          </a:p>
          <a:p>
            <a:pPr algn="ctr">
              <a:lnSpc>
                <a:spcPct val="90000"/>
              </a:lnSpc>
              <a:buFontTx/>
              <a:buNone/>
            </a:pPr>
            <a:r>
              <a:rPr lang="en-US" altLang="en-US" sz="2000" dirty="0" smtClean="0">
                <a:latin typeface="Arial" pitchFamily="34" charset="0"/>
              </a:rPr>
              <a:t>Jianhan Liu (Mediatek)</a:t>
            </a:r>
          </a:p>
          <a:p>
            <a:pPr algn="ctr">
              <a:lnSpc>
                <a:spcPct val="90000"/>
              </a:lnSpc>
              <a:buFontTx/>
              <a:buNone/>
            </a:pPr>
            <a:r>
              <a:rPr lang="en-US" altLang="en-US" sz="2000" dirty="0" smtClean="0">
                <a:latin typeface="Arial" pitchFamily="34" charset="0"/>
              </a:rPr>
              <a:t>Yakun Sun (Marvell)</a:t>
            </a:r>
          </a:p>
          <a:p>
            <a:pPr algn="ctr">
              <a:lnSpc>
                <a:spcPct val="90000"/>
              </a:lnSpc>
              <a:buFontTx/>
              <a:buNone/>
            </a:pPr>
            <a:r>
              <a:rPr lang="en-US" altLang="en-US" sz="2000" dirty="0" smtClean="0">
                <a:latin typeface="Arial" pitchFamily="34" charset="0"/>
              </a:rPr>
              <a:t>Bo Sun (ZTE)</a:t>
            </a:r>
          </a:p>
        </p:txBody>
      </p:sp>
      <p:sp>
        <p:nvSpPr>
          <p:cNvPr id="9222"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FEDAD6A6-A0F4-487C-B56B-A159BFE54E45}" type="slidenum">
              <a:rPr lang="en-US" altLang="en-US"/>
              <a:pPr/>
              <a:t>2</a:t>
            </a:fld>
            <a:endParaRPr lang="en-US" alt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4"/>
          <p:cNvSpPr>
            <a:spLocks noGrp="1" noChangeArrowheads="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March </a:t>
            </a:r>
            <a:r>
              <a:rPr lang="en-US" altLang="en-US" sz="1800" dirty="0" smtClean="0"/>
              <a:t>2016</a:t>
            </a:r>
            <a:endParaRPr lang="en-US" altLang="en-US" sz="1800" dirty="0" smtClean="0"/>
          </a:p>
        </p:txBody>
      </p:sp>
      <p:sp>
        <p:nvSpPr>
          <p:cNvPr id="19460"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ECED59F-E8EF-4830-ABAB-2B53BE23806F}" type="slidenum">
              <a:rPr lang="en-US" altLang="en-US"/>
              <a:pPr/>
              <a:t>3</a:t>
            </a:fld>
            <a:endParaRPr lang="en-US" altLang="en-US"/>
          </a:p>
        </p:txBody>
      </p:sp>
      <p:sp>
        <p:nvSpPr>
          <p:cNvPr id="19461" name="Rectangle 2"/>
          <p:cNvSpPr>
            <a:spLocks noGrp="1" noChangeArrowheads="1"/>
          </p:cNvSpPr>
          <p:nvPr>
            <p:ph type="title"/>
          </p:nvPr>
        </p:nvSpPr>
        <p:spPr/>
        <p:txBody>
          <a:bodyPr/>
          <a:lstStyle/>
          <a:p>
            <a:r>
              <a:rPr lang="en-US" altLang="en-US" dirty="0" smtClean="0"/>
              <a:t>Agenda Items</a:t>
            </a:r>
          </a:p>
        </p:txBody>
      </p:sp>
      <p:sp>
        <p:nvSpPr>
          <p:cNvPr id="19462" name="Rectangle 8"/>
          <p:cNvSpPr>
            <a:spLocks noGrp="1" noChangeArrowheads="1"/>
          </p:cNvSpPr>
          <p:nvPr>
            <p:ph type="body" idx="1"/>
          </p:nvPr>
        </p:nvSpPr>
        <p:spPr>
          <a:xfrm>
            <a:off x="609600" y="1828800"/>
            <a:ext cx="7772400" cy="3505200"/>
          </a:xfrm>
        </p:spPr>
        <p:txBody>
          <a:bodyPr/>
          <a:lstStyle/>
          <a:p>
            <a:pPr>
              <a:buFontTx/>
              <a:buNone/>
            </a:pPr>
            <a:endParaRPr lang="en-US" altLang="en-US" sz="2000" dirty="0" smtClean="0"/>
          </a:p>
          <a:p>
            <a:r>
              <a:rPr lang="en-US" altLang="en-US" sz="2000" dirty="0"/>
              <a:t>Call meeting to order </a:t>
            </a:r>
          </a:p>
          <a:p>
            <a:r>
              <a:rPr lang="en-US" altLang="en-US" sz="2000" dirty="0"/>
              <a:t>Patent policy, etc. (Call for Potentially Essential Patents)</a:t>
            </a:r>
          </a:p>
          <a:p>
            <a:r>
              <a:rPr lang="en-US" altLang="en-US" sz="2000" dirty="0" smtClean="0"/>
              <a:t>Set </a:t>
            </a:r>
            <a:r>
              <a:rPr lang="en-US" altLang="en-US" sz="2000" dirty="0"/>
              <a:t>and approve agenda</a:t>
            </a:r>
          </a:p>
          <a:p>
            <a:endParaRPr lang="en-US" altLang="en-US" sz="2000" dirty="0" smtClean="0"/>
          </a:p>
          <a:p>
            <a:r>
              <a:rPr lang="en-US" altLang="en-US" sz="2000" dirty="0" smtClean="0"/>
              <a:t>Review ad hoc rules </a:t>
            </a:r>
          </a:p>
          <a:p>
            <a:r>
              <a:rPr lang="en-CA" altLang="en-US" sz="2000" dirty="0" smtClean="0"/>
              <a:t>Technical Presentations approved by 802.11ax for presentation this week, and related straw polls</a:t>
            </a:r>
          </a:p>
          <a:p>
            <a:r>
              <a:rPr lang="en-CA" altLang="en-US" sz="2000" dirty="0" smtClean="0"/>
              <a:t>Any other technical presentations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4"/>
          <p:cNvSpPr>
            <a:spLocks noGrp="1" noChangeArrowheads="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March </a:t>
            </a:r>
            <a:r>
              <a:rPr lang="en-US" altLang="en-US" sz="1800" dirty="0" smtClean="0"/>
              <a:t>2016</a:t>
            </a:r>
            <a:endParaRPr lang="en-US" altLang="en-US" sz="1800" dirty="0" smtClean="0"/>
          </a:p>
        </p:txBody>
      </p:sp>
      <p:sp>
        <p:nvSpPr>
          <p:cNvPr id="12292"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67203D8-1B8B-420D-BAFF-1FA34EB01B90}" type="slidenum">
              <a:rPr lang="en-US" altLang="en-US"/>
              <a:pPr/>
              <a:t>4</a:t>
            </a:fld>
            <a:endParaRPr lang="en-US" altLang="en-US"/>
          </a:p>
        </p:txBody>
      </p:sp>
      <p:sp>
        <p:nvSpPr>
          <p:cNvPr id="12293"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r>
              <a:rPr lang="en-US" altLang="en-US"/>
              <a:t>Slide </a:t>
            </a:r>
            <a:fld id="{6BFC386B-E3F0-4A85-8EFA-BDA09ACCFA65}" type="slidenum">
              <a:rPr lang="en-US" altLang="en-US"/>
              <a:pPr algn="ctr"/>
              <a:t>4</a:t>
            </a:fld>
            <a:endParaRPr lang="en-US" altLang="en-US"/>
          </a:p>
        </p:txBody>
      </p:sp>
      <p:sp>
        <p:nvSpPr>
          <p:cNvPr id="12294" name="Rectangle 2"/>
          <p:cNvSpPr>
            <a:spLocks noGrp="1" noChangeArrowheads="1"/>
          </p:cNvSpPr>
          <p:nvPr>
            <p:ph type="title" idx="4294967295"/>
          </p:nvPr>
        </p:nvSpPr>
        <p:spPr>
          <a:xfrm>
            <a:off x="685800" y="685800"/>
            <a:ext cx="7772400" cy="762000"/>
          </a:xfrm>
        </p:spPr>
        <p:txBody>
          <a:bodyPr/>
          <a:lstStyle/>
          <a:p>
            <a:r>
              <a:rPr lang="en-US" altLang="en-US" dirty="0" smtClean="0"/>
              <a:t>Meeting Protocol, Attendance, Voting &amp; Document Status</a:t>
            </a:r>
          </a:p>
        </p:txBody>
      </p:sp>
      <p:sp>
        <p:nvSpPr>
          <p:cNvPr id="12295" name="Rectangle 3"/>
          <p:cNvSpPr>
            <a:spLocks noGrp="1" noChangeArrowheads="1"/>
          </p:cNvSpPr>
          <p:nvPr>
            <p:ph type="body" idx="4294967295"/>
          </p:nvPr>
        </p:nvSpPr>
        <p:spPr>
          <a:xfrm>
            <a:off x="304800" y="1600200"/>
            <a:ext cx="8686800" cy="4724400"/>
          </a:xfrm>
        </p:spPr>
        <p:txBody>
          <a:bodyPr/>
          <a:lstStyle/>
          <a:p>
            <a:r>
              <a:rPr lang="en-US" altLang="en-US" dirty="0"/>
              <a:t>Please announce your affiliation when you first address the group during a meeting </a:t>
            </a:r>
            <a:r>
              <a:rPr lang="en-US" altLang="en-US" dirty="0" smtClean="0"/>
              <a:t>slot</a:t>
            </a:r>
          </a:p>
          <a:p>
            <a:r>
              <a:rPr lang="en-US" altLang="en-US" dirty="0"/>
              <a:t>Cell Phones to be silent or Off</a:t>
            </a:r>
          </a:p>
          <a:p>
            <a:r>
              <a:rPr lang="en-US" altLang="en-US" dirty="0" smtClean="0"/>
              <a:t>Register your attendance via </a:t>
            </a:r>
            <a:r>
              <a:rPr lang="en-US" altLang="en-US" dirty="0">
                <a:hlinkClick r:id="rId3"/>
              </a:rPr>
              <a:t>https://imat.ieee.org</a:t>
            </a:r>
            <a:r>
              <a:rPr lang="en-US" altLang="en-US" dirty="0"/>
              <a:t> while on meeting SSID (e.g. </a:t>
            </a:r>
            <a:r>
              <a:rPr lang="en-US" altLang="en-US" dirty="0" err="1"/>
              <a:t>Verilan</a:t>
            </a:r>
            <a:r>
              <a:rPr lang="en-US" altLang="en-US" dirty="0"/>
              <a:t>-secure)</a:t>
            </a:r>
          </a:p>
          <a:p>
            <a:r>
              <a:rPr lang="en-US" altLang="en-US" dirty="0" smtClean="0"/>
              <a:t>Make sure your badges are correct </a:t>
            </a:r>
          </a:p>
          <a:p>
            <a:r>
              <a:rPr lang="en-US" altLang="en-US" dirty="0" smtClean="0"/>
              <a:t>If you plan to make a submission be sure it does not contain company logos or advertising</a:t>
            </a:r>
          </a:p>
          <a:p>
            <a:r>
              <a:rPr lang="en-US" altLang="en-US" dirty="0" smtClean="0"/>
              <a:t>Questions on Voting status, Ballot pool, Access to Reflector, Documentation,  Member</a:t>
            </a:r>
            <a:r>
              <a:rPr lang="en-US" altLang="ja-JP" dirty="0" smtClean="0"/>
              <a:t>’s Area</a:t>
            </a:r>
          </a:p>
          <a:p>
            <a:pPr lvl="1"/>
            <a:r>
              <a:rPr lang="en-US" altLang="en-US" sz="2400" dirty="0" smtClean="0"/>
              <a:t>Contact Jon Rosdahl –  </a:t>
            </a:r>
            <a:r>
              <a:rPr lang="en-US" altLang="en-US" sz="2400" dirty="0" smtClean="0">
                <a:hlinkClick r:id="rId4"/>
              </a:rPr>
              <a:t>jrosdahl@ieee.org</a:t>
            </a:r>
            <a:endParaRPr lang="en-US" altLang="en-US" dirty="0" smtClean="0"/>
          </a:p>
          <a:p>
            <a:pPr lvl="1"/>
            <a:endParaRPr lang="en-US" altLang="en-US"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4"/>
          <p:cNvSpPr>
            <a:spLocks noGrp="1" noChangeArrowheads="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March </a:t>
            </a:r>
            <a:r>
              <a:rPr lang="en-US" altLang="en-US" sz="1800" dirty="0" smtClean="0"/>
              <a:t>2016</a:t>
            </a:r>
            <a:endParaRPr lang="en-US" altLang="en-US" sz="1800" dirty="0" smtClean="0"/>
          </a:p>
        </p:txBody>
      </p:sp>
      <p:sp>
        <p:nvSpPr>
          <p:cNvPr id="13316"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8484498-0342-47DA-BB91-F1596920CFC8}" type="slidenum">
              <a:rPr lang="en-US" altLang="en-US"/>
              <a:pPr/>
              <a:t>5</a:t>
            </a:fld>
            <a:endParaRPr lang="en-US" altLang="en-US"/>
          </a:p>
        </p:txBody>
      </p:sp>
      <p:sp>
        <p:nvSpPr>
          <p:cNvPr id="13317" name="Rectangle 2"/>
          <p:cNvSpPr>
            <a:spLocks noGrp="1" noChangeArrowheads="1"/>
          </p:cNvSpPr>
          <p:nvPr>
            <p:ph type="title"/>
          </p:nvPr>
        </p:nvSpPr>
        <p:spPr/>
        <p:txBody>
          <a:bodyPr/>
          <a:lstStyle/>
          <a:p>
            <a:r>
              <a:rPr lang="en-US" altLang="en-US" dirty="0" smtClean="0"/>
              <a:t>Patent Policy and Other Guidelines</a:t>
            </a:r>
          </a:p>
        </p:txBody>
      </p:sp>
      <p:sp>
        <p:nvSpPr>
          <p:cNvPr id="5" name="Rectangle 4"/>
          <p:cNvSpPr/>
          <p:nvPr/>
        </p:nvSpPr>
        <p:spPr>
          <a:xfrm>
            <a:off x="990600" y="2057400"/>
            <a:ext cx="3021981" cy="523220"/>
          </a:xfrm>
          <a:prstGeom prst="rect">
            <a:avLst/>
          </a:prstGeom>
        </p:spPr>
        <p:txBody>
          <a:bodyPr wrap="none">
            <a:spAutoFit/>
          </a:bodyPr>
          <a:lstStyle/>
          <a:p>
            <a:pPr>
              <a:buFont typeface="Arial" pitchFamily="34" charset="0"/>
              <a:buChar char="•"/>
            </a:pPr>
            <a:r>
              <a:rPr lang="en-US" sz="2800" b="1" dirty="0" smtClean="0"/>
              <a:t>Following 5 slides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4"/>
          <p:cNvSpPr>
            <a:spLocks noGrp="1" noChangeArrowheads="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March </a:t>
            </a:r>
            <a:r>
              <a:rPr lang="en-US" altLang="en-US" sz="1800" dirty="0" smtClean="0"/>
              <a:t>2016</a:t>
            </a:r>
            <a:endParaRPr lang="en-US" altLang="en-US" sz="1800" dirty="0" smtClean="0"/>
          </a:p>
        </p:txBody>
      </p:sp>
      <p:sp>
        <p:nvSpPr>
          <p:cNvPr id="14340" name="Slide Number Placeholder 4"/>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1BB73D7-FECB-4086-91A5-AC9BEFC63923}" type="slidenum">
              <a:rPr lang="en-US" altLang="en-US"/>
              <a:pPr/>
              <a:t>6</a:t>
            </a:fld>
            <a:endParaRPr lang="en-US" altLang="en-US"/>
          </a:p>
        </p:txBody>
      </p:sp>
      <p:sp>
        <p:nvSpPr>
          <p:cNvPr id="14341" name="Rectangle 2"/>
          <p:cNvSpPr>
            <a:spLocks noGrp="1" noChangeArrowheads="1"/>
          </p:cNvSpPr>
          <p:nvPr>
            <p:ph type="title"/>
          </p:nvPr>
        </p:nvSpPr>
        <p:spPr>
          <a:xfrm>
            <a:off x="685800" y="685800"/>
            <a:ext cx="7772400" cy="381000"/>
          </a:xfrm>
          <a:noFill/>
        </p:spPr>
        <p:txBody>
          <a:bodyPr lIns="90487" tIns="44450" rIns="90487" bIns="44450"/>
          <a:lstStyle/>
          <a:p>
            <a:r>
              <a:rPr lang="en-US" altLang="en-US" sz="2400" u="sng" smtClean="0"/>
              <a:t>Instructions for the WG Chair</a:t>
            </a:r>
          </a:p>
        </p:txBody>
      </p:sp>
      <p:sp>
        <p:nvSpPr>
          <p:cNvPr id="14342" name="Rectangle 3"/>
          <p:cNvSpPr>
            <a:spLocks noGrp="1" noChangeArrowheads="1"/>
          </p:cNvSpPr>
          <p:nvPr>
            <p:ph type="body" idx="4294967295"/>
          </p:nvPr>
        </p:nvSpPr>
        <p:spPr>
          <a:xfrm>
            <a:off x="152400" y="1066800"/>
            <a:ext cx="8610600" cy="4876800"/>
          </a:xfrm>
          <a:noFill/>
        </p:spPr>
        <p:txBody>
          <a:bodyPr lIns="90487" tIns="44450" rIns="90487" bIns="44450"/>
          <a:lstStyle/>
          <a:p>
            <a:pPr>
              <a:lnSpc>
                <a:spcPct val="80000"/>
              </a:lnSpc>
              <a:spcAft>
                <a:spcPct val="30000"/>
              </a:spcAft>
              <a:buFontTx/>
              <a:buNone/>
            </a:pPr>
            <a:r>
              <a:rPr lang="en-US" altLang="en-US" sz="800" b="0" smtClean="0"/>
              <a:t>	</a:t>
            </a:r>
            <a:r>
              <a:rPr lang="en-US" altLang="en-US" sz="1400" b="0" smtClean="0"/>
              <a:t>The IEEE-SA strongly recommends that at each WG meeting the chair or a designee:</a:t>
            </a:r>
            <a:endParaRPr lang="en-US" altLang="en-US" sz="1400" smtClean="0"/>
          </a:p>
          <a:p>
            <a:pPr lvl="1">
              <a:lnSpc>
                <a:spcPct val="80000"/>
              </a:lnSpc>
            </a:pPr>
            <a:r>
              <a:rPr lang="en-US" altLang="en-US" sz="1400" b="1" smtClean="0"/>
              <a:t>Show slides #1 through #4 of this presentation</a:t>
            </a:r>
          </a:p>
          <a:p>
            <a:pPr lvl="1">
              <a:lnSpc>
                <a:spcPct val="80000"/>
              </a:lnSpc>
            </a:pPr>
            <a:r>
              <a:rPr lang="en-US" altLang="en-US" sz="1400" b="1" smtClean="0"/>
              <a:t>Advise the WG attendees that:</a:t>
            </a:r>
            <a:r>
              <a:rPr lang="en-US" altLang="en-US" sz="1400" smtClean="0"/>
              <a:t> </a:t>
            </a:r>
          </a:p>
          <a:p>
            <a:pPr lvl="2">
              <a:lnSpc>
                <a:spcPct val="80000"/>
              </a:lnSpc>
            </a:pPr>
            <a:r>
              <a:rPr lang="en-US" altLang="en-US" sz="1400" smtClean="0"/>
              <a:t>The IEEE</a:t>
            </a:r>
            <a:r>
              <a:rPr lang="ja-JP" altLang="en-US" sz="1400" smtClean="0"/>
              <a:t>’</a:t>
            </a:r>
            <a:r>
              <a:rPr lang="en-US" altLang="ja-JP" sz="1400" smtClean="0"/>
              <a:t>s patent policy is consistent with the ANSI patent policy and is described in Clause 6 of the </a:t>
            </a:r>
            <a:r>
              <a:rPr lang="en-US" altLang="ja-JP" sz="1400" i="1" smtClean="0"/>
              <a:t>IEEE-SA Standards Board Bylaws</a:t>
            </a:r>
            <a:r>
              <a:rPr lang="en-US" altLang="ja-JP" sz="1400" smtClean="0"/>
              <a:t>;</a:t>
            </a:r>
          </a:p>
          <a:p>
            <a:pPr lvl="2">
              <a:lnSpc>
                <a:spcPct val="80000"/>
              </a:lnSpc>
            </a:pPr>
            <a:r>
              <a:rPr lang="en-US" altLang="en-US" sz="1400" smtClean="0"/>
              <a:t>Early identification of patent claims which may be essential for the use of standards under development is strongly encouraged; </a:t>
            </a:r>
          </a:p>
          <a:p>
            <a:pPr lvl="2">
              <a:lnSpc>
                <a:spcPct val="80000"/>
              </a:lnSpc>
            </a:pPr>
            <a:r>
              <a:rPr lang="en-US" altLang="en-US" sz="140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smtClean="0"/>
            </a:br>
            <a:endParaRPr lang="en-US" altLang="en-US" sz="1400" smtClean="0"/>
          </a:p>
          <a:p>
            <a:pPr lvl="1">
              <a:lnSpc>
                <a:spcPct val="20000"/>
              </a:lnSpc>
            </a:pPr>
            <a:r>
              <a:rPr lang="en-US" altLang="en-US" sz="1400" b="1" smtClean="0"/>
              <a:t>Instruct the WG Secretary to record in the minutes of the relevant WG meeting:</a:t>
            </a:r>
            <a:r>
              <a:rPr lang="en-US" altLang="en-US" sz="700" smtClean="0"/>
              <a:t> </a:t>
            </a:r>
          </a:p>
          <a:p>
            <a:pPr lvl="2">
              <a:lnSpc>
                <a:spcPct val="80000"/>
              </a:lnSpc>
            </a:pPr>
            <a:r>
              <a:rPr lang="en-US" altLang="en-US" sz="1400" smtClean="0"/>
              <a:t>That the foregoing information was provided and that slides 1 through 4 (and this slide 0, if applicable) were shown; </a:t>
            </a:r>
          </a:p>
          <a:p>
            <a:pPr lvl="2">
              <a:lnSpc>
                <a:spcPct val="80000"/>
              </a:lnSpc>
            </a:pPr>
            <a:r>
              <a:rPr lang="en-US" altLang="en-US" sz="140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altLang="en-US" sz="140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altLang="en-US" sz="700" smtClean="0"/>
          </a:p>
          <a:p>
            <a:pPr lvl="1">
              <a:lnSpc>
                <a:spcPct val="80000"/>
              </a:lnSpc>
              <a:spcBef>
                <a:spcPct val="5000"/>
              </a:spcBef>
            </a:pPr>
            <a:r>
              <a:rPr lang="en-US" altLang="en-US" sz="1400" smtClean="0"/>
              <a:t>The WG Chair shall ensure that a request is made to any identified holders of potential essential patent claim(s) to complete and submit a Letter of Assurance.</a:t>
            </a:r>
          </a:p>
          <a:p>
            <a:pPr lvl="1">
              <a:lnSpc>
                <a:spcPct val="80000"/>
              </a:lnSpc>
              <a:spcBef>
                <a:spcPct val="5000"/>
              </a:spcBef>
            </a:pPr>
            <a:r>
              <a:rPr lang="en-US" altLang="en-US" sz="1400" smtClean="0"/>
              <a:t>It is recommended that the WG chair review the guidance in </a:t>
            </a:r>
            <a:r>
              <a:rPr lang="en-US" altLang="en-US" sz="1400" i="1" smtClean="0"/>
              <a:t>IEEE-SA Standards Board Operations Manual</a:t>
            </a:r>
            <a:r>
              <a:rPr lang="en-US" altLang="en-US" sz="1400" smtClean="0"/>
              <a:t> 6.3.5 and in FAQs 12 and 12a on inclusion of potential Essential Patent Claims by incorporation or by reference.</a:t>
            </a:r>
            <a:r>
              <a:rPr lang="en-US" altLang="en-US" sz="1400" smtClean="0">
                <a:solidFill>
                  <a:srgbClr val="FF3300"/>
                </a:solidFill>
              </a:rPr>
              <a:t> </a:t>
            </a:r>
          </a:p>
          <a:p>
            <a:pPr lvl="1">
              <a:lnSpc>
                <a:spcPct val="80000"/>
              </a:lnSpc>
              <a:spcBef>
                <a:spcPct val="5000"/>
              </a:spcBef>
              <a:buFontTx/>
              <a:buNone/>
            </a:pPr>
            <a:endParaRPr lang="en-US" altLang="en-US" sz="1200" smtClean="0"/>
          </a:p>
          <a:p>
            <a:pPr lvl="1">
              <a:lnSpc>
                <a:spcPct val="80000"/>
              </a:lnSpc>
              <a:spcBef>
                <a:spcPct val="5000"/>
              </a:spcBef>
              <a:buFontTx/>
              <a:buNone/>
            </a:pPr>
            <a:r>
              <a:rPr lang="en-US" altLang="en-US" sz="1200" smtClean="0"/>
              <a:t>	Note: </a:t>
            </a:r>
            <a:r>
              <a:rPr lang="en-US" altLang="en-US" sz="1200" b="1" smtClean="0"/>
              <a:t>WG</a:t>
            </a:r>
            <a:r>
              <a:rPr lang="en-US" altLang="en-US" sz="1200" smtClean="0"/>
              <a:t> includes Working Groups, Task Groups, and other standards-developing committees with a PAR approved by the IEEE-SA Standards Board.</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4"/>
          <p:cNvSpPr>
            <a:spLocks noGrp="1" noChangeArrowheads="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March </a:t>
            </a:r>
            <a:r>
              <a:rPr lang="en-US" altLang="en-US" sz="1800" dirty="0" smtClean="0"/>
              <a:t>2016</a:t>
            </a:r>
            <a:endParaRPr lang="en-US" altLang="en-US" sz="1800" dirty="0" smtClean="0"/>
          </a:p>
        </p:txBody>
      </p:sp>
      <p:sp>
        <p:nvSpPr>
          <p:cNvPr id="15364" name="Slide Number Placeholder 4"/>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383012F2-B6FB-476E-8A0E-F8D1D62EB061}" type="slidenum">
              <a:rPr lang="en-US" altLang="en-US"/>
              <a:pPr/>
              <a:t>7</a:t>
            </a:fld>
            <a:endParaRPr lang="en-US" altLang="en-US"/>
          </a:p>
        </p:txBody>
      </p:sp>
      <p:sp>
        <p:nvSpPr>
          <p:cNvPr id="15365" name="Rectangle 2"/>
          <p:cNvSpPr>
            <a:spLocks noGrp="1" noChangeArrowheads="1"/>
          </p:cNvSpPr>
          <p:nvPr>
            <p:ph type="title"/>
          </p:nvPr>
        </p:nvSpPr>
        <p:spPr>
          <a:xfrm>
            <a:off x="685800" y="685800"/>
            <a:ext cx="7772400" cy="381000"/>
          </a:xfrm>
        </p:spPr>
        <p:txBody>
          <a:bodyPr/>
          <a:lstStyle/>
          <a:p>
            <a:r>
              <a:rPr lang="en-US" altLang="en-US" sz="2800" u="sng" smtClean="0"/>
              <a:t>Participants, Patents, and Duty to Inform</a:t>
            </a:r>
          </a:p>
        </p:txBody>
      </p:sp>
      <p:sp>
        <p:nvSpPr>
          <p:cNvPr id="15366"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endParaRPr lang="en-GB" altLang="en-US" sz="2000" b="1" u="sng">
              <a:solidFill>
                <a:schemeClr val="tx2"/>
              </a:solidFill>
              <a:latin typeface="Helvetica" pitchFamily="34" charset="0"/>
            </a:endParaRPr>
          </a:p>
        </p:txBody>
      </p:sp>
      <p:sp>
        <p:nvSpPr>
          <p:cNvPr id="15367" name="Rectangle 4"/>
          <p:cNvSpPr>
            <a:spLocks noChangeArrowheads="1"/>
          </p:cNvSpPr>
          <p:nvPr/>
        </p:nvSpPr>
        <p:spPr bwMode="auto">
          <a:xfrm>
            <a:off x="533400" y="1143000"/>
            <a:ext cx="8229600" cy="4038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230188" indent="-230188">
              <a:defRPr sz="1200">
                <a:solidFill>
                  <a:schemeClr val="tx1"/>
                </a:solidFill>
                <a:latin typeface="Times New Roman" pitchFamily="18" charset="0"/>
                <a:ea typeface="MS PGothic" pitchFamily="34" charset="-128"/>
              </a:defRPr>
            </a:lvl1pPr>
            <a:lvl2pPr marL="630238"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nSpc>
                <a:spcPct val="80000"/>
              </a:lnSpc>
              <a:spcBef>
                <a:spcPct val="20000"/>
              </a:spcBef>
              <a:buFontTx/>
              <a:buChar char="•"/>
            </a:pPr>
            <a:endParaRPr lang="en-US" altLang="en-US" sz="400" b="1" u="sng">
              <a:solidFill>
                <a:srgbClr val="FF0000"/>
              </a:solidFill>
            </a:endParaRPr>
          </a:p>
          <a:p>
            <a:pPr>
              <a:spcBef>
                <a:spcPct val="20000"/>
              </a:spcBef>
            </a:pPr>
            <a:r>
              <a:rPr lang="en-US" altLang="en-US"/>
              <a:t>	</a:t>
            </a:r>
            <a:r>
              <a:rPr lang="en-US" altLang="en-US" sz="1600"/>
              <a:t>All participants in this meeting have certain obligations under the IEEE-SA Patent Policy.  Participants: </a:t>
            </a:r>
          </a:p>
          <a:p>
            <a:pPr lvl="1">
              <a:spcBef>
                <a:spcPct val="20000"/>
              </a:spcBef>
              <a:buFontTx/>
              <a:buChar char="–"/>
            </a:pPr>
            <a:r>
              <a:rPr lang="ja-JP" altLang="en-US" sz="1600" b="1"/>
              <a:t>“</a:t>
            </a:r>
            <a:r>
              <a:rPr lang="en-US" altLang="ja-JP" sz="1600" b="1"/>
              <a:t>Shall inform the IEEE (or cause the IEEE to be informed)</a:t>
            </a:r>
            <a:r>
              <a:rPr lang="ja-JP" altLang="en-US" sz="1600" b="1"/>
              <a:t>”</a:t>
            </a:r>
            <a:r>
              <a:rPr lang="en-US" altLang="ja-JP" sz="1600" b="1"/>
              <a:t> of the identity of each </a:t>
            </a:r>
            <a:r>
              <a:rPr lang="ja-JP" altLang="en-US" sz="1600" b="1"/>
              <a:t>“</a:t>
            </a:r>
            <a:r>
              <a:rPr lang="en-US" altLang="ja-JP" sz="1600" b="1"/>
              <a:t>holder of any potential Essential Patent Claims of which they are personally aware</a:t>
            </a:r>
            <a:r>
              <a:rPr lang="ja-JP" altLang="en-US" sz="1600" b="1"/>
              <a:t>”</a:t>
            </a:r>
            <a:r>
              <a:rPr lang="en-US" altLang="ja-JP" sz="1600" b="1"/>
              <a:t> if the claims are owned or controlled by the participant or the entity the participant is from, employed by, or otherwise represents</a:t>
            </a:r>
          </a:p>
          <a:p>
            <a:pPr lvl="2">
              <a:spcBef>
                <a:spcPct val="20000"/>
              </a:spcBef>
              <a:buFontTx/>
              <a:buChar char="•"/>
            </a:pPr>
            <a:r>
              <a:rPr lang="ja-JP" altLang="en-US" sz="1400" b="1"/>
              <a:t>“</a:t>
            </a:r>
            <a:r>
              <a:rPr lang="en-US" altLang="ja-JP" sz="1400" b="1"/>
              <a:t>Personal awareness</a:t>
            </a:r>
            <a:r>
              <a:rPr lang="ja-JP" altLang="en-US" sz="1400" b="1"/>
              <a:t>”</a:t>
            </a:r>
            <a:r>
              <a:rPr lang="en-US" altLang="ja-JP" sz="1400" b="1"/>
              <a:t> means that the participant </a:t>
            </a:r>
            <a:r>
              <a:rPr lang="ja-JP" altLang="en-US" sz="1400" b="1"/>
              <a:t>“</a:t>
            </a:r>
            <a:r>
              <a:rPr lang="en-US" altLang="ja-JP" sz="1400" b="1"/>
              <a:t>is personally aware that the holder may have a potential Essential Patent Claim,</a:t>
            </a:r>
            <a:r>
              <a:rPr lang="ja-JP" altLang="en-US" sz="1400" b="1"/>
              <a:t>”</a:t>
            </a:r>
            <a:r>
              <a:rPr lang="en-US" altLang="ja-JP" sz="1400" b="1"/>
              <a:t> even if the participant is not personally aware of the specific patents or</a:t>
            </a:r>
            <a:r>
              <a:rPr lang="en-US" altLang="ja-JP" sz="1400" b="1">
                <a:solidFill>
                  <a:srgbClr val="FF3300"/>
                </a:solidFill>
              </a:rPr>
              <a:t> </a:t>
            </a:r>
            <a:r>
              <a:rPr lang="en-US" altLang="ja-JP" sz="1400" b="1"/>
              <a:t>patent claims</a:t>
            </a:r>
          </a:p>
          <a:p>
            <a:pPr lvl="1">
              <a:spcBef>
                <a:spcPct val="20000"/>
              </a:spcBef>
              <a:buFontTx/>
              <a:buChar char="–"/>
            </a:pPr>
            <a:r>
              <a:rPr lang="ja-JP" altLang="en-US" sz="1600" b="1"/>
              <a:t>“</a:t>
            </a:r>
            <a:r>
              <a:rPr lang="en-US" altLang="ja-JP" sz="1600" b="1"/>
              <a:t>Should inform the IEEE (or cause the IEEE to be informed)</a:t>
            </a:r>
            <a:r>
              <a:rPr lang="ja-JP" altLang="en-US" sz="1600" b="1"/>
              <a:t>”</a:t>
            </a:r>
            <a:r>
              <a:rPr lang="en-US" altLang="ja-JP" sz="1600" b="1"/>
              <a:t> of the identity of </a:t>
            </a:r>
            <a:r>
              <a:rPr lang="ja-JP" altLang="en-US" sz="1600" b="1"/>
              <a:t>“</a:t>
            </a:r>
            <a:r>
              <a:rPr lang="en-US" altLang="ja-JP" sz="1600" b="1"/>
              <a:t>any other holders of such potential Essential Patent Claims</a:t>
            </a:r>
            <a:r>
              <a:rPr lang="ja-JP" altLang="en-US" sz="1600" b="1"/>
              <a:t>”</a:t>
            </a:r>
            <a:r>
              <a:rPr lang="en-US" altLang="ja-JP" sz="1600" b="1"/>
              <a:t> (that is, third parties that are not affiliated with the participant, with the participant</a:t>
            </a:r>
            <a:r>
              <a:rPr lang="ja-JP" altLang="en-US" sz="1600" b="1"/>
              <a:t>’</a:t>
            </a:r>
            <a:r>
              <a:rPr lang="en-US" altLang="ja-JP" sz="1600" b="1"/>
              <a:t>s employer, or with anyone else that the participant is from or otherwise represents)</a:t>
            </a:r>
          </a:p>
          <a:p>
            <a:pPr lvl="1">
              <a:spcBef>
                <a:spcPct val="20000"/>
              </a:spcBef>
              <a:buFontTx/>
              <a:buChar char="–"/>
            </a:pPr>
            <a:r>
              <a:rPr lang="en-US" altLang="en-US" sz="1600" b="1"/>
              <a:t>The above does not apply if the patent</a:t>
            </a:r>
            <a:r>
              <a:rPr lang="en-US" altLang="en-US" sz="1600" b="1">
                <a:solidFill>
                  <a:srgbClr val="FF3300"/>
                </a:solidFill>
              </a:rPr>
              <a:t> </a:t>
            </a:r>
            <a:r>
              <a:rPr lang="en-US" altLang="en-US" sz="1600" b="1"/>
              <a:t>claim is already the subject of an Accepted Letter of Assurance that applies to the proposed standard(s) under consideration by this group</a:t>
            </a:r>
          </a:p>
          <a:p>
            <a:pPr>
              <a:spcBef>
                <a:spcPct val="20000"/>
              </a:spcBef>
            </a:pPr>
            <a:r>
              <a:rPr lang="en-GB" altLang="en-US" sz="1600" b="1"/>
              <a:t>		Quoted text excerpted from IEEE-SA Standards Board Bylaws subclause 6.2</a:t>
            </a:r>
            <a:endParaRPr lang="en-US" altLang="en-US" sz="1600" b="1"/>
          </a:p>
          <a:p>
            <a:pPr>
              <a:spcBef>
                <a:spcPct val="20000"/>
              </a:spcBef>
              <a:buFontTx/>
              <a:buChar char="•"/>
            </a:pPr>
            <a:r>
              <a:rPr lang="en-US" altLang="en-US" sz="1600"/>
              <a:t>Early identification of holders of potential Essential Patent Claims is strongly encouraged</a:t>
            </a:r>
          </a:p>
          <a:p>
            <a:pPr>
              <a:spcBef>
                <a:spcPct val="20000"/>
              </a:spcBef>
              <a:buFontTx/>
              <a:buChar char="•"/>
            </a:pPr>
            <a:r>
              <a:rPr lang="en-US" altLang="en-US" sz="1600"/>
              <a:t>No duty to perform a patent search</a:t>
            </a:r>
            <a:endParaRPr lang="en-GB" altLang="en-US" sz="1600"/>
          </a:p>
        </p:txBody>
      </p:sp>
      <p:sp>
        <p:nvSpPr>
          <p:cNvPr id="15368"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#1</a:t>
            </a:r>
            <a:endParaRPr lang="en-US" altLang="en-US" sz="240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4"/>
          <p:cNvSpPr>
            <a:spLocks noGrp="1" noChangeArrowheads="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March </a:t>
            </a:r>
            <a:r>
              <a:rPr lang="en-US" altLang="en-US" sz="1800" dirty="0" smtClean="0"/>
              <a:t>2016</a:t>
            </a:r>
            <a:endParaRPr lang="en-US" altLang="en-US" sz="1800" dirty="0" smtClean="0"/>
          </a:p>
        </p:txBody>
      </p:sp>
      <p:sp>
        <p:nvSpPr>
          <p:cNvPr id="16388" name="Slide Number Placeholder 4"/>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1D0B09C3-1AC7-4139-AFCA-2BBC70D894EF}" type="slidenum">
              <a:rPr lang="en-US" altLang="en-US"/>
              <a:pPr/>
              <a:t>8</a:t>
            </a:fld>
            <a:endParaRPr lang="en-US" altLang="en-US"/>
          </a:p>
        </p:txBody>
      </p:sp>
      <p:sp>
        <p:nvSpPr>
          <p:cNvPr id="16389" name="Rectangle 2"/>
          <p:cNvSpPr>
            <a:spLocks noGrp="1" noChangeArrowheads="1"/>
          </p:cNvSpPr>
          <p:nvPr>
            <p:ph type="title"/>
          </p:nvPr>
        </p:nvSpPr>
        <p:spPr/>
        <p:txBody>
          <a:bodyPr/>
          <a:lstStyle/>
          <a:p>
            <a:r>
              <a:rPr lang="en-GB" altLang="en-US" u="sng" smtClean="0"/>
              <a:t>Patent Related Links</a:t>
            </a:r>
            <a:endParaRPr lang="en-US" altLang="en-US" u="sng" smtClean="0"/>
          </a:p>
        </p:txBody>
      </p:sp>
      <p:sp>
        <p:nvSpPr>
          <p:cNvPr id="16390" name="Rectangle 3"/>
          <p:cNvSpPr>
            <a:spLocks noGrp="1" noChangeArrowheads="1"/>
          </p:cNvSpPr>
          <p:nvPr>
            <p:ph type="body" idx="4294967295"/>
          </p:nvPr>
        </p:nvSpPr>
        <p:spPr>
          <a:xfrm>
            <a:off x="0" y="1676400"/>
            <a:ext cx="8991600" cy="3505200"/>
          </a:xfrm>
        </p:spPr>
        <p:txBody>
          <a:bodyPr/>
          <a:lstStyle/>
          <a:p>
            <a:pPr lvl="1">
              <a:lnSpc>
                <a:spcPct val="90000"/>
              </a:lnSpc>
              <a:buFontTx/>
              <a:buNone/>
            </a:pPr>
            <a:r>
              <a:rPr lang="en-US" altLang="en-US" sz="1800" smtClean="0">
                <a:cs typeface="Times New Roman" pitchFamily="18" charset="0"/>
              </a:rPr>
              <a:t>	</a:t>
            </a:r>
            <a:r>
              <a:rPr lang="en-US" altLang="en-US" smtClean="0">
                <a:cs typeface="Times New Roman" pitchFamily="18" charset="0"/>
              </a:rPr>
              <a:t>All participants should be familiar with their obligations under the IEEE-SA Policies &amp; Procedures for standards development.</a:t>
            </a:r>
          </a:p>
          <a:p>
            <a:pPr lvl="1">
              <a:lnSpc>
                <a:spcPct val="90000"/>
              </a:lnSpc>
              <a:buFontTx/>
              <a:buNone/>
            </a:pPr>
            <a:r>
              <a:rPr lang="en-US" altLang="en-US" smtClean="0">
                <a:cs typeface="Times New Roman" pitchFamily="18" charset="0"/>
              </a:rPr>
              <a:t>	Patent Policy is stated in these sources:</a:t>
            </a:r>
          </a:p>
          <a:p>
            <a:pPr lvl="1">
              <a:lnSpc>
                <a:spcPct val="90000"/>
              </a:lnSpc>
              <a:buFontTx/>
              <a:buNone/>
            </a:pPr>
            <a:r>
              <a:rPr lang="en-GB" altLang="en-US" smtClean="0"/>
              <a:t>		IEEE-SA Standards Boards Bylaws</a:t>
            </a:r>
          </a:p>
          <a:p>
            <a:pPr lvl="1">
              <a:lnSpc>
                <a:spcPct val="90000"/>
              </a:lnSpc>
              <a:buFontTx/>
              <a:buNone/>
            </a:pPr>
            <a:r>
              <a:rPr lang="en-US" altLang="en-US" sz="1900" smtClean="0"/>
              <a:t>		</a:t>
            </a:r>
            <a:r>
              <a:rPr lang="en-US" altLang="en-US" sz="1900" i="1" smtClean="0"/>
              <a:t>http://standards.ieee.org/guides/bylaws/sect6-7.html#6</a:t>
            </a:r>
          </a:p>
          <a:p>
            <a:pPr lvl="1">
              <a:lnSpc>
                <a:spcPct val="90000"/>
              </a:lnSpc>
              <a:buFontTx/>
              <a:buNone/>
            </a:pPr>
            <a:r>
              <a:rPr lang="en-GB" altLang="en-US" smtClean="0"/>
              <a:t>		IEEE-SA Standards Board Operations Manual</a:t>
            </a:r>
          </a:p>
          <a:p>
            <a:pPr lvl="1">
              <a:lnSpc>
                <a:spcPct val="90000"/>
              </a:lnSpc>
              <a:buFontTx/>
              <a:buNone/>
            </a:pPr>
            <a:r>
              <a:rPr lang="en-US" altLang="en-US" smtClean="0"/>
              <a:t>		</a:t>
            </a:r>
            <a:r>
              <a:rPr lang="en-US" altLang="en-US" sz="1900" i="1" smtClean="0"/>
              <a:t>http://standards.ieee.org/guides/opman/sect6.html#6.3</a:t>
            </a:r>
            <a:endParaRPr lang="en-US" altLang="en-US" smtClean="0"/>
          </a:p>
          <a:p>
            <a:pPr lvl="1">
              <a:lnSpc>
                <a:spcPct val="90000"/>
              </a:lnSpc>
              <a:buFontTx/>
              <a:buNone/>
            </a:pPr>
            <a:r>
              <a:rPr lang="en-US" altLang="en-US" smtClean="0">
                <a:cs typeface="Times New Roman" pitchFamily="18" charset="0"/>
              </a:rPr>
              <a:t>	Material about the patent policy is available at</a:t>
            </a:r>
            <a:r>
              <a:rPr lang="en-US" altLang="en-US" smtClean="0"/>
              <a:t> </a:t>
            </a:r>
          </a:p>
          <a:p>
            <a:pPr lvl="1">
              <a:lnSpc>
                <a:spcPct val="90000"/>
              </a:lnSpc>
              <a:buFontTx/>
              <a:buNone/>
            </a:pPr>
            <a:r>
              <a:rPr lang="en-US" altLang="en-US" smtClean="0"/>
              <a:t>		</a:t>
            </a:r>
            <a:r>
              <a:rPr lang="en-US" altLang="en-US" sz="1900" i="1" smtClean="0"/>
              <a:t>http://standards.ieee.org/board/pat/pat-material.html</a:t>
            </a:r>
          </a:p>
        </p:txBody>
      </p:sp>
      <p:sp>
        <p:nvSpPr>
          <p:cNvPr id="16391"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dirty="0"/>
              <a:t>Slide #2</a:t>
            </a:r>
            <a:endParaRPr lang="en-US" altLang="en-US" sz="2400" dirty="0"/>
          </a:p>
        </p:txBody>
      </p:sp>
      <p:sp>
        <p:nvSpPr>
          <p:cNvPr id="16392" name="Rectangle 5"/>
          <p:cNvSpPr>
            <a:spLocks noChangeArrowheads="1"/>
          </p:cNvSpPr>
          <p:nvPr/>
        </p:nvSpPr>
        <p:spPr bwMode="auto">
          <a:xfrm>
            <a:off x="1295400" y="5273675"/>
            <a:ext cx="6781800" cy="8223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b="1">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2"/>
              <a:buNone/>
            </a:pPr>
            <a:endParaRPr lang="en-US" altLang="en-US" b="1">
              <a:solidFill>
                <a:srgbClr val="000099"/>
              </a:solidFill>
              <a:latin typeface="Arial" pitchFamily="34" charset="0"/>
            </a:endParaRPr>
          </a:p>
          <a:p>
            <a:pPr algn="ctr">
              <a:lnSpc>
                <a:spcPct val="80000"/>
              </a:lnSpc>
              <a:spcBef>
                <a:spcPct val="20000"/>
              </a:spcBef>
              <a:buClr>
                <a:srgbClr val="CC3300"/>
              </a:buClr>
              <a:buSzPct val="50000"/>
              <a:buFont typeface="Monotype Sorts" charset="2"/>
              <a:buNone/>
            </a:pPr>
            <a:r>
              <a:rPr lang="en-US" altLang="en-US" b="1">
                <a:solidFill>
                  <a:srgbClr val="000099"/>
                </a:solidFill>
                <a:latin typeface="Arial" pitchFamily="34" charset="0"/>
              </a:rPr>
              <a:t>This slide set is available at http://standards.ieee.org/board/pat/pat-slideset.ppt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4"/>
          <p:cNvSpPr>
            <a:spLocks noGrp="1" noChangeArrowheads="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March </a:t>
            </a:r>
            <a:r>
              <a:rPr lang="en-US" altLang="en-US" sz="1800" dirty="0" smtClean="0"/>
              <a:t>2016</a:t>
            </a:r>
            <a:endParaRPr lang="en-US" altLang="en-US" sz="1800" dirty="0" smtClean="0"/>
          </a:p>
        </p:txBody>
      </p:sp>
      <p:sp>
        <p:nvSpPr>
          <p:cNvPr id="17412" name="Slide Number Placeholder 4"/>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BABE050E-9D60-4959-B570-F0B3A923B8B1}" type="slidenum">
              <a:rPr lang="en-US" altLang="en-US"/>
              <a:pPr/>
              <a:t>9</a:t>
            </a:fld>
            <a:endParaRPr lang="en-US" altLang="en-US"/>
          </a:p>
        </p:txBody>
      </p:sp>
      <p:sp>
        <p:nvSpPr>
          <p:cNvPr id="17413" name="Rectangle 2"/>
          <p:cNvSpPr>
            <a:spLocks noGrp="1" noChangeArrowheads="1"/>
          </p:cNvSpPr>
          <p:nvPr>
            <p:ph type="title"/>
          </p:nvPr>
        </p:nvSpPr>
        <p:spPr/>
        <p:txBody>
          <a:bodyPr/>
          <a:lstStyle/>
          <a:p>
            <a:r>
              <a:rPr lang="en-US" altLang="en-US" dirty="0" smtClean="0"/>
              <a:t>Call for Potentially Essential Patents</a:t>
            </a:r>
          </a:p>
        </p:txBody>
      </p:sp>
      <p:sp>
        <p:nvSpPr>
          <p:cNvPr id="17414" name="Rectangle 3"/>
          <p:cNvSpPr>
            <a:spLocks noGrp="1" noChangeArrowheads="1"/>
          </p:cNvSpPr>
          <p:nvPr>
            <p:ph type="body" idx="4294967295"/>
          </p:nvPr>
        </p:nvSpPr>
        <p:spPr>
          <a:xfrm>
            <a:off x="762000" y="1981200"/>
            <a:ext cx="7772400" cy="4114800"/>
          </a:xfrm>
        </p:spPr>
        <p:txBody>
          <a:bodyPr/>
          <a:lstStyle/>
          <a:p>
            <a:r>
              <a:rPr lang="en-US" altLang="en-US" sz="20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sz="1600" smtClean="0"/>
              <a:t>Either speak up now or</a:t>
            </a:r>
          </a:p>
          <a:p>
            <a:pPr lvl="1"/>
            <a:r>
              <a:rPr lang="en-US" altLang="en-US" sz="1600" smtClean="0"/>
              <a:t>Provide the chair of this group with the identity of the holder(s) of any and all such claims as soon as possible or</a:t>
            </a:r>
          </a:p>
          <a:p>
            <a:pPr lvl="1"/>
            <a:r>
              <a:rPr lang="en-US" altLang="en-US" sz="1600" smtClean="0"/>
              <a:t>Cause an LOA to be submitted</a:t>
            </a:r>
          </a:p>
        </p:txBody>
      </p:sp>
      <p:sp>
        <p:nvSpPr>
          <p:cNvPr id="17415"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#3</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22022</TotalTime>
  <Words>868</Words>
  <Application>Microsoft Office PowerPoint</Application>
  <PresentationFormat>On-screen Show (4:3)</PresentationFormat>
  <Paragraphs>225</Paragraphs>
  <Slides>14</Slides>
  <Notes>12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16" baseType="lpstr">
      <vt:lpstr>802-11-Submission</vt:lpstr>
      <vt:lpstr>Document</vt:lpstr>
      <vt:lpstr>TGax PHY Ad Hoc March 2016 Meeting Agenda</vt:lpstr>
      <vt:lpstr>IEEE 802.11 TGax High Efficiency WLAN PHY Ad Hoc</vt:lpstr>
      <vt:lpstr>Agenda Items</vt:lpstr>
      <vt:lpstr>Meeting Protocol, Attendance, Voting &amp; Document Status</vt:lpstr>
      <vt:lpstr>Patent Policy and Other Guidelines</vt:lpstr>
      <vt:lpstr>Instructions for the WG Chair</vt:lpstr>
      <vt:lpstr>Participants, Patents, and Duty to Inform</vt:lpstr>
      <vt:lpstr>Patent Related Links</vt:lpstr>
      <vt:lpstr>Call for Potentially Essential Patents</vt:lpstr>
      <vt:lpstr>Other Guidelines for IEEE WG Meetings</vt:lpstr>
      <vt:lpstr>Ad Hoc Groups Operation</vt:lpstr>
      <vt:lpstr>TGax PHY Schedule in a Glance</vt:lpstr>
      <vt:lpstr>PHY Submissions </vt:lpstr>
      <vt:lpstr>Straw poll #1</vt:lpstr>
    </vt:vector>
  </TitlesOfParts>
  <Company>Cisco Systems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MAC ad hoc  meeting agenda</dc:title>
  <dc:creator>Brian Hart</dc:creator>
  <cp:lastModifiedBy>mtk30143</cp:lastModifiedBy>
  <cp:revision>1511</cp:revision>
  <cp:lastPrinted>1998-02-10T13:28:06Z</cp:lastPrinted>
  <dcterms:created xsi:type="dcterms:W3CDTF">2007-04-17T18:10:23Z</dcterms:created>
  <dcterms:modified xsi:type="dcterms:W3CDTF">2016-03-14T07:11:01Z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(11)O48q+nWDiKNAVXoAwq58w7ATF5BZpxUzus1FEuepahc6BRLUWdfXeHQFTCUY0LJynFgfmRNU_x000d_
PZlAVy+j0r6pbdmCRncynI9/Aaf8AO/s5Z/cQrhsqm+/ilxCTptQKV2KGHnGNsKrsfiqTB7o_x000d_
nk1NZFjLmsdN3EIA+nFCDPLxB+rwPfkyuQuKxC1SHK8+gkXrhd5XuRgWoU+k7Kr21OEQYYVo_x000d_
bcxrJtGls6+SGcfdxl</vt:lpwstr>
  </property>
  <property fmtid="{D5CDD505-2E9C-101B-9397-08002B2CF9AE}" pid="3" name="_ms_pID_7253431">
    <vt:lpwstr>K0qCLm5hNNHntgVAX1YU6nQ2gfWxEqcbblzHmHAfHcf/Tr88k+xYjW_x000d_
jXwzYLZdGDR58Bt2TMD6KwB/pidXZI0t4eTVn62kFTRlKSek2wU4tFYwOIHDOL4/TF95PXSz_x000d_
YzQjeEbYZeZ8NA4BkgQkrYOVhie3oGG8BduXfuqQpwtRlm/U02j2lws529RgjcpGPPoJ7opd_x000d_
0QYrRdn5tuOrPS27+SWpyz+V5FnRaWtpxsb+</vt:lpwstr>
  </property>
  <property fmtid="{D5CDD505-2E9C-101B-9397-08002B2CF9AE}" pid="4" name="_ms_pID_7253432">
    <vt:lpwstr>z+wS3Lso7rCsk2u5NeSdz1mgAhBlIKPm/6Vt_x000d_
9SelwiGPWJl2e/L+mnGBFwHGXGa+csQarF7br81kk2LVNPg6yD/DC8wlIpbq2K7VUww14u8k_x000d_
0iGXh6tprVo8LoW0qiUwOeVz06HJGnkjqAlM1d4ZbjndxKeTrirxG+HR41WRHASbvCRtyJGJ_x000d_
++4bgm12ABvUM3w0pT8GtTg7W044LQCb9yYxc57ndLDCfychoQXgQK</vt:lpwstr>
  </property>
  <property fmtid="{D5CDD505-2E9C-101B-9397-08002B2CF9AE}" pid="5" name="_ms_pID_7253433">
    <vt:lpwstr>GlasUOdPGeoqYPypWe_x000d_
IqLqMyBUZS1gXBZWYHMs+w2AXBxaewrqw+UrSPetciY4AAcIv8tZY1ADuj3TwBHMwaM9FSw/_x000d_
0AHQaS3Q0aB6A5ig3WkPwTpMkngmVYwD8N8wnGJrC/A44Ltr5Mv4/tg9VI8Y2GY872s0Qqdm_x000d_
dJg9BKHEmWfdgaZ3RKkJaunONvMnmYpZY6f1T/2TLX3GQZOZ3Uc+RBGS+lJkkVJ1zuQiRagO</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_x000d_
20mkNSLxbw5eM5B39cTseO0z1chv9l7xRG3Ch8Mxed6BDaF0eY/geGzEfHyO5D5IQC/5jKFS_x000d_
RyK0yUdQ4tNfVx3Ds6FV/rLfrFSHWYyWAkxrCfVtFHuBal2Pj4k88HEJWP3uHdwwKhfuqWq3_x000d_
KdfFjJCpIcERaWS31O1F6UeMnejKQHqPUprpG8dF4k6pnjGFiAloZBouYxFs5iROTheRHOkV_x000d_
8Jqj0cI85KZlFHEp</vt:lpwstr>
  </property>
  <property fmtid="{D5CDD505-2E9C-101B-9397-08002B2CF9AE}" pid="11" name="_ms_pID_7253434_00">
    <vt:lpwstr>_ms_pID_7253434</vt:lpwstr>
  </property>
  <property fmtid="{D5CDD505-2E9C-101B-9397-08002B2CF9AE}" pid="12" name="_ms_pID_7253435">
    <vt:lpwstr>VdJmx+I++wq7gK07vfGTigxcFRtRmEGux54d1Q69LNV8sD9ayTdcMUdR_x000d_
72ftdvdkin2icDoWiYTEV044DqDlIxDJCWmYCe9TXmdK418IXDWl81n6Q+xsL9yknXJOXBlm_x000d_
NZSOQK4S5F2VnRePXW7L80GN5Z21jR0wZRnbhrjnKH5fMMbilmchaAn6T4y1Oe7qM6CE8qxe_x000d_
06t8AhgmAFp6iBQrSP1Z5K8eWZILSqmzeM</vt:lpwstr>
  </property>
  <property fmtid="{D5CDD505-2E9C-101B-9397-08002B2CF9AE}" pid="13" name="_ms_pID_7253435_00">
    <vt:lpwstr>_ms_pID_7253435</vt:lpwstr>
  </property>
  <property fmtid="{D5CDD505-2E9C-101B-9397-08002B2CF9AE}" pid="14" name="_ms_pID_7253436">
    <vt:lpwstr>qYyZh4aZvPVX2T643EWnDJYv5yAmOPUwDmyf73_x000d_
bioyVR4Wf4A58Lj86J1XiPwbuK6rb9U36U1xLLQww+ywIxjGrLQOkim+UxYaiPHgB0aJtcMj_x000d_
olX7fx4lXom7J52vFo20EDRrAq6hWNnD5ovnm9dJ6dNY87eaRnZE0Kz3ZPj9qkxjzZAItqBJ_x000d_
DhO2FA4wdc7W4x4zG22Ki3G17H6eQ9F4iahaBYajfkzThkefmfsq</vt:lpwstr>
  </property>
  <property fmtid="{D5CDD505-2E9C-101B-9397-08002B2CF9AE}" pid="15" name="_ms_pID_7253436_00">
    <vt:lpwstr>_ms_pID_7253436</vt:lpwstr>
  </property>
  <property fmtid="{D5CDD505-2E9C-101B-9397-08002B2CF9AE}" pid="16" name="_ms_pID_7253437">
    <vt:lpwstr>H7aPvH8y7N/tdtmBqe7/_x000d_
T36vWXIcSVKwtkaBkYub7QrwBF1bc+MQEhZqNdRs7ScWpeqYSylLMFIPRJfeRaskz9z1f3Lv_x000d_
fsTmhGYxbcMBV+B/61ddIQkoykAvod8T/5zmAGe/aDKPKKfX8h3Q2iuFkB4r4AVVqCfPLnf8_x000d_
V+Aq/oiy3bzIgIu3oLBV3rK8Q9L66WjNzbM/YUEcvrIUodruzv11OsF1VtOw9/3Q2Z4Uep</vt:lpwstr>
  </property>
  <property fmtid="{D5CDD505-2E9C-101B-9397-08002B2CF9AE}" pid="17" name="_ms_pID_7253437_00">
    <vt:lpwstr>_ms_pID_7253437</vt:lpwstr>
  </property>
  <property fmtid="{D5CDD505-2E9C-101B-9397-08002B2CF9AE}" pid="18" name="_ms_pID_7253438">
    <vt:lpwstr>5o_x000d_
sJssTYv3qE6KeKIJR60naGv96xwmW0kj0Eec6fCSAhf6n96X4AFHJRz2ys7x9bfs0GhMsZ80_x000d_
EvDHXSeXaymUz/tZ6NEguhSBE1aISyRDOGyPFN0J4BFTelacMeDH0TXhOMGSYVCinzY/OctP_x000d_
vHiNscBq6X8L5ZviMgp2T/fY0n2AWj+kuM/kwydnZTwbw/biPfEOXRrt6UE9xtUflYcIjeCL_x000d_
lJSgg2Heg1nosm</vt:lpwstr>
  </property>
  <property fmtid="{D5CDD505-2E9C-101B-9397-08002B2CF9AE}" pid="19" name="_ms_pID_7253438_00">
    <vt:lpwstr>_ms_pID_7253438</vt:lpwstr>
  </property>
  <property fmtid="{D5CDD505-2E9C-101B-9397-08002B2CF9AE}" pid="20" name="_ms_pID_7253439">
    <vt:lpwstr>9R8sxW2bsK1FuCqk5FdU7CDMor8wwvepYlV1OZdpMryR174BfJDtInDL2Z_x000d_
8Ed0MM9hIhSiOjgU4tR4e7HeivI8hZYswqXpb0oE39b2Ap5OjuGZN9mChq+X6H2vcKo9txIx_x000d_
C1jDtQiM4aR6nOBBJbkS0yyXcIX1xpRNUSnpLaSiXJNKw5jzhS9yyLVoHVqkcWGc7MXAW5Jx_x000d_
WnWFALeEn9RZV2ybTDiWr+dPHKEt5iRD</vt:lpwstr>
  </property>
  <property fmtid="{D5CDD505-2E9C-101B-9397-08002B2CF9AE}" pid="21" name="_ms_pID_7253439_00">
    <vt:lpwstr>_ms_pID_7253439</vt:lpwstr>
  </property>
  <property fmtid="{D5CDD505-2E9C-101B-9397-08002B2CF9AE}" pid="22" name="_ms_pID_72534310">
    <vt:lpwstr>Gl8g9ICRyndh1BlxnkTjPekp8R6OLPX2VD1ztnzt_x000d_
uwyMtIkMkVOK7fJ4sWxcJA9UCi+jLoZBE6+S6/VkHtYovU6nX9XQwy+h</vt:lpwstr>
  </property>
  <property fmtid="{D5CDD505-2E9C-101B-9397-08002B2CF9AE}" pid="23" name="_ms_pID_72534310_00">
    <vt:lpwstr>_ms_pID_72534310</vt:lpwstr>
  </property>
  <property fmtid="{D5CDD505-2E9C-101B-9397-08002B2CF9AE}" pid="24" name="_ms_pID_72534311">
    <vt:lpwstr>Swl1/EnGLpPg==</vt:lpwstr>
  </property>
  <property fmtid="{D5CDD505-2E9C-101B-9397-08002B2CF9AE}" pid="25" name="_ms_pID_72534311_00">
    <vt:lpwstr>_ms_pID_72534311</vt:lpwstr>
  </property>
  <property fmtid="{D5CDD505-2E9C-101B-9397-08002B2CF9AE}" pid="26" name="_new_ms_pID_72543">
    <vt:lpwstr>(3)g3ML3zeCEnekj/OwYCtSqurJc/8d2QDUUEeEIYws5+DSc2+BPFlTxp5WekezXaVWhBL/gcJB_x000d_
NHEF7KwwQIvx42IUY9qjF20yJMqr5jJSk8iLzG34HfySO+raz35+XsifBAb++TCa7yr/yN1y_x000d_
hdkR8CeLCH3MfjBDevQnAUbY+3pGohalfzjSTCr/S9GlfNW4+PDSz/xHjYCzSAhNYK5qaoul_x000d_
jGKRR8TOqiAFAF8fDJ</vt:lpwstr>
  </property>
  <property fmtid="{D5CDD505-2E9C-101B-9397-08002B2CF9AE}" pid="27" name="_new_ms_pID_72543_00">
    <vt:lpwstr>_new_ms_pID_72543</vt:lpwstr>
  </property>
  <property fmtid="{D5CDD505-2E9C-101B-9397-08002B2CF9AE}" pid="28" name="_new_ms_pID_725431">
    <vt:lpwstr>mNl4kJZ3YE5dgxkd7qV9lz6De23mvwo2kgmYO9N1kGhMqSjEY3riet_x000d_
UOliK0zjlBaq+L0v+8+Y4lNg3XNUjpoB4bz05O067EsZ2pYXro90APKWsZ6V36T2C+tKgdn+_x000d_
9T35rh3Z3bc865uLvJx6A63EBpddOIVC5S/UgSO+5oe5Qopa6djCCcnL2PwEmXjl8PEaR4VP_x000d_
VuS2bhFtOojlp0855GF1LETQD05fR4uj64fm</vt:lpwstr>
  </property>
  <property fmtid="{D5CDD505-2E9C-101B-9397-08002B2CF9AE}" pid="29" name="_new_ms_pID_725431_00">
    <vt:lpwstr>_new_ms_pID_725431</vt:lpwstr>
  </property>
  <property fmtid="{D5CDD505-2E9C-101B-9397-08002B2CF9AE}" pid="30" name="_new_ms_pID_725432">
    <vt:lpwstr>D1XB9di89gjbSV9Q9VMhuKhmY65QpwW+OGFQ_x000d_
q2+b9914k4Xr0HfmMvisx0BVTbD8JzjFAvDVWs1Dl5K3KsFQtuY=</vt:lpwstr>
  </property>
  <property fmtid="{D5CDD505-2E9C-101B-9397-08002B2CF9AE}" pid="31" name="_new_ms_pID_725432_00">
    <vt:lpwstr>_new_ms_pID_725432</vt:lpwstr>
  </property>
  <property fmtid="{D5CDD505-2E9C-101B-9397-08002B2CF9AE}" pid="32" name="sflag">
    <vt:lpwstr>1425870505</vt:lpwstr>
  </property>
</Properties>
</file>