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1" r:id="rId3"/>
    <p:sldId id="483" r:id="rId4"/>
    <p:sldId id="469" r:id="rId5"/>
    <p:sldId id="484" r:id="rId6"/>
    <p:sldId id="470" r:id="rId7"/>
    <p:sldId id="489" r:id="rId8"/>
    <p:sldId id="480" r:id="rId9"/>
    <p:sldId id="466" r:id="rId10"/>
    <p:sldId id="467" r:id="rId11"/>
    <p:sldId id="464" r:id="rId12"/>
    <p:sldId id="49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1" autoAdjust="0"/>
    <p:restoredTop sz="88932" autoAdjust="0"/>
  </p:normalViewPr>
  <p:slideViewPr>
    <p:cSldViewPr>
      <p:cViewPr varScale="1">
        <p:scale>
          <a:sx n="137" d="100"/>
          <a:sy n="137" d="100"/>
        </p:scale>
        <p:origin x="278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55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6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802.11-16/0397r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HE-SIG-B Signaling Discussions 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11-15/0132r15, </a:t>
            </a:r>
            <a:r>
              <a:rPr lang="en-US" altLang="ko-KR" dirty="0"/>
              <a:t>Spec Framework </a:t>
            </a:r>
            <a:r>
              <a:rPr lang="en-US" altLang="ko-KR" dirty="0" smtClean="0"/>
              <a:t>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</a:t>
            </a:r>
            <a:r>
              <a:rPr lang="en-US" altLang="ko-KR" dirty="0"/>
              <a:t>11-16/0039r1, RU Allocation in SIG-B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3.2.5 The following indices shall be included in RU allocation subfield table in HE-SIG-B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242 Null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484 Null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996 Null</a:t>
            </a:r>
          </a:p>
          <a:p>
            <a:pPr marL="457200" lvl="1" indent="0"/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63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3.2.5 For DL MU PPDU of 80/160(80+80) MHz, HE-SIG-B </a:t>
            </a:r>
            <a:r>
              <a:rPr lang="en-US" altLang="ko-KR" dirty="0" smtClean="0"/>
              <a:t>shall be included at </a:t>
            </a:r>
            <a:r>
              <a:rPr lang="en-US" altLang="ko-KR" dirty="0" smtClean="0"/>
              <a:t>least in Primary 40MHz </a:t>
            </a:r>
            <a:r>
              <a:rPr lang="en-US" altLang="ko-KR" dirty="0" smtClean="0"/>
              <a:t>when there is a non-null RU that needs to be signaled by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HE-SIG-B content channel.</a:t>
            </a:r>
            <a:endParaRPr lang="en-US" altLang="ko-KR" dirty="0" smtClean="0"/>
          </a:p>
          <a:p>
            <a:pPr lvl="1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30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HE-SIG-B field delivers multi user signaling information [1].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TGax </a:t>
            </a:r>
            <a:r>
              <a:rPr lang="en-US" dirty="0"/>
              <a:t>adopted non-contiguous channel </a:t>
            </a:r>
            <a:r>
              <a:rPr lang="en-US" dirty="0" smtClean="0"/>
              <a:t>bonding [2][3]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/>
              <a:t>The 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side.</a:t>
            </a:r>
          </a:p>
          <a:p>
            <a:pPr marL="457200" lvl="1" indent="0"/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HE-SIG-B signaling details for the </a:t>
            </a:r>
            <a:r>
              <a:rPr lang="en-US" dirty="0" smtClean="0"/>
              <a:t>non-contiguous channel bonding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HE-SIG-B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64845"/>
            <a:ext cx="7770813" cy="149309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altLang="ko-KR" dirty="0" smtClean="0"/>
              <a:t>Signaling for the center 26 RU in 80MHz is TBD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2" name="Straight Connector 61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3" name="Straight Connector 62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691680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 MHz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2509202" y="1798602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2509202" y="2157946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2509202" y="2507790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2486410" y="2892132"/>
            <a:ext cx="501414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9" name="Left Brace 68"/>
          <p:cNvSpPr/>
          <p:nvPr/>
        </p:nvSpPr>
        <p:spPr>
          <a:xfrm>
            <a:off x="2243041" y="1659796"/>
            <a:ext cx="134135" cy="72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1" name="Left Brace 70"/>
          <p:cNvSpPr/>
          <p:nvPr/>
        </p:nvSpPr>
        <p:spPr>
          <a:xfrm>
            <a:off x="2243041" y="2394255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2" name="Left Brace 71"/>
          <p:cNvSpPr/>
          <p:nvPr/>
        </p:nvSpPr>
        <p:spPr>
          <a:xfrm>
            <a:off x="2243041" y="2758414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1691680" y="2406759"/>
            <a:ext cx="555565" cy="360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 MHz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91680" y="2774548"/>
            <a:ext cx="555565" cy="32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 MHz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RU allocation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subfield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1065213"/>
          </a:xfrm>
        </p:spPr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For DL OFDMA PPDU, tones of one or more secondary channels in 80MHz and 160(80+80) MHz can be nulled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[2][3]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8" name="Left Brace 37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017770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2395206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RU allocation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81" name="Straight Arrow Connector 80"/>
          <p:cNvCxnSpPr>
            <a:stCxn id="78" idx="0"/>
            <a:endCxn id="53" idx="0"/>
          </p:cNvCxnSpPr>
          <p:nvPr/>
        </p:nvCxnSpPr>
        <p:spPr>
          <a:xfrm flipV="1">
            <a:off x="3825533" y="2764910"/>
            <a:ext cx="2162" cy="499557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3124910"/>
            <a:ext cx="1" cy="38997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</a:t>
            </a:r>
            <a:r>
              <a:rPr lang="en-US" sz="2800" dirty="0" smtClean="0"/>
              <a:t>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SU PPDU, SIG-A’s BW subfield </a:t>
            </a:r>
            <a:r>
              <a:rPr lang="en-US" dirty="0" smtClean="0"/>
              <a:t>signals </a:t>
            </a:r>
            <a:r>
              <a:rPr lang="en-US" dirty="0" smtClean="0"/>
              <a:t>20/40/80/160(80+80) MHz bandwidths only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MU PPDU, </a:t>
            </a:r>
            <a:r>
              <a:rPr lang="en-US" dirty="0" smtClean="0"/>
              <a:t>SIG-A’s BW </a:t>
            </a:r>
            <a:r>
              <a:rPr lang="en-US" dirty="0" smtClean="0"/>
              <a:t>subfield </a:t>
            </a:r>
            <a:r>
              <a:rPr lang="en-US" dirty="0" smtClean="0"/>
              <a:t>is </a:t>
            </a:r>
            <a:r>
              <a:rPr lang="en-US" dirty="0" smtClean="0"/>
              <a:t>TBD that may </a:t>
            </a:r>
            <a:r>
              <a:rPr lang="en-US" dirty="0"/>
              <a:t>accommodate more </a:t>
            </a:r>
            <a:r>
              <a:rPr lang="en-US" dirty="0" smtClean="0"/>
              <a:t>bandwidth options than </a:t>
            </a:r>
            <a:r>
              <a:rPr lang="en-US" dirty="0"/>
              <a:t>in SU </a:t>
            </a:r>
            <a:r>
              <a:rPr lang="en-US" dirty="0" smtClean="0"/>
              <a:t>case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11ax may extend SIG-A’s BW subfield in DL MU to explicitly signal multiple TBD non-contiguous bandwidth </a:t>
            </a:r>
            <a:r>
              <a:rPr lang="en-US" dirty="0" smtClean="0"/>
              <a:t>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According to [2], BW subfield may require 3~7 bits </a:t>
            </a:r>
            <a:r>
              <a:rPr lang="en-US" dirty="0" smtClean="0"/>
              <a:t>according to channel bonding </a:t>
            </a:r>
            <a:r>
              <a:rPr lang="en-US" dirty="0" smtClean="0"/>
              <a:t>rules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4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channel-bonding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537659"/>
            <a:ext cx="7770813" cy="1925238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</a:t>
            </a:r>
            <a:r>
              <a:rPr lang="en-US" dirty="0" smtClean="0"/>
              <a:t>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</a:t>
            </a:r>
            <a:r>
              <a:rPr lang="en-US" dirty="0" smtClean="0"/>
              <a:t>sent </a:t>
            </a:r>
            <a:r>
              <a:rPr lang="en-US" dirty="0" smtClean="0"/>
              <a:t>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</a:t>
            </a:r>
            <a:r>
              <a:rPr lang="en-US" dirty="0" smtClean="0"/>
              <a:t>4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33725"/>
              </p:ext>
            </p:extLst>
          </p:nvPr>
        </p:nvGraphicFramePr>
        <p:xfrm>
          <a:off x="75050" y="3421352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215514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2" name="Straight Connector 41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1" name="Left Brace 50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867056"/>
            <a:ext cx="1807706" cy="145542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39461" y="2038017"/>
            <a:ext cx="3476755" cy="34671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43729"/>
            <a:ext cx="7770813" cy="1944751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OFDMA there is the center 26 RU, 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non-contiguous </a:t>
            </a:r>
            <a:r>
              <a:rPr lang="en-US" dirty="0" smtClean="0"/>
              <a:t>channel PPDU</a:t>
            </a:r>
            <a:r>
              <a:rPr lang="en-US" dirty="0" smtClean="0"/>
              <a:t>, when a secondary channel adjacent to the center </a:t>
            </a:r>
            <a:r>
              <a:rPr lang="en-US" dirty="0" smtClean="0"/>
              <a:t>26 RU is </a:t>
            </a:r>
            <a:r>
              <a:rPr lang="en-US" dirty="0" smtClean="0"/>
              <a:t>nulled, the </a:t>
            </a:r>
            <a:r>
              <a:rPr lang="en-US" dirty="0"/>
              <a:t>center 26 </a:t>
            </a:r>
            <a:r>
              <a:rPr lang="en-US" dirty="0" smtClean="0"/>
              <a:t>RU also should be nulled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proposed option </a:t>
            </a:r>
            <a:r>
              <a:rPr lang="en-US" dirty="0"/>
              <a:t>(B) signaling can explicitly identify the existence of </a:t>
            </a:r>
            <a:r>
              <a:rPr lang="en-US" dirty="0" smtClean="0"/>
              <a:t>the center </a:t>
            </a:r>
            <a:r>
              <a:rPr lang="en-US" dirty="0"/>
              <a:t>26 </a:t>
            </a:r>
            <a:r>
              <a:rPr lang="en-US" dirty="0" smtClean="0"/>
              <a:t>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</a:t>
            </a:r>
            <a:r>
              <a:rPr lang="en-US" dirty="0"/>
              <a:t>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243" name="Rectangle 5"/>
          <p:cNvSpPr>
            <a:spLocks noChangeArrowheads="1"/>
          </p:cNvSpPr>
          <p:nvPr/>
        </p:nvSpPr>
        <p:spPr bwMode="auto">
          <a:xfrm>
            <a:off x="14231" y="3429749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44" name="Rectangle 5"/>
          <p:cNvSpPr>
            <a:spLocks noChangeArrowheads="1"/>
          </p:cNvSpPr>
          <p:nvPr/>
        </p:nvSpPr>
        <p:spPr bwMode="auto">
          <a:xfrm>
            <a:off x="1043608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242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(Null)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5" name="Rectangle 5"/>
          <p:cNvSpPr>
            <a:spLocks noChangeArrowheads="1"/>
          </p:cNvSpPr>
          <p:nvPr/>
        </p:nvSpPr>
        <p:spPr bwMode="auto">
          <a:xfrm>
            <a:off x="1448344" y="3430893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46" name="Rectangle 245"/>
          <p:cNvSpPr>
            <a:spLocks noChangeArrowheads="1"/>
          </p:cNvSpPr>
          <p:nvPr/>
        </p:nvSpPr>
        <p:spPr bwMode="auto">
          <a:xfrm>
            <a:off x="827608" y="3430035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1264618" y="3429000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48" name="Rectangle 5"/>
          <p:cNvSpPr>
            <a:spLocks noChangeArrowheads="1"/>
          </p:cNvSpPr>
          <p:nvPr/>
        </p:nvSpPr>
        <p:spPr bwMode="auto">
          <a:xfrm>
            <a:off x="1839796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49" name="Rectangle 5"/>
          <p:cNvSpPr>
            <a:spLocks noChangeArrowheads="1"/>
          </p:cNvSpPr>
          <p:nvPr/>
        </p:nvSpPr>
        <p:spPr bwMode="auto">
          <a:xfrm>
            <a:off x="2135474" y="3429749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50" name="Rectangle 5"/>
          <p:cNvSpPr>
            <a:spLocks noChangeArrowheads="1"/>
          </p:cNvSpPr>
          <p:nvPr/>
        </p:nvSpPr>
        <p:spPr bwMode="auto">
          <a:xfrm>
            <a:off x="2519242" y="3429749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1" name="Rectangle 5"/>
          <p:cNvSpPr>
            <a:spLocks noChangeArrowheads="1"/>
          </p:cNvSpPr>
          <p:nvPr/>
        </p:nvSpPr>
        <p:spPr bwMode="auto">
          <a:xfrm>
            <a:off x="15629" y="3842208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52" name="Rectangle 5"/>
          <p:cNvSpPr>
            <a:spLocks noChangeArrowheads="1"/>
          </p:cNvSpPr>
          <p:nvPr/>
        </p:nvSpPr>
        <p:spPr bwMode="auto">
          <a:xfrm>
            <a:off x="1043608" y="3843386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</a:p>
        </p:txBody>
      </p:sp>
      <p:sp>
        <p:nvSpPr>
          <p:cNvPr id="253" name="Rectangle 5"/>
          <p:cNvSpPr>
            <a:spLocks noChangeArrowheads="1"/>
          </p:cNvSpPr>
          <p:nvPr/>
        </p:nvSpPr>
        <p:spPr bwMode="auto">
          <a:xfrm>
            <a:off x="1448344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54" name="Rectangle 5"/>
          <p:cNvSpPr>
            <a:spLocks noChangeArrowheads="1"/>
          </p:cNvSpPr>
          <p:nvPr/>
        </p:nvSpPr>
        <p:spPr bwMode="auto">
          <a:xfrm>
            <a:off x="827608" y="3843386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1264618" y="3843386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6" name="Rectangle 5"/>
          <p:cNvSpPr>
            <a:spLocks noChangeArrowheads="1"/>
          </p:cNvSpPr>
          <p:nvPr/>
        </p:nvSpPr>
        <p:spPr bwMode="auto">
          <a:xfrm>
            <a:off x="1841194" y="3843386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57" name="Rectangle 5"/>
          <p:cNvSpPr>
            <a:spLocks noChangeArrowheads="1"/>
          </p:cNvSpPr>
          <p:nvPr/>
        </p:nvSpPr>
        <p:spPr bwMode="auto">
          <a:xfrm>
            <a:off x="2136872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58" name="Rectangle 5"/>
          <p:cNvSpPr>
            <a:spLocks noChangeArrowheads="1"/>
          </p:cNvSpPr>
          <p:nvPr/>
        </p:nvSpPr>
        <p:spPr bwMode="auto">
          <a:xfrm>
            <a:off x="2520640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9" name="Rectangle 5"/>
          <p:cNvSpPr>
            <a:spLocks noChangeArrowheads="1"/>
          </p:cNvSpPr>
          <p:nvPr/>
        </p:nvSpPr>
        <p:spPr bwMode="auto">
          <a:xfrm>
            <a:off x="2705184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60" name="Rectangle 5"/>
          <p:cNvSpPr>
            <a:spLocks noChangeArrowheads="1"/>
          </p:cNvSpPr>
          <p:nvPr/>
        </p:nvSpPr>
        <p:spPr bwMode="auto">
          <a:xfrm>
            <a:off x="3085356" y="3843386"/>
            <a:ext cx="28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3388206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Dn</a:t>
            </a:r>
          </a:p>
        </p:txBody>
      </p:sp>
      <p:sp>
        <p:nvSpPr>
          <p:cNvPr id="262" name="Rectangle 5"/>
          <p:cNvSpPr>
            <a:spLocks noChangeArrowheads="1"/>
          </p:cNvSpPr>
          <p:nvPr/>
        </p:nvSpPr>
        <p:spPr bwMode="auto">
          <a:xfrm>
            <a:off x="3771974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4086182" y="3645064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4" name="Rectangle 5"/>
          <p:cNvSpPr>
            <a:spLocks noChangeArrowheads="1"/>
          </p:cNvSpPr>
          <p:nvPr/>
        </p:nvSpPr>
        <p:spPr bwMode="auto">
          <a:xfrm>
            <a:off x="4464008" y="3645064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5" name="Rectangle 5"/>
          <p:cNvSpPr>
            <a:spLocks noChangeArrowheads="1"/>
          </p:cNvSpPr>
          <p:nvPr/>
        </p:nvSpPr>
        <p:spPr bwMode="auto">
          <a:xfrm>
            <a:off x="4932040" y="3429177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66" name="Rectangle 5"/>
          <p:cNvSpPr>
            <a:spLocks noChangeArrowheads="1"/>
          </p:cNvSpPr>
          <p:nvPr/>
        </p:nvSpPr>
        <p:spPr bwMode="auto">
          <a:xfrm>
            <a:off x="5983930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7" name="Rectangle 5"/>
          <p:cNvSpPr>
            <a:spLocks noChangeArrowheads="1"/>
          </p:cNvSpPr>
          <p:nvPr/>
        </p:nvSpPr>
        <p:spPr bwMode="auto">
          <a:xfrm>
            <a:off x="6377307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5762162" y="3429000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9" name="Rectangle 268"/>
          <p:cNvSpPr>
            <a:spLocks noChangeArrowheads="1"/>
          </p:cNvSpPr>
          <p:nvPr/>
        </p:nvSpPr>
        <p:spPr bwMode="auto">
          <a:xfrm>
            <a:off x="6191552" y="3429463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0" name="Rectangle 5"/>
          <p:cNvSpPr>
            <a:spLocks noChangeArrowheads="1"/>
          </p:cNvSpPr>
          <p:nvPr/>
        </p:nvSpPr>
        <p:spPr bwMode="auto">
          <a:xfrm>
            <a:off x="6755862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1" name="Rectangle 5"/>
          <p:cNvSpPr>
            <a:spLocks noChangeArrowheads="1"/>
          </p:cNvSpPr>
          <p:nvPr/>
        </p:nvSpPr>
        <p:spPr bwMode="auto">
          <a:xfrm>
            <a:off x="7053795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72" name="Rectangle 5"/>
          <p:cNvSpPr>
            <a:spLocks noChangeArrowheads="1"/>
          </p:cNvSpPr>
          <p:nvPr/>
        </p:nvSpPr>
        <p:spPr bwMode="auto">
          <a:xfrm>
            <a:off x="7442990" y="342900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3" name="Rectangle 5"/>
          <p:cNvSpPr>
            <a:spLocks noChangeArrowheads="1"/>
          </p:cNvSpPr>
          <p:nvPr/>
        </p:nvSpPr>
        <p:spPr bwMode="auto">
          <a:xfrm>
            <a:off x="4933438" y="3841636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74" name="Rectangle 5"/>
          <p:cNvSpPr>
            <a:spLocks noChangeArrowheads="1"/>
          </p:cNvSpPr>
          <p:nvPr/>
        </p:nvSpPr>
        <p:spPr bwMode="auto">
          <a:xfrm>
            <a:off x="5983930" y="3843872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5" name="Rectangle 5"/>
          <p:cNvSpPr>
            <a:spLocks noChangeArrowheads="1"/>
          </p:cNvSpPr>
          <p:nvPr/>
        </p:nvSpPr>
        <p:spPr bwMode="auto">
          <a:xfrm>
            <a:off x="6377307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76" name="Rectangle 5"/>
          <p:cNvSpPr>
            <a:spLocks noChangeArrowheads="1"/>
          </p:cNvSpPr>
          <p:nvPr/>
        </p:nvSpPr>
        <p:spPr bwMode="auto">
          <a:xfrm>
            <a:off x="5762162" y="3843872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6191552" y="384433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8" name="Rectangle 5"/>
          <p:cNvSpPr>
            <a:spLocks noChangeArrowheads="1"/>
          </p:cNvSpPr>
          <p:nvPr/>
        </p:nvSpPr>
        <p:spPr bwMode="auto">
          <a:xfrm>
            <a:off x="6755862" y="3843872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9" name="Rectangle 5"/>
          <p:cNvSpPr>
            <a:spLocks noChangeArrowheads="1"/>
          </p:cNvSpPr>
          <p:nvPr/>
        </p:nvSpPr>
        <p:spPr bwMode="auto">
          <a:xfrm>
            <a:off x="7053795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80" name="Rectangle 5"/>
          <p:cNvSpPr>
            <a:spLocks noChangeArrowheads="1"/>
          </p:cNvSpPr>
          <p:nvPr/>
        </p:nvSpPr>
        <p:spPr bwMode="auto">
          <a:xfrm>
            <a:off x="7442990" y="384387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302" name="Rectangle 301"/>
          <p:cNvSpPr>
            <a:spLocks noChangeArrowheads="1"/>
          </p:cNvSpPr>
          <p:nvPr/>
        </p:nvSpPr>
        <p:spPr bwMode="auto">
          <a:xfrm>
            <a:off x="7740352" y="363334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03" name="Rectangle 5"/>
          <p:cNvSpPr>
            <a:spLocks noChangeArrowheads="1"/>
          </p:cNvSpPr>
          <p:nvPr/>
        </p:nvSpPr>
        <p:spPr bwMode="auto">
          <a:xfrm>
            <a:off x="8124120" y="363334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cxnSp>
        <p:nvCxnSpPr>
          <p:cNvPr id="304" name="Straight Arrow Connector 303"/>
          <p:cNvCxnSpPr/>
          <p:nvPr/>
        </p:nvCxnSpPr>
        <p:spPr>
          <a:xfrm flipH="1" flipV="1">
            <a:off x="7740352" y="3645692"/>
            <a:ext cx="566271" cy="35937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5" name="Straight Arrow Connector 304"/>
          <p:cNvCxnSpPr/>
          <p:nvPr/>
        </p:nvCxnSpPr>
        <p:spPr>
          <a:xfrm flipH="1">
            <a:off x="7750714" y="3633975"/>
            <a:ext cx="570246" cy="35802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827584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1" name="Rectangle 320"/>
          <p:cNvSpPr>
            <a:spLocks noChangeArrowheads="1"/>
          </p:cNvSpPr>
          <p:nvPr/>
        </p:nvSpPr>
        <p:spPr bwMode="auto">
          <a:xfrm>
            <a:off x="1427082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2" name="Rectangle 321"/>
          <p:cNvSpPr>
            <a:spLocks noChangeArrowheads="1"/>
          </p:cNvSpPr>
          <p:nvPr/>
        </p:nvSpPr>
        <p:spPr bwMode="auto">
          <a:xfrm>
            <a:off x="1724883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23" name="Rectangle 322"/>
          <p:cNvSpPr>
            <a:spLocks noChangeArrowheads="1"/>
          </p:cNvSpPr>
          <p:nvPr/>
        </p:nvSpPr>
        <p:spPr bwMode="auto">
          <a:xfrm>
            <a:off x="2298400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24" name="Rectangle 323"/>
          <p:cNvSpPr>
            <a:spLocks noChangeArrowheads="1"/>
          </p:cNvSpPr>
          <p:nvPr/>
        </p:nvSpPr>
        <p:spPr bwMode="auto">
          <a:xfrm>
            <a:off x="827584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5" name="Rectangle 5"/>
          <p:cNvSpPr>
            <a:spLocks noChangeArrowheads="1"/>
          </p:cNvSpPr>
          <p:nvPr/>
        </p:nvSpPr>
        <p:spPr bwMode="auto">
          <a:xfrm>
            <a:off x="1427082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6" name="Rectangle 6"/>
          <p:cNvSpPr>
            <a:spLocks noChangeArrowheads="1"/>
          </p:cNvSpPr>
          <p:nvPr/>
        </p:nvSpPr>
        <p:spPr bwMode="auto">
          <a:xfrm>
            <a:off x="1724883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827584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28" name="Rectangle 5"/>
          <p:cNvSpPr>
            <a:spLocks noChangeArrowheads="1"/>
          </p:cNvSpPr>
          <p:nvPr/>
        </p:nvSpPr>
        <p:spPr bwMode="auto">
          <a:xfrm>
            <a:off x="1427082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9" name="Rectangle 6"/>
          <p:cNvSpPr>
            <a:spLocks noChangeArrowheads="1"/>
          </p:cNvSpPr>
          <p:nvPr/>
        </p:nvSpPr>
        <p:spPr bwMode="auto">
          <a:xfrm>
            <a:off x="1724883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748073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748073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748073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2748073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2748073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2748073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2748073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2748073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2748073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39" name="Rectangle 338"/>
          <p:cNvSpPr>
            <a:spLocks noChangeArrowheads="1"/>
          </p:cNvSpPr>
          <p:nvPr/>
        </p:nvSpPr>
        <p:spPr bwMode="auto">
          <a:xfrm>
            <a:off x="827584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427082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41" name="Rectangle 340"/>
          <p:cNvSpPr>
            <a:spLocks noChangeArrowheads="1"/>
          </p:cNvSpPr>
          <p:nvPr/>
        </p:nvSpPr>
        <p:spPr bwMode="auto">
          <a:xfrm>
            <a:off x="1726571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42" name="Rectangle 341"/>
          <p:cNvSpPr>
            <a:spLocks noChangeArrowheads="1"/>
          </p:cNvSpPr>
          <p:nvPr/>
        </p:nvSpPr>
        <p:spPr bwMode="auto">
          <a:xfrm>
            <a:off x="2748073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43" name="Rectangle 342"/>
          <p:cNvSpPr>
            <a:spLocks noChangeArrowheads="1"/>
          </p:cNvSpPr>
          <p:nvPr/>
        </p:nvSpPr>
        <p:spPr bwMode="auto">
          <a:xfrm>
            <a:off x="2748073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4" name="Rectangle 343"/>
          <p:cNvSpPr>
            <a:spLocks noChangeArrowheads="1"/>
          </p:cNvSpPr>
          <p:nvPr/>
        </p:nvSpPr>
        <p:spPr bwMode="auto">
          <a:xfrm>
            <a:off x="2748073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345" name="Rectangle 344"/>
          <p:cNvSpPr>
            <a:spLocks noChangeArrowheads="1"/>
          </p:cNvSpPr>
          <p:nvPr/>
        </p:nvSpPr>
        <p:spPr bwMode="auto">
          <a:xfrm>
            <a:off x="2748073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8" name="Rectangle 347"/>
          <p:cNvSpPr/>
          <p:nvPr/>
        </p:nvSpPr>
        <p:spPr bwMode="auto">
          <a:xfrm>
            <a:off x="769967" y="1652437"/>
            <a:ext cx="3476755" cy="37247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4832760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5432258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5730059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6303576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4832760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4" name="Rectangle 5"/>
          <p:cNvSpPr>
            <a:spLocks noChangeArrowheads="1"/>
          </p:cNvSpPr>
          <p:nvPr/>
        </p:nvSpPr>
        <p:spPr bwMode="auto">
          <a:xfrm>
            <a:off x="5432258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5" name="Rectangle 6"/>
          <p:cNvSpPr>
            <a:spLocks noChangeArrowheads="1"/>
          </p:cNvSpPr>
          <p:nvPr/>
        </p:nvSpPr>
        <p:spPr bwMode="auto">
          <a:xfrm>
            <a:off x="5730059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4832760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57" name="Rectangle 5"/>
          <p:cNvSpPr>
            <a:spLocks noChangeArrowheads="1"/>
          </p:cNvSpPr>
          <p:nvPr/>
        </p:nvSpPr>
        <p:spPr bwMode="auto">
          <a:xfrm>
            <a:off x="5432258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8" name="Rectangle 6"/>
          <p:cNvSpPr>
            <a:spLocks noChangeArrowheads="1"/>
          </p:cNvSpPr>
          <p:nvPr/>
        </p:nvSpPr>
        <p:spPr bwMode="auto">
          <a:xfrm>
            <a:off x="5730059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6753249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60" name="Rectangle 359"/>
          <p:cNvSpPr>
            <a:spLocks noChangeArrowheads="1"/>
          </p:cNvSpPr>
          <p:nvPr/>
        </p:nvSpPr>
        <p:spPr bwMode="auto">
          <a:xfrm>
            <a:off x="6753249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61" name="Rectangle 360"/>
          <p:cNvSpPr>
            <a:spLocks noChangeArrowheads="1"/>
          </p:cNvSpPr>
          <p:nvPr/>
        </p:nvSpPr>
        <p:spPr bwMode="auto">
          <a:xfrm>
            <a:off x="6753249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2" name="Rectangle 361"/>
          <p:cNvSpPr>
            <a:spLocks noChangeArrowheads="1"/>
          </p:cNvSpPr>
          <p:nvPr/>
        </p:nvSpPr>
        <p:spPr bwMode="auto">
          <a:xfrm>
            <a:off x="6753249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3" name="Rectangle 362"/>
          <p:cNvSpPr>
            <a:spLocks noChangeArrowheads="1"/>
          </p:cNvSpPr>
          <p:nvPr/>
        </p:nvSpPr>
        <p:spPr bwMode="auto">
          <a:xfrm>
            <a:off x="6753249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64" name="Rectangle 363"/>
          <p:cNvSpPr>
            <a:spLocks noChangeArrowheads="1"/>
          </p:cNvSpPr>
          <p:nvPr/>
        </p:nvSpPr>
        <p:spPr bwMode="auto">
          <a:xfrm>
            <a:off x="6753249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65" name="Rectangle 364"/>
          <p:cNvSpPr>
            <a:spLocks noChangeArrowheads="1"/>
          </p:cNvSpPr>
          <p:nvPr/>
        </p:nvSpPr>
        <p:spPr bwMode="auto">
          <a:xfrm>
            <a:off x="6753249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6753249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6753249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4832760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5432258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5731747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6753249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6753249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6753249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6753249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4788024" y="1652437"/>
            <a:ext cx="3476755" cy="7322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8589773" y="1839713"/>
            <a:ext cx="518732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378" name="Straight Arrow Connector 377"/>
          <p:cNvCxnSpPr/>
          <p:nvPr/>
        </p:nvCxnSpPr>
        <p:spPr>
          <a:xfrm flipH="1" flipV="1">
            <a:off x="8264779" y="1985353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6" name="Oval 105"/>
          <p:cNvSpPr/>
          <p:nvPr/>
        </p:nvSpPr>
        <p:spPr bwMode="auto">
          <a:xfrm>
            <a:off x="1025822" y="33965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5974130" y="33947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5968362" y="3799313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9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We prefer option (B) using SIG-B’s RU allocation subfield to signal non-contiguous channel-bonding</a:t>
            </a:r>
          </a:p>
          <a:p>
            <a:pPr marL="457200" lvl="1" indent="0"/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HE-SIG-B transmission in secondary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With option (B), </a:t>
            </a:r>
            <a:r>
              <a:rPr lang="en-US" dirty="0" smtClean="0"/>
              <a:t>SIG-A’s BW subfield signals only 20/40/80/160(80+80) MHz BW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Thus </a:t>
            </a:r>
            <a:r>
              <a:rPr lang="en-US" dirty="0" smtClean="0"/>
              <a:t>receiving </a:t>
            </a:r>
            <a:r>
              <a:rPr lang="en-US" dirty="0" smtClean="0"/>
              <a:t>STAs </a:t>
            </a:r>
            <a:r>
              <a:rPr lang="en-US" dirty="0" smtClean="0"/>
              <a:t>do not</a:t>
            </a:r>
            <a:r>
              <a:rPr lang="en-US" dirty="0" smtClean="0"/>
              <a:t> </a:t>
            </a:r>
            <a:r>
              <a:rPr lang="en-US" dirty="0" smtClean="0"/>
              <a:t>know the nulled secondary channels </a:t>
            </a:r>
            <a:r>
              <a:rPr lang="en-US" dirty="0" smtClean="0"/>
              <a:t>before</a:t>
            </a:r>
            <a:r>
              <a:rPr lang="en-US" dirty="0" smtClean="0"/>
              <a:t> SIG-B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Therefore</a:t>
            </a:r>
            <a:r>
              <a:rPr lang="en-US" dirty="0" smtClean="0"/>
              <a:t>, 1/2 SIG-B content channels </a:t>
            </a:r>
            <a:r>
              <a:rPr lang="en-US" dirty="0" smtClean="0"/>
              <a:t>should be transmitted at least for Primary 40MHz </a:t>
            </a:r>
            <a:r>
              <a:rPr lang="en-US" dirty="0" smtClean="0"/>
              <a:t>to signal nulled secondary channels </a:t>
            </a:r>
            <a:r>
              <a:rPr lang="en-US" dirty="0" smtClean="0"/>
              <a:t>(</a:t>
            </a:r>
            <a:r>
              <a:rPr lang="en-US" dirty="0"/>
              <a:t>u</a:t>
            </a:r>
            <a:r>
              <a:rPr lang="en-US" dirty="0" smtClean="0"/>
              <a:t>nless there is no RUs to be signaled by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SIG-B content channel</a:t>
            </a:r>
            <a:r>
              <a:rPr lang="en-US" altLang="ko-KR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Possible ways</a:t>
            </a:r>
            <a:endParaRPr lang="en-US" altLang="ko-KR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Limit </a:t>
            </a:r>
            <a:r>
              <a:rPr lang="en-US" dirty="0" smtClean="0"/>
              <a:t>non-contiguous channel bonding rule to always occupy P40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 </a:t>
            </a:r>
            <a:r>
              <a:rPr lang="en-US" dirty="0"/>
              <a:t>preamble parts </a:t>
            </a:r>
            <a:r>
              <a:rPr lang="en-US" dirty="0" smtClean="0"/>
              <a:t>even in </a:t>
            </a:r>
            <a:r>
              <a:rPr lang="en-US" dirty="0"/>
              <a:t>nulled </a:t>
            </a:r>
            <a:r>
              <a:rPr lang="en-US" dirty="0" smtClean="0"/>
              <a:t>secondary channels </a:t>
            </a:r>
            <a:r>
              <a:rPr lang="en-US" dirty="0"/>
              <a:t>(at least in </a:t>
            </a:r>
            <a:r>
              <a:rPr lang="en-US" dirty="0" smtClean="0"/>
              <a:t>S20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9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signaling for non-contiguous channel-based </a:t>
            </a:r>
            <a:r>
              <a:rPr lang="en-US" dirty="0" smtClean="0"/>
              <a:t>PPDU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11ax to adopt the </a:t>
            </a:r>
            <a:r>
              <a:rPr lang="en-US" dirty="0"/>
              <a:t>m</a:t>
            </a:r>
            <a:r>
              <a:rPr lang="en-US" dirty="0" smtClean="0"/>
              <a:t>ethod that </a:t>
            </a:r>
            <a:r>
              <a:rPr lang="en-US" dirty="0"/>
              <a:t>s</a:t>
            </a:r>
            <a:r>
              <a:rPr lang="en-US" dirty="0" smtClean="0"/>
              <a:t>ignals nulled secondary channels using SIG-B’s RU allocation subfields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</a:t>
            </a:r>
            <a:r>
              <a:rPr lang="en-US" dirty="0" smtClean="0"/>
              <a:t>additional signaling </a:t>
            </a:r>
            <a:r>
              <a:rPr lang="en-US" dirty="0" smtClean="0"/>
              <a:t>overhead </a:t>
            </a:r>
            <a:r>
              <a:rPr lang="en-US" dirty="0" smtClean="0"/>
              <a:t>increases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explicitly identify the existence of the center 26 RU even with the decoding failure of one SIG-B </a:t>
            </a:r>
            <a:r>
              <a:rPr lang="en-US" dirty="0" smtClean="0"/>
              <a:t>content channel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Added </a:t>
            </a:r>
            <a:r>
              <a:rPr lang="en-US" dirty="0" smtClean="0"/>
              <a:t>Null RU indices can be reused for the No </a:t>
            </a:r>
            <a:r>
              <a:rPr lang="en-US" dirty="0"/>
              <a:t>user allocation signaling </a:t>
            </a:r>
            <a:r>
              <a:rPr lang="en-US" dirty="0" smtClean="0"/>
              <a:t>case</a:t>
            </a:r>
            <a:r>
              <a:rPr lang="en-US" dirty="0" smtClean="0"/>
              <a:t>s </a:t>
            </a:r>
            <a:r>
              <a:rPr lang="en-US" dirty="0" smtClean="0"/>
              <a:t>for MU-MIMO signaling load balancing </a:t>
            </a:r>
            <a:r>
              <a:rPr lang="en-US" dirty="0" smtClean="0"/>
              <a:t>scenario</a:t>
            </a:r>
            <a:r>
              <a:rPr lang="en-US" dirty="0" smtClean="0"/>
              <a:t>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46393</TotalTime>
  <Words>1698</Words>
  <Application>Microsoft Macintosh PowerPoint</Application>
  <PresentationFormat>On-screen Show (4:3)</PresentationFormat>
  <Paragraphs>566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HE-SIG-B Signaling Discussions </vt:lpstr>
      <vt:lpstr>Introduction</vt:lpstr>
      <vt:lpstr>Recap: HE-SIG-B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Conclusions</vt:lpstr>
      <vt:lpstr>References</vt:lpstr>
      <vt:lpstr>Straw poll - 1</vt:lpstr>
      <vt:lpstr>Straw poll - 2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2743</cp:revision>
  <cp:lastPrinted>2016-03-10T11:55:20Z</cp:lastPrinted>
  <dcterms:created xsi:type="dcterms:W3CDTF">2014-04-14T10:59:07Z</dcterms:created>
  <dcterms:modified xsi:type="dcterms:W3CDTF">2016-03-14T05:07:33Z</dcterms:modified>
</cp:coreProperties>
</file>