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commentAuthors.xml" ContentType="application/vnd.openxmlformats-officedocument.presentationml.commentAuthors+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81" r:id="rId3"/>
    <p:sldId id="284" r:id="rId4"/>
    <p:sldId id="309" r:id="rId5"/>
    <p:sldId id="324" r:id="rId6"/>
    <p:sldId id="325" r:id="rId7"/>
    <p:sldId id="334" r:id="rId8"/>
    <p:sldId id="326" r:id="rId9"/>
    <p:sldId id="337" r:id="rId10"/>
    <p:sldId id="330" r:id="rId11"/>
    <p:sldId id="339" r:id="rId12"/>
    <p:sldId id="332" r:id="rId13"/>
    <p:sldId id="331" r:id="rId14"/>
    <p:sldId id="340" r:id="rId15"/>
    <p:sldId id="264" r:id="rId16"/>
    <p:sldId id="342"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yx" initials="YX"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00CCFF"/>
    <a:srgbClr val="FF00FF"/>
    <a:srgbClr val="00FF00"/>
    <a:srgbClr val="BAE18F"/>
    <a:srgbClr val="D0D8E8"/>
    <a:srgbClr val="E9EDF4"/>
    <a:srgbClr val="4F81B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25" autoAdjust="0"/>
    <p:restoredTop sz="96610" autoAdjust="0"/>
  </p:normalViewPr>
  <p:slideViewPr>
    <p:cSldViewPr>
      <p:cViewPr>
        <p:scale>
          <a:sx n="75" d="100"/>
          <a:sy n="75" d="100"/>
        </p:scale>
        <p:origin x="-1392" y="-78"/>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image" Target="../media/image8.emf"/><Relationship Id="rId4" Type="http://schemas.openxmlformats.org/officeDocument/2006/relationships/image" Target="../media/image1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3/14/2016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xmlns=""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xmlns=""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10</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12770441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12770441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12</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12770441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13</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12770441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14</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12770441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26254468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16</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2</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1277044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3</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1277044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4</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xmlns="" val="1277044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5</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1277044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6</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12770441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7</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xmlns="" val="12770441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8</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smtClean="0"/>
          </a:p>
        </p:txBody>
      </p:sp>
    </p:spTree>
    <p:extLst>
      <p:ext uri="{BB962C8B-B14F-4D97-AF65-F5344CB8AC3E}">
        <p14:creationId xmlns:p14="http://schemas.microsoft.com/office/powerpoint/2010/main" xmlns="" val="12770441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9</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altLang="zh-CN" dirty="0" smtClean="0"/>
              <a:t>Harmonical</a:t>
            </a:r>
          </a:p>
          <a:p>
            <a:endParaRPr lang="en-US" dirty="0" smtClean="0"/>
          </a:p>
          <a:p>
            <a:r>
              <a:rPr lang="en-US" altLang="zh-CN" sz="1200" dirty="0" smtClean="0">
                <a:solidFill>
                  <a:srgbClr val="FF0000"/>
                </a:solidFill>
              </a:rPr>
              <a:t>Fundamental </a:t>
            </a:r>
            <a:endParaRPr lang="en-US" dirty="0"/>
          </a:p>
        </p:txBody>
      </p:sp>
    </p:spTree>
    <p:extLst>
      <p:ext uri="{BB962C8B-B14F-4D97-AF65-F5344CB8AC3E}">
        <p14:creationId xmlns:p14="http://schemas.microsoft.com/office/powerpoint/2010/main" xmlns=""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dirty="0" smtClean="0"/>
              <a:t>Jan 2016</a:t>
            </a:r>
            <a:endParaRPr lang="en-GB" altLang="zh-CN" dirty="0"/>
          </a:p>
        </p:txBody>
      </p:sp>
      <p:sp>
        <p:nvSpPr>
          <p:cNvPr id="5" name="Footer Placeholder 4"/>
          <p:cNvSpPr>
            <a:spLocks noGrp="1"/>
          </p:cNvSpPr>
          <p:nvPr>
            <p:ph type="ftr" idx="11"/>
          </p:nvPr>
        </p:nvSpPr>
        <p:spPr/>
        <p:txBody>
          <a:bodyPr/>
          <a:lstStyle>
            <a:lvl1pPr>
              <a:defRPr/>
            </a:lvl1pPr>
          </a:lstStyle>
          <a:p>
            <a:r>
              <a:rPr lang="en-GB" smtClean="0"/>
              <a:t>Yan Xin,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Kun </a:t>
            </a:r>
            <a:r>
              <a:rPr lang="en-GB" dirty="0" err="1" smtClean="0"/>
              <a:t>Zeng</a:t>
            </a:r>
            <a:r>
              <a:rPr lang="en-GB" dirty="0" smtClean="0"/>
              <a:t>,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smtClean="0"/>
              <a:t>Mar. 2016</a:t>
            </a:r>
            <a:endParaRPr lang="en-GB" altLang="zh-CN"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altLang="zh-CN" dirty="0" smtClean="0"/>
              <a:t>Jan 2016</a:t>
            </a:r>
            <a:endParaRPr lang="en-GB" altLang="zh-CN" dirty="0"/>
          </a:p>
        </p:txBody>
      </p:sp>
      <p:sp>
        <p:nvSpPr>
          <p:cNvPr id="5" name="Footer Placeholder 4"/>
          <p:cNvSpPr>
            <a:spLocks noGrp="1"/>
          </p:cNvSpPr>
          <p:nvPr>
            <p:ph type="ftr" idx="11"/>
          </p:nvPr>
        </p:nvSpPr>
        <p:spPr/>
        <p:txBody>
          <a:bodyPr/>
          <a:lstStyle>
            <a:lvl1pPr>
              <a:defRPr/>
            </a:lvl1pPr>
          </a:lstStyle>
          <a:p>
            <a:r>
              <a:rPr lang="en-GB" smtClean="0"/>
              <a:t>Yan Xin,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altLang="zh-CN" dirty="0" smtClean="0"/>
              <a:t>Jan 2016</a:t>
            </a:r>
            <a:endParaRPr lang="en-GB" altLang="zh-CN" dirty="0"/>
          </a:p>
        </p:txBody>
      </p:sp>
      <p:sp>
        <p:nvSpPr>
          <p:cNvPr id="6" name="Footer Placeholder 5"/>
          <p:cNvSpPr>
            <a:spLocks noGrp="1"/>
          </p:cNvSpPr>
          <p:nvPr>
            <p:ph type="ftr" idx="11"/>
          </p:nvPr>
        </p:nvSpPr>
        <p:spPr/>
        <p:txBody>
          <a:bodyPr/>
          <a:lstStyle>
            <a:lvl1pPr>
              <a:defRPr/>
            </a:lvl1pPr>
          </a:lstStyle>
          <a:p>
            <a:r>
              <a:rPr lang="en-GB" smtClean="0"/>
              <a:t>Yan Xin,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altLang="zh-CN" dirty="0" smtClean="0"/>
              <a:t>Jan 2016</a:t>
            </a:r>
            <a:endParaRPr lang="en-GB" altLang="zh-CN"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Yan Xin,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ltLang="zh-CN" dirty="0" smtClean="0"/>
              <a:t>Jan 2016</a:t>
            </a:r>
            <a:endParaRPr lang="en-GB" altLang="zh-CN" dirty="0"/>
          </a:p>
        </p:txBody>
      </p:sp>
      <p:sp>
        <p:nvSpPr>
          <p:cNvPr id="4" name="Footer Placeholder 3"/>
          <p:cNvSpPr>
            <a:spLocks noGrp="1"/>
          </p:cNvSpPr>
          <p:nvPr>
            <p:ph type="ftr" idx="11"/>
          </p:nvPr>
        </p:nvSpPr>
        <p:spPr/>
        <p:txBody>
          <a:bodyPr/>
          <a:lstStyle>
            <a:lvl1pPr>
              <a:defRPr/>
            </a:lvl1pPr>
          </a:lstStyle>
          <a:p>
            <a:r>
              <a:rPr lang="en-GB" smtClean="0"/>
              <a:t>Yan Xin,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dirty="0" smtClean="0"/>
              <a:t>Jan 2016</a:t>
            </a:r>
            <a:endParaRPr lang="en-GB" altLang="zh-CN" dirty="0"/>
          </a:p>
        </p:txBody>
      </p:sp>
      <p:sp>
        <p:nvSpPr>
          <p:cNvPr id="3" name="Footer Placeholder 2"/>
          <p:cNvSpPr>
            <a:spLocks noGrp="1"/>
          </p:cNvSpPr>
          <p:nvPr>
            <p:ph type="ftr" idx="11"/>
          </p:nvPr>
        </p:nvSpPr>
        <p:spPr/>
        <p:txBody>
          <a:bodyPr/>
          <a:lstStyle>
            <a:lvl1pPr>
              <a:defRPr/>
            </a:lvl1pPr>
          </a:lstStyle>
          <a:p>
            <a:r>
              <a:rPr lang="en-GB" smtClean="0"/>
              <a:t>Yan Xin,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altLang="zh-CN" dirty="0" smtClean="0"/>
              <a:t>Jan 2016</a:t>
            </a:r>
            <a:endParaRPr lang="en-GB" altLang="zh-CN" dirty="0"/>
          </a:p>
        </p:txBody>
      </p:sp>
      <p:sp>
        <p:nvSpPr>
          <p:cNvPr id="5" name="Footer Placeholder 4"/>
          <p:cNvSpPr>
            <a:spLocks noGrp="1"/>
          </p:cNvSpPr>
          <p:nvPr>
            <p:ph type="ftr" idx="11"/>
          </p:nvPr>
        </p:nvSpPr>
        <p:spPr/>
        <p:txBody>
          <a:bodyPr/>
          <a:lstStyle>
            <a:lvl1pPr>
              <a:defRPr/>
            </a:lvl1pPr>
          </a:lstStyle>
          <a:p>
            <a:r>
              <a:rPr lang="en-GB" smtClean="0"/>
              <a:t>Yan Xin,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altLang="zh-CN" dirty="0" smtClean="0"/>
              <a:t>Jan 2016</a:t>
            </a:r>
            <a:endParaRPr lang="en-GB" altLang="zh-CN" dirty="0"/>
          </a:p>
        </p:txBody>
      </p:sp>
      <p:sp>
        <p:nvSpPr>
          <p:cNvPr id="5" name="Footer Placeholder 4"/>
          <p:cNvSpPr>
            <a:spLocks noGrp="1"/>
          </p:cNvSpPr>
          <p:nvPr>
            <p:ph type="ftr" idx="11"/>
          </p:nvPr>
        </p:nvSpPr>
        <p:spPr/>
        <p:txBody>
          <a:bodyPr/>
          <a:lstStyle>
            <a:lvl1pPr>
              <a:defRPr/>
            </a:lvl1pPr>
          </a:lstStyle>
          <a:p>
            <a:r>
              <a:rPr lang="en-GB" smtClean="0"/>
              <a:t>Yan Xin,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smtClean="0"/>
              <a:t>March 2016</a:t>
            </a:r>
            <a:endParaRPr lang="en-GB" altLang="zh-CN"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Kun </a:t>
            </a:r>
            <a:r>
              <a:rPr lang="en-GB" dirty="0" err="1" smtClean="0"/>
              <a:t>Zeng</a:t>
            </a:r>
            <a:r>
              <a:rPr lang="en-GB" dirty="0" smtClean="0"/>
              <a:t>,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4648200" y="304800"/>
            <a:ext cx="3852890" cy="325416"/>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802.11-16-0390r0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2.bin"/><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5.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8.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14.png"/><Relationship Id="rId4" Type="http://schemas.openxmlformats.org/officeDocument/2006/relationships/oleObject" Target="../embeddings/oleObject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ltLang="zh-CN" dirty="0" smtClean="0"/>
              <a:t>Mar.</a:t>
            </a:r>
            <a:r>
              <a:rPr lang="en-US" altLang="zh-CN" dirty="0" smtClean="0"/>
              <a:t> </a:t>
            </a:r>
            <a:r>
              <a:rPr lang="en-US" altLang="zh-CN" dirty="0" smtClean="0"/>
              <a:t>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ltLang="zh-CN" dirty="0" smtClean="0"/>
              <a:t>Kun Zeng</a:t>
            </a:r>
            <a:r>
              <a:rPr lang="en-GB" dirty="0" smtClean="0"/>
              <a:t>,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8382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smtClean="0">
                <a:solidFill>
                  <a:schemeClr val="tx1"/>
                </a:solidFill>
              </a:rPr>
              <a:t>Considerations on </a:t>
            </a:r>
            <a:r>
              <a:rPr lang="en-GB" dirty="0" smtClean="0">
                <a:solidFill>
                  <a:schemeClr val="tx1"/>
                </a:solidFill>
              </a:rPr>
              <a:t>Phase Noise Model for</a:t>
            </a:r>
            <a:r>
              <a:rPr lang="en-GB" altLang="zh-CN" dirty="0" smtClean="0">
                <a:solidFill>
                  <a:schemeClr val="tx1"/>
                </a:solidFill>
              </a:rPr>
              <a:t> 802.11ay</a:t>
            </a:r>
            <a:r>
              <a:rPr lang="en-GB" dirty="0" smtClean="0">
                <a:solidFill>
                  <a:schemeClr val="tx1"/>
                </a:solidFill>
              </a:rPr>
              <a:t> </a:t>
            </a:r>
            <a:endParaRPr lang="en-GB" dirty="0">
              <a:solidFill>
                <a:schemeClr val="tx1"/>
              </a:solidFill>
            </a:endParaRPr>
          </a:p>
        </p:txBody>
      </p:sp>
      <p:sp>
        <p:nvSpPr>
          <p:cNvPr id="3074" name="Rectangle 2"/>
          <p:cNvSpPr>
            <a:spLocks noGrp="1" noChangeArrowheads="1"/>
          </p:cNvSpPr>
          <p:nvPr>
            <p:ph type="body" idx="1"/>
          </p:nvPr>
        </p:nvSpPr>
        <p:spPr>
          <a:xfrm>
            <a:off x="685800" y="2209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2016-03-17</a:t>
            </a:r>
            <a:endParaRPr lang="en-GB" sz="2000" b="0" dirty="0"/>
          </a:p>
        </p:txBody>
      </p:sp>
      <p:sp>
        <p:nvSpPr>
          <p:cNvPr id="3076" name="Rectangle 4"/>
          <p:cNvSpPr>
            <a:spLocks noChangeArrowheads="1"/>
          </p:cNvSpPr>
          <p:nvPr/>
        </p:nvSpPr>
        <p:spPr bwMode="auto">
          <a:xfrm>
            <a:off x="533400" y="2701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3078" name="Object 6"/>
          <p:cNvGraphicFramePr>
            <a:graphicFrameLocks noChangeAspect="1"/>
          </p:cNvGraphicFramePr>
          <p:nvPr/>
        </p:nvGraphicFramePr>
        <p:xfrm>
          <a:off x="622300" y="3200400"/>
          <a:ext cx="7366000" cy="2286000"/>
        </p:xfrm>
        <a:graphic>
          <a:graphicData uri="http://schemas.openxmlformats.org/presentationml/2006/ole">
            <p:oleObj spid="_x0000_s3078" name="Document" r:id="rId4" imgW="8236743" imgH="2567596" progId="Word.Document.8">
              <p:embed/>
            </p:oleObj>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US" altLang="zh-CN" dirty="0" smtClean="0"/>
              <a:t>Kun Zeng</a:t>
            </a:r>
            <a:r>
              <a:rPr lang="en-GB" dirty="0" smtClean="0"/>
              <a:t>,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10</a:t>
            </a:fld>
            <a:endParaRPr lang="en-GB" dirty="0"/>
          </a:p>
        </p:txBody>
      </p:sp>
      <p:sp>
        <p:nvSpPr>
          <p:cNvPr id="5" name="Rectangle 2"/>
          <p:cNvSpPr>
            <a:spLocks noGrp="1" noChangeArrowheads="1"/>
          </p:cNvSpPr>
          <p:nvPr>
            <p:ph type="title"/>
          </p:nvPr>
        </p:nvSpPr>
        <p:spPr>
          <a:xfrm>
            <a:off x="685800" y="685800"/>
            <a:ext cx="7772400" cy="1066800"/>
          </a:xfrm>
        </p:spPr>
        <p:txBody>
          <a:bodyPr/>
          <a:lstStyle/>
          <a:p>
            <a:r>
              <a:rPr lang="en-US" altLang="zh-CN" dirty="0" smtClean="0">
                <a:ea typeface="宋体" charset="-122"/>
              </a:rPr>
              <a:t>Proposed Phase Noise Model for 802.11ay</a:t>
            </a:r>
          </a:p>
        </p:txBody>
      </p:sp>
      <p:sp>
        <p:nvSpPr>
          <p:cNvPr id="142" name="Rectangle 3"/>
          <p:cNvSpPr txBox="1">
            <a:spLocks noChangeArrowheads="1"/>
          </p:cNvSpPr>
          <p:nvPr/>
        </p:nvSpPr>
        <p:spPr bwMode="auto">
          <a:xfrm>
            <a:off x="838200" y="1752600"/>
            <a:ext cx="7772400" cy="2362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marL="342900" lvl="0" indent="-342900" eaLnBrk="1" hangingPunct="1">
              <a:spcBef>
                <a:spcPts val="600"/>
              </a:spcBef>
              <a:buFont typeface="Arial" pitchFamily="34" charset="0"/>
              <a:buChar char="•"/>
              <a:defRPr/>
            </a:pPr>
            <a:r>
              <a:rPr lang="en-US" altLang="zh-CN" sz="1800" b="1" kern="0" dirty="0" smtClean="0">
                <a:solidFill>
                  <a:srgbClr val="000000"/>
                </a:solidFill>
                <a:latin typeface="+mn-lt"/>
                <a:ea typeface="宋体" charset="-122"/>
              </a:rPr>
              <a:t>In this submission, we propose the following model for </a:t>
            </a:r>
            <a:r>
              <a:rPr lang="en-US" altLang="zh-CN" sz="1800" b="1" kern="0" dirty="0" smtClean="0">
                <a:solidFill>
                  <a:srgbClr val="000000"/>
                </a:solidFill>
                <a:ea typeface="宋体" charset="-122"/>
              </a:rPr>
              <a:t>this partially coherent common LO structure</a:t>
            </a:r>
            <a:r>
              <a:rPr lang="en-US" altLang="zh-CN" sz="1800" b="1" kern="0" dirty="0" smtClean="0">
                <a:solidFill>
                  <a:srgbClr val="000000"/>
                </a:solidFill>
                <a:latin typeface="+mn-lt"/>
                <a:ea typeface="宋体" charset="-122"/>
              </a:rPr>
              <a:t>, which is complementary to the PN model in 802.11ad </a:t>
            </a:r>
          </a:p>
        </p:txBody>
      </p:sp>
      <p:graphicFrame>
        <p:nvGraphicFramePr>
          <p:cNvPr id="56323" name="Object 3"/>
          <p:cNvGraphicFramePr>
            <a:graphicFrameLocks noChangeAspect="1"/>
          </p:cNvGraphicFramePr>
          <p:nvPr/>
        </p:nvGraphicFramePr>
        <p:xfrm>
          <a:off x="3546475" y="2819400"/>
          <a:ext cx="2051050" cy="431800"/>
        </p:xfrm>
        <a:graphic>
          <a:graphicData uri="http://schemas.openxmlformats.org/presentationml/2006/ole">
            <p:oleObj spid="_x0000_s56323" name="Equation" r:id="rId4" imgW="1079280" imgH="228600" progId="">
              <p:embed/>
            </p:oleObj>
          </a:graphicData>
        </a:graphic>
      </p:graphicFrame>
      <p:sp>
        <p:nvSpPr>
          <p:cNvPr id="21" name="矩形 20"/>
          <p:cNvSpPr/>
          <p:nvPr/>
        </p:nvSpPr>
        <p:spPr>
          <a:xfrm>
            <a:off x="6019800" y="2895600"/>
            <a:ext cx="2799164" cy="338554"/>
          </a:xfrm>
          <a:prstGeom prst="rect">
            <a:avLst/>
          </a:prstGeom>
        </p:spPr>
        <p:txBody>
          <a:bodyPr wrap="none">
            <a:spAutoFit/>
          </a:bodyPr>
          <a:lstStyle/>
          <a:p>
            <a:r>
              <a:rPr lang="en-US" altLang="zh-CN" sz="1600" b="1" kern="0" dirty="0" smtClean="0">
                <a:solidFill>
                  <a:schemeClr val="bg2"/>
                </a:solidFill>
                <a:ea typeface="宋体" charset="-122"/>
              </a:rPr>
              <a:t>(treated as a Behavior Model)</a:t>
            </a:r>
            <a:endParaRPr lang="zh-CN" altLang="en-US" sz="1600" dirty="0">
              <a:solidFill>
                <a:schemeClr val="bg2"/>
              </a:solidFill>
            </a:endParaRPr>
          </a:p>
        </p:txBody>
      </p:sp>
      <p:grpSp>
        <p:nvGrpSpPr>
          <p:cNvPr id="247" name="组合 246"/>
          <p:cNvGrpSpPr/>
          <p:nvPr/>
        </p:nvGrpSpPr>
        <p:grpSpPr>
          <a:xfrm>
            <a:off x="304800" y="3429497"/>
            <a:ext cx="3770724" cy="2971303"/>
            <a:chOff x="171254" y="3400463"/>
            <a:chExt cx="3770724" cy="2971303"/>
          </a:xfrm>
        </p:grpSpPr>
        <p:cxnSp>
          <p:nvCxnSpPr>
            <p:cNvPr id="27" name="形状 26"/>
            <p:cNvCxnSpPr>
              <a:endCxn id="223" idx="1"/>
            </p:cNvCxnSpPr>
            <p:nvPr/>
          </p:nvCxnSpPr>
          <p:spPr bwMode="auto">
            <a:xfrm rot="16200000" flipH="1">
              <a:off x="1223621" y="4281631"/>
              <a:ext cx="801076" cy="256882"/>
            </a:xfrm>
            <a:prstGeom prst="bentConnector2">
              <a:avLst/>
            </a:prstGeom>
            <a:solidFill>
              <a:srgbClr val="00B8FF"/>
            </a:solidFill>
            <a:ln w="12700" cap="flat" cmpd="sng" algn="ctr">
              <a:solidFill>
                <a:schemeClr val="tx1"/>
              </a:solidFill>
              <a:prstDash val="solid"/>
              <a:round/>
              <a:headEnd type="oval" w="med" len="med"/>
              <a:tailEnd type="triangle" w="med" len="med"/>
            </a:ln>
            <a:effectLst/>
          </p:spPr>
        </p:cxnSp>
        <p:grpSp>
          <p:nvGrpSpPr>
            <p:cNvPr id="154" name="组合 107"/>
            <p:cNvGrpSpPr/>
            <p:nvPr/>
          </p:nvGrpSpPr>
          <p:grpSpPr>
            <a:xfrm>
              <a:off x="990600" y="3865638"/>
              <a:ext cx="288000" cy="288000"/>
              <a:chOff x="2514594" y="2843741"/>
              <a:chExt cx="252000" cy="252000"/>
            </a:xfrm>
          </p:grpSpPr>
          <p:sp>
            <p:nvSpPr>
              <p:cNvPr id="155" name="椭圆 154"/>
              <p:cNvSpPr/>
              <p:nvPr/>
            </p:nvSpPr>
            <p:spPr bwMode="auto">
              <a:xfrm>
                <a:off x="2514594" y="2843741"/>
                <a:ext cx="252000" cy="252000"/>
              </a:xfrm>
              <a:prstGeom prst="ellips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latinLnBrk="0">
                  <a:lnSpc>
                    <a:spcPct val="100000"/>
                  </a:lnSpc>
                  <a:buFont typeface="Times New Roman" pitchFamily="16" charset="0"/>
                  <a:buNone/>
                  <a:tabLst/>
                </a:pPr>
                <a:endParaRPr lang="zh-CN" altLang="en-US" smtClean="0"/>
              </a:p>
            </p:txBody>
          </p:sp>
          <p:sp>
            <p:nvSpPr>
              <p:cNvPr id="156" name="任意多边形 155"/>
              <p:cNvSpPr/>
              <p:nvPr/>
            </p:nvSpPr>
            <p:spPr bwMode="auto">
              <a:xfrm>
                <a:off x="2545080" y="2916343"/>
                <a:ext cx="180000" cy="108000"/>
              </a:xfrm>
              <a:custGeom>
                <a:avLst/>
                <a:gdLst>
                  <a:gd name="connsiteX0" fmla="*/ 0 w 176212"/>
                  <a:gd name="connsiteY0" fmla="*/ 35718 h 69452"/>
                  <a:gd name="connsiteX1" fmla="*/ 47625 w 176212"/>
                  <a:gd name="connsiteY1" fmla="*/ 4762 h 69452"/>
                  <a:gd name="connsiteX2" fmla="*/ 123825 w 176212"/>
                  <a:gd name="connsiteY2" fmla="*/ 64293 h 69452"/>
                  <a:gd name="connsiteX3" fmla="*/ 176212 w 176212"/>
                  <a:gd name="connsiteY3" fmla="*/ 35718 h 69452"/>
                  <a:gd name="connsiteX4" fmla="*/ 176212 w 176212"/>
                  <a:gd name="connsiteY4" fmla="*/ 35718 h 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12" h="69452">
                    <a:moveTo>
                      <a:pt x="0" y="35718"/>
                    </a:moveTo>
                    <a:cubicBezTo>
                      <a:pt x="13494" y="17859"/>
                      <a:pt x="26988" y="0"/>
                      <a:pt x="47625" y="4762"/>
                    </a:cubicBezTo>
                    <a:cubicBezTo>
                      <a:pt x="68262" y="9524"/>
                      <a:pt x="102394" y="59134"/>
                      <a:pt x="123825" y="64293"/>
                    </a:cubicBezTo>
                    <a:cubicBezTo>
                      <a:pt x="145256" y="69452"/>
                      <a:pt x="176212" y="35718"/>
                      <a:pt x="176212" y="35718"/>
                    </a:cubicBezTo>
                    <a:lnTo>
                      <a:pt x="176212" y="35718"/>
                    </a:ln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grpSp>
        <p:sp>
          <p:nvSpPr>
            <p:cNvPr id="157" name="TextBox 156"/>
            <p:cNvSpPr txBox="1"/>
            <p:nvPr/>
          </p:nvSpPr>
          <p:spPr>
            <a:xfrm>
              <a:off x="685800" y="4183380"/>
              <a:ext cx="838200" cy="246221"/>
            </a:xfrm>
            <a:prstGeom prst="rect">
              <a:avLst/>
            </a:prstGeom>
            <a:noFill/>
          </p:spPr>
          <p:txBody>
            <a:bodyPr wrap="square" rtlCol="0">
              <a:spAutoFit/>
            </a:bodyPr>
            <a:lstStyle/>
            <a:p>
              <a:r>
                <a:rPr lang="en-US" altLang="zh-CN" sz="1000" dirty="0" smtClean="0">
                  <a:solidFill>
                    <a:schemeClr val="tx1"/>
                  </a:solidFill>
                </a:rPr>
                <a:t>Shared LO</a:t>
              </a:r>
              <a:r>
                <a:rPr lang="en-US" altLang="zh-CN" sz="1000" baseline="-25000" dirty="0" smtClean="0">
                  <a:solidFill>
                    <a:schemeClr val="tx1"/>
                  </a:solidFill>
                </a:rPr>
                <a:t>0</a:t>
              </a:r>
              <a:endParaRPr lang="zh-CN" altLang="en-US" sz="1000" baseline="-25000" dirty="0">
                <a:solidFill>
                  <a:schemeClr val="tx1"/>
                </a:solidFill>
              </a:endParaRPr>
            </a:p>
          </p:txBody>
        </p:sp>
        <p:cxnSp>
          <p:nvCxnSpPr>
            <p:cNvPr id="159" name="直接箭头连接符 158"/>
            <p:cNvCxnSpPr/>
            <p:nvPr/>
          </p:nvCxnSpPr>
          <p:spPr bwMode="auto">
            <a:xfrm>
              <a:off x="609600" y="4009638"/>
              <a:ext cx="381000" cy="0"/>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sp>
          <p:nvSpPr>
            <p:cNvPr id="162" name="TextBox 161"/>
            <p:cNvSpPr txBox="1"/>
            <p:nvPr/>
          </p:nvSpPr>
          <p:spPr>
            <a:xfrm>
              <a:off x="171254" y="3629063"/>
              <a:ext cx="762000" cy="400110"/>
            </a:xfrm>
            <a:prstGeom prst="rect">
              <a:avLst/>
            </a:prstGeom>
            <a:noFill/>
          </p:spPr>
          <p:txBody>
            <a:bodyPr wrap="square" rtlCol="0">
              <a:spAutoFit/>
            </a:bodyPr>
            <a:lstStyle/>
            <a:p>
              <a:r>
                <a:rPr lang="en-US" altLang="zh-CN" sz="1000" dirty="0" smtClean="0">
                  <a:solidFill>
                    <a:schemeClr val="tx1"/>
                  </a:solidFill>
                </a:rPr>
                <a:t>Ref. Oscillator</a:t>
              </a:r>
              <a:endParaRPr lang="zh-CN" altLang="en-US" sz="1000" dirty="0">
                <a:solidFill>
                  <a:schemeClr val="tx1"/>
                </a:solidFill>
              </a:endParaRPr>
            </a:p>
          </p:txBody>
        </p:sp>
        <p:cxnSp>
          <p:nvCxnSpPr>
            <p:cNvPr id="166" name="直接箭头连接符 165"/>
            <p:cNvCxnSpPr/>
            <p:nvPr/>
          </p:nvCxnSpPr>
          <p:spPr bwMode="auto">
            <a:xfrm>
              <a:off x="1278600" y="4009638"/>
              <a:ext cx="474000" cy="0"/>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sp>
          <p:nvSpPr>
            <p:cNvPr id="170" name="TextBox 169"/>
            <p:cNvSpPr txBox="1"/>
            <p:nvPr/>
          </p:nvSpPr>
          <p:spPr>
            <a:xfrm>
              <a:off x="1600200" y="3400463"/>
              <a:ext cx="762000" cy="400110"/>
            </a:xfrm>
            <a:prstGeom prst="rect">
              <a:avLst/>
            </a:prstGeom>
            <a:noFill/>
          </p:spPr>
          <p:txBody>
            <a:bodyPr wrap="square" rtlCol="0">
              <a:spAutoFit/>
            </a:bodyPr>
            <a:lstStyle/>
            <a:p>
              <a:r>
                <a:rPr lang="en-US" altLang="zh-CN" sz="1000" dirty="0" smtClean="0">
                  <a:solidFill>
                    <a:schemeClr val="tx1"/>
                  </a:solidFill>
                </a:rPr>
                <a:t>Ideal Freq. Multiplier</a:t>
              </a:r>
              <a:endParaRPr lang="zh-CN" altLang="en-US" sz="1000" dirty="0">
                <a:solidFill>
                  <a:schemeClr val="tx1"/>
                </a:solidFill>
              </a:endParaRPr>
            </a:p>
          </p:txBody>
        </p:sp>
        <p:grpSp>
          <p:nvGrpSpPr>
            <p:cNvPr id="211" name="组合 210"/>
            <p:cNvGrpSpPr/>
            <p:nvPr/>
          </p:nvGrpSpPr>
          <p:grpSpPr>
            <a:xfrm>
              <a:off x="1752600" y="3685401"/>
              <a:ext cx="2189378" cy="885366"/>
              <a:chOff x="1752600" y="3685401"/>
              <a:chExt cx="2189378" cy="885366"/>
            </a:xfrm>
          </p:grpSpPr>
          <p:sp>
            <p:nvSpPr>
              <p:cNvPr id="71" name="TextBox 70"/>
              <p:cNvSpPr txBox="1"/>
              <p:nvPr/>
            </p:nvSpPr>
            <p:spPr>
              <a:xfrm>
                <a:off x="3332378" y="3685401"/>
                <a:ext cx="609600" cy="276999"/>
              </a:xfrm>
              <a:prstGeom prst="rect">
                <a:avLst/>
              </a:prstGeom>
              <a:noFill/>
            </p:spPr>
            <p:txBody>
              <a:bodyPr wrap="square" rtlCol="0">
                <a:spAutoFit/>
              </a:bodyPr>
              <a:lstStyle/>
              <a:p>
                <a:r>
                  <a:rPr lang="en-US" altLang="zh-CN" sz="1200" dirty="0" smtClean="0">
                    <a:solidFill>
                      <a:schemeClr val="tx1"/>
                    </a:solidFill>
                  </a:rPr>
                  <a:t>LO</a:t>
                </a:r>
                <a:r>
                  <a:rPr lang="en-US" altLang="zh-CN" sz="1200" baseline="-25000" dirty="0" smtClean="0">
                    <a:solidFill>
                      <a:schemeClr val="tx1"/>
                    </a:solidFill>
                  </a:rPr>
                  <a:t> 1</a:t>
                </a:r>
                <a:endParaRPr lang="zh-CN" altLang="en-US" sz="1200" baseline="-25000" dirty="0">
                  <a:solidFill>
                    <a:schemeClr val="tx1"/>
                  </a:solidFill>
                </a:endParaRPr>
              </a:p>
            </p:txBody>
          </p:sp>
          <p:grpSp>
            <p:nvGrpSpPr>
              <p:cNvPr id="165" name="组合 164"/>
              <p:cNvGrpSpPr/>
              <p:nvPr/>
            </p:nvGrpSpPr>
            <p:grpSpPr>
              <a:xfrm>
                <a:off x="1752600" y="3829638"/>
                <a:ext cx="398996" cy="360000"/>
                <a:chOff x="1752600" y="3886200"/>
                <a:chExt cx="398996" cy="360000"/>
              </a:xfrm>
            </p:grpSpPr>
            <p:sp>
              <p:nvSpPr>
                <p:cNvPr id="163" name="矩形 162"/>
                <p:cNvSpPr/>
                <p:nvPr/>
              </p:nvSpPr>
              <p:spPr bwMode="auto">
                <a:xfrm>
                  <a:off x="1752600" y="3886200"/>
                  <a:ext cx="381000" cy="360000"/>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64" name="TextBox 163"/>
                <p:cNvSpPr txBox="1"/>
                <p:nvPr/>
              </p:nvSpPr>
              <p:spPr>
                <a:xfrm>
                  <a:off x="1771650" y="3939242"/>
                  <a:ext cx="379946" cy="253916"/>
                </a:xfrm>
                <a:prstGeom prst="rect">
                  <a:avLst/>
                </a:prstGeom>
                <a:noFill/>
              </p:spPr>
              <p:txBody>
                <a:bodyPr wrap="square" rtlCol="0">
                  <a:spAutoFit/>
                </a:bodyPr>
                <a:lstStyle/>
                <a:p>
                  <a:r>
                    <a:rPr lang="en-US" altLang="zh-CN" sz="1050" dirty="0" smtClean="0">
                      <a:solidFill>
                        <a:schemeClr val="tx1"/>
                      </a:solidFill>
                    </a:rPr>
                    <a:t>x N</a:t>
                  </a:r>
                  <a:endParaRPr lang="zh-CN" altLang="en-US" sz="1050" dirty="0">
                    <a:solidFill>
                      <a:schemeClr val="tx1"/>
                    </a:solidFill>
                  </a:endParaRPr>
                </a:p>
              </p:txBody>
            </p:sp>
          </p:grpSp>
          <p:grpSp>
            <p:nvGrpSpPr>
              <p:cNvPr id="171" name="组合 113"/>
              <p:cNvGrpSpPr/>
              <p:nvPr/>
            </p:nvGrpSpPr>
            <p:grpSpPr>
              <a:xfrm>
                <a:off x="2657474" y="3901638"/>
                <a:ext cx="216000" cy="216000"/>
                <a:chOff x="4343400" y="3276600"/>
                <a:chExt cx="252000" cy="252000"/>
              </a:xfrm>
            </p:grpSpPr>
            <p:sp>
              <p:nvSpPr>
                <p:cNvPr id="172" name="椭圆 171"/>
                <p:cNvSpPr/>
                <p:nvPr/>
              </p:nvSpPr>
              <p:spPr bwMode="auto">
                <a:xfrm>
                  <a:off x="4343400" y="3276600"/>
                  <a:ext cx="252000" cy="252000"/>
                </a:xfrm>
                <a:prstGeom prst="ellips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latinLnBrk="0">
                    <a:lnSpc>
                      <a:spcPct val="100000"/>
                    </a:lnSpc>
                    <a:buFont typeface="Times New Roman" pitchFamily="16" charset="0"/>
                    <a:buNone/>
                    <a:tabLst/>
                  </a:pPr>
                  <a:endParaRPr lang="zh-CN" altLang="en-US" smtClean="0"/>
                </a:p>
              </p:txBody>
            </p:sp>
            <p:cxnSp>
              <p:nvCxnSpPr>
                <p:cNvPr id="173" name="直接连接符 172"/>
                <p:cNvCxnSpPr>
                  <a:stCxn id="172" idx="2"/>
                  <a:endCxn id="172" idx="6"/>
                </p:cNvCxnSpPr>
                <p:nvPr/>
              </p:nvCxnSpPr>
              <p:spPr bwMode="auto">
                <a:xfrm>
                  <a:off x="4343400" y="3402600"/>
                  <a:ext cx="252000" cy="0"/>
                </a:xfrm>
                <a:prstGeom prst="line">
                  <a:avLst/>
                </a:prstGeom>
                <a:noFill/>
                <a:ln w="12700" cap="flat" cmpd="sng" algn="ctr">
                  <a:solidFill>
                    <a:schemeClr val="tx1"/>
                  </a:solidFill>
                  <a:prstDash val="solid"/>
                  <a:round/>
                  <a:headEnd type="none" w="med" len="med"/>
                  <a:tailEnd type="none" w="med" len="med"/>
                </a:ln>
                <a:effectLst/>
              </p:spPr>
            </p:cxnSp>
            <p:cxnSp>
              <p:nvCxnSpPr>
                <p:cNvPr id="174" name="直接连接符 173"/>
                <p:cNvCxnSpPr>
                  <a:stCxn id="172" idx="0"/>
                  <a:endCxn id="172" idx="4"/>
                </p:cNvCxnSpPr>
                <p:nvPr/>
              </p:nvCxnSpPr>
              <p:spPr bwMode="auto">
                <a:xfrm>
                  <a:off x="4469400" y="3276600"/>
                  <a:ext cx="0" cy="252000"/>
                </a:xfrm>
                <a:prstGeom prst="line">
                  <a:avLst/>
                </a:prstGeom>
                <a:noFill/>
                <a:ln w="12700" cap="flat" cmpd="sng" algn="ctr">
                  <a:solidFill>
                    <a:schemeClr val="tx1"/>
                  </a:solidFill>
                  <a:prstDash val="solid"/>
                  <a:round/>
                  <a:headEnd type="none" w="med" len="med"/>
                  <a:tailEnd type="none" w="med" len="med"/>
                </a:ln>
                <a:effectLst/>
              </p:spPr>
            </p:cxnSp>
          </p:grpSp>
          <p:cxnSp>
            <p:nvCxnSpPr>
              <p:cNvPr id="175" name="直接箭头连接符 174"/>
              <p:cNvCxnSpPr>
                <a:endCxn id="172" idx="2"/>
              </p:cNvCxnSpPr>
              <p:nvPr/>
            </p:nvCxnSpPr>
            <p:spPr bwMode="auto">
              <a:xfrm flipV="1">
                <a:off x="2133600" y="4009638"/>
                <a:ext cx="523874" cy="715"/>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cxnSp>
            <p:nvCxnSpPr>
              <p:cNvPr id="184" name="直接箭头连接符 183"/>
              <p:cNvCxnSpPr/>
              <p:nvPr/>
            </p:nvCxnSpPr>
            <p:spPr bwMode="auto">
              <a:xfrm flipV="1">
                <a:off x="2764638" y="4114800"/>
                <a:ext cx="0" cy="228600"/>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sp>
            <p:nvSpPr>
              <p:cNvPr id="189" name="TextBox 188"/>
              <p:cNvSpPr txBox="1"/>
              <p:nvPr/>
            </p:nvSpPr>
            <p:spPr>
              <a:xfrm>
                <a:off x="2095892" y="4324546"/>
                <a:ext cx="1371600" cy="246221"/>
              </a:xfrm>
              <a:prstGeom prst="rect">
                <a:avLst/>
              </a:prstGeom>
              <a:noFill/>
            </p:spPr>
            <p:txBody>
              <a:bodyPr wrap="square" rtlCol="0">
                <a:spAutoFit/>
              </a:bodyPr>
              <a:lstStyle/>
              <a:p>
                <a:r>
                  <a:rPr lang="en-US" altLang="zh-CN" sz="1000" dirty="0" smtClean="0">
                    <a:solidFill>
                      <a:schemeClr val="tx1"/>
                    </a:solidFill>
                  </a:rPr>
                  <a:t>Freq. Multiplier Noise</a:t>
                </a:r>
                <a:endParaRPr lang="zh-CN" altLang="en-US" sz="1000" dirty="0">
                  <a:solidFill>
                    <a:schemeClr val="tx1"/>
                  </a:solidFill>
                </a:endParaRPr>
              </a:p>
            </p:txBody>
          </p:sp>
          <p:cxnSp>
            <p:nvCxnSpPr>
              <p:cNvPr id="191" name="直接箭头连接符 190"/>
              <p:cNvCxnSpPr>
                <a:stCxn id="172" idx="6"/>
              </p:cNvCxnSpPr>
              <p:nvPr/>
            </p:nvCxnSpPr>
            <p:spPr bwMode="auto">
              <a:xfrm>
                <a:off x="2873474" y="4009638"/>
                <a:ext cx="784126" cy="0"/>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grpSp>
        <p:grpSp>
          <p:nvGrpSpPr>
            <p:cNvPr id="212" name="组合 211"/>
            <p:cNvGrpSpPr/>
            <p:nvPr/>
          </p:nvGrpSpPr>
          <p:grpSpPr>
            <a:xfrm>
              <a:off x="1752600" y="4486373"/>
              <a:ext cx="2189378" cy="885366"/>
              <a:chOff x="1752600" y="3685401"/>
              <a:chExt cx="2189378" cy="885366"/>
            </a:xfrm>
          </p:grpSpPr>
          <p:sp>
            <p:nvSpPr>
              <p:cNvPr id="213" name="TextBox 212"/>
              <p:cNvSpPr txBox="1"/>
              <p:nvPr/>
            </p:nvSpPr>
            <p:spPr>
              <a:xfrm>
                <a:off x="3332378" y="3685401"/>
                <a:ext cx="609600" cy="276999"/>
              </a:xfrm>
              <a:prstGeom prst="rect">
                <a:avLst/>
              </a:prstGeom>
              <a:noFill/>
            </p:spPr>
            <p:txBody>
              <a:bodyPr wrap="square" rtlCol="0">
                <a:spAutoFit/>
              </a:bodyPr>
              <a:lstStyle/>
              <a:p>
                <a:r>
                  <a:rPr lang="en-US" altLang="zh-CN" sz="1200" dirty="0" smtClean="0">
                    <a:solidFill>
                      <a:schemeClr val="tx1"/>
                    </a:solidFill>
                  </a:rPr>
                  <a:t>LO</a:t>
                </a:r>
                <a:r>
                  <a:rPr lang="en-US" altLang="zh-CN" sz="1200" baseline="-25000" dirty="0" smtClean="0">
                    <a:solidFill>
                      <a:schemeClr val="tx1"/>
                    </a:solidFill>
                  </a:rPr>
                  <a:t> 2</a:t>
                </a:r>
                <a:endParaRPr lang="zh-CN" altLang="en-US" sz="1200" baseline="-25000" dirty="0">
                  <a:solidFill>
                    <a:schemeClr val="tx1"/>
                  </a:solidFill>
                </a:endParaRPr>
              </a:p>
            </p:txBody>
          </p:sp>
          <p:grpSp>
            <p:nvGrpSpPr>
              <p:cNvPr id="214" name="组合 213"/>
              <p:cNvGrpSpPr/>
              <p:nvPr/>
            </p:nvGrpSpPr>
            <p:grpSpPr>
              <a:xfrm>
                <a:off x="1752600" y="3829638"/>
                <a:ext cx="398996" cy="360000"/>
                <a:chOff x="1752600" y="3886200"/>
                <a:chExt cx="398996" cy="360000"/>
              </a:xfrm>
            </p:grpSpPr>
            <p:sp>
              <p:nvSpPr>
                <p:cNvPr id="223" name="矩形 222"/>
                <p:cNvSpPr/>
                <p:nvPr/>
              </p:nvSpPr>
              <p:spPr bwMode="auto">
                <a:xfrm>
                  <a:off x="1752600" y="3886200"/>
                  <a:ext cx="381000" cy="360000"/>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24" name="TextBox 223"/>
                <p:cNvSpPr txBox="1"/>
                <p:nvPr/>
              </p:nvSpPr>
              <p:spPr>
                <a:xfrm>
                  <a:off x="1771650" y="3939242"/>
                  <a:ext cx="379946" cy="253916"/>
                </a:xfrm>
                <a:prstGeom prst="rect">
                  <a:avLst/>
                </a:prstGeom>
                <a:noFill/>
              </p:spPr>
              <p:txBody>
                <a:bodyPr wrap="square" rtlCol="0">
                  <a:spAutoFit/>
                </a:bodyPr>
                <a:lstStyle/>
                <a:p>
                  <a:r>
                    <a:rPr lang="en-US" altLang="zh-CN" sz="1050" dirty="0" smtClean="0">
                      <a:solidFill>
                        <a:schemeClr val="tx1"/>
                      </a:solidFill>
                    </a:rPr>
                    <a:t>x N</a:t>
                  </a:r>
                  <a:endParaRPr lang="zh-CN" altLang="en-US" sz="1050" dirty="0">
                    <a:solidFill>
                      <a:schemeClr val="tx1"/>
                    </a:solidFill>
                  </a:endParaRPr>
                </a:p>
              </p:txBody>
            </p:sp>
          </p:grpSp>
          <p:grpSp>
            <p:nvGrpSpPr>
              <p:cNvPr id="215" name="组合 113"/>
              <p:cNvGrpSpPr/>
              <p:nvPr/>
            </p:nvGrpSpPr>
            <p:grpSpPr>
              <a:xfrm>
                <a:off x="2657474" y="3901638"/>
                <a:ext cx="216000" cy="216000"/>
                <a:chOff x="4343400" y="3276600"/>
                <a:chExt cx="252000" cy="252000"/>
              </a:xfrm>
            </p:grpSpPr>
            <p:sp>
              <p:nvSpPr>
                <p:cNvPr id="220" name="椭圆 219"/>
                <p:cNvSpPr/>
                <p:nvPr/>
              </p:nvSpPr>
              <p:spPr bwMode="auto">
                <a:xfrm>
                  <a:off x="4343400" y="3276600"/>
                  <a:ext cx="252000" cy="252000"/>
                </a:xfrm>
                <a:prstGeom prst="ellips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latinLnBrk="0">
                    <a:lnSpc>
                      <a:spcPct val="100000"/>
                    </a:lnSpc>
                    <a:buFont typeface="Times New Roman" pitchFamily="16" charset="0"/>
                    <a:buNone/>
                    <a:tabLst/>
                  </a:pPr>
                  <a:endParaRPr lang="zh-CN" altLang="en-US" smtClean="0"/>
                </a:p>
              </p:txBody>
            </p:sp>
            <p:cxnSp>
              <p:nvCxnSpPr>
                <p:cNvPr id="221" name="直接连接符 220"/>
                <p:cNvCxnSpPr>
                  <a:stCxn id="220" idx="2"/>
                  <a:endCxn id="220" idx="6"/>
                </p:cNvCxnSpPr>
                <p:nvPr/>
              </p:nvCxnSpPr>
              <p:spPr bwMode="auto">
                <a:xfrm>
                  <a:off x="4343400" y="3402600"/>
                  <a:ext cx="252000" cy="0"/>
                </a:xfrm>
                <a:prstGeom prst="line">
                  <a:avLst/>
                </a:prstGeom>
                <a:noFill/>
                <a:ln w="12700" cap="flat" cmpd="sng" algn="ctr">
                  <a:solidFill>
                    <a:schemeClr val="tx1"/>
                  </a:solidFill>
                  <a:prstDash val="solid"/>
                  <a:round/>
                  <a:headEnd type="none" w="med" len="med"/>
                  <a:tailEnd type="none" w="med" len="med"/>
                </a:ln>
                <a:effectLst/>
              </p:spPr>
            </p:cxnSp>
            <p:cxnSp>
              <p:nvCxnSpPr>
                <p:cNvPr id="222" name="直接连接符 221"/>
                <p:cNvCxnSpPr>
                  <a:stCxn id="220" idx="0"/>
                  <a:endCxn id="220" idx="4"/>
                </p:cNvCxnSpPr>
                <p:nvPr/>
              </p:nvCxnSpPr>
              <p:spPr bwMode="auto">
                <a:xfrm>
                  <a:off x="4469400" y="3276600"/>
                  <a:ext cx="0" cy="252000"/>
                </a:xfrm>
                <a:prstGeom prst="line">
                  <a:avLst/>
                </a:prstGeom>
                <a:noFill/>
                <a:ln w="12700" cap="flat" cmpd="sng" algn="ctr">
                  <a:solidFill>
                    <a:schemeClr val="tx1"/>
                  </a:solidFill>
                  <a:prstDash val="solid"/>
                  <a:round/>
                  <a:headEnd type="none" w="med" len="med"/>
                  <a:tailEnd type="none" w="med" len="med"/>
                </a:ln>
                <a:effectLst/>
              </p:spPr>
            </p:cxnSp>
          </p:grpSp>
          <p:cxnSp>
            <p:nvCxnSpPr>
              <p:cNvPr id="216" name="直接箭头连接符 215"/>
              <p:cNvCxnSpPr>
                <a:endCxn id="220" idx="2"/>
              </p:cNvCxnSpPr>
              <p:nvPr/>
            </p:nvCxnSpPr>
            <p:spPr bwMode="auto">
              <a:xfrm flipV="1">
                <a:off x="2133600" y="4009638"/>
                <a:ext cx="523874" cy="715"/>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cxnSp>
            <p:nvCxnSpPr>
              <p:cNvPr id="217" name="直接箭头连接符 216"/>
              <p:cNvCxnSpPr/>
              <p:nvPr/>
            </p:nvCxnSpPr>
            <p:spPr bwMode="auto">
              <a:xfrm flipV="1">
                <a:off x="2764638" y="4114800"/>
                <a:ext cx="0" cy="228600"/>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sp>
            <p:nvSpPr>
              <p:cNvPr id="218" name="TextBox 217"/>
              <p:cNvSpPr txBox="1"/>
              <p:nvPr/>
            </p:nvSpPr>
            <p:spPr>
              <a:xfrm>
                <a:off x="2095892" y="4324546"/>
                <a:ext cx="1371600" cy="246221"/>
              </a:xfrm>
              <a:prstGeom prst="rect">
                <a:avLst/>
              </a:prstGeom>
              <a:noFill/>
            </p:spPr>
            <p:txBody>
              <a:bodyPr wrap="square" rtlCol="0">
                <a:spAutoFit/>
              </a:bodyPr>
              <a:lstStyle/>
              <a:p>
                <a:r>
                  <a:rPr lang="en-US" altLang="zh-CN" sz="1000" dirty="0" smtClean="0">
                    <a:solidFill>
                      <a:schemeClr val="tx1"/>
                    </a:solidFill>
                  </a:rPr>
                  <a:t>Freq. Multiplier Noise</a:t>
                </a:r>
                <a:endParaRPr lang="zh-CN" altLang="en-US" sz="1000" dirty="0">
                  <a:solidFill>
                    <a:schemeClr val="tx1"/>
                  </a:solidFill>
                </a:endParaRPr>
              </a:p>
            </p:txBody>
          </p:sp>
          <p:cxnSp>
            <p:nvCxnSpPr>
              <p:cNvPr id="219" name="直接箭头连接符 218"/>
              <p:cNvCxnSpPr>
                <a:stCxn id="220" idx="6"/>
              </p:cNvCxnSpPr>
              <p:nvPr/>
            </p:nvCxnSpPr>
            <p:spPr bwMode="auto">
              <a:xfrm>
                <a:off x="2873474" y="4009638"/>
                <a:ext cx="784126" cy="0"/>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grpSp>
        <p:grpSp>
          <p:nvGrpSpPr>
            <p:cNvPr id="225" name="组合 224"/>
            <p:cNvGrpSpPr/>
            <p:nvPr/>
          </p:nvGrpSpPr>
          <p:grpSpPr>
            <a:xfrm>
              <a:off x="1752600" y="5486400"/>
              <a:ext cx="2189378" cy="885366"/>
              <a:chOff x="1752600" y="3685401"/>
              <a:chExt cx="2189378" cy="885366"/>
            </a:xfrm>
          </p:grpSpPr>
          <p:sp>
            <p:nvSpPr>
              <p:cNvPr id="226" name="TextBox 225"/>
              <p:cNvSpPr txBox="1"/>
              <p:nvPr/>
            </p:nvSpPr>
            <p:spPr>
              <a:xfrm>
                <a:off x="3332378" y="3685401"/>
                <a:ext cx="609600" cy="276999"/>
              </a:xfrm>
              <a:prstGeom prst="rect">
                <a:avLst/>
              </a:prstGeom>
              <a:noFill/>
            </p:spPr>
            <p:txBody>
              <a:bodyPr wrap="square" rtlCol="0">
                <a:spAutoFit/>
              </a:bodyPr>
              <a:lstStyle/>
              <a:p>
                <a:r>
                  <a:rPr lang="en-US" altLang="zh-CN" sz="1200" dirty="0" smtClean="0">
                    <a:solidFill>
                      <a:schemeClr val="tx1"/>
                    </a:solidFill>
                  </a:rPr>
                  <a:t>LO</a:t>
                </a:r>
                <a:r>
                  <a:rPr lang="en-US" altLang="zh-CN" sz="1200" baseline="-25000" dirty="0" smtClean="0">
                    <a:solidFill>
                      <a:schemeClr val="tx1"/>
                    </a:solidFill>
                  </a:rPr>
                  <a:t> M</a:t>
                </a:r>
                <a:endParaRPr lang="zh-CN" altLang="en-US" sz="1200" baseline="-25000" dirty="0">
                  <a:solidFill>
                    <a:schemeClr val="tx1"/>
                  </a:solidFill>
                </a:endParaRPr>
              </a:p>
            </p:txBody>
          </p:sp>
          <p:grpSp>
            <p:nvGrpSpPr>
              <p:cNvPr id="227" name="组合 226"/>
              <p:cNvGrpSpPr/>
              <p:nvPr/>
            </p:nvGrpSpPr>
            <p:grpSpPr>
              <a:xfrm>
                <a:off x="1752600" y="3829638"/>
                <a:ext cx="398996" cy="360000"/>
                <a:chOff x="1752600" y="3886200"/>
                <a:chExt cx="398996" cy="360000"/>
              </a:xfrm>
            </p:grpSpPr>
            <p:sp>
              <p:nvSpPr>
                <p:cNvPr id="236" name="矩形 235"/>
                <p:cNvSpPr/>
                <p:nvPr/>
              </p:nvSpPr>
              <p:spPr bwMode="auto">
                <a:xfrm>
                  <a:off x="1752600" y="3886200"/>
                  <a:ext cx="381000" cy="360000"/>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37" name="TextBox 236"/>
                <p:cNvSpPr txBox="1"/>
                <p:nvPr/>
              </p:nvSpPr>
              <p:spPr>
                <a:xfrm>
                  <a:off x="1771650" y="3939242"/>
                  <a:ext cx="379946" cy="253916"/>
                </a:xfrm>
                <a:prstGeom prst="rect">
                  <a:avLst/>
                </a:prstGeom>
                <a:noFill/>
              </p:spPr>
              <p:txBody>
                <a:bodyPr wrap="square" rtlCol="0">
                  <a:spAutoFit/>
                </a:bodyPr>
                <a:lstStyle/>
                <a:p>
                  <a:r>
                    <a:rPr lang="en-US" altLang="zh-CN" sz="1050" dirty="0" smtClean="0">
                      <a:solidFill>
                        <a:schemeClr val="tx1"/>
                      </a:solidFill>
                    </a:rPr>
                    <a:t>x N</a:t>
                  </a:r>
                  <a:endParaRPr lang="zh-CN" altLang="en-US" sz="1050" dirty="0">
                    <a:solidFill>
                      <a:schemeClr val="tx1"/>
                    </a:solidFill>
                  </a:endParaRPr>
                </a:p>
              </p:txBody>
            </p:sp>
          </p:grpSp>
          <p:grpSp>
            <p:nvGrpSpPr>
              <p:cNvPr id="228" name="组合 113"/>
              <p:cNvGrpSpPr/>
              <p:nvPr/>
            </p:nvGrpSpPr>
            <p:grpSpPr>
              <a:xfrm>
                <a:off x="2657474" y="3901638"/>
                <a:ext cx="216000" cy="216000"/>
                <a:chOff x="4343400" y="3276600"/>
                <a:chExt cx="252000" cy="252000"/>
              </a:xfrm>
            </p:grpSpPr>
            <p:sp>
              <p:nvSpPr>
                <p:cNvPr id="233" name="椭圆 232"/>
                <p:cNvSpPr/>
                <p:nvPr/>
              </p:nvSpPr>
              <p:spPr bwMode="auto">
                <a:xfrm>
                  <a:off x="4343400" y="3276600"/>
                  <a:ext cx="252000" cy="252000"/>
                </a:xfrm>
                <a:prstGeom prst="ellips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latinLnBrk="0">
                    <a:lnSpc>
                      <a:spcPct val="100000"/>
                    </a:lnSpc>
                    <a:buFont typeface="Times New Roman" pitchFamily="16" charset="0"/>
                    <a:buNone/>
                    <a:tabLst/>
                  </a:pPr>
                  <a:endParaRPr lang="zh-CN" altLang="en-US" smtClean="0"/>
                </a:p>
              </p:txBody>
            </p:sp>
            <p:cxnSp>
              <p:nvCxnSpPr>
                <p:cNvPr id="234" name="直接连接符 233"/>
                <p:cNvCxnSpPr>
                  <a:stCxn id="233" idx="2"/>
                  <a:endCxn id="233" idx="6"/>
                </p:cNvCxnSpPr>
                <p:nvPr/>
              </p:nvCxnSpPr>
              <p:spPr bwMode="auto">
                <a:xfrm>
                  <a:off x="4343400" y="3402600"/>
                  <a:ext cx="252000" cy="0"/>
                </a:xfrm>
                <a:prstGeom prst="line">
                  <a:avLst/>
                </a:prstGeom>
                <a:noFill/>
                <a:ln w="12700" cap="flat" cmpd="sng" algn="ctr">
                  <a:solidFill>
                    <a:schemeClr val="tx1"/>
                  </a:solidFill>
                  <a:prstDash val="solid"/>
                  <a:round/>
                  <a:headEnd type="none" w="med" len="med"/>
                  <a:tailEnd type="none" w="med" len="med"/>
                </a:ln>
                <a:effectLst/>
              </p:spPr>
            </p:cxnSp>
            <p:cxnSp>
              <p:nvCxnSpPr>
                <p:cNvPr id="235" name="直接连接符 234"/>
                <p:cNvCxnSpPr>
                  <a:stCxn id="233" idx="0"/>
                  <a:endCxn id="233" idx="4"/>
                </p:cNvCxnSpPr>
                <p:nvPr/>
              </p:nvCxnSpPr>
              <p:spPr bwMode="auto">
                <a:xfrm>
                  <a:off x="4469400" y="3276600"/>
                  <a:ext cx="0" cy="252000"/>
                </a:xfrm>
                <a:prstGeom prst="line">
                  <a:avLst/>
                </a:prstGeom>
                <a:noFill/>
                <a:ln w="12700" cap="flat" cmpd="sng" algn="ctr">
                  <a:solidFill>
                    <a:schemeClr val="tx1"/>
                  </a:solidFill>
                  <a:prstDash val="solid"/>
                  <a:round/>
                  <a:headEnd type="none" w="med" len="med"/>
                  <a:tailEnd type="none" w="med" len="med"/>
                </a:ln>
                <a:effectLst/>
              </p:spPr>
            </p:cxnSp>
          </p:grpSp>
          <p:cxnSp>
            <p:nvCxnSpPr>
              <p:cNvPr id="229" name="直接箭头连接符 228"/>
              <p:cNvCxnSpPr>
                <a:endCxn id="233" idx="2"/>
              </p:cNvCxnSpPr>
              <p:nvPr/>
            </p:nvCxnSpPr>
            <p:spPr bwMode="auto">
              <a:xfrm flipV="1">
                <a:off x="2133600" y="4009638"/>
                <a:ext cx="523874" cy="715"/>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cxnSp>
            <p:nvCxnSpPr>
              <p:cNvPr id="230" name="直接箭头连接符 229"/>
              <p:cNvCxnSpPr/>
              <p:nvPr/>
            </p:nvCxnSpPr>
            <p:spPr bwMode="auto">
              <a:xfrm flipV="1">
                <a:off x="2764638" y="4114800"/>
                <a:ext cx="0" cy="228600"/>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sp>
            <p:nvSpPr>
              <p:cNvPr id="231" name="TextBox 230"/>
              <p:cNvSpPr txBox="1"/>
              <p:nvPr/>
            </p:nvSpPr>
            <p:spPr>
              <a:xfrm>
                <a:off x="2095892" y="4324546"/>
                <a:ext cx="1371600" cy="246221"/>
              </a:xfrm>
              <a:prstGeom prst="rect">
                <a:avLst/>
              </a:prstGeom>
              <a:noFill/>
            </p:spPr>
            <p:txBody>
              <a:bodyPr wrap="square" rtlCol="0">
                <a:spAutoFit/>
              </a:bodyPr>
              <a:lstStyle/>
              <a:p>
                <a:r>
                  <a:rPr lang="en-US" altLang="zh-CN" sz="1000" dirty="0" smtClean="0">
                    <a:solidFill>
                      <a:schemeClr val="tx1"/>
                    </a:solidFill>
                  </a:rPr>
                  <a:t>Freq. Multiplier Noise</a:t>
                </a:r>
                <a:endParaRPr lang="zh-CN" altLang="en-US" sz="1000" dirty="0">
                  <a:solidFill>
                    <a:schemeClr val="tx1"/>
                  </a:solidFill>
                </a:endParaRPr>
              </a:p>
            </p:txBody>
          </p:sp>
          <p:cxnSp>
            <p:nvCxnSpPr>
              <p:cNvPr id="232" name="直接箭头连接符 231"/>
              <p:cNvCxnSpPr>
                <a:stCxn id="233" idx="6"/>
              </p:cNvCxnSpPr>
              <p:nvPr/>
            </p:nvCxnSpPr>
            <p:spPr bwMode="auto">
              <a:xfrm>
                <a:off x="2873474" y="4009638"/>
                <a:ext cx="784126" cy="0"/>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grpSp>
        <p:cxnSp>
          <p:nvCxnSpPr>
            <p:cNvPr id="241" name="形状 240"/>
            <p:cNvCxnSpPr>
              <a:endCxn id="236" idx="1"/>
            </p:cNvCxnSpPr>
            <p:nvPr/>
          </p:nvCxnSpPr>
          <p:spPr bwMode="auto">
            <a:xfrm rot="16200000" flipH="1">
              <a:off x="1124944" y="5182981"/>
              <a:ext cx="998132" cy="257180"/>
            </a:xfrm>
            <a:prstGeom prst="bentConnector2">
              <a:avLst/>
            </a:prstGeom>
            <a:solidFill>
              <a:srgbClr val="00B8FF"/>
            </a:solidFill>
            <a:ln w="12700" cap="flat" cmpd="sng" algn="ctr">
              <a:solidFill>
                <a:schemeClr val="tx1"/>
              </a:solidFill>
              <a:prstDash val="solid"/>
              <a:round/>
              <a:headEnd type="oval" w="med" len="med"/>
              <a:tailEnd type="triangle" w="med" len="med"/>
            </a:ln>
            <a:effectLst/>
          </p:spPr>
        </p:cxnSp>
        <p:sp>
          <p:nvSpPr>
            <p:cNvPr id="244" name="TextBox 243"/>
            <p:cNvSpPr txBox="1"/>
            <p:nvPr/>
          </p:nvSpPr>
          <p:spPr>
            <a:xfrm rot="16200000">
              <a:off x="1242956" y="5155755"/>
              <a:ext cx="368841" cy="400110"/>
            </a:xfrm>
            <a:prstGeom prst="rect">
              <a:avLst/>
            </a:prstGeom>
            <a:solidFill>
              <a:schemeClr val="bg1"/>
            </a:solidFill>
          </p:spPr>
          <p:txBody>
            <a:bodyPr wrap="square" rtlCol="0">
              <a:spAutoFit/>
            </a:bodyPr>
            <a:lstStyle/>
            <a:p>
              <a:pPr algn="ctr"/>
              <a:r>
                <a:rPr lang="en-US" altLang="zh-CN" sz="2000" b="1" dirty="0" smtClean="0">
                  <a:solidFill>
                    <a:schemeClr val="tx1"/>
                  </a:solidFill>
                </a:rPr>
                <a:t>…</a:t>
              </a:r>
              <a:endParaRPr lang="zh-CN" altLang="en-US" sz="2000" b="1" dirty="0">
                <a:solidFill>
                  <a:schemeClr val="tx1"/>
                </a:solidFill>
              </a:endParaRPr>
            </a:p>
          </p:txBody>
        </p:sp>
        <p:sp>
          <p:nvSpPr>
            <p:cNvPr id="245" name="TextBox 244"/>
            <p:cNvSpPr txBox="1"/>
            <p:nvPr/>
          </p:nvSpPr>
          <p:spPr>
            <a:xfrm rot="16200000">
              <a:off x="2472367" y="5376234"/>
              <a:ext cx="368841" cy="320514"/>
            </a:xfrm>
            <a:prstGeom prst="rect">
              <a:avLst/>
            </a:prstGeom>
            <a:noFill/>
          </p:spPr>
          <p:txBody>
            <a:bodyPr wrap="square" rtlCol="0">
              <a:spAutoFit/>
            </a:bodyPr>
            <a:lstStyle/>
            <a:p>
              <a:r>
                <a:rPr lang="en-US" altLang="zh-CN" sz="2000" b="1" dirty="0" smtClean="0">
                  <a:solidFill>
                    <a:schemeClr val="tx1"/>
                  </a:solidFill>
                </a:rPr>
                <a:t>…</a:t>
              </a:r>
              <a:endParaRPr lang="zh-CN" altLang="en-US" sz="2000" b="1" dirty="0">
                <a:solidFill>
                  <a:schemeClr val="tx1"/>
                </a:solidFill>
              </a:endParaRPr>
            </a:p>
          </p:txBody>
        </p:sp>
        <p:sp>
          <p:nvSpPr>
            <p:cNvPr id="246" name="TextBox 245"/>
            <p:cNvSpPr txBox="1"/>
            <p:nvPr/>
          </p:nvSpPr>
          <p:spPr>
            <a:xfrm rot="16200000">
              <a:off x="3291713" y="5091856"/>
              <a:ext cx="368841" cy="320514"/>
            </a:xfrm>
            <a:prstGeom prst="rect">
              <a:avLst/>
            </a:prstGeom>
            <a:noFill/>
          </p:spPr>
          <p:txBody>
            <a:bodyPr wrap="square" rtlCol="0">
              <a:spAutoFit/>
            </a:bodyPr>
            <a:lstStyle/>
            <a:p>
              <a:r>
                <a:rPr lang="en-US" altLang="zh-CN" sz="2000" b="1" dirty="0" smtClean="0">
                  <a:solidFill>
                    <a:schemeClr val="tx1"/>
                  </a:solidFill>
                </a:rPr>
                <a:t>…</a:t>
              </a:r>
              <a:endParaRPr lang="zh-CN" altLang="en-US" sz="2000" b="1" dirty="0">
                <a:solidFill>
                  <a:schemeClr val="tx1"/>
                </a:solidFill>
              </a:endParaRPr>
            </a:p>
          </p:txBody>
        </p:sp>
      </p:grpSp>
      <p:grpSp>
        <p:nvGrpSpPr>
          <p:cNvPr id="65" name="组合 64"/>
          <p:cNvGrpSpPr/>
          <p:nvPr/>
        </p:nvGrpSpPr>
        <p:grpSpPr>
          <a:xfrm>
            <a:off x="4572000" y="3584233"/>
            <a:ext cx="4114800" cy="2875146"/>
            <a:chOff x="4572000" y="3584233"/>
            <a:chExt cx="4114800" cy="2875146"/>
          </a:xfrm>
        </p:grpSpPr>
        <p:sp>
          <p:nvSpPr>
            <p:cNvPr id="248" name="矩形 247"/>
            <p:cNvSpPr/>
            <p:nvPr/>
          </p:nvSpPr>
          <p:spPr>
            <a:xfrm>
              <a:off x="4572000" y="3584233"/>
              <a:ext cx="4114800" cy="2875146"/>
            </a:xfrm>
            <a:prstGeom prst="rect">
              <a:avLst/>
            </a:prstGeom>
          </p:spPr>
          <p:txBody>
            <a:bodyPr wrap="square">
              <a:spAutoFit/>
            </a:bodyPr>
            <a:lstStyle/>
            <a:p>
              <a:pPr marL="320400" lvl="2" indent="-284400" eaLnBrk="1" hangingPunct="1">
                <a:spcBef>
                  <a:spcPts val="500"/>
                </a:spcBef>
              </a:pPr>
              <a:r>
                <a:rPr lang="en-US" altLang="zh-CN" sz="1600" kern="0" dirty="0" smtClean="0">
                  <a:solidFill>
                    <a:srgbClr val="000000"/>
                  </a:solidFill>
                  <a:ea typeface="宋体" charset="-122"/>
                </a:rPr>
                <a:t>where,</a:t>
              </a:r>
            </a:p>
            <a:p>
              <a:pPr marL="320400" lvl="2" indent="-284400" eaLnBrk="1" hangingPunct="1">
                <a:spcBef>
                  <a:spcPts val="500"/>
                </a:spcBef>
                <a:buFont typeface="Times New Roman" pitchFamily="18" charset="0"/>
                <a:buChar char="‒"/>
              </a:pPr>
              <a:r>
                <a:rPr lang="en-US" altLang="zh-CN" sz="1600" kern="0" dirty="0" smtClean="0">
                  <a:solidFill>
                    <a:srgbClr val="000000"/>
                  </a:solidFill>
                  <a:ea typeface="宋体" charset="-122"/>
                </a:rPr>
                <a:t>PN</a:t>
              </a:r>
              <a:r>
                <a:rPr lang="en-US" altLang="zh-CN" sz="1600" kern="0" baseline="30000" dirty="0" smtClean="0">
                  <a:solidFill>
                    <a:srgbClr val="000000"/>
                  </a:solidFill>
                  <a:ea typeface="宋体" charset="-122"/>
                </a:rPr>
                <a:t>(m)</a:t>
              </a:r>
              <a:r>
                <a:rPr lang="en-US" altLang="zh-CN" sz="1600" kern="0" dirty="0" smtClean="0">
                  <a:solidFill>
                    <a:srgbClr val="000000"/>
                  </a:solidFill>
                  <a:ea typeface="宋体" charset="-122"/>
                </a:rPr>
                <a:t> the output of phase noise in </a:t>
              </a:r>
              <a:r>
                <a:rPr lang="en-US" altLang="zh-CN" sz="1600" kern="0" dirty="0" err="1" smtClean="0">
                  <a:solidFill>
                    <a:srgbClr val="000000"/>
                  </a:solidFill>
                  <a:ea typeface="宋体" charset="-122"/>
                </a:rPr>
                <a:t>m</a:t>
              </a:r>
              <a:r>
                <a:rPr lang="en-US" altLang="zh-CN" sz="1600" kern="0" baseline="30000" dirty="0" err="1" smtClean="0">
                  <a:solidFill>
                    <a:srgbClr val="000000"/>
                  </a:solidFill>
                  <a:ea typeface="宋体" charset="-122"/>
                </a:rPr>
                <a:t>th</a:t>
              </a:r>
              <a:r>
                <a:rPr lang="en-US" altLang="zh-CN" sz="1600" kern="0" dirty="0" smtClean="0">
                  <a:solidFill>
                    <a:srgbClr val="000000"/>
                  </a:solidFill>
                  <a:ea typeface="宋体" charset="-122"/>
                </a:rPr>
                <a:t> path LO, LO</a:t>
              </a:r>
              <a:r>
                <a:rPr lang="en-US" altLang="zh-CN" sz="1600" kern="0" baseline="-25000" dirty="0" smtClean="0">
                  <a:solidFill>
                    <a:srgbClr val="000000"/>
                  </a:solidFill>
                  <a:ea typeface="宋体" charset="-122"/>
                </a:rPr>
                <a:t>m</a:t>
              </a:r>
              <a:endParaRPr lang="en-US" altLang="zh-CN" sz="1600" kern="0" dirty="0" smtClean="0">
                <a:solidFill>
                  <a:srgbClr val="000000"/>
                </a:solidFill>
                <a:ea typeface="宋体" charset="-122"/>
              </a:endParaRPr>
            </a:p>
            <a:p>
              <a:pPr marL="320400" lvl="2" indent="-284400" eaLnBrk="1" hangingPunct="1">
                <a:spcBef>
                  <a:spcPts val="500"/>
                </a:spcBef>
                <a:buFont typeface="Times New Roman" pitchFamily="18" charset="0"/>
                <a:buChar char="‒"/>
              </a:pPr>
              <a:r>
                <a:rPr lang="en-US" altLang="zh-CN" sz="1600" kern="0" dirty="0" smtClean="0">
                  <a:solidFill>
                    <a:srgbClr val="000000"/>
                  </a:solidFill>
                  <a:ea typeface="宋体" charset="-122"/>
                </a:rPr>
                <a:t>PN</a:t>
              </a:r>
              <a:r>
                <a:rPr lang="en-US" altLang="zh-CN" sz="1600" kern="0" baseline="-25000" dirty="0" smtClean="0">
                  <a:solidFill>
                    <a:srgbClr val="000000"/>
                  </a:solidFill>
                  <a:ea typeface="宋体" charset="-122"/>
                </a:rPr>
                <a:t>0</a:t>
              </a:r>
              <a:r>
                <a:rPr lang="en-US" altLang="zh-CN" sz="1600" kern="0" dirty="0" smtClean="0">
                  <a:solidFill>
                    <a:srgbClr val="000000"/>
                  </a:solidFill>
                  <a:ea typeface="宋体" charset="-122"/>
                </a:rPr>
                <a:t> the output of LO signal after ideal frequency multiplier, i.e., </a:t>
              </a:r>
            </a:p>
            <a:p>
              <a:pPr marL="320400" lvl="2" indent="-284400" eaLnBrk="1" hangingPunct="1">
                <a:spcBef>
                  <a:spcPts val="500"/>
                </a:spcBef>
                <a:buFont typeface="Times New Roman" pitchFamily="18" charset="0"/>
                <a:buChar char="‒"/>
              </a:pPr>
              <a:endParaRPr lang="en-US" altLang="zh-CN" sz="1600" kern="0" dirty="0" smtClean="0">
                <a:solidFill>
                  <a:srgbClr val="000000"/>
                </a:solidFill>
                <a:ea typeface="宋体" charset="-122"/>
              </a:endParaRPr>
            </a:p>
            <a:p>
              <a:pPr marL="320400" lvl="2" indent="-284400" eaLnBrk="1" hangingPunct="1">
                <a:spcBef>
                  <a:spcPts val="500"/>
                </a:spcBef>
                <a:buFont typeface="Times New Roman" pitchFamily="18" charset="0"/>
                <a:buChar char="‒"/>
              </a:pPr>
              <a:r>
                <a:rPr lang="en-US" altLang="zh-CN" sz="1600" kern="0" dirty="0" smtClean="0">
                  <a:solidFill>
                    <a:srgbClr val="000000"/>
                  </a:solidFill>
                  <a:ea typeface="宋体" charset="-122"/>
                </a:rPr>
                <a:t>       the independent noise caused by frequency multiplier, and can be simplified as white noise which PSD = </a:t>
              </a:r>
              <a:r>
                <a:rPr lang="en-US" altLang="zh-CN" sz="1600" kern="0" dirty="0" smtClean="0">
                  <a:solidFill>
                    <a:srgbClr val="000000"/>
                  </a:solidFill>
                  <a:latin typeface="Symbol" pitchFamily="18" charset="2"/>
                  <a:ea typeface="宋体" charset="-122"/>
                </a:rPr>
                <a:t>- </a:t>
              </a:r>
              <a:r>
                <a:rPr lang="en-US" altLang="zh-CN" sz="1600" kern="0" dirty="0" smtClean="0">
                  <a:solidFill>
                    <a:srgbClr val="000000"/>
                  </a:solidFill>
                  <a:ea typeface="宋体" charset="-122"/>
                </a:rPr>
                <a:t>130 dBc/Hz</a:t>
              </a:r>
            </a:p>
            <a:p>
              <a:pPr marL="320400" lvl="2" indent="-284400" eaLnBrk="1" hangingPunct="1">
                <a:spcBef>
                  <a:spcPts val="500"/>
                </a:spcBef>
                <a:buFont typeface="Times New Roman" pitchFamily="18" charset="0"/>
                <a:buChar char="‒"/>
              </a:pPr>
              <a:endParaRPr lang="en-US" altLang="zh-CN" sz="1600" kern="0" dirty="0" smtClean="0">
                <a:solidFill>
                  <a:srgbClr val="000000"/>
                </a:solidFill>
                <a:ea typeface="宋体" charset="-122"/>
              </a:endParaRPr>
            </a:p>
          </p:txBody>
        </p:sp>
        <p:graphicFrame>
          <p:nvGraphicFramePr>
            <p:cNvPr id="56324" name="Object 3"/>
            <p:cNvGraphicFramePr>
              <a:graphicFrameLocks noChangeAspect="1"/>
            </p:cNvGraphicFramePr>
            <p:nvPr/>
          </p:nvGraphicFramePr>
          <p:xfrm>
            <a:off x="5638800" y="5020235"/>
            <a:ext cx="2105000" cy="360000"/>
          </p:xfrm>
          <a:graphic>
            <a:graphicData uri="http://schemas.openxmlformats.org/presentationml/2006/ole">
              <p:oleObj spid="_x0000_s56324" name="Equation" r:id="rId5" imgW="1409400" imgH="241200" progId="">
                <p:embed/>
              </p:oleObj>
            </a:graphicData>
          </a:graphic>
        </p:graphicFrame>
        <p:graphicFrame>
          <p:nvGraphicFramePr>
            <p:cNvPr id="56325" name="Object 5"/>
            <p:cNvGraphicFramePr>
              <a:graphicFrameLocks noChangeAspect="1"/>
            </p:cNvGraphicFramePr>
            <p:nvPr/>
          </p:nvGraphicFramePr>
          <p:xfrm>
            <a:off x="4978400" y="5298140"/>
            <a:ext cx="342000" cy="324000"/>
          </p:xfrm>
          <a:graphic>
            <a:graphicData uri="http://schemas.openxmlformats.org/presentationml/2006/ole">
              <p:oleObj spid="_x0000_s56325" name="Equation" r:id="rId6" imgW="241200" imgH="228600" progId="">
                <p:embed/>
              </p:oleObj>
            </a:graphicData>
          </a:graphic>
        </p:graphicFrame>
      </p:grpSp>
      <p:sp>
        <p:nvSpPr>
          <p:cNvPr id="66" name="Date Placeholder 3"/>
          <p:cNvSpPr txBox="1">
            <a:spLocks/>
          </p:cNvSpPr>
          <p:nvPr/>
        </p:nvSpPr>
        <p:spPr bwMode="auto">
          <a:xfrm>
            <a:off x="685800" y="304800"/>
            <a:ext cx="2303451"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Mar. 2016</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US" altLang="zh-CN" dirty="0" smtClean="0"/>
              <a:t>Kun Zeng</a:t>
            </a:r>
            <a:r>
              <a:rPr lang="en-GB" dirty="0" smtClean="0"/>
              <a:t>,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11</a:t>
            </a:fld>
            <a:endParaRPr lang="en-GB" dirty="0"/>
          </a:p>
        </p:txBody>
      </p:sp>
      <p:sp>
        <p:nvSpPr>
          <p:cNvPr id="5" name="Rectangle 2"/>
          <p:cNvSpPr>
            <a:spLocks noGrp="1" noChangeArrowheads="1"/>
          </p:cNvSpPr>
          <p:nvPr>
            <p:ph type="title"/>
          </p:nvPr>
        </p:nvSpPr>
        <p:spPr>
          <a:xfrm>
            <a:off x="685800" y="685800"/>
            <a:ext cx="7772400" cy="1066800"/>
          </a:xfrm>
        </p:spPr>
        <p:txBody>
          <a:bodyPr/>
          <a:lstStyle/>
          <a:p>
            <a:r>
              <a:rPr lang="en-US" altLang="zh-CN" dirty="0" smtClean="0">
                <a:ea typeface="宋体" charset="-122"/>
              </a:rPr>
              <a:t>How to Generate the Proposed Phase Noise for 802.11ay</a:t>
            </a:r>
          </a:p>
        </p:txBody>
      </p:sp>
      <p:sp>
        <p:nvSpPr>
          <p:cNvPr id="149" name="矩形 148"/>
          <p:cNvSpPr/>
          <p:nvPr/>
        </p:nvSpPr>
        <p:spPr bwMode="auto">
          <a:xfrm>
            <a:off x="1295401" y="2133600"/>
            <a:ext cx="762000" cy="381000"/>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zh-CN" altLang="en-US" smtClean="0"/>
          </a:p>
        </p:txBody>
      </p:sp>
      <p:sp>
        <p:nvSpPr>
          <p:cNvPr id="148" name="TextBox 147"/>
          <p:cNvSpPr txBox="1"/>
          <p:nvPr/>
        </p:nvSpPr>
        <p:spPr>
          <a:xfrm>
            <a:off x="1247776" y="2170212"/>
            <a:ext cx="838200" cy="307777"/>
          </a:xfrm>
          <a:prstGeom prst="rect">
            <a:avLst/>
          </a:prstGeom>
          <a:noFill/>
        </p:spPr>
        <p:txBody>
          <a:bodyPr wrap="square" rtlCol="0">
            <a:spAutoFit/>
          </a:bodyPr>
          <a:lstStyle/>
          <a:p>
            <a:pPr algn="ctr"/>
            <a:r>
              <a:rPr lang="en-US" altLang="zh-CN" sz="1400" dirty="0" smtClean="0">
                <a:solidFill>
                  <a:schemeClr val="tx1"/>
                </a:solidFill>
              </a:rPr>
              <a:t>AWGN</a:t>
            </a:r>
            <a:endParaRPr lang="zh-CN" altLang="en-US" sz="1400" dirty="0">
              <a:solidFill>
                <a:schemeClr val="tx1"/>
              </a:solidFill>
            </a:endParaRPr>
          </a:p>
        </p:txBody>
      </p:sp>
      <p:cxnSp>
        <p:nvCxnSpPr>
          <p:cNvPr id="150" name="直接箭头连接符 149"/>
          <p:cNvCxnSpPr/>
          <p:nvPr/>
        </p:nvCxnSpPr>
        <p:spPr bwMode="auto">
          <a:xfrm flipV="1">
            <a:off x="2057401" y="2317750"/>
            <a:ext cx="533400" cy="1"/>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sp>
        <p:nvSpPr>
          <p:cNvPr id="153" name="TextBox 152"/>
          <p:cNvSpPr txBox="1"/>
          <p:nvPr/>
        </p:nvSpPr>
        <p:spPr>
          <a:xfrm>
            <a:off x="2103121" y="2022634"/>
            <a:ext cx="457200" cy="276999"/>
          </a:xfrm>
          <a:prstGeom prst="rect">
            <a:avLst/>
          </a:prstGeom>
          <a:noFill/>
        </p:spPr>
        <p:txBody>
          <a:bodyPr wrap="square" rtlCol="0">
            <a:spAutoFit/>
          </a:bodyPr>
          <a:lstStyle/>
          <a:p>
            <a:r>
              <a:rPr lang="en-US" altLang="zh-CN" sz="1200" i="1" dirty="0" smtClean="0">
                <a:solidFill>
                  <a:schemeClr val="bg2"/>
                </a:solidFill>
              </a:rPr>
              <a:t>time</a:t>
            </a:r>
            <a:endParaRPr lang="zh-CN" altLang="en-US" sz="1200" i="1" dirty="0">
              <a:solidFill>
                <a:schemeClr val="bg2"/>
              </a:solidFill>
            </a:endParaRPr>
          </a:p>
        </p:txBody>
      </p:sp>
      <p:sp>
        <p:nvSpPr>
          <p:cNvPr id="165" name="矩形 164"/>
          <p:cNvSpPr/>
          <p:nvPr/>
        </p:nvSpPr>
        <p:spPr bwMode="auto">
          <a:xfrm>
            <a:off x="2586450" y="2133600"/>
            <a:ext cx="504000" cy="381000"/>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zh-CN" altLang="en-US" smtClean="0"/>
          </a:p>
        </p:txBody>
      </p:sp>
      <p:sp>
        <p:nvSpPr>
          <p:cNvPr id="167" name="TextBox 166"/>
          <p:cNvSpPr txBox="1"/>
          <p:nvPr/>
        </p:nvSpPr>
        <p:spPr>
          <a:xfrm>
            <a:off x="2571750" y="2170212"/>
            <a:ext cx="533400" cy="307777"/>
          </a:xfrm>
          <a:prstGeom prst="rect">
            <a:avLst/>
          </a:prstGeom>
          <a:noFill/>
        </p:spPr>
        <p:txBody>
          <a:bodyPr wrap="square" rtlCol="0">
            <a:spAutoFit/>
          </a:bodyPr>
          <a:lstStyle/>
          <a:p>
            <a:pPr algn="ctr"/>
            <a:r>
              <a:rPr lang="en-US" altLang="zh-CN" sz="1400" dirty="0" smtClean="0">
                <a:solidFill>
                  <a:schemeClr val="tx1"/>
                </a:solidFill>
              </a:rPr>
              <a:t>FFT</a:t>
            </a:r>
            <a:endParaRPr lang="zh-CN" altLang="en-US" sz="1400" dirty="0">
              <a:solidFill>
                <a:schemeClr val="tx1"/>
              </a:solidFill>
            </a:endParaRPr>
          </a:p>
        </p:txBody>
      </p:sp>
      <p:grpSp>
        <p:nvGrpSpPr>
          <p:cNvPr id="203" name="组合 113"/>
          <p:cNvGrpSpPr/>
          <p:nvPr/>
        </p:nvGrpSpPr>
        <p:grpSpPr>
          <a:xfrm>
            <a:off x="3505201" y="2180100"/>
            <a:ext cx="288000" cy="288000"/>
            <a:chOff x="4343400" y="3276600"/>
            <a:chExt cx="252000" cy="252000"/>
          </a:xfrm>
        </p:grpSpPr>
        <p:sp>
          <p:nvSpPr>
            <p:cNvPr id="317" name="椭圆 316"/>
            <p:cNvSpPr/>
            <p:nvPr/>
          </p:nvSpPr>
          <p:spPr bwMode="auto">
            <a:xfrm>
              <a:off x="4343400" y="3276600"/>
              <a:ext cx="252000" cy="252000"/>
            </a:xfrm>
            <a:prstGeom prst="ellips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latinLnBrk="0">
                <a:lnSpc>
                  <a:spcPct val="100000"/>
                </a:lnSpc>
                <a:buFont typeface="Times New Roman" pitchFamily="16" charset="0"/>
                <a:buNone/>
                <a:tabLst/>
              </a:pPr>
              <a:endParaRPr lang="zh-CN" altLang="en-US" smtClean="0"/>
            </a:p>
          </p:txBody>
        </p:sp>
        <p:cxnSp>
          <p:nvCxnSpPr>
            <p:cNvPr id="318" name="直接连接符 317"/>
            <p:cNvCxnSpPr>
              <a:stCxn id="317" idx="1"/>
              <a:endCxn id="317" idx="5"/>
            </p:cNvCxnSpPr>
            <p:nvPr/>
          </p:nvCxnSpPr>
          <p:spPr bwMode="auto">
            <a:xfrm>
              <a:off x="4380305" y="3313505"/>
              <a:ext cx="178190" cy="178190"/>
            </a:xfrm>
            <a:prstGeom prst="line">
              <a:avLst/>
            </a:prstGeom>
            <a:noFill/>
            <a:ln w="12700" cap="flat" cmpd="sng" algn="ctr">
              <a:solidFill>
                <a:schemeClr val="tx1"/>
              </a:solidFill>
              <a:prstDash val="solid"/>
              <a:round/>
              <a:headEnd type="none" w="med" len="med"/>
              <a:tailEnd type="none" w="med" len="med"/>
            </a:ln>
            <a:effectLst/>
          </p:spPr>
        </p:cxnSp>
        <p:cxnSp>
          <p:nvCxnSpPr>
            <p:cNvPr id="319" name="直接连接符 318"/>
            <p:cNvCxnSpPr>
              <a:stCxn id="317" idx="7"/>
              <a:endCxn id="317" idx="3"/>
            </p:cNvCxnSpPr>
            <p:nvPr/>
          </p:nvCxnSpPr>
          <p:spPr bwMode="auto">
            <a:xfrm flipH="1">
              <a:off x="4380305" y="3313505"/>
              <a:ext cx="178190" cy="178190"/>
            </a:xfrm>
            <a:prstGeom prst="line">
              <a:avLst/>
            </a:prstGeom>
            <a:noFill/>
            <a:ln w="12700" cap="flat" cmpd="sng" algn="ctr">
              <a:solidFill>
                <a:schemeClr val="tx1"/>
              </a:solidFill>
              <a:prstDash val="solid"/>
              <a:round/>
              <a:headEnd type="none" w="med" len="med"/>
              <a:tailEnd type="none" w="med" len="med"/>
            </a:ln>
            <a:effectLst/>
          </p:spPr>
        </p:cxnSp>
      </p:grpSp>
      <p:cxnSp>
        <p:nvCxnSpPr>
          <p:cNvPr id="326" name="直接箭头连接符 325"/>
          <p:cNvCxnSpPr/>
          <p:nvPr/>
        </p:nvCxnSpPr>
        <p:spPr bwMode="auto">
          <a:xfrm flipV="1">
            <a:off x="3098801" y="2324100"/>
            <a:ext cx="406400" cy="1"/>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sp>
        <p:nvSpPr>
          <p:cNvPr id="328" name="矩形 327"/>
          <p:cNvSpPr/>
          <p:nvPr/>
        </p:nvSpPr>
        <p:spPr bwMode="auto">
          <a:xfrm>
            <a:off x="4205701" y="2133600"/>
            <a:ext cx="504000" cy="381000"/>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zh-CN" altLang="en-US" smtClean="0"/>
          </a:p>
        </p:txBody>
      </p:sp>
      <p:sp>
        <p:nvSpPr>
          <p:cNvPr id="329" name="TextBox 328"/>
          <p:cNvSpPr txBox="1"/>
          <p:nvPr/>
        </p:nvSpPr>
        <p:spPr>
          <a:xfrm>
            <a:off x="4123510" y="2170212"/>
            <a:ext cx="685800" cy="307777"/>
          </a:xfrm>
          <a:prstGeom prst="rect">
            <a:avLst/>
          </a:prstGeom>
          <a:noFill/>
        </p:spPr>
        <p:txBody>
          <a:bodyPr wrap="square" rtlCol="0">
            <a:spAutoFit/>
          </a:bodyPr>
          <a:lstStyle/>
          <a:p>
            <a:pPr algn="ctr"/>
            <a:r>
              <a:rPr lang="en-US" altLang="zh-CN" sz="1400" dirty="0" smtClean="0">
                <a:solidFill>
                  <a:schemeClr val="tx1"/>
                </a:solidFill>
              </a:rPr>
              <a:t>IFFT</a:t>
            </a:r>
            <a:endParaRPr lang="zh-CN" altLang="en-US" sz="1400" dirty="0">
              <a:solidFill>
                <a:schemeClr val="tx1"/>
              </a:solidFill>
            </a:endParaRPr>
          </a:p>
        </p:txBody>
      </p:sp>
      <p:cxnSp>
        <p:nvCxnSpPr>
          <p:cNvPr id="330" name="直接箭头连接符 329"/>
          <p:cNvCxnSpPr/>
          <p:nvPr/>
        </p:nvCxnSpPr>
        <p:spPr bwMode="auto">
          <a:xfrm flipV="1">
            <a:off x="3794125" y="2324100"/>
            <a:ext cx="406400" cy="1"/>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sp>
        <p:nvSpPr>
          <p:cNvPr id="331" name="TextBox 330"/>
          <p:cNvSpPr txBox="1"/>
          <p:nvPr/>
        </p:nvSpPr>
        <p:spPr>
          <a:xfrm>
            <a:off x="3276601" y="1905000"/>
            <a:ext cx="533400" cy="276999"/>
          </a:xfrm>
          <a:prstGeom prst="rect">
            <a:avLst/>
          </a:prstGeom>
          <a:noFill/>
        </p:spPr>
        <p:txBody>
          <a:bodyPr wrap="square" rtlCol="0">
            <a:spAutoFit/>
          </a:bodyPr>
          <a:lstStyle/>
          <a:p>
            <a:r>
              <a:rPr lang="en-US" altLang="zh-CN" sz="1200" i="1" dirty="0" smtClean="0">
                <a:solidFill>
                  <a:schemeClr val="bg2"/>
                </a:solidFill>
              </a:rPr>
              <a:t>freq.</a:t>
            </a:r>
            <a:endParaRPr lang="zh-CN" altLang="en-US" sz="1200" i="1" dirty="0">
              <a:solidFill>
                <a:schemeClr val="bg2"/>
              </a:solidFill>
            </a:endParaRPr>
          </a:p>
        </p:txBody>
      </p:sp>
      <p:cxnSp>
        <p:nvCxnSpPr>
          <p:cNvPr id="332" name="肘形连接符 331"/>
          <p:cNvCxnSpPr>
            <a:stCxn id="121" idx="3"/>
            <a:endCxn id="317" idx="4"/>
          </p:cNvCxnSpPr>
          <p:nvPr/>
        </p:nvCxnSpPr>
        <p:spPr bwMode="auto">
          <a:xfrm flipV="1">
            <a:off x="2712721" y="2468100"/>
            <a:ext cx="936480" cy="1152360"/>
          </a:xfrm>
          <a:prstGeom prst="bentConnector2">
            <a:avLst/>
          </a:prstGeom>
          <a:solidFill>
            <a:srgbClr val="00B8FF"/>
          </a:solidFill>
          <a:ln w="12700" cap="flat" cmpd="sng" algn="ctr">
            <a:solidFill>
              <a:schemeClr val="tx1"/>
            </a:solidFill>
            <a:prstDash val="solid"/>
            <a:round/>
            <a:headEnd type="none" w="med" len="med"/>
            <a:tailEnd type="triangle" w="med" len="med"/>
          </a:ln>
          <a:effectLst/>
        </p:spPr>
      </p:cxnSp>
      <p:sp>
        <p:nvSpPr>
          <p:cNvPr id="342" name="TextBox 341"/>
          <p:cNvSpPr txBox="1"/>
          <p:nvPr/>
        </p:nvSpPr>
        <p:spPr>
          <a:xfrm>
            <a:off x="2895601" y="3319641"/>
            <a:ext cx="533400" cy="276999"/>
          </a:xfrm>
          <a:prstGeom prst="rect">
            <a:avLst/>
          </a:prstGeom>
          <a:noFill/>
        </p:spPr>
        <p:txBody>
          <a:bodyPr wrap="square" rtlCol="0">
            <a:spAutoFit/>
          </a:bodyPr>
          <a:lstStyle/>
          <a:p>
            <a:r>
              <a:rPr lang="en-US" altLang="zh-CN" sz="1200" i="1" dirty="0" smtClean="0">
                <a:solidFill>
                  <a:schemeClr val="bg2"/>
                </a:solidFill>
              </a:rPr>
              <a:t>freq.</a:t>
            </a:r>
            <a:endParaRPr lang="zh-CN" altLang="en-US" sz="1200" i="1" dirty="0">
              <a:solidFill>
                <a:schemeClr val="bg2"/>
              </a:solidFill>
            </a:endParaRPr>
          </a:p>
        </p:txBody>
      </p:sp>
      <p:cxnSp>
        <p:nvCxnSpPr>
          <p:cNvPr id="343" name="直接箭头连接符 342"/>
          <p:cNvCxnSpPr>
            <a:endCxn id="179" idx="2"/>
          </p:cNvCxnSpPr>
          <p:nvPr/>
        </p:nvCxnSpPr>
        <p:spPr bwMode="auto">
          <a:xfrm flipV="1">
            <a:off x="4709161" y="2324100"/>
            <a:ext cx="1067190" cy="2"/>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sp>
        <p:nvSpPr>
          <p:cNvPr id="117" name="TextBox 116"/>
          <p:cNvSpPr txBox="1"/>
          <p:nvPr/>
        </p:nvSpPr>
        <p:spPr>
          <a:xfrm>
            <a:off x="2438401" y="2497182"/>
            <a:ext cx="838200" cy="261610"/>
          </a:xfrm>
          <a:prstGeom prst="rect">
            <a:avLst/>
          </a:prstGeom>
          <a:noFill/>
        </p:spPr>
        <p:txBody>
          <a:bodyPr wrap="square" rtlCol="0">
            <a:spAutoFit/>
          </a:bodyPr>
          <a:lstStyle/>
          <a:p>
            <a:pPr algn="ctr"/>
            <a:r>
              <a:rPr lang="en-US" altLang="zh-CN" sz="1100" dirty="0" smtClean="0">
                <a:solidFill>
                  <a:schemeClr val="tx1"/>
                </a:solidFill>
              </a:rPr>
              <a:t>(N-point)</a:t>
            </a:r>
            <a:endParaRPr lang="zh-CN" altLang="en-US" sz="1100" dirty="0">
              <a:solidFill>
                <a:schemeClr val="tx1"/>
              </a:solidFill>
            </a:endParaRPr>
          </a:p>
        </p:txBody>
      </p:sp>
      <p:cxnSp>
        <p:nvCxnSpPr>
          <p:cNvPr id="64" name="直接箭头连接符 63"/>
          <p:cNvCxnSpPr/>
          <p:nvPr/>
        </p:nvCxnSpPr>
        <p:spPr bwMode="auto">
          <a:xfrm>
            <a:off x="960121" y="3970020"/>
            <a:ext cx="1524000" cy="0"/>
          </a:xfrm>
          <a:prstGeom prst="straightConnector1">
            <a:avLst/>
          </a:prstGeom>
          <a:solidFill>
            <a:srgbClr val="00B8FF"/>
          </a:solidFill>
          <a:ln w="9525" cap="flat" cmpd="sng" algn="ctr">
            <a:solidFill>
              <a:schemeClr val="tx1"/>
            </a:solidFill>
            <a:prstDash val="solid"/>
            <a:round/>
            <a:headEnd type="none" w="med" len="med"/>
            <a:tailEnd type="triangle" w="med" len="med"/>
          </a:ln>
          <a:effectLst/>
        </p:spPr>
      </p:cxnSp>
      <p:cxnSp>
        <p:nvCxnSpPr>
          <p:cNvPr id="68" name="直接箭头连接符 67"/>
          <p:cNvCxnSpPr/>
          <p:nvPr/>
        </p:nvCxnSpPr>
        <p:spPr bwMode="auto">
          <a:xfrm flipV="1">
            <a:off x="1112521" y="3055620"/>
            <a:ext cx="0" cy="1143000"/>
          </a:xfrm>
          <a:prstGeom prst="straightConnector1">
            <a:avLst/>
          </a:prstGeom>
          <a:solidFill>
            <a:srgbClr val="00B8FF"/>
          </a:solidFill>
          <a:ln w="9525" cap="flat" cmpd="sng" algn="ctr">
            <a:solidFill>
              <a:schemeClr val="tx1"/>
            </a:solidFill>
            <a:prstDash val="solid"/>
            <a:round/>
            <a:headEnd type="none" w="med" len="med"/>
            <a:tailEnd type="triangle" w="med" len="med"/>
          </a:ln>
          <a:effectLst/>
        </p:spPr>
      </p:cxnSp>
      <p:cxnSp>
        <p:nvCxnSpPr>
          <p:cNvPr id="108" name="直接连接符 107"/>
          <p:cNvCxnSpPr/>
          <p:nvPr/>
        </p:nvCxnSpPr>
        <p:spPr bwMode="auto">
          <a:xfrm>
            <a:off x="1112521" y="3360420"/>
            <a:ext cx="304800" cy="0"/>
          </a:xfrm>
          <a:prstGeom prst="line">
            <a:avLst/>
          </a:prstGeom>
          <a:solidFill>
            <a:srgbClr val="00B8FF"/>
          </a:solidFill>
          <a:ln w="19050" cap="flat" cmpd="sng" algn="ctr">
            <a:solidFill>
              <a:srgbClr val="0000FF"/>
            </a:solidFill>
            <a:prstDash val="solid"/>
            <a:round/>
            <a:headEnd type="none" w="med" len="med"/>
            <a:tailEnd type="none" w="med" len="med"/>
          </a:ln>
          <a:effectLst/>
        </p:spPr>
      </p:cxnSp>
      <p:cxnSp>
        <p:nvCxnSpPr>
          <p:cNvPr id="110" name="直接连接符 109"/>
          <p:cNvCxnSpPr/>
          <p:nvPr/>
        </p:nvCxnSpPr>
        <p:spPr bwMode="auto">
          <a:xfrm>
            <a:off x="1417321" y="3360420"/>
            <a:ext cx="685800" cy="609600"/>
          </a:xfrm>
          <a:prstGeom prst="line">
            <a:avLst/>
          </a:prstGeom>
          <a:solidFill>
            <a:srgbClr val="00B8FF"/>
          </a:solidFill>
          <a:ln w="19050" cap="flat" cmpd="sng" algn="ctr">
            <a:solidFill>
              <a:srgbClr val="0000FF"/>
            </a:solidFill>
            <a:prstDash val="solid"/>
            <a:round/>
            <a:headEnd type="none" w="med" len="med"/>
            <a:tailEnd type="none" w="med" len="med"/>
          </a:ln>
          <a:effectLst/>
        </p:spPr>
      </p:cxnSp>
      <p:cxnSp>
        <p:nvCxnSpPr>
          <p:cNvPr id="113" name="直接连接符 112"/>
          <p:cNvCxnSpPr/>
          <p:nvPr/>
        </p:nvCxnSpPr>
        <p:spPr bwMode="auto">
          <a:xfrm>
            <a:off x="1984532" y="3848100"/>
            <a:ext cx="381000" cy="0"/>
          </a:xfrm>
          <a:prstGeom prst="line">
            <a:avLst/>
          </a:prstGeom>
          <a:solidFill>
            <a:srgbClr val="00B8FF"/>
          </a:solidFill>
          <a:ln w="19050" cap="flat" cmpd="sng" algn="ctr">
            <a:solidFill>
              <a:srgbClr val="FF0000"/>
            </a:solidFill>
            <a:prstDash val="sysDot"/>
            <a:round/>
            <a:headEnd type="none" w="med" len="med"/>
            <a:tailEnd type="none" w="med" len="med"/>
          </a:ln>
          <a:effectLst/>
        </p:spPr>
      </p:cxnSp>
      <p:cxnSp>
        <p:nvCxnSpPr>
          <p:cNvPr id="115" name="直接连接符 114"/>
          <p:cNvCxnSpPr/>
          <p:nvPr/>
        </p:nvCxnSpPr>
        <p:spPr bwMode="auto">
          <a:xfrm flipH="1">
            <a:off x="1120141" y="3848100"/>
            <a:ext cx="792000" cy="0"/>
          </a:xfrm>
          <a:prstGeom prst="line">
            <a:avLst/>
          </a:prstGeom>
          <a:solidFill>
            <a:srgbClr val="00B8FF"/>
          </a:solidFill>
          <a:ln w="9525" cap="flat" cmpd="sng" algn="ctr">
            <a:solidFill>
              <a:schemeClr val="tx1"/>
            </a:solidFill>
            <a:prstDash val="dashDot"/>
            <a:round/>
            <a:headEnd type="none" w="med" len="med"/>
            <a:tailEnd type="none" w="med" len="med"/>
          </a:ln>
          <a:effectLst/>
        </p:spPr>
      </p:cxnSp>
      <p:sp>
        <p:nvSpPr>
          <p:cNvPr id="116" name="TextBox 115"/>
          <p:cNvSpPr txBox="1"/>
          <p:nvPr/>
        </p:nvSpPr>
        <p:spPr>
          <a:xfrm>
            <a:off x="1112521" y="2939145"/>
            <a:ext cx="533400" cy="261610"/>
          </a:xfrm>
          <a:prstGeom prst="rect">
            <a:avLst/>
          </a:prstGeom>
          <a:noFill/>
        </p:spPr>
        <p:txBody>
          <a:bodyPr wrap="square" rtlCol="0">
            <a:spAutoFit/>
          </a:bodyPr>
          <a:lstStyle/>
          <a:p>
            <a:r>
              <a:rPr lang="en-US" altLang="zh-CN" sz="1100" dirty="0" smtClean="0">
                <a:solidFill>
                  <a:schemeClr val="tx1"/>
                </a:solidFill>
              </a:rPr>
              <a:t>PSD</a:t>
            </a:r>
            <a:endParaRPr lang="zh-CN" altLang="en-US" sz="1100" dirty="0">
              <a:solidFill>
                <a:schemeClr val="tx1"/>
              </a:solidFill>
            </a:endParaRPr>
          </a:p>
        </p:txBody>
      </p:sp>
      <p:sp>
        <p:nvSpPr>
          <p:cNvPr id="118" name="TextBox 117"/>
          <p:cNvSpPr txBox="1"/>
          <p:nvPr/>
        </p:nvSpPr>
        <p:spPr>
          <a:xfrm>
            <a:off x="1283971" y="3970020"/>
            <a:ext cx="304800" cy="261610"/>
          </a:xfrm>
          <a:prstGeom prst="rect">
            <a:avLst/>
          </a:prstGeom>
          <a:noFill/>
        </p:spPr>
        <p:txBody>
          <a:bodyPr wrap="square" rtlCol="0">
            <a:spAutoFit/>
          </a:bodyPr>
          <a:lstStyle/>
          <a:p>
            <a:r>
              <a:rPr lang="en-US" altLang="zh-CN" sz="1100" i="1" dirty="0" smtClean="0">
                <a:solidFill>
                  <a:schemeClr val="tx1"/>
                </a:solidFill>
              </a:rPr>
              <a:t>f</a:t>
            </a:r>
            <a:r>
              <a:rPr lang="en-US" altLang="zh-CN" sz="1100" i="1" baseline="-25000" dirty="0" smtClean="0">
                <a:solidFill>
                  <a:schemeClr val="tx1"/>
                </a:solidFill>
              </a:rPr>
              <a:t>p</a:t>
            </a:r>
            <a:endParaRPr lang="zh-CN" altLang="en-US" sz="1100" i="1" baseline="-25000" dirty="0">
              <a:solidFill>
                <a:schemeClr val="tx1"/>
              </a:solidFill>
            </a:endParaRPr>
          </a:p>
        </p:txBody>
      </p:sp>
      <p:sp>
        <p:nvSpPr>
          <p:cNvPr id="119" name="TextBox 118"/>
          <p:cNvSpPr txBox="1"/>
          <p:nvPr/>
        </p:nvSpPr>
        <p:spPr>
          <a:xfrm>
            <a:off x="1811021" y="3970020"/>
            <a:ext cx="304800" cy="261610"/>
          </a:xfrm>
          <a:prstGeom prst="rect">
            <a:avLst/>
          </a:prstGeom>
          <a:noFill/>
        </p:spPr>
        <p:txBody>
          <a:bodyPr wrap="square" rtlCol="0">
            <a:spAutoFit/>
          </a:bodyPr>
          <a:lstStyle/>
          <a:p>
            <a:r>
              <a:rPr lang="en-US" altLang="zh-CN" sz="1100" i="1" dirty="0" smtClean="0">
                <a:solidFill>
                  <a:schemeClr val="tx1"/>
                </a:solidFill>
              </a:rPr>
              <a:t>f</a:t>
            </a:r>
            <a:r>
              <a:rPr lang="en-US" altLang="zh-CN" sz="1100" i="1" baseline="-25000" dirty="0" smtClean="0">
                <a:solidFill>
                  <a:schemeClr val="tx1"/>
                </a:solidFill>
              </a:rPr>
              <a:t>z</a:t>
            </a:r>
            <a:endParaRPr lang="zh-CN" altLang="en-US" sz="1100" i="1" baseline="-25000" dirty="0">
              <a:solidFill>
                <a:schemeClr val="tx1"/>
              </a:solidFill>
            </a:endParaRPr>
          </a:p>
        </p:txBody>
      </p:sp>
      <p:sp>
        <p:nvSpPr>
          <p:cNvPr id="120" name="TextBox 119"/>
          <p:cNvSpPr txBox="1"/>
          <p:nvPr/>
        </p:nvSpPr>
        <p:spPr>
          <a:xfrm>
            <a:off x="807721" y="3665220"/>
            <a:ext cx="304800" cy="261610"/>
          </a:xfrm>
          <a:prstGeom prst="rect">
            <a:avLst/>
          </a:prstGeom>
          <a:noFill/>
        </p:spPr>
        <p:txBody>
          <a:bodyPr wrap="square" rtlCol="0">
            <a:spAutoFit/>
          </a:bodyPr>
          <a:lstStyle/>
          <a:p>
            <a:r>
              <a:rPr lang="en-US" altLang="zh-CN" sz="1100" i="1" dirty="0" smtClean="0">
                <a:solidFill>
                  <a:schemeClr val="tx1"/>
                </a:solidFill>
              </a:rPr>
              <a:t>p</a:t>
            </a:r>
            <a:r>
              <a:rPr lang="en-US" altLang="zh-CN" sz="1100" i="1" baseline="-25000" dirty="0" smtClean="0">
                <a:solidFill>
                  <a:schemeClr val="tx1"/>
                </a:solidFill>
              </a:rPr>
              <a:t>0</a:t>
            </a:r>
            <a:endParaRPr lang="zh-CN" altLang="en-US" sz="1100" i="1" baseline="-25000" dirty="0">
              <a:solidFill>
                <a:schemeClr val="tx1"/>
              </a:solidFill>
            </a:endParaRPr>
          </a:p>
        </p:txBody>
      </p:sp>
      <p:sp>
        <p:nvSpPr>
          <p:cNvPr id="121" name="矩形 120"/>
          <p:cNvSpPr/>
          <p:nvPr/>
        </p:nvSpPr>
        <p:spPr bwMode="auto">
          <a:xfrm>
            <a:off x="731521" y="2918460"/>
            <a:ext cx="1981200" cy="1404000"/>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174" name="组合 113"/>
          <p:cNvGrpSpPr/>
          <p:nvPr/>
        </p:nvGrpSpPr>
        <p:grpSpPr>
          <a:xfrm>
            <a:off x="5776351" y="2180100"/>
            <a:ext cx="288000" cy="288000"/>
            <a:chOff x="4343400" y="3276600"/>
            <a:chExt cx="252000" cy="252000"/>
          </a:xfrm>
        </p:grpSpPr>
        <p:sp>
          <p:nvSpPr>
            <p:cNvPr id="179" name="椭圆 178"/>
            <p:cNvSpPr/>
            <p:nvPr/>
          </p:nvSpPr>
          <p:spPr bwMode="auto">
            <a:xfrm>
              <a:off x="4343400" y="3276600"/>
              <a:ext cx="252000" cy="252000"/>
            </a:xfrm>
            <a:prstGeom prst="ellips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latinLnBrk="0">
                <a:lnSpc>
                  <a:spcPct val="100000"/>
                </a:lnSpc>
                <a:buFont typeface="Times New Roman" pitchFamily="16" charset="0"/>
                <a:buNone/>
                <a:tabLst/>
              </a:pPr>
              <a:endParaRPr lang="zh-CN" altLang="en-US" smtClean="0"/>
            </a:p>
          </p:txBody>
        </p:sp>
        <p:cxnSp>
          <p:nvCxnSpPr>
            <p:cNvPr id="180" name="直接连接符 179"/>
            <p:cNvCxnSpPr>
              <a:stCxn id="179" idx="2"/>
              <a:endCxn id="179" idx="6"/>
            </p:cNvCxnSpPr>
            <p:nvPr/>
          </p:nvCxnSpPr>
          <p:spPr bwMode="auto">
            <a:xfrm>
              <a:off x="4343400" y="3402600"/>
              <a:ext cx="252000" cy="0"/>
            </a:xfrm>
            <a:prstGeom prst="line">
              <a:avLst/>
            </a:prstGeom>
            <a:noFill/>
            <a:ln w="12700" cap="flat" cmpd="sng" algn="ctr">
              <a:solidFill>
                <a:schemeClr val="tx1"/>
              </a:solidFill>
              <a:prstDash val="solid"/>
              <a:round/>
              <a:headEnd type="none" w="med" len="med"/>
              <a:tailEnd type="none" w="med" len="med"/>
            </a:ln>
            <a:effectLst/>
          </p:spPr>
        </p:cxnSp>
        <p:cxnSp>
          <p:nvCxnSpPr>
            <p:cNvPr id="181" name="直接连接符 180"/>
            <p:cNvCxnSpPr>
              <a:stCxn id="179" idx="0"/>
              <a:endCxn id="179" idx="4"/>
            </p:cNvCxnSpPr>
            <p:nvPr/>
          </p:nvCxnSpPr>
          <p:spPr bwMode="auto">
            <a:xfrm>
              <a:off x="4469400" y="3276600"/>
              <a:ext cx="0" cy="252000"/>
            </a:xfrm>
            <a:prstGeom prst="line">
              <a:avLst/>
            </a:prstGeom>
            <a:noFill/>
            <a:ln w="12700" cap="flat" cmpd="sng" algn="ctr">
              <a:solidFill>
                <a:schemeClr val="tx1"/>
              </a:solidFill>
              <a:prstDash val="solid"/>
              <a:round/>
              <a:headEnd type="none" w="med" len="med"/>
              <a:tailEnd type="none" w="med" len="med"/>
            </a:ln>
            <a:effectLst/>
          </p:spPr>
        </p:cxnSp>
      </p:grpSp>
      <p:sp>
        <p:nvSpPr>
          <p:cNvPr id="187" name="TextBox 186"/>
          <p:cNvSpPr txBox="1"/>
          <p:nvPr/>
        </p:nvSpPr>
        <p:spPr>
          <a:xfrm>
            <a:off x="609600" y="4343400"/>
            <a:ext cx="3124200" cy="461665"/>
          </a:xfrm>
          <a:prstGeom prst="rect">
            <a:avLst/>
          </a:prstGeom>
          <a:noFill/>
        </p:spPr>
        <p:txBody>
          <a:bodyPr wrap="square" rtlCol="0">
            <a:spAutoFit/>
          </a:bodyPr>
          <a:lstStyle/>
          <a:p>
            <a:r>
              <a:rPr lang="en-US" altLang="zh-CN" sz="1200" b="1" i="1" dirty="0" smtClean="0">
                <a:solidFill>
                  <a:schemeClr val="tx1"/>
                </a:solidFill>
                <a:latin typeface="Calibri" pitchFamily="34" charset="0"/>
                <a:cs typeface="Calibri" pitchFamily="34" charset="0"/>
              </a:rPr>
              <a:t>11ad Phase-noise characteristics</a:t>
            </a:r>
          </a:p>
          <a:p>
            <a:r>
              <a:rPr lang="en-US" altLang="zh-CN" sz="1200" dirty="0" smtClean="0">
                <a:solidFill>
                  <a:schemeClr val="tx1"/>
                </a:solidFill>
                <a:latin typeface="Calibri" pitchFamily="34" charset="0"/>
                <a:cs typeface="Calibri" pitchFamily="34" charset="0"/>
              </a:rPr>
              <a:t>(red: original ;    blue : omit background noise)</a:t>
            </a:r>
            <a:endParaRPr lang="zh-CN" altLang="en-US" sz="1200" dirty="0">
              <a:solidFill>
                <a:schemeClr val="tx1"/>
              </a:solidFill>
              <a:latin typeface="Calibri" pitchFamily="34" charset="0"/>
              <a:cs typeface="Calibri" pitchFamily="34" charset="0"/>
            </a:endParaRPr>
          </a:p>
        </p:txBody>
      </p:sp>
      <p:sp>
        <p:nvSpPr>
          <p:cNvPr id="188" name="TextBox 187"/>
          <p:cNvSpPr txBox="1"/>
          <p:nvPr/>
        </p:nvSpPr>
        <p:spPr>
          <a:xfrm>
            <a:off x="4038601" y="2523146"/>
            <a:ext cx="838200" cy="261610"/>
          </a:xfrm>
          <a:prstGeom prst="rect">
            <a:avLst/>
          </a:prstGeom>
          <a:noFill/>
        </p:spPr>
        <p:txBody>
          <a:bodyPr wrap="square" rtlCol="0">
            <a:spAutoFit/>
          </a:bodyPr>
          <a:lstStyle/>
          <a:p>
            <a:pPr algn="ctr"/>
            <a:r>
              <a:rPr lang="en-US" altLang="zh-CN" sz="1100" dirty="0" smtClean="0">
                <a:solidFill>
                  <a:schemeClr val="tx1"/>
                </a:solidFill>
              </a:rPr>
              <a:t>(N-point)</a:t>
            </a:r>
            <a:endParaRPr lang="zh-CN" altLang="en-US" sz="1100" dirty="0">
              <a:solidFill>
                <a:schemeClr val="tx1"/>
              </a:solidFill>
            </a:endParaRPr>
          </a:p>
        </p:txBody>
      </p:sp>
      <p:sp>
        <p:nvSpPr>
          <p:cNvPr id="189" name="TextBox 188"/>
          <p:cNvSpPr txBox="1"/>
          <p:nvPr/>
        </p:nvSpPr>
        <p:spPr>
          <a:xfrm>
            <a:off x="5131039" y="2057400"/>
            <a:ext cx="457200" cy="276999"/>
          </a:xfrm>
          <a:prstGeom prst="rect">
            <a:avLst/>
          </a:prstGeom>
          <a:noFill/>
        </p:spPr>
        <p:txBody>
          <a:bodyPr wrap="square" rtlCol="0">
            <a:spAutoFit/>
          </a:bodyPr>
          <a:lstStyle/>
          <a:p>
            <a:r>
              <a:rPr lang="en-US" altLang="zh-CN" sz="1200" i="1" dirty="0" smtClean="0">
                <a:solidFill>
                  <a:schemeClr val="bg2"/>
                </a:solidFill>
              </a:rPr>
              <a:t>time</a:t>
            </a:r>
            <a:endParaRPr lang="zh-CN" altLang="en-US" sz="1200" i="1" dirty="0">
              <a:solidFill>
                <a:schemeClr val="bg2"/>
              </a:solidFill>
            </a:endParaRPr>
          </a:p>
        </p:txBody>
      </p:sp>
      <p:grpSp>
        <p:nvGrpSpPr>
          <p:cNvPr id="193" name="组合 192"/>
          <p:cNvGrpSpPr/>
          <p:nvPr/>
        </p:nvGrpSpPr>
        <p:grpSpPr>
          <a:xfrm>
            <a:off x="5491164" y="2793273"/>
            <a:ext cx="838200" cy="381000"/>
            <a:chOff x="4953000" y="2935188"/>
            <a:chExt cx="838200" cy="381000"/>
          </a:xfrm>
        </p:grpSpPr>
        <p:sp>
          <p:nvSpPr>
            <p:cNvPr id="191" name="矩形 190"/>
            <p:cNvSpPr/>
            <p:nvPr/>
          </p:nvSpPr>
          <p:spPr bwMode="auto">
            <a:xfrm>
              <a:off x="5000625" y="2935188"/>
              <a:ext cx="762000" cy="381000"/>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zh-CN" altLang="en-US" smtClean="0"/>
            </a:p>
          </p:txBody>
        </p:sp>
        <p:sp>
          <p:nvSpPr>
            <p:cNvPr id="192" name="TextBox 191"/>
            <p:cNvSpPr txBox="1"/>
            <p:nvPr/>
          </p:nvSpPr>
          <p:spPr>
            <a:xfrm>
              <a:off x="4953000" y="2971800"/>
              <a:ext cx="838200" cy="307777"/>
            </a:xfrm>
            <a:prstGeom prst="rect">
              <a:avLst/>
            </a:prstGeom>
            <a:noFill/>
          </p:spPr>
          <p:txBody>
            <a:bodyPr wrap="square" rtlCol="0">
              <a:spAutoFit/>
            </a:bodyPr>
            <a:lstStyle/>
            <a:p>
              <a:pPr algn="ctr"/>
              <a:r>
                <a:rPr lang="en-US" altLang="zh-CN" sz="1400" dirty="0" smtClean="0">
                  <a:solidFill>
                    <a:schemeClr val="tx1"/>
                  </a:solidFill>
                </a:rPr>
                <a:t>WGN</a:t>
              </a:r>
              <a:r>
                <a:rPr lang="en-US" altLang="zh-CN" sz="1400" baseline="-25000" dirty="0" smtClean="0">
                  <a:solidFill>
                    <a:schemeClr val="tx1"/>
                  </a:solidFill>
                </a:rPr>
                <a:t>1</a:t>
              </a:r>
              <a:endParaRPr lang="zh-CN" altLang="en-US" sz="1400" baseline="-25000" dirty="0">
                <a:solidFill>
                  <a:schemeClr val="tx1"/>
                </a:solidFill>
              </a:endParaRPr>
            </a:p>
          </p:txBody>
        </p:sp>
      </p:grpSp>
      <p:cxnSp>
        <p:nvCxnSpPr>
          <p:cNvPr id="249" name="形状 248"/>
          <p:cNvCxnSpPr>
            <a:endCxn id="278" idx="2"/>
          </p:cNvCxnSpPr>
          <p:nvPr/>
        </p:nvCxnSpPr>
        <p:spPr bwMode="auto">
          <a:xfrm rot="16200000" flipH="1">
            <a:off x="4756027" y="2559177"/>
            <a:ext cx="1245326" cy="775173"/>
          </a:xfrm>
          <a:prstGeom prst="bentConnector2">
            <a:avLst/>
          </a:prstGeom>
          <a:solidFill>
            <a:srgbClr val="00B8FF"/>
          </a:solidFill>
          <a:ln w="12700" cap="flat" cmpd="sng" algn="ctr">
            <a:solidFill>
              <a:schemeClr val="tx1"/>
            </a:solidFill>
            <a:prstDash val="solid"/>
            <a:round/>
            <a:headEnd type="oval" w="med" len="med"/>
            <a:tailEnd type="triangle" w="med" len="med"/>
          </a:ln>
          <a:effectLst/>
        </p:spPr>
      </p:cxnSp>
      <p:cxnSp>
        <p:nvCxnSpPr>
          <p:cNvPr id="269" name="直接箭头连接符 268"/>
          <p:cNvCxnSpPr>
            <a:stCxn id="191" idx="0"/>
            <a:endCxn id="179" idx="4"/>
          </p:cNvCxnSpPr>
          <p:nvPr/>
        </p:nvCxnSpPr>
        <p:spPr bwMode="auto">
          <a:xfrm flipV="1">
            <a:off x="5919789" y="2468100"/>
            <a:ext cx="562" cy="325173"/>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cxnSp>
        <p:nvCxnSpPr>
          <p:cNvPr id="273" name="直接箭头连接符 272"/>
          <p:cNvCxnSpPr/>
          <p:nvPr/>
        </p:nvCxnSpPr>
        <p:spPr bwMode="auto">
          <a:xfrm>
            <a:off x="6055123" y="2324102"/>
            <a:ext cx="650478" cy="0"/>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sp>
        <p:nvSpPr>
          <p:cNvPr id="276" name="TextBox 275"/>
          <p:cNvSpPr txBox="1"/>
          <p:nvPr/>
        </p:nvSpPr>
        <p:spPr>
          <a:xfrm>
            <a:off x="6781801" y="2133600"/>
            <a:ext cx="1600200" cy="276999"/>
          </a:xfrm>
          <a:prstGeom prst="rect">
            <a:avLst/>
          </a:prstGeom>
          <a:noFill/>
        </p:spPr>
        <p:txBody>
          <a:bodyPr wrap="square" rtlCol="0">
            <a:spAutoFit/>
          </a:bodyPr>
          <a:lstStyle/>
          <a:p>
            <a:r>
              <a:rPr lang="en-US" altLang="zh-CN" sz="1200" b="1" dirty="0" smtClean="0">
                <a:solidFill>
                  <a:schemeClr val="tx1"/>
                </a:solidFill>
                <a:latin typeface="Times New Roman" pitchFamily="18" charset="0"/>
                <a:cs typeface="Times New Roman" pitchFamily="18" charset="0"/>
              </a:rPr>
              <a:t>Phase-noise @ path 1</a:t>
            </a:r>
            <a:endParaRPr lang="zh-CN" altLang="en-US" sz="1200" b="1" dirty="0">
              <a:solidFill>
                <a:schemeClr val="tx1"/>
              </a:solidFill>
              <a:latin typeface="Times New Roman" pitchFamily="18" charset="0"/>
              <a:cs typeface="Times New Roman" pitchFamily="18" charset="0"/>
            </a:endParaRPr>
          </a:p>
        </p:txBody>
      </p:sp>
      <p:grpSp>
        <p:nvGrpSpPr>
          <p:cNvPr id="277" name="组合 113"/>
          <p:cNvGrpSpPr/>
          <p:nvPr/>
        </p:nvGrpSpPr>
        <p:grpSpPr>
          <a:xfrm>
            <a:off x="5766277" y="3425427"/>
            <a:ext cx="288000" cy="288000"/>
            <a:chOff x="4343400" y="3276600"/>
            <a:chExt cx="252000" cy="252000"/>
          </a:xfrm>
        </p:grpSpPr>
        <p:sp>
          <p:nvSpPr>
            <p:cNvPr id="278" name="椭圆 277"/>
            <p:cNvSpPr/>
            <p:nvPr/>
          </p:nvSpPr>
          <p:spPr bwMode="auto">
            <a:xfrm>
              <a:off x="4343400" y="3276600"/>
              <a:ext cx="252000" cy="252000"/>
            </a:xfrm>
            <a:prstGeom prst="ellips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latinLnBrk="0">
                <a:lnSpc>
                  <a:spcPct val="100000"/>
                </a:lnSpc>
                <a:buFont typeface="Times New Roman" pitchFamily="16" charset="0"/>
                <a:buNone/>
                <a:tabLst/>
              </a:pPr>
              <a:endParaRPr lang="zh-CN" altLang="en-US" smtClean="0"/>
            </a:p>
          </p:txBody>
        </p:sp>
        <p:cxnSp>
          <p:nvCxnSpPr>
            <p:cNvPr id="279" name="直接连接符 278"/>
            <p:cNvCxnSpPr>
              <a:stCxn id="278" idx="2"/>
              <a:endCxn id="278" idx="6"/>
            </p:cNvCxnSpPr>
            <p:nvPr/>
          </p:nvCxnSpPr>
          <p:spPr bwMode="auto">
            <a:xfrm>
              <a:off x="4343400" y="3402600"/>
              <a:ext cx="252000" cy="0"/>
            </a:xfrm>
            <a:prstGeom prst="line">
              <a:avLst/>
            </a:prstGeom>
            <a:noFill/>
            <a:ln w="12700" cap="flat" cmpd="sng" algn="ctr">
              <a:solidFill>
                <a:schemeClr val="tx1"/>
              </a:solidFill>
              <a:prstDash val="solid"/>
              <a:round/>
              <a:headEnd type="none" w="med" len="med"/>
              <a:tailEnd type="none" w="med" len="med"/>
            </a:ln>
            <a:effectLst/>
          </p:spPr>
        </p:cxnSp>
        <p:cxnSp>
          <p:nvCxnSpPr>
            <p:cNvPr id="280" name="直接连接符 279"/>
            <p:cNvCxnSpPr>
              <a:stCxn id="278" idx="0"/>
              <a:endCxn id="278" idx="4"/>
            </p:cNvCxnSpPr>
            <p:nvPr/>
          </p:nvCxnSpPr>
          <p:spPr bwMode="auto">
            <a:xfrm>
              <a:off x="4469400" y="3276600"/>
              <a:ext cx="0" cy="252000"/>
            </a:xfrm>
            <a:prstGeom prst="line">
              <a:avLst/>
            </a:prstGeom>
            <a:noFill/>
            <a:ln w="12700" cap="flat" cmpd="sng" algn="ctr">
              <a:solidFill>
                <a:schemeClr val="tx1"/>
              </a:solidFill>
              <a:prstDash val="solid"/>
              <a:round/>
              <a:headEnd type="none" w="med" len="med"/>
              <a:tailEnd type="none" w="med" len="med"/>
            </a:ln>
            <a:effectLst/>
          </p:spPr>
        </p:cxnSp>
      </p:grpSp>
      <p:grpSp>
        <p:nvGrpSpPr>
          <p:cNvPr id="281" name="组合 280"/>
          <p:cNvGrpSpPr/>
          <p:nvPr/>
        </p:nvGrpSpPr>
        <p:grpSpPr>
          <a:xfrm>
            <a:off x="5481090" y="4038600"/>
            <a:ext cx="838200" cy="381000"/>
            <a:chOff x="4953000" y="2935188"/>
            <a:chExt cx="838200" cy="381000"/>
          </a:xfrm>
        </p:grpSpPr>
        <p:sp>
          <p:nvSpPr>
            <p:cNvPr id="282" name="矩形 281"/>
            <p:cNvSpPr/>
            <p:nvPr/>
          </p:nvSpPr>
          <p:spPr bwMode="auto">
            <a:xfrm>
              <a:off x="5000625" y="2935188"/>
              <a:ext cx="762000" cy="381000"/>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zh-CN" altLang="en-US" smtClean="0"/>
            </a:p>
          </p:txBody>
        </p:sp>
        <p:sp>
          <p:nvSpPr>
            <p:cNvPr id="283" name="TextBox 282"/>
            <p:cNvSpPr txBox="1"/>
            <p:nvPr/>
          </p:nvSpPr>
          <p:spPr>
            <a:xfrm>
              <a:off x="4953000" y="2971800"/>
              <a:ext cx="838200" cy="307777"/>
            </a:xfrm>
            <a:prstGeom prst="rect">
              <a:avLst/>
            </a:prstGeom>
            <a:noFill/>
          </p:spPr>
          <p:txBody>
            <a:bodyPr wrap="square" rtlCol="0">
              <a:spAutoFit/>
            </a:bodyPr>
            <a:lstStyle/>
            <a:p>
              <a:pPr algn="ctr"/>
              <a:r>
                <a:rPr lang="en-US" altLang="zh-CN" sz="1400" dirty="0" smtClean="0">
                  <a:solidFill>
                    <a:schemeClr val="tx1"/>
                  </a:solidFill>
                </a:rPr>
                <a:t>WGN</a:t>
              </a:r>
              <a:r>
                <a:rPr lang="en-US" altLang="zh-CN" sz="1400" baseline="-25000" dirty="0" smtClean="0">
                  <a:solidFill>
                    <a:schemeClr val="tx1"/>
                  </a:solidFill>
                </a:rPr>
                <a:t>2</a:t>
              </a:r>
              <a:endParaRPr lang="zh-CN" altLang="en-US" sz="1400" baseline="-25000" dirty="0">
                <a:solidFill>
                  <a:schemeClr val="tx1"/>
                </a:solidFill>
              </a:endParaRPr>
            </a:p>
          </p:txBody>
        </p:sp>
      </p:grpSp>
      <p:cxnSp>
        <p:nvCxnSpPr>
          <p:cNvPr id="284" name="直接箭头连接符 283"/>
          <p:cNvCxnSpPr>
            <a:stCxn id="282" idx="0"/>
            <a:endCxn id="278" idx="4"/>
          </p:cNvCxnSpPr>
          <p:nvPr/>
        </p:nvCxnSpPr>
        <p:spPr bwMode="auto">
          <a:xfrm flipV="1">
            <a:off x="5909715" y="3713427"/>
            <a:ext cx="562" cy="325173"/>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cxnSp>
        <p:nvCxnSpPr>
          <p:cNvPr id="285" name="直接箭头连接符 284"/>
          <p:cNvCxnSpPr/>
          <p:nvPr/>
        </p:nvCxnSpPr>
        <p:spPr bwMode="auto">
          <a:xfrm>
            <a:off x="6045049" y="3569429"/>
            <a:ext cx="650478" cy="0"/>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sp>
        <p:nvSpPr>
          <p:cNvPr id="286" name="TextBox 285"/>
          <p:cNvSpPr txBox="1"/>
          <p:nvPr/>
        </p:nvSpPr>
        <p:spPr>
          <a:xfrm>
            <a:off x="6773969" y="3348513"/>
            <a:ext cx="1600200" cy="276999"/>
          </a:xfrm>
          <a:prstGeom prst="rect">
            <a:avLst/>
          </a:prstGeom>
          <a:noFill/>
        </p:spPr>
        <p:txBody>
          <a:bodyPr wrap="square" rtlCol="0">
            <a:spAutoFit/>
          </a:bodyPr>
          <a:lstStyle/>
          <a:p>
            <a:r>
              <a:rPr lang="en-US" altLang="zh-CN" sz="1200" b="1" dirty="0" smtClean="0">
                <a:solidFill>
                  <a:schemeClr val="tx1"/>
                </a:solidFill>
                <a:latin typeface="Times New Roman" pitchFamily="18" charset="0"/>
                <a:cs typeface="Times New Roman" pitchFamily="18" charset="0"/>
              </a:rPr>
              <a:t>Phase-noise @ path 2</a:t>
            </a:r>
            <a:endParaRPr lang="zh-CN" altLang="en-US" sz="1200" b="1" dirty="0">
              <a:solidFill>
                <a:schemeClr val="tx1"/>
              </a:solidFill>
              <a:latin typeface="Times New Roman" pitchFamily="18" charset="0"/>
              <a:cs typeface="Times New Roman" pitchFamily="18" charset="0"/>
            </a:endParaRPr>
          </a:p>
        </p:txBody>
      </p:sp>
      <p:grpSp>
        <p:nvGrpSpPr>
          <p:cNvPr id="514" name="组合 113"/>
          <p:cNvGrpSpPr/>
          <p:nvPr/>
        </p:nvGrpSpPr>
        <p:grpSpPr>
          <a:xfrm>
            <a:off x="5762626" y="4800600"/>
            <a:ext cx="288000" cy="288000"/>
            <a:chOff x="4343400" y="3276600"/>
            <a:chExt cx="252000" cy="252000"/>
          </a:xfrm>
        </p:grpSpPr>
        <p:sp>
          <p:nvSpPr>
            <p:cNvPr id="515" name="椭圆 514"/>
            <p:cNvSpPr/>
            <p:nvPr/>
          </p:nvSpPr>
          <p:spPr bwMode="auto">
            <a:xfrm>
              <a:off x="4343400" y="3276600"/>
              <a:ext cx="252000" cy="252000"/>
            </a:xfrm>
            <a:prstGeom prst="ellips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latinLnBrk="0">
                <a:lnSpc>
                  <a:spcPct val="100000"/>
                </a:lnSpc>
                <a:buFont typeface="Times New Roman" pitchFamily="16" charset="0"/>
                <a:buNone/>
                <a:tabLst/>
              </a:pPr>
              <a:endParaRPr lang="zh-CN" altLang="en-US" smtClean="0"/>
            </a:p>
          </p:txBody>
        </p:sp>
        <p:cxnSp>
          <p:nvCxnSpPr>
            <p:cNvPr id="516" name="直接连接符 515"/>
            <p:cNvCxnSpPr>
              <a:stCxn id="515" idx="2"/>
              <a:endCxn id="515" idx="6"/>
            </p:cNvCxnSpPr>
            <p:nvPr/>
          </p:nvCxnSpPr>
          <p:spPr bwMode="auto">
            <a:xfrm>
              <a:off x="4343400" y="3402600"/>
              <a:ext cx="252000" cy="0"/>
            </a:xfrm>
            <a:prstGeom prst="line">
              <a:avLst/>
            </a:prstGeom>
            <a:noFill/>
            <a:ln w="12700" cap="flat" cmpd="sng" algn="ctr">
              <a:solidFill>
                <a:schemeClr val="tx1"/>
              </a:solidFill>
              <a:prstDash val="solid"/>
              <a:round/>
              <a:headEnd type="none" w="med" len="med"/>
              <a:tailEnd type="none" w="med" len="med"/>
            </a:ln>
            <a:effectLst/>
          </p:spPr>
        </p:cxnSp>
        <p:cxnSp>
          <p:nvCxnSpPr>
            <p:cNvPr id="517" name="直接连接符 516"/>
            <p:cNvCxnSpPr>
              <a:stCxn id="515" idx="0"/>
              <a:endCxn id="515" idx="4"/>
            </p:cNvCxnSpPr>
            <p:nvPr/>
          </p:nvCxnSpPr>
          <p:spPr bwMode="auto">
            <a:xfrm>
              <a:off x="4469400" y="3276600"/>
              <a:ext cx="0" cy="252000"/>
            </a:xfrm>
            <a:prstGeom prst="line">
              <a:avLst/>
            </a:prstGeom>
            <a:noFill/>
            <a:ln w="12700" cap="flat" cmpd="sng" algn="ctr">
              <a:solidFill>
                <a:schemeClr val="tx1"/>
              </a:solidFill>
              <a:prstDash val="solid"/>
              <a:round/>
              <a:headEnd type="none" w="med" len="med"/>
              <a:tailEnd type="none" w="med" len="med"/>
            </a:ln>
            <a:effectLst/>
          </p:spPr>
        </p:cxnSp>
      </p:grpSp>
      <p:grpSp>
        <p:nvGrpSpPr>
          <p:cNvPr id="518" name="组合 517"/>
          <p:cNvGrpSpPr/>
          <p:nvPr/>
        </p:nvGrpSpPr>
        <p:grpSpPr>
          <a:xfrm>
            <a:off x="5477439" y="5413773"/>
            <a:ext cx="838200" cy="381000"/>
            <a:chOff x="4953000" y="2935188"/>
            <a:chExt cx="838200" cy="381000"/>
          </a:xfrm>
        </p:grpSpPr>
        <p:sp>
          <p:nvSpPr>
            <p:cNvPr id="519" name="矩形 518"/>
            <p:cNvSpPr/>
            <p:nvPr/>
          </p:nvSpPr>
          <p:spPr bwMode="auto">
            <a:xfrm>
              <a:off x="5000625" y="2935188"/>
              <a:ext cx="762000" cy="381000"/>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zh-CN" altLang="en-US" smtClean="0"/>
            </a:p>
          </p:txBody>
        </p:sp>
        <p:sp>
          <p:nvSpPr>
            <p:cNvPr id="520" name="TextBox 519"/>
            <p:cNvSpPr txBox="1"/>
            <p:nvPr/>
          </p:nvSpPr>
          <p:spPr>
            <a:xfrm>
              <a:off x="4953000" y="2971800"/>
              <a:ext cx="838200" cy="307777"/>
            </a:xfrm>
            <a:prstGeom prst="rect">
              <a:avLst/>
            </a:prstGeom>
            <a:noFill/>
          </p:spPr>
          <p:txBody>
            <a:bodyPr wrap="square" rtlCol="0">
              <a:spAutoFit/>
            </a:bodyPr>
            <a:lstStyle/>
            <a:p>
              <a:pPr algn="ctr"/>
              <a:r>
                <a:rPr lang="en-US" altLang="zh-CN" sz="1400" dirty="0" smtClean="0">
                  <a:solidFill>
                    <a:schemeClr val="tx1"/>
                  </a:solidFill>
                </a:rPr>
                <a:t>WGN</a:t>
              </a:r>
              <a:r>
                <a:rPr lang="en-US" altLang="zh-CN" sz="1400" baseline="-25000" dirty="0" smtClean="0">
                  <a:solidFill>
                    <a:schemeClr val="tx1"/>
                  </a:solidFill>
                </a:rPr>
                <a:t>M</a:t>
              </a:r>
              <a:endParaRPr lang="zh-CN" altLang="en-US" sz="1400" baseline="-25000" dirty="0">
                <a:solidFill>
                  <a:schemeClr val="tx1"/>
                </a:solidFill>
              </a:endParaRPr>
            </a:p>
          </p:txBody>
        </p:sp>
      </p:grpSp>
      <p:cxnSp>
        <p:nvCxnSpPr>
          <p:cNvPr id="521" name="直接箭头连接符 520"/>
          <p:cNvCxnSpPr>
            <a:stCxn id="519" idx="0"/>
            <a:endCxn id="515" idx="4"/>
          </p:cNvCxnSpPr>
          <p:nvPr/>
        </p:nvCxnSpPr>
        <p:spPr bwMode="auto">
          <a:xfrm flipV="1">
            <a:off x="5906064" y="5088600"/>
            <a:ext cx="562" cy="325173"/>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cxnSp>
        <p:nvCxnSpPr>
          <p:cNvPr id="522" name="直接箭头连接符 521"/>
          <p:cNvCxnSpPr/>
          <p:nvPr/>
        </p:nvCxnSpPr>
        <p:spPr bwMode="auto">
          <a:xfrm>
            <a:off x="6041398" y="4944602"/>
            <a:ext cx="650478" cy="0"/>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sp>
        <p:nvSpPr>
          <p:cNvPr id="523" name="TextBox 522"/>
          <p:cNvSpPr txBox="1"/>
          <p:nvPr/>
        </p:nvSpPr>
        <p:spPr>
          <a:xfrm>
            <a:off x="6770317" y="4723686"/>
            <a:ext cx="1764083" cy="276999"/>
          </a:xfrm>
          <a:prstGeom prst="rect">
            <a:avLst/>
          </a:prstGeom>
          <a:noFill/>
        </p:spPr>
        <p:txBody>
          <a:bodyPr wrap="square" rtlCol="0">
            <a:spAutoFit/>
          </a:bodyPr>
          <a:lstStyle/>
          <a:p>
            <a:r>
              <a:rPr lang="en-US" altLang="zh-CN" sz="1200" b="1" dirty="0" smtClean="0">
                <a:solidFill>
                  <a:schemeClr val="tx1"/>
                </a:solidFill>
                <a:latin typeface="Times New Roman" pitchFamily="18" charset="0"/>
                <a:cs typeface="Times New Roman" pitchFamily="18" charset="0"/>
              </a:rPr>
              <a:t>Phase-noise @ path M</a:t>
            </a:r>
            <a:endParaRPr lang="zh-CN" altLang="en-US" sz="1200" b="1" dirty="0">
              <a:solidFill>
                <a:schemeClr val="tx1"/>
              </a:solidFill>
              <a:latin typeface="Times New Roman" pitchFamily="18" charset="0"/>
              <a:cs typeface="Times New Roman" pitchFamily="18" charset="0"/>
            </a:endParaRPr>
          </a:p>
        </p:txBody>
      </p:sp>
      <p:cxnSp>
        <p:nvCxnSpPr>
          <p:cNvPr id="524" name="形状 523"/>
          <p:cNvCxnSpPr/>
          <p:nvPr/>
        </p:nvCxnSpPr>
        <p:spPr bwMode="auto">
          <a:xfrm rot="16200000" flipH="1">
            <a:off x="4686718" y="3877237"/>
            <a:ext cx="1369549" cy="765176"/>
          </a:xfrm>
          <a:prstGeom prst="bentConnector2">
            <a:avLst/>
          </a:prstGeom>
          <a:solidFill>
            <a:srgbClr val="00B8FF"/>
          </a:solidFill>
          <a:ln w="12700" cap="flat" cmpd="sng" algn="ctr">
            <a:solidFill>
              <a:schemeClr val="tx1"/>
            </a:solidFill>
            <a:prstDash val="solid"/>
            <a:round/>
            <a:headEnd type="oval" w="med" len="med"/>
            <a:tailEnd type="triangle" w="med" len="med"/>
          </a:ln>
          <a:effectLst/>
        </p:spPr>
      </p:cxnSp>
      <p:sp>
        <p:nvSpPr>
          <p:cNvPr id="513" name="TextBox 512"/>
          <p:cNvSpPr txBox="1"/>
          <p:nvPr/>
        </p:nvSpPr>
        <p:spPr>
          <a:xfrm rot="16200000">
            <a:off x="4740036" y="4231974"/>
            <a:ext cx="368841" cy="400110"/>
          </a:xfrm>
          <a:prstGeom prst="rect">
            <a:avLst/>
          </a:prstGeom>
          <a:solidFill>
            <a:schemeClr val="bg1"/>
          </a:solidFill>
        </p:spPr>
        <p:txBody>
          <a:bodyPr wrap="square" rtlCol="0">
            <a:spAutoFit/>
          </a:bodyPr>
          <a:lstStyle/>
          <a:p>
            <a:pPr algn="ctr"/>
            <a:r>
              <a:rPr lang="en-US" altLang="zh-CN" sz="2000" b="1" dirty="0" smtClean="0">
                <a:solidFill>
                  <a:schemeClr val="tx1"/>
                </a:solidFill>
              </a:rPr>
              <a:t>…</a:t>
            </a:r>
            <a:endParaRPr lang="zh-CN" altLang="en-US" sz="2000" b="1" dirty="0">
              <a:solidFill>
                <a:schemeClr val="tx1"/>
              </a:solidFill>
            </a:endParaRPr>
          </a:p>
        </p:txBody>
      </p:sp>
      <p:sp>
        <p:nvSpPr>
          <p:cNvPr id="527" name="矩形 526"/>
          <p:cNvSpPr/>
          <p:nvPr/>
        </p:nvSpPr>
        <p:spPr>
          <a:xfrm>
            <a:off x="457200" y="5890796"/>
            <a:ext cx="8229600" cy="338554"/>
          </a:xfrm>
          <a:prstGeom prst="rect">
            <a:avLst/>
          </a:prstGeom>
        </p:spPr>
        <p:txBody>
          <a:bodyPr wrap="square">
            <a:spAutoFit/>
          </a:bodyPr>
          <a:lstStyle/>
          <a:p>
            <a:pPr marL="777600" lvl="3" indent="-284400" eaLnBrk="1" hangingPunct="1">
              <a:spcBef>
                <a:spcPts val="500"/>
              </a:spcBef>
              <a:buFont typeface="Times New Roman" pitchFamily="18" charset="0"/>
              <a:buChar char="‒"/>
            </a:pPr>
            <a:r>
              <a:rPr lang="en-US" altLang="zh-CN" sz="1600" kern="0" dirty="0" smtClean="0">
                <a:solidFill>
                  <a:srgbClr val="000000"/>
                </a:solidFill>
                <a:ea typeface="宋体" charset="-122"/>
              </a:rPr>
              <a:t>In the figure above, WGN</a:t>
            </a:r>
            <a:r>
              <a:rPr lang="en-US" altLang="zh-CN" sz="1600" kern="0" baseline="-25000" dirty="0" smtClean="0">
                <a:solidFill>
                  <a:srgbClr val="000000"/>
                </a:solidFill>
                <a:ea typeface="宋体" charset="-122"/>
              </a:rPr>
              <a:t>i</a:t>
            </a:r>
            <a:r>
              <a:rPr lang="en-US" altLang="zh-CN" sz="1600" kern="0" dirty="0" smtClean="0">
                <a:solidFill>
                  <a:srgbClr val="000000"/>
                </a:solidFill>
                <a:ea typeface="宋体" charset="-122"/>
              </a:rPr>
              <a:t> is the independent white noise with PSD p</a:t>
            </a:r>
            <a:r>
              <a:rPr lang="en-US" altLang="zh-CN" sz="1600" kern="0" baseline="-25000" dirty="0" smtClean="0">
                <a:solidFill>
                  <a:srgbClr val="000000"/>
                </a:solidFill>
                <a:ea typeface="宋体" charset="-122"/>
              </a:rPr>
              <a:t>0</a:t>
            </a:r>
            <a:r>
              <a:rPr lang="en-US" altLang="zh-CN" sz="1600" kern="0" dirty="0" smtClean="0">
                <a:solidFill>
                  <a:srgbClr val="000000"/>
                </a:solidFill>
                <a:ea typeface="宋体" charset="-122"/>
              </a:rPr>
              <a:t> = </a:t>
            </a:r>
            <a:r>
              <a:rPr lang="en-US" altLang="zh-CN" sz="1600" kern="0" dirty="0" smtClean="0">
                <a:solidFill>
                  <a:srgbClr val="000000"/>
                </a:solidFill>
                <a:latin typeface="Symbol" pitchFamily="18" charset="2"/>
                <a:ea typeface="宋体" charset="-122"/>
              </a:rPr>
              <a:t>- </a:t>
            </a:r>
            <a:r>
              <a:rPr lang="en-US" altLang="zh-CN" sz="1600" kern="0" dirty="0" smtClean="0">
                <a:solidFill>
                  <a:srgbClr val="000000"/>
                </a:solidFill>
                <a:ea typeface="宋体" charset="-122"/>
              </a:rPr>
              <a:t>130 dBc/Hz</a:t>
            </a:r>
          </a:p>
        </p:txBody>
      </p:sp>
      <p:cxnSp>
        <p:nvCxnSpPr>
          <p:cNvPr id="76" name="直接连接符 75"/>
          <p:cNvCxnSpPr/>
          <p:nvPr/>
        </p:nvCxnSpPr>
        <p:spPr bwMode="auto">
          <a:xfrm>
            <a:off x="1119187" y="3343282"/>
            <a:ext cx="304800" cy="0"/>
          </a:xfrm>
          <a:prstGeom prst="line">
            <a:avLst/>
          </a:prstGeom>
          <a:solidFill>
            <a:srgbClr val="00B8FF"/>
          </a:solidFill>
          <a:ln w="19050" cap="flat" cmpd="sng" algn="ctr">
            <a:solidFill>
              <a:srgbClr val="FF0000"/>
            </a:solidFill>
            <a:prstDash val="sysDot"/>
            <a:round/>
            <a:headEnd type="none" w="med" len="med"/>
            <a:tailEnd type="none" w="med" len="med"/>
          </a:ln>
          <a:effectLst/>
        </p:spPr>
      </p:cxnSp>
      <p:cxnSp>
        <p:nvCxnSpPr>
          <p:cNvPr id="98" name="直接连接符 97"/>
          <p:cNvCxnSpPr/>
          <p:nvPr/>
        </p:nvCxnSpPr>
        <p:spPr bwMode="auto">
          <a:xfrm>
            <a:off x="1426363" y="3343276"/>
            <a:ext cx="576000" cy="504000"/>
          </a:xfrm>
          <a:prstGeom prst="line">
            <a:avLst/>
          </a:prstGeom>
          <a:solidFill>
            <a:srgbClr val="00B8FF"/>
          </a:solidFill>
          <a:ln w="19050" cap="flat" cmpd="sng" algn="ctr">
            <a:solidFill>
              <a:srgbClr val="FF0000"/>
            </a:solidFill>
            <a:prstDash val="sysDot"/>
            <a:round/>
            <a:headEnd type="none" w="med" len="med"/>
            <a:tailEnd type="none" w="med" len="med"/>
          </a:ln>
          <a:effectLst/>
        </p:spPr>
      </p:cxnSp>
      <p:sp>
        <p:nvSpPr>
          <p:cNvPr id="75" name="Date Placeholder 3"/>
          <p:cNvSpPr txBox="1">
            <a:spLocks/>
          </p:cNvSpPr>
          <p:nvPr/>
        </p:nvSpPr>
        <p:spPr bwMode="auto">
          <a:xfrm>
            <a:off x="685800" y="304800"/>
            <a:ext cx="2303451"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Mar. 2016</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US" altLang="zh-CN" dirty="0" smtClean="0"/>
              <a:t>Kun Zeng</a:t>
            </a:r>
            <a:r>
              <a:rPr lang="en-GB" dirty="0" smtClean="0"/>
              <a:t>,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12</a:t>
            </a:fld>
            <a:endParaRPr lang="en-GB" dirty="0"/>
          </a:p>
        </p:txBody>
      </p:sp>
      <p:sp>
        <p:nvSpPr>
          <p:cNvPr id="5" name="Rectangle 2"/>
          <p:cNvSpPr>
            <a:spLocks noGrp="1" noChangeArrowheads="1"/>
          </p:cNvSpPr>
          <p:nvPr>
            <p:ph type="title"/>
          </p:nvPr>
        </p:nvSpPr>
        <p:spPr>
          <a:xfrm>
            <a:off x="685800" y="685800"/>
            <a:ext cx="7772400" cy="1066800"/>
          </a:xfrm>
        </p:spPr>
        <p:txBody>
          <a:bodyPr/>
          <a:lstStyle/>
          <a:p>
            <a:pPr eaLnBrk="1" hangingPunct="1"/>
            <a:r>
              <a:rPr lang="en-US" altLang="zh-CN" dirty="0" smtClean="0">
                <a:ea typeface="宋体" charset="-122"/>
              </a:rPr>
              <a:t>Summary</a:t>
            </a:r>
          </a:p>
        </p:txBody>
      </p:sp>
      <p:sp>
        <p:nvSpPr>
          <p:cNvPr id="9" name="Rectangle 3"/>
          <p:cNvSpPr>
            <a:spLocks noGrp="1" noChangeArrowheads="1"/>
          </p:cNvSpPr>
          <p:nvPr>
            <p:ph idx="1"/>
          </p:nvPr>
        </p:nvSpPr>
        <p:spPr>
          <a:xfrm>
            <a:off x="684000" y="1676400"/>
            <a:ext cx="7776000" cy="4800600"/>
          </a:xfrm>
        </p:spPr>
        <p:txBody>
          <a:bodyPr/>
          <a:lstStyle/>
          <a:p>
            <a:pPr>
              <a:buFont typeface="Arial" pitchFamily="34" charset="0"/>
              <a:buChar char="•"/>
            </a:pPr>
            <a:r>
              <a:rPr lang="en-US" altLang="zh-CN" sz="2000" b="0" dirty="0" smtClean="0">
                <a:ea typeface="宋体" charset="-122"/>
              </a:rPr>
              <a:t>New use cases and features in 802.11ay suggest new requirements on PN modeling.</a:t>
            </a:r>
          </a:p>
          <a:p>
            <a:pPr>
              <a:buFont typeface="Arial" pitchFamily="34" charset="0"/>
              <a:buChar char="•"/>
            </a:pPr>
            <a:r>
              <a:rPr lang="en-US" altLang="zh-CN" sz="2000" b="0" dirty="0" smtClean="0">
                <a:ea typeface="宋体" charset="-122"/>
              </a:rPr>
              <a:t>For better performance evaluations, in this submission, possible multiple LOs structures are presented.</a:t>
            </a:r>
          </a:p>
          <a:p>
            <a:pPr>
              <a:buFont typeface="Arial" pitchFamily="34" charset="0"/>
              <a:buChar char="•"/>
            </a:pPr>
            <a:r>
              <a:rPr lang="en-US" altLang="zh-CN" sz="2000" b="0" dirty="0" smtClean="0">
                <a:ea typeface="宋体" charset="-122"/>
              </a:rPr>
              <a:t>Partially coherent common LO structure is suggested for 802.11ay, and a complementary PN model is proposed accordingly .</a:t>
            </a:r>
          </a:p>
          <a:p>
            <a:pPr>
              <a:buFont typeface="Arial" pitchFamily="34" charset="0"/>
              <a:buChar char="•"/>
            </a:pPr>
            <a:endParaRPr lang="en-US" altLang="zh-CN" sz="2000" b="0" dirty="0" smtClean="0">
              <a:ea typeface="宋体" charset="-122"/>
            </a:endParaRPr>
          </a:p>
        </p:txBody>
      </p:sp>
      <p:sp>
        <p:nvSpPr>
          <p:cNvPr id="10" name="Date Placeholder 3"/>
          <p:cNvSpPr txBox="1">
            <a:spLocks/>
          </p:cNvSpPr>
          <p:nvPr/>
        </p:nvSpPr>
        <p:spPr bwMode="auto">
          <a:xfrm>
            <a:off x="685800" y="304800"/>
            <a:ext cx="2303451"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Mar. 2016</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US" altLang="zh-CN" dirty="0" smtClean="0"/>
              <a:t>Kun Zeng</a:t>
            </a:r>
            <a:r>
              <a:rPr lang="en-GB" dirty="0" smtClean="0"/>
              <a:t>,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13</a:t>
            </a:fld>
            <a:endParaRPr lang="en-GB" dirty="0"/>
          </a:p>
        </p:txBody>
      </p:sp>
      <p:sp>
        <p:nvSpPr>
          <p:cNvPr id="5" name="Rectangle 2"/>
          <p:cNvSpPr>
            <a:spLocks noGrp="1" noChangeArrowheads="1"/>
          </p:cNvSpPr>
          <p:nvPr>
            <p:ph type="title"/>
          </p:nvPr>
        </p:nvSpPr>
        <p:spPr>
          <a:xfrm>
            <a:off x="685800" y="685800"/>
            <a:ext cx="7772400" cy="1066800"/>
          </a:xfrm>
        </p:spPr>
        <p:txBody>
          <a:bodyPr/>
          <a:lstStyle/>
          <a:p>
            <a:r>
              <a:rPr lang="en-US" altLang="zh-CN" dirty="0" smtClean="0">
                <a:ea typeface="宋体" charset="-122"/>
              </a:rPr>
              <a:t>Backup: the relationship between the proposed model and 11ad PN model</a:t>
            </a:r>
          </a:p>
        </p:txBody>
      </p:sp>
      <p:grpSp>
        <p:nvGrpSpPr>
          <p:cNvPr id="2" name="组合 246"/>
          <p:cNvGrpSpPr/>
          <p:nvPr/>
        </p:nvGrpSpPr>
        <p:grpSpPr>
          <a:xfrm>
            <a:off x="5220876" y="2057897"/>
            <a:ext cx="3770724" cy="2971303"/>
            <a:chOff x="171254" y="3400463"/>
            <a:chExt cx="3770724" cy="2971303"/>
          </a:xfrm>
        </p:grpSpPr>
        <p:cxnSp>
          <p:nvCxnSpPr>
            <p:cNvPr id="27" name="形状 26"/>
            <p:cNvCxnSpPr>
              <a:endCxn id="223" idx="1"/>
            </p:cNvCxnSpPr>
            <p:nvPr/>
          </p:nvCxnSpPr>
          <p:spPr bwMode="auto">
            <a:xfrm rot="16200000" flipH="1">
              <a:off x="1223621" y="4281631"/>
              <a:ext cx="801076" cy="256882"/>
            </a:xfrm>
            <a:prstGeom prst="bentConnector2">
              <a:avLst/>
            </a:prstGeom>
            <a:solidFill>
              <a:srgbClr val="00B8FF"/>
            </a:solidFill>
            <a:ln w="12700" cap="flat" cmpd="sng" algn="ctr">
              <a:solidFill>
                <a:schemeClr val="tx1"/>
              </a:solidFill>
              <a:prstDash val="solid"/>
              <a:round/>
              <a:headEnd type="oval" w="med" len="med"/>
              <a:tailEnd type="triangle" w="med" len="med"/>
            </a:ln>
            <a:effectLst/>
          </p:spPr>
        </p:cxnSp>
        <p:grpSp>
          <p:nvGrpSpPr>
            <p:cNvPr id="3" name="组合 107"/>
            <p:cNvGrpSpPr/>
            <p:nvPr/>
          </p:nvGrpSpPr>
          <p:grpSpPr>
            <a:xfrm>
              <a:off x="990600" y="3865638"/>
              <a:ext cx="288000" cy="288000"/>
              <a:chOff x="2514594" y="2843741"/>
              <a:chExt cx="252000" cy="252000"/>
            </a:xfrm>
          </p:grpSpPr>
          <p:sp>
            <p:nvSpPr>
              <p:cNvPr id="155" name="椭圆 154"/>
              <p:cNvSpPr/>
              <p:nvPr/>
            </p:nvSpPr>
            <p:spPr bwMode="auto">
              <a:xfrm>
                <a:off x="2514594" y="2843741"/>
                <a:ext cx="252000" cy="252000"/>
              </a:xfrm>
              <a:prstGeom prst="ellips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latinLnBrk="0">
                  <a:lnSpc>
                    <a:spcPct val="100000"/>
                  </a:lnSpc>
                  <a:buFont typeface="Times New Roman" pitchFamily="16" charset="0"/>
                  <a:buNone/>
                  <a:tabLst/>
                </a:pPr>
                <a:endParaRPr lang="zh-CN" altLang="en-US" smtClean="0"/>
              </a:p>
            </p:txBody>
          </p:sp>
          <p:sp>
            <p:nvSpPr>
              <p:cNvPr id="156" name="任意多边形 155"/>
              <p:cNvSpPr/>
              <p:nvPr/>
            </p:nvSpPr>
            <p:spPr bwMode="auto">
              <a:xfrm>
                <a:off x="2545080" y="2916343"/>
                <a:ext cx="180000" cy="108000"/>
              </a:xfrm>
              <a:custGeom>
                <a:avLst/>
                <a:gdLst>
                  <a:gd name="connsiteX0" fmla="*/ 0 w 176212"/>
                  <a:gd name="connsiteY0" fmla="*/ 35718 h 69452"/>
                  <a:gd name="connsiteX1" fmla="*/ 47625 w 176212"/>
                  <a:gd name="connsiteY1" fmla="*/ 4762 h 69452"/>
                  <a:gd name="connsiteX2" fmla="*/ 123825 w 176212"/>
                  <a:gd name="connsiteY2" fmla="*/ 64293 h 69452"/>
                  <a:gd name="connsiteX3" fmla="*/ 176212 w 176212"/>
                  <a:gd name="connsiteY3" fmla="*/ 35718 h 69452"/>
                  <a:gd name="connsiteX4" fmla="*/ 176212 w 176212"/>
                  <a:gd name="connsiteY4" fmla="*/ 35718 h 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12" h="69452">
                    <a:moveTo>
                      <a:pt x="0" y="35718"/>
                    </a:moveTo>
                    <a:cubicBezTo>
                      <a:pt x="13494" y="17859"/>
                      <a:pt x="26988" y="0"/>
                      <a:pt x="47625" y="4762"/>
                    </a:cubicBezTo>
                    <a:cubicBezTo>
                      <a:pt x="68262" y="9524"/>
                      <a:pt x="102394" y="59134"/>
                      <a:pt x="123825" y="64293"/>
                    </a:cubicBezTo>
                    <a:cubicBezTo>
                      <a:pt x="145256" y="69452"/>
                      <a:pt x="176212" y="35718"/>
                      <a:pt x="176212" y="35718"/>
                    </a:cubicBezTo>
                    <a:lnTo>
                      <a:pt x="176212" y="35718"/>
                    </a:ln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grpSp>
        <p:sp>
          <p:nvSpPr>
            <p:cNvPr id="157" name="TextBox 156"/>
            <p:cNvSpPr txBox="1"/>
            <p:nvPr/>
          </p:nvSpPr>
          <p:spPr>
            <a:xfrm>
              <a:off x="685800" y="4183380"/>
              <a:ext cx="838200" cy="246221"/>
            </a:xfrm>
            <a:prstGeom prst="rect">
              <a:avLst/>
            </a:prstGeom>
            <a:noFill/>
          </p:spPr>
          <p:txBody>
            <a:bodyPr wrap="square" rtlCol="0">
              <a:spAutoFit/>
            </a:bodyPr>
            <a:lstStyle/>
            <a:p>
              <a:r>
                <a:rPr lang="en-US" altLang="zh-CN" sz="1000" dirty="0" smtClean="0">
                  <a:solidFill>
                    <a:schemeClr val="tx1"/>
                  </a:solidFill>
                </a:rPr>
                <a:t>Shared LO</a:t>
              </a:r>
              <a:r>
                <a:rPr lang="en-US" altLang="zh-CN" sz="1000" baseline="-25000" dirty="0" smtClean="0">
                  <a:solidFill>
                    <a:schemeClr val="tx1"/>
                  </a:solidFill>
                </a:rPr>
                <a:t>0</a:t>
              </a:r>
              <a:endParaRPr lang="zh-CN" altLang="en-US" sz="1000" baseline="-25000" dirty="0">
                <a:solidFill>
                  <a:schemeClr val="tx1"/>
                </a:solidFill>
              </a:endParaRPr>
            </a:p>
          </p:txBody>
        </p:sp>
        <p:cxnSp>
          <p:nvCxnSpPr>
            <p:cNvPr id="159" name="直接箭头连接符 158"/>
            <p:cNvCxnSpPr/>
            <p:nvPr/>
          </p:nvCxnSpPr>
          <p:spPr bwMode="auto">
            <a:xfrm>
              <a:off x="609600" y="4009638"/>
              <a:ext cx="381000" cy="0"/>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sp>
          <p:nvSpPr>
            <p:cNvPr id="162" name="TextBox 161"/>
            <p:cNvSpPr txBox="1"/>
            <p:nvPr/>
          </p:nvSpPr>
          <p:spPr>
            <a:xfrm>
              <a:off x="171254" y="3629063"/>
              <a:ext cx="762000" cy="400110"/>
            </a:xfrm>
            <a:prstGeom prst="rect">
              <a:avLst/>
            </a:prstGeom>
            <a:noFill/>
          </p:spPr>
          <p:txBody>
            <a:bodyPr wrap="square" rtlCol="0">
              <a:spAutoFit/>
            </a:bodyPr>
            <a:lstStyle/>
            <a:p>
              <a:r>
                <a:rPr lang="en-US" altLang="zh-CN" sz="1000" dirty="0" smtClean="0">
                  <a:solidFill>
                    <a:schemeClr val="tx1"/>
                  </a:solidFill>
                </a:rPr>
                <a:t>Ref. Oscillator</a:t>
              </a:r>
              <a:endParaRPr lang="zh-CN" altLang="en-US" sz="1000" dirty="0">
                <a:solidFill>
                  <a:schemeClr val="tx1"/>
                </a:solidFill>
              </a:endParaRPr>
            </a:p>
          </p:txBody>
        </p:sp>
        <p:cxnSp>
          <p:nvCxnSpPr>
            <p:cNvPr id="166" name="直接箭头连接符 165"/>
            <p:cNvCxnSpPr/>
            <p:nvPr/>
          </p:nvCxnSpPr>
          <p:spPr bwMode="auto">
            <a:xfrm>
              <a:off x="1278600" y="4009638"/>
              <a:ext cx="474000" cy="0"/>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sp>
          <p:nvSpPr>
            <p:cNvPr id="170" name="TextBox 169"/>
            <p:cNvSpPr txBox="1"/>
            <p:nvPr/>
          </p:nvSpPr>
          <p:spPr>
            <a:xfrm>
              <a:off x="1600200" y="3400463"/>
              <a:ext cx="762000" cy="400110"/>
            </a:xfrm>
            <a:prstGeom prst="rect">
              <a:avLst/>
            </a:prstGeom>
            <a:noFill/>
          </p:spPr>
          <p:txBody>
            <a:bodyPr wrap="square" rtlCol="0">
              <a:spAutoFit/>
            </a:bodyPr>
            <a:lstStyle/>
            <a:p>
              <a:r>
                <a:rPr lang="en-US" altLang="zh-CN" sz="1000" dirty="0" smtClean="0">
                  <a:solidFill>
                    <a:schemeClr val="tx1"/>
                  </a:solidFill>
                </a:rPr>
                <a:t>Ideal Freq. Multiplier</a:t>
              </a:r>
              <a:endParaRPr lang="zh-CN" altLang="en-US" sz="1000" dirty="0">
                <a:solidFill>
                  <a:schemeClr val="tx1"/>
                </a:solidFill>
              </a:endParaRPr>
            </a:p>
          </p:txBody>
        </p:sp>
        <p:grpSp>
          <p:nvGrpSpPr>
            <p:cNvPr id="4" name="组合 210"/>
            <p:cNvGrpSpPr/>
            <p:nvPr/>
          </p:nvGrpSpPr>
          <p:grpSpPr>
            <a:xfrm>
              <a:off x="1752600" y="3685401"/>
              <a:ext cx="2189378" cy="885366"/>
              <a:chOff x="1752600" y="3685401"/>
              <a:chExt cx="2189378" cy="885366"/>
            </a:xfrm>
          </p:grpSpPr>
          <p:sp>
            <p:nvSpPr>
              <p:cNvPr id="71" name="TextBox 70"/>
              <p:cNvSpPr txBox="1"/>
              <p:nvPr/>
            </p:nvSpPr>
            <p:spPr>
              <a:xfrm>
                <a:off x="3332378" y="3685401"/>
                <a:ext cx="609600" cy="276999"/>
              </a:xfrm>
              <a:prstGeom prst="rect">
                <a:avLst/>
              </a:prstGeom>
              <a:noFill/>
            </p:spPr>
            <p:txBody>
              <a:bodyPr wrap="square" rtlCol="0">
                <a:spAutoFit/>
              </a:bodyPr>
              <a:lstStyle/>
              <a:p>
                <a:r>
                  <a:rPr lang="en-US" altLang="zh-CN" sz="1200" dirty="0" smtClean="0">
                    <a:solidFill>
                      <a:schemeClr val="tx1"/>
                    </a:solidFill>
                  </a:rPr>
                  <a:t>LO</a:t>
                </a:r>
                <a:r>
                  <a:rPr lang="en-US" altLang="zh-CN" sz="1200" baseline="-25000" dirty="0" smtClean="0">
                    <a:solidFill>
                      <a:schemeClr val="tx1"/>
                    </a:solidFill>
                  </a:rPr>
                  <a:t> 1</a:t>
                </a:r>
                <a:endParaRPr lang="zh-CN" altLang="en-US" sz="1200" baseline="-25000" dirty="0">
                  <a:solidFill>
                    <a:schemeClr val="tx1"/>
                  </a:solidFill>
                </a:endParaRPr>
              </a:p>
            </p:txBody>
          </p:sp>
          <p:grpSp>
            <p:nvGrpSpPr>
              <p:cNvPr id="9" name="组合 164"/>
              <p:cNvGrpSpPr/>
              <p:nvPr/>
            </p:nvGrpSpPr>
            <p:grpSpPr>
              <a:xfrm>
                <a:off x="1752600" y="3829638"/>
                <a:ext cx="398996" cy="360000"/>
                <a:chOff x="1752600" y="3886200"/>
                <a:chExt cx="398996" cy="360000"/>
              </a:xfrm>
            </p:grpSpPr>
            <p:sp>
              <p:nvSpPr>
                <p:cNvPr id="163" name="矩形 162"/>
                <p:cNvSpPr/>
                <p:nvPr/>
              </p:nvSpPr>
              <p:spPr bwMode="auto">
                <a:xfrm>
                  <a:off x="1752600" y="3886200"/>
                  <a:ext cx="381000" cy="360000"/>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64" name="TextBox 163"/>
                <p:cNvSpPr txBox="1"/>
                <p:nvPr/>
              </p:nvSpPr>
              <p:spPr>
                <a:xfrm>
                  <a:off x="1771650" y="3939242"/>
                  <a:ext cx="379946" cy="253916"/>
                </a:xfrm>
                <a:prstGeom prst="rect">
                  <a:avLst/>
                </a:prstGeom>
                <a:noFill/>
              </p:spPr>
              <p:txBody>
                <a:bodyPr wrap="square" rtlCol="0">
                  <a:spAutoFit/>
                </a:bodyPr>
                <a:lstStyle/>
                <a:p>
                  <a:r>
                    <a:rPr lang="en-US" altLang="zh-CN" sz="1050" dirty="0" smtClean="0">
                      <a:solidFill>
                        <a:schemeClr val="tx1"/>
                      </a:solidFill>
                    </a:rPr>
                    <a:t>x N</a:t>
                  </a:r>
                  <a:endParaRPr lang="zh-CN" altLang="en-US" sz="1050" dirty="0">
                    <a:solidFill>
                      <a:schemeClr val="tx1"/>
                    </a:solidFill>
                  </a:endParaRPr>
                </a:p>
              </p:txBody>
            </p:sp>
          </p:grpSp>
          <p:grpSp>
            <p:nvGrpSpPr>
              <p:cNvPr id="10" name="组合 113"/>
              <p:cNvGrpSpPr/>
              <p:nvPr/>
            </p:nvGrpSpPr>
            <p:grpSpPr>
              <a:xfrm>
                <a:off x="2657474" y="3901638"/>
                <a:ext cx="216000" cy="216000"/>
                <a:chOff x="4343400" y="3276600"/>
                <a:chExt cx="252000" cy="252000"/>
              </a:xfrm>
            </p:grpSpPr>
            <p:sp>
              <p:nvSpPr>
                <p:cNvPr id="172" name="椭圆 171"/>
                <p:cNvSpPr/>
                <p:nvPr/>
              </p:nvSpPr>
              <p:spPr bwMode="auto">
                <a:xfrm>
                  <a:off x="4343400" y="3276600"/>
                  <a:ext cx="252000" cy="252000"/>
                </a:xfrm>
                <a:prstGeom prst="ellips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latinLnBrk="0">
                    <a:lnSpc>
                      <a:spcPct val="100000"/>
                    </a:lnSpc>
                    <a:buFont typeface="Times New Roman" pitchFamily="16" charset="0"/>
                    <a:buNone/>
                    <a:tabLst/>
                  </a:pPr>
                  <a:endParaRPr lang="zh-CN" altLang="en-US" smtClean="0"/>
                </a:p>
              </p:txBody>
            </p:sp>
            <p:cxnSp>
              <p:nvCxnSpPr>
                <p:cNvPr id="173" name="直接连接符 172"/>
                <p:cNvCxnSpPr>
                  <a:stCxn id="172" idx="2"/>
                  <a:endCxn id="172" idx="6"/>
                </p:cNvCxnSpPr>
                <p:nvPr/>
              </p:nvCxnSpPr>
              <p:spPr bwMode="auto">
                <a:xfrm>
                  <a:off x="4343400" y="3402600"/>
                  <a:ext cx="252000" cy="0"/>
                </a:xfrm>
                <a:prstGeom prst="line">
                  <a:avLst/>
                </a:prstGeom>
                <a:noFill/>
                <a:ln w="12700" cap="flat" cmpd="sng" algn="ctr">
                  <a:solidFill>
                    <a:schemeClr val="tx1"/>
                  </a:solidFill>
                  <a:prstDash val="solid"/>
                  <a:round/>
                  <a:headEnd type="none" w="med" len="med"/>
                  <a:tailEnd type="none" w="med" len="med"/>
                </a:ln>
                <a:effectLst/>
              </p:spPr>
            </p:cxnSp>
            <p:cxnSp>
              <p:nvCxnSpPr>
                <p:cNvPr id="174" name="直接连接符 173"/>
                <p:cNvCxnSpPr>
                  <a:stCxn id="172" idx="0"/>
                  <a:endCxn id="172" idx="4"/>
                </p:cNvCxnSpPr>
                <p:nvPr/>
              </p:nvCxnSpPr>
              <p:spPr bwMode="auto">
                <a:xfrm>
                  <a:off x="4469400" y="3276600"/>
                  <a:ext cx="0" cy="252000"/>
                </a:xfrm>
                <a:prstGeom prst="line">
                  <a:avLst/>
                </a:prstGeom>
                <a:noFill/>
                <a:ln w="12700" cap="flat" cmpd="sng" algn="ctr">
                  <a:solidFill>
                    <a:schemeClr val="tx1"/>
                  </a:solidFill>
                  <a:prstDash val="solid"/>
                  <a:round/>
                  <a:headEnd type="none" w="med" len="med"/>
                  <a:tailEnd type="none" w="med" len="med"/>
                </a:ln>
                <a:effectLst/>
              </p:spPr>
            </p:cxnSp>
          </p:grpSp>
          <p:cxnSp>
            <p:nvCxnSpPr>
              <p:cNvPr id="175" name="直接箭头连接符 174"/>
              <p:cNvCxnSpPr>
                <a:endCxn id="172" idx="2"/>
              </p:cNvCxnSpPr>
              <p:nvPr/>
            </p:nvCxnSpPr>
            <p:spPr bwMode="auto">
              <a:xfrm flipV="1">
                <a:off x="2133600" y="4009638"/>
                <a:ext cx="523874" cy="715"/>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cxnSp>
            <p:nvCxnSpPr>
              <p:cNvPr id="184" name="直接箭头连接符 183"/>
              <p:cNvCxnSpPr/>
              <p:nvPr/>
            </p:nvCxnSpPr>
            <p:spPr bwMode="auto">
              <a:xfrm flipV="1">
                <a:off x="2764638" y="4114800"/>
                <a:ext cx="0" cy="228600"/>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sp>
            <p:nvSpPr>
              <p:cNvPr id="189" name="TextBox 188"/>
              <p:cNvSpPr txBox="1"/>
              <p:nvPr/>
            </p:nvSpPr>
            <p:spPr>
              <a:xfrm>
                <a:off x="2095892" y="4324546"/>
                <a:ext cx="1371600" cy="246221"/>
              </a:xfrm>
              <a:prstGeom prst="rect">
                <a:avLst/>
              </a:prstGeom>
              <a:noFill/>
            </p:spPr>
            <p:txBody>
              <a:bodyPr wrap="square" rtlCol="0">
                <a:spAutoFit/>
              </a:bodyPr>
              <a:lstStyle/>
              <a:p>
                <a:r>
                  <a:rPr lang="en-US" altLang="zh-CN" sz="1000" dirty="0" smtClean="0">
                    <a:solidFill>
                      <a:schemeClr val="tx1"/>
                    </a:solidFill>
                  </a:rPr>
                  <a:t>Freq. Multiplier Noise</a:t>
                </a:r>
                <a:endParaRPr lang="zh-CN" altLang="en-US" sz="1000" dirty="0">
                  <a:solidFill>
                    <a:schemeClr val="tx1"/>
                  </a:solidFill>
                </a:endParaRPr>
              </a:p>
            </p:txBody>
          </p:sp>
          <p:cxnSp>
            <p:nvCxnSpPr>
              <p:cNvPr id="191" name="直接箭头连接符 190"/>
              <p:cNvCxnSpPr>
                <a:stCxn id="172" idx="6"/>
              </p:cNvCxnSpPr>
              <p:nvPr/>
            </p:nvCxnSpPr>
            <p:spPr bwMode="auto">
              <a:xfrm>
                <a:off x="2873474" y="4009638"/>
                <a:ext cx="784126" cy="0"/>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grpSp>
        <p:grpSp>
          <p:nvGrpSpPr>
            <p:cNvPr id="11" name="组合 211"/>
            <p:cNvGrpSpPr/>
            <p:nvPr/>
          </p:nvGrpSpPr>
          <p:grpSpPr>
            <a:xfrm>
              <a:off x="1752600" y="4486373"/>
              <a:ext cx="2189378" cy="885366"/>
              <a:chOff x="1752600" y="3685401"/>
              <a:chExt cx="2189378" cy="885366"/>
            </a:xfrm>
          </p:grpSpPr>
          <p:sp>
            <p:nvSpPr>
              <p:cNvPr id="213" name="TextBox 212"/>
              <p:cNvSpPr txBox="1"/>
              <p:nvPr/>
            </p:nvSpPr>
            <p:spPr>
              <a:xfrm>
                <a:off x="3332378" y="3685401"/>
                <a:ext cx="609600" cy="276999"/>
              </a:xfrm>
              <a:prstGeom prst="rect">
                <a:avLst/>
              </a:prstGeom>
              <a:noFill/>
            </p:spPr>
            <p:txBody>
              <a:bodyPr wrap="square" rtlCol="0">
                <a:spAutoFit/>
              </a:bodyPr>
              <a:lstStyle/>
              <a:p>
                <a:r>
                  <a:rPr lang="en-US" altLang="zh-CN" sz="1200" dirty="0" smtClean="0">
                    <a:solidFill>
                      <a:schemeClr val="tx1"/>
                    </a:solidFill>
                  </a:rPr>
                  <a:t>LO</a:t>
                </a:r>
                <a:r>
                  <a:rPr lang="en-US" altLang="zh-CN" sz="1200" baseline="-25000" dirty="0" smtClean="0">
                    <a:solidFill>
                      <a:schemeClr val="tx1"/>
                    </a:solidFill>
                  </a:rPr>
                  <a:t> 2</a:t>
                </a:r>
                <a:endParaRPr lang="zh-CN" altLang="en-US" sz="1200" baseline="-25000" dirty="0">
                  <a:solidFill>
                    <a:schemeClr val="tx1"/>
                  </a:solidFill>
                </a:endParaRPr>
              </a:p>
            </p:txBody>
          </p:sp>
          <p:grpSp>
            <p:nvGrpSpPr>
              <p:cNvPr id="12" name="组合 213"/>
              <p:cNvGrpSpPr/>
              <p:nvPr/>
            </p:nvGrpSpPr>
            <p:grpSpPr>
              <a:xfrm>
                <a:off x="1752600" y="3829638"/>
                <a:ext cx="398996" cy="360000"/>
                <a:chOff x="1752600" y="3886200"/>
                <a:chExt cx="398996" cy="360000"/>
              </a:xfrm>
            </p:grpSpPr>
            <p:sp>
              <p:nvSpPr>
                <p:cNvPr id="223" name="矩形 222"/>
                <p:cNvSpPr/>
                <p:nvPr/>
              </p:nvSpPr>
              <p:spPr bwMode="auto">
                <a:xfrm>
                  <a:off x="1752600" y="3886200"/>
                  <a:ext cx="381000" cy="360000"/>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24" name="TextBox 223"/>
                <p:cNvSpPr txBox="1"/>
                <p:nvPr/>
              </p:nvSpPr>
              <p:spPr>
                <a:xfrm>
                  <a:off x="1771650" y="3939242"/>
                  <a:ext cx="379946" cy="253916"/>
                </a:xfrm>
                <a:prstGeom prst="rect">
                  <a:avLst/>
                </a:prstGeom>
                <a:noFill/>
              </p:spPr>
              <p:txBody>
                <a:bodyPr wrap="square" rtlCol="0">
                  <a:spAutoFit/>
                </a:bodyPr>
                <a:lstStyle/>
                <a:p>
                  <a:r>
                    <a:rPr lang="en-US" altLang="zh-CN" sz="1050" dirty="0" smtClean="0">
                      <a:solidFill>
                        <a:schemeClr val="tx1"/>
                      </a:solidFill>
                    </a:rPr>
                    <a:t>x N</a:t>
                  </a:r>
                  <a:endParaRPr lang="zh-CN" altLang="en-US" sz="1050" dirty="0">
                    <a:solidFill>
                      <a:schemeClr val="tx1"/>
                    </a:solidFill>
                  </a:endParaRPr>
                </a:p>
              </p:txBody>
            </p:sp>
          </p:grpSp>
          <p:grpSp>
            <p:nvGrpSpPr>
              <p:cNvPr id="13" name="组合 113"/>
              <p:cNvGrpSpPr/>
              <p:nvPr/>
            </p:nvGrpSpPr>
            <p:grpSpPr>
              <a:xfrm>
                <a:off x="2657474" y="3901638"/>
                <a:ext cx="216000" cy="216000"/>
                <a:chOff x="4343400" y="3276600"/>
                <a:chExt cx="252000" cy="252000"/>
              </a:xfrm>
            </p:grpSpPr>
            <p:sp>
              <p:nvSpPr>
                <p:cNvPr id="220" name="椭圆 219"/>
                <p:cNvSpPr/>
                <p:nvPr/>
              </p:nvSpPr>
              <p:spPr bwMode="auto">
                <a:xfrm>
                  <a:off x="4343400" y="3276600"/>
                  <a:ext cx="252000" cy="252000"/>
                </a:xfrm>
                <a:prstGeom prst="ellips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latinLnBrk="0">
                    <a:lnSpc>
                      <a:spcPct val="100000"/>
                    </a:lnSpc>
                    <a:buFont typeface="Times New Roman" pitchFamily="16" charset="0"/>
                    <a:buNone/>
                    <a:tabLst/>
                  </a:pPr>
                  <a:endParaRPr lang="zh-CN" altLang="en-US" smtClean="0"/>
                </a:p>
              </p:txBody>
            </p:sp>
            <p:cxnSp>
              <p:nvCxnSpPr>
                <p:cNvPr id="221" name="直接连接符 220"/>
                <p:cNvCxnSpPr>
                  <a:stCxn id="220" idx="2"/>
                  <a:endCxn id="220" idx="6"/>
                </p:cNvCxnSpPr>
                <p:nvPr/>
              </p:nvCxnSpPr>
              <p:spPr bwMode="auto">
                <a:xfrm>
                  <a:off x="4343400" y="3402600"/>
                  <a:ext cx="252000" cy="0"/>
                </a:xfrm>
                <a:prstGeom prst="line">
                  <a:avLst/>
                </a:prstGeom>
                <a:noFill/>
                <a:ln w="12700" cap="flat" cmpd="sng" algn="ctr">
                  <a:solidFill>
                    <a:schemeClr val="tx1"/>
                  </a:solidFill>
                  <a:prstDash val="solid"/>
                  <a:round/>
                  <a:headEnd type="none" w="med" len="med"/>
                  <a:tailEnd type="none" w="med" len="med"/>
                </a:ln>
                <a:effectLst/>
              </p:spPr>
            </p:cxnSp>
            <p:cxnSp>
              <p:nvCxnSpPr>
                <p:cNvPr id="222" name="直接连接符 221"/>
                <p:cNvCxnSpPr>
                  <a:stCxn id="220" idx="0"/>
                  <a:endCxn id="220" idx="4"/>
                </p:cNvCxnSpPr>
                <p:nvPr/>
              </p:nvCxnSpPr>
              <p:spPr bwMode="auto">
                <a:xfrm>
                  <a:off x="4469400" y="3276600"/>
                  <a:ext cx="0" cy="252000"/>
                </a:xfrm>
                <a:prstGeom prst="line">
                  <a:avLst/>
                </a:prstGeom>
                <a:noFill/>
                <a:ln w="12700" cap="flat" cmpd="sng" algn="ctr">
                  <a:solidFill>
                    <a:schemeClr val="tx1"/>
                  </a:solidFill>
                  <a:prstDash val="solid"/>
                  <a:round/>
                  <a:headEnd type="none" w="med" len="med"/>
                  <a:tailEnd type="none" w="med" len="med"/>
                </a:ln>
                <a:effectLst/>
              </p:spPr>
            </p:cxnSp>
          </p:grpSp>
          <p:cxnSp>
            <p:nvCxnSpPr>
              <p:cNvPr id="216" name="直接箭头连接符 215"/>
              <p:cNvCxnSpPr>
                <a:endCxn id="220" idx="2"/>
              </p:cNvCxnSpPr>
              <p:nvPr/>
            </p:nvCxnSpPr>
            <p:spPr bwMode="auto">
              <a:xfrm flipV="1">
                <a:off x="2133600" y="4009638"/>
                <a:ext cx="523874" cy="715"/>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cxnSp>
            <p:nvCxnSpPr>
              <p:cNvPr id="217" name="直接箭头连接符 216"/>
              <p:cNvCxnSpPr/>
              <p:nvPr/>
            </p:nvCxnSpPr>
            <p:spPr bwMode="auto">
              <a:xfrm flipV="1">
                <a:off x="2764638" y="4114800"/>
                <a:ext cx="0" cy="228600"/>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sp>
            <p:nvSpPr>
              <p:cNvPr id="218" name="TextBox 217"/>
              <p:cNvSpPr txBox="1"/>
              <p:nvPr/>
            </p:nvSpPr>
            <p:spPr>
              <a:xfrm>
                <a:off x="2095892" y="4324546"/>
                <a:ext cx="1371600" cy="246221"/>
              </a:xfrm>
              <a:prstGeom prst="rect">
                <a:avLst/>
              </a:prstGeom>
              <a:noFill/>
            </p:spPr>
            <p:txBody>
              <a:bodyPr wrap="square" rtlCol="0">
                <a:spAutoFit/>
              </a:bodyPr>
              <a:lstStyle/>
              <a:p>
                <a:r>
                  <a:rPr lang="en-US" altLang="zh-CN" sz="1000" dirty="0" smtClean="0">
                    <a:solidFill>
                      <a:schemeClr val="tx1"/>
                    </a:solidFill>
                  </a:rPr>
                  <a:t>Freq. Multiplier Noise</a:t>
                </a:r>
                <a:endParaRPr lang="zh-CN" altLang="en-US" sz="1000" dirty="0">
                  <a:solidFill>
                    <a:schemeClr val="tx1"/>
                  </a:solidFill>
                </a:endParaRPr>
              </a:p>
            </p:txBody>
          </p:sp>
          <p:cxnSp>
            <p:nvCxnSpPr>
              <p:cNvPr id="219" name="直接箭头连接符 218"/>
              <p:cNvCxnSpPr>
                <a:stCxn id="220" idx="6"/>
              </p:cNvCxnSpPr>
              <p:nvPr/>
            </p:nvCxnSpPr>
            <p:spPr bwMode="auto">
              <a:xfrm>
                <a:off x="2873474" y="4009638"/>
                <a:ext cx="784126" cy="0"/>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grpSp>
        <p:grpSp>
          <p:nvGrpSpPr>
            <p:cNvPr id="14" name="组合 224"/>
            <p:cNvGrpSpPr/>
            <p:nvPr/>
          </p:nvGrpSpPr>
          <p:grpSpPr>
            <a:xfrm>
              <a:off x="1752600" y="5486400"/>
              <a:ext cx="2189378" cy="885366"/>
              <a:chOff x="1752600" y="3685401"/>
              <a:chExt cx="2189378" cy="885366"/>
            </a:xfrm>
          </p:grpSpPr>
          <p:sp>
            <p:nvSpPr>
              <p:cNvPr id="226" name="TextBox 225"/>
              <p:cNvSpPr txBox="1"/>
              <p:nvPr/>
            </p:nvSpPr>
            <p:spPr>
              <a:xfrm>
                <a:off x="3332378" y="3685401"/>
                <a:ext cx="609600" cy="276999"/>
              </a:xfrm>
              <a:prstGeom prst="rect">
                <a:avLst/>
              </a:prstGeom>
              <a:noFill/>
            </p:spPr>
            <p:txBody>
              <a:bodyPr wrap="square" rtlCol="0">
                <a:spAutoFit/>
              </a:bodyPr>
              <a:lstStyle/>
              <a:p>
                <a:r>
                  <a:rPr lang="en-US" altLang="zh-CN" sz="1200" dirty="0" smtClean="0">
                    <a:solidFill>
                      <a:schemeClr val="tx1"/>
                    </a:solidFill>
                  </a:rPr>
                  <a:t>LO</a:t>
                </a:r>
                <a:r>
                  <a:rPr lang="en-US" altLang="zh-CN" sz="1200" baseline="-25000" dirty="0" smtClean="0">
                    <a:solidFill>
                      <a:schemeClr val="tx1"/>
                    </a:solidFill>
                  </a:rPr>
                  <a:t> M</a:t>
                </a:r>
                <a:endParaRPr lang="zh-CN" altLang="en-US" sz="1200" baseline="-25000" dirty="0">
                  <a:solidFill>
                    <a:schemeClr val="tx1"/>
                  </a:solidFill>
                </a:endParaRPr>
              </a:p>
            </p:txBody>
          </p:sp>
          <p:grpSp>
            <p:nvGrpSpPr>
              <p:cNvPr id="15" name="组合 226"/>
              <p:cNvGrpSpPr/>
              <p:nvPr/>
            </p:nvGrpSpPr>
            <p:grpSpPr>
              <a:xfrm>
                <a:off x="1752600" y="3829638"/>
                <a:ext cx="398996" cy="360000"/>
                <a:chOff x="1752600" y="3886200"/>
                <a:chExt cx="398996" cy="360000"/>
              </a:xfrm>
            </p:grpSpPr>
            <p:sp>
              <p:nvSpPr>
                <p:cNvPr id="236" name="矩形 235"/>
                <p:cNvSpPr/>
                <p:nvPr/>
              </p:nvSpPr>
              <p:spPr bwMode="auto">
                <a:xfrm>
                  <a:off x="1752600" y="3886200"/>
                  <a:ext cx="381000" cy="360000"/>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37" name="TextBox 236"/>
                <p:cNvSpPr txBox="1"/>
                <p:nvPr/>
              </p:nvSpPr>
              <p:spPr>
                <a:xfrm>
                  <a:off x="1771650" y="3939242"/>
                  <a:ext cx="379946" cy="253916"/>
                </a:xfrm>
                <a:prstGeom prst="rect">
                  <a:avLst/>
                </a:prstGeom>
                <a:noFill/>
              </p:spPr>
              <p:txBody>
                <a:bodyPr wrap="square" rtlCol="0">
                  <a:spAutoFit/>
                </a:bodyPr>
                <a:lstStyle/>
                <a:p>
                  <a:r>
                    <a:rPr lang="en-US" altLang="zh-CN" sz="1050" dirty="0" smtClean="0">
                      <a:solidFill>
                        <a:schemeClr val="tx1"/>
                      </a:solidFill>
                    </a:rPr>
                    <a:t>x N</a:t>
                  </a:r>
                  <a:endParaRPr lang="zh-CN" altLang="en-US" sz="1050" dirty="0">
                    <a:solidFill>
                      <a:schemeClr val="tx1"/>
                    </a:solidFill>
                  </a:endParaRPr>
                </a:p>
              </p:txBody>
            </p:sp>
          </p:grpSp>
          <p:grpSp>
            <p:nvGrpSpPr>
              <p:cNvPr id="16" name="组合 113"/>
              <p:cNvGrpSpPr/>
              <p:nvPr/>
            </p:nvGrpSpPr>
            <p:grpSpPr>
              <a:xfrm>
                <a:off x="2657474" y="3901638"/>
                <a:ext cx="216000" cy="216000"/>
                <a:chOff x="4343400" y="3276600"/>
                <a:chExt cx="252000" cy="252000"/>
              </a:xfrm>
            </p:grpSpPr>
            <p:sp>
              <p:nvSpPr>
                <p:cNvPr id="233" name="椭圆 232"/>
                <p:cNvSpPr/>
                <p:nvPr/>
              </p:nvSpPr>
              <p:spPr bwMode="auto">
                <a:xfrm>
                  <a:off x="4343400" y="3276600"/>
                  <a:ext cx="252000" cy="252000"/>
                </a:xfrm>
                <a:prstGeom prst="ellips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latinLnBrk="0">
                    <a:lnSpc>
                      <a:spcPct val="100000"/>
                    </a:lnSpc>
                    <a:buFont typeface="Times New Roman" pitchFamily="16" charset="0"/>
                    <a:buNone/>
                    <a:tabLst/>
                  </a:pPr>
                  <a:endParaRPr lang="zh-CN" altLang="en-US" smtClean="0"/>
                </a:p>
              </p:txBody>
            </p:sp>
            <p:cxnSp>
              <p:nvCxnSpPr>
                <p:cNvPr id="234" name="直接连接符 233"/>
                <p:cNvCxnSpPr>
                  <a:stCxn id="233" idx="2"/>
                  <a:endCxn id="233" idx="6"/>
                </p:cNvCxnSpPr>
                <p:nvPr/>
              </p:nvCxnSpPr>
              <p:spPr bwMode="auto">
                <a:xfrm>
                  <a:off x="4343400" y="3402600"/>
                  <a:ext cx="252000" cy="0"/>
                </a:xfrm>
                <a:prstGeom prst="line">
                  <a:avLst/>
                </a:prstGeom>
                <a:noFill/>
                <a:ln w="12700" cap="flat" cmpd="sng" algn="ctr">
                  <a:solidFill>
                    <a:schemeClr val="tx1"/>
                  </a:solidFill>
                  <a:prstDash val="solid"/>
                  <a:round/>
                  <a:headEnd type="none" w="med" len="med"/>
                  <a:tailEnd type="none" w="med" len="med"/>
                </a:ln>
                <a:effectLst/>
              </p:spPr>
            </p:cxnSp>
            <p:cxnSp>
              <p:nvCxnSpPr>
                <p:cNvPr id="235" name="直接连接符 234"/>
                <p:cNvCxnSpPr>
                  <a:stCxn id="233" idx="0"/>
                  <a:endCxn id="233" idx="4"/>
                </p:cNvCxnSpPr>
                <p:nvPr/>
              </p:nvCxnSpPr>
              <p:spPr bwMode="auto">
                <a:xfrm>
                  <a:off x="4469400" y="3276600"/>
                  <a:ext cx="0" cy="252000"/>
                </a:xfrm>
                <a:prstGeom prst="line">
                  <a:avLst/>
                </a:prstGeom>
                <a:noFill/>
                <a:ln w="12700" cap="flat" cmpd="sng" algn="ctr">
                  <a:solidFill>
                    <a:schemeClr val="tx1"/>
                  </a:solidFill>
                  <a:prstDash val="solid"/>
                  <a:round/>
                  <a:headEnd type="none" w="med" len="med"/>
                  <a:tailEnd type="none" w="med" len="med"/>
                </a:ln>
                <a:effectLst/>
              </p:spPr>
            </p:cxnSp>
          </p:grpSp>
          <p:cxnSp>
            <p:nvCxnSpPr>
              <p:cNvPr id="229" name="直接箭头连接符 228"/>
              <p:cNvCxnSpPr>
                <a:endCxn id="233" idx="2"/>
              </p:cNvCxnSpPr>
              <p:nvPr/>
            </p:nvCxnSpPr>
            <p:spPr bwMode="auto">
              <a:xfrm flipV="1">
                <a:off x="2133600" y="4009638"/>
                <a:ext cx="523874" cy="715"/>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cxnSp>
            <p:nvCxnSpPr>
              <p:cNvPr id="230" name="直接箭头连接符 229"/>
              <p:cNvCxnSpPr/>
              <p:nvPr/>
            </p:nvCxnSpPr>
            <p:spPr bwMode="auto">
              <a:xfrm flipV="1">
                <a:off x="2764638" y="4114800"/>
                <a:ext cx="0" cy="228600"/>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sp>
            <p:nvSpPr>
              <p:cNvPr id="231" name="TextBox 230"/>
              <p:cNvSpPr txBox="1"/>
              <p:nvPr/>
            </p:nvSpPr>
            <p:spPr>
              <a:xfrm>
                <a:off x="2095892" y="4324546"/>
                <a:ext cx="1371600" cy="246221"/>
              </a:xfrm>
              <a:prstGeom prst="rect">
                <a:avLst/>
              </a:prstGeom>
              <a:noFill/>
            </p:spPr>
            <p:txBody>
              <a:bodyPr wrap="square" rtlCol="0">
                <a:spAutoFit/>
              </a:bodyPr>
              <a:lstStyle/>
              <a:p>
                <a:r>
                  <a:rPr lang="en-US" altLang="zh-CN" sz="1000" dirty="0" smtClean="0">
                    <a:solidFill>
                      <a:schemeClr val="tx1"/>
                    </a:solidFill>
                  </a:rPr>
                  <a:t>Freq. Multiplier Noise</a:t>
                </a:r>
                <a:endParaRPr lang="zh-CN" altLang="en-US" sz="1000" dirty="0">
                  <a:solidFill>
                    <a:schemeClr val="tx1"/>
                  </a:solidFill>
                </a:endParaRPr>
              </a:p>
            </p:txBody>
          </p:sp>
          <p:cxnSp>
            <p:nvCxnSpPr>
              <p:cNvPr id="232" name="直接箭头连接符 231"/>
              <p:cNvCxnSpPr>
                <a:stCxn id="233" idx="6"/>
              </p:cNvCxnSpPr>
              <p:nvPr/>
            </p:nvCxnSpPr>
            <p:spPr bwMode="auto">
              <a:xfrm>
                <a:off x="2873474" y="4009638"/>
                <a:ext cx="784126" cy="0"/>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grpSp>
        <p:cxnSp>
          <p:nvCxnSpPr>
            <p:cNvPr id="241" name="形状 240"/>
            <p:cNvCxnSpPr>
              <a:endCxn id="236" idx="1"/>
            </p:cNvCxnSpPr>
            <p:nvPr/>
          </p:nvCxnSpPr>
          <p:spPr bwMode="auto">
            <a:xfrm rot="16200000" flipH="1">
              <a:off x="1124944" y="5182981"/>
              <a:ext cx="998132" cy="257180"/>
            </a:xfrm>
            <a:prstGeom prst="bentConnector2">
              <a:avLst/>
            </a:prstGeom>
            <a:solidFill>
              <a:srgbClr val="00B8FF"/>
            </a:solidFill>
            <a:ln w="12700" cap="flat" cmpd="sng" algn="ctr">
              <a:solidFill>
                <a:schemeClr val="tx1"/>
              </a:solidFill>
              <a:prstDash val="solid"/>
              <a:round/>
              <a:headEnd type="oval" w="med" len="med"/>
              <a:tailEnd type="triangle" w="med" len="med"/>
            </a:ln>
            <a:effectLst/>
          </p:spPr>
        </p:cxnSp>
        <p:sp>
          <p:nvSpPr>
            <p:cNvPr id="244" name="TextBox 243"/>
            <p:cNvSpPr txBox="1"/>
            <p:nvPr/>
          </p:nvSpPr>
          <p:spPr>
            <a:xfrm rot="16200000">
              <a:off x="1242956" y="5155755"/>
              <a:ext cx="368841" cy="400110"/>
            </a:xfrm>
            <a:prstGeom prst="rect">
              <a:avLst/>
            </a:prstGeom>
            <a:solidFill>
              <a:schemeClr val="bg1"/>
            </a:solidFill>
          </p:spPr>
          <p:txBody>
            <a:bodyPr wrap="square" rtlCol="0">
              <a:spAutoFit/>
            </a:bodyPr>
            <a:lstStyle/>
            <a:p>
              <a:pPr algn="ctr"/>
              <a:r>
                <a:rPr lang="en-US" altLang="zh-CN" sz="2000" b="1" dirty="0" smtClean="0">
                  <a:solidFill>
                    <a:schemeClr val="tx1"/>
                  </a:solidFill>
                </a:rPr>
                <a:t>…</a:t>
              </a:r>
              <a:endParaRPr lang="zh-CN" altLang="en-US" sz="2000" b="1" dirty="0">
                <a:solidFill>
                  <a:schemeClr val="tx1"/>
                </a:solidFill>
              </a:endParaRPr>
            </a:p>
          </p:txBody>
        </p:sp>
        <p:sp>
          <p:nvSpPr>
            <p:cNvPr id="245" name="TextBox 244"/>
            <p:cNvSpPr txBox="1"/>
            <p:nvPr/>
          </p:nvSpPr>
          <p:spPr>
            <a:xfrm rot="16200000">
              <a:off x="2472367" y="5376234"/>
              <a:ext cx="368841" cy="320514"/>
            </a:xfrm>
            <a:prstGeom prst="rect">
              <a:avLst/>
            </a:prstGeom>
            <a:noFill/>
          </p:spPr>
          <p:txBody>
            <a:bodyPr wrap="square" rtlCol="0">
              <a:spAutoFit/>
            </a:bodyPr>
            <a:lstStyle/>
            <a:p>
              <a:r>
                <a:rPr lang="en-US" altLang="zh-CN" sz="2000" b="1" dirty="0" smtClean="0">
                  <a:solidFill>
                    <a:schemeClr val="tx1"/>
                  </a:solidFill>
                </a:rPr>
                <a:t>…</a:t>
              </a:r>
              <a:endParaRPr lang="zh-CN" altLang="en-US" sz="2000" b="1" dirty="0">
                <a:solidFill>
                  <a:schemeClr val="tx1"/>
                </a:solidFill>
              </a:endParaRPr>
            </a:p>
          </p:txBody>
        </p:sp>
        <p:sp>
          <p:nvSpPr>
            <p:cNvPr id="246" name="TextBox 245"/>
            <p:cNvSpPr txBox="1"/>
            <p:nvPr/>
          </p:nvSpPr>
          <p:spPr>
            <a:xfrm rot="16200000">
              <a:off x="3291713" y="5091856"/>
              <a:ext cx="368841" cy="320514"/>
            </a:xfrm>
            <a:prstGeom prst="rect">
              <a:avLst/>
            </a:prstGeom>
            <a:noFill/>
          </p:spPr>
          <p:txBody>
            <a:bodyPr wrap="square" rtlCol="0">
              <a:spAutoFit/>
            </a:bodyPr>
            <a:lstStyle/>
            <a:p>
              <a:r>
                <a:rPr lang="en-US" altLang="zh-CN" sz="2000" b="1" dirty="0" smtClean="0">
                  <a:solidFill>
                    <a:schemeClr val="tx1"/>
                  </a:solidFill>
                </a:rPr>
                <a:t>…</a:t>
              </a:r>
              <a:endParaRPr lang="zh-CN" altLang="en-US" sz="2000" b="1" dirty="0">
                <a:solidFill>
                  <a:schemeClr val="tx1"/>
                </a:solidFill>
              </a:endParaRPr>
            </a:p>
          </p:txBody>
        </p:sp>
      </p:grpSp>
      <p:grpSp>
        <p:nvGrpSpPr>
          <p:cNvPr id="65" name="组合 64"/>
          <p:cNvGrpSpPr/>
          <p:nvPr/>
        </p:nvGrpSpPr>
        <p:grpSpPr>
          <a:xfrm>
            <a:off x="330251" y="2213472"/>
            <a:ext cx="4585825" cy="1901825"/>
            <a:chOff x="177067" y="3051175"/>
            <a:chExt cx="4585825" cy="1901825"/>
          </a:xfrm>
        </p:grpSpPr>
        <p:grpSp>
          <p:nvGrpSpPr>
            <p:cNvPr id="66" name="组合 167"/>
            <p:cNvGrpSpPr/>
            <p:nvPr/>
          </p:nvGrpSpPr>
          <p:grpSpPr>
            <a:xfrm>
              <a:off x="177067" y="3369409"/>
              <a:ext cx="4585825" cy="1583591"/>
              <a:chOff x="390427" y="3234630"/>
              <a:chExt cx="4585825" cy="1583591"/>
            </a:xfrm>
          </p:grpSpPr>
          <p:cxnSp>
            <p:nvCxnSpPr>
              <p:cNvPr id="74" name="肘形连接符 73"/>
              <p:cNvCxnSpPr/>
              <p:nvPr/>
            </p:nvCxnSpPr>
            <p:spPr bwMode="auto">
              <a:xfrm rot="10800000" flipV="1">
                <a:off x="2667000" y="3436620"/>
                <a:ext cx="1196990" cy="906780"/>
              </a:xfrm>
              <a:prstGeom prst="bentConnector3">
                <a:avLst>
                  <a:gd name="adj1" fmla="val 982"/>
                </a:avLst>
              </a:prstGeom>
              <a:solidFill>
                <a:srgbClr val="00B8FF"/>
              </a:solidFill>
              <a:ln w="12700" cap="flat" cmpd="sng" algn="ctr">
                <a:solidFill>
                  <a:schemeClr val="tx1"/>
                </a:solidFill>
                <a:prstDash val="solid"/>
                <a:round/>
                <a:headEnd type="oval" w="med" len="med"/>
                <a:tailEnd type="triangle" w="med" len="med"/>
              </a:ln>
              <a:effectLst/>
            </p:spPr>
          </p:cxnSp>
          <p:grpSp>
            <p:nvGrpSpPr>
              <p:cNvPr id="75" name="组合 107"/>
              <p:cNvGrpSpPr/>
              <p:nvPr/>
            </p:nvGrpSpPr>
            <p:grpSpPr>
              <a:xfrm>
                <a:off x="762000" y="3290685"/>
                <a:ext cx="288000" cy="288000"/>
                <a:chOff x="2514594" y="2843741"/>
                <a:chExt cx="252000" cy="252000"/>
              </a:xfrm>
            </p:grpSpPr>
            <p:sp>
              <p:nvSpPr>
                <p:cNvPr id="104" name="椭圆 103"/>
                <p:cNvSpPr/>
                <p:nvPr/>
              </p:nvSpPr>
              <p:spPr bwMode="auto">
                <a:xfrm>
                  <a:off x="2514594" y="2843741"/>
                  <a:ext cx="252000" cy="252000"/>
                </a:xfrm>
                <a:prstGeom prst="ellips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latinLnBrk="0">
                    <a:lnSpc>
                      <a:spcPct val="100000"/>
                    </a:lnSpc>
                    <a:buFont typeface="Times New Roman" pitchFamily="16" charset="0"/>
                    <a:buNone/>
                    <a:tabLst/>
                  </a:pPr>
                  <a:endParaRPr lang="zh-CN" altLang="en-US" smtClean="0"/>
                </a:p>
              </p:txBody>
            </p:sp>
            <p:sp>
              <p:nvSpPr>
                <p:cNvPr id="105" name="任意多边形 104"/>
                <p:cNvSpPr/>
                <p:nvPr/>
              </p:nvSpPr>
              <p:spPr bwMode="auto">
                <a:xfrm>
                  <a:off x="2545080" y="2916343"/>
                  <a:ext cx="180000" cy="108000"/>
                </a:xfrm>
                <a:custGeom>
                  <a:avLst/>
                  <a:gdLst>
                    <a:gd name="connsiteX0" fmla="*/ 0 w 176212"/>
                    <a:gd name="connsiteY0" fmla="*/ 35718 h 69452"/>
                    <a:gd name="connsiteX1" fmla="*/ 47625 w 176212"/>
                    <a:gd name="connsiteY1" fmla="*/ 4762 h 69452"/>
                    <a:gd name="connsiteX2" fmla="*/ 123825 w 176212"/>
                    <a:gd name="connsiteY2" fmla="*/ 64293 h 69452"/>
                    <a:gd name="connsiteX3" fmla="*/ 176212 w 176212"/>
                    <a:gd name="connsiteY3" fmla="*/ 35718 h 69452"/>
                    <a:gd name="connsiteX4" fmla="*/ 176212 w 176212"/>
                    <a:gd name="connsiteY4" fmla="*/ 35718 h 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12" h="69452">
                      <a:moveTo>
                        <a:pt x="0" y="35718"/>
                      </a:moveTo>
                      <a:cubicBezTo>
                        <a:pt x="13494" y="17859"/>
                        <a:pt x="26988" y="0"/>
                        <a:pt x="47625" y="4762"/>
                      </a:cubicBezTo>
                      <a:cubicBezTo>
                        <a:pt x="68262" y="9524"/>
                        <a:pt x="102394" y="59134"/>
                        <a:pt x="123825" y="64293"/>
                      </a:cubicBezTo>
                      <a:cubicBezTo>
                        <a:pt x="145256" y="69452"/>
                        <a:pt x="176212" y="35718"/>
                        <a:pt x="176212" y="35718"/>
                      </a:cubicBezTo>
                      <a:lnTo>
                        <a:pt x="176212" y="35718"/>
                      </a:ln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grpSp>
          <p:sp>
            <p:nvSpPr>
              <p:cNvPr id="76" name="矩形 75"/>
              <p:cNvSpPr/>
              <p:nvPr/>
            </p:nvSpPr>
            <p:spPr bwMode="auto">
              <a:xfrm>
                <a:off x="1516150" y="3254685"/>
                <a:ext cx="792000" cy="360000"/>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77" name="组合 184"/>
              <p:cNvGrpSpPr/>
              <p:nvPr/>
            </p:nvGrpSpPr>
            <p:grpSpPr>
              <a:xfrm>
                <a:off x="2667000" y="3254685"/>
                <a:ext cx="360000" cy="360000"/>
                <a:chOff x="1295400" y="2743200"/>
                <a:chExt cx="360000" cy="304800"/>
              </a:xfrm>
            </p:grpSpPr>
            <p:sp>
              <p:nvSpPr>
                <p:cNvPr id="98" name="矩形 97"/>
                <p:cNvSpPr/>
                <p:nvPr/>
              </p:nvSpPr>
              <p:spPr bwMode="auto">
                <a:xfrm>
                  <a:off x="1295400" y="2743200"/>
                  <a:ext cx="3600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99" name="组合 186"/>
                <p:cNvGrpSpPr/>
                <p:nvPr/>
              </p:nvGrpSpPr>
              <p:grpSpPr>
                <a:xfrm>
                  <a:off x="1348200" y="2800350"/>
                  <a:ext cx="252000" cy="186350"/>
                  <a:chOff x="1447800" y="3505200"/>
                  <a:chExt cx="252000" cy="186350"/>
                </a:xfrm>
              </p:grpSpPr>
              <p:sp>
                <p:nvSpPr>
                  <p:cNvPr id="100" name="任意多边形 99"/>
                  <p:cNvSpPr/>
                  <p:nvPr/>
                </p:nvSpPr>
                <p:spPr bwMode="auto">
                  <a:xfrm>
                    <a:off x="1563610" y="3511550"/>
                    <a:ext cx="36000" cy="180000"/>
                  </a:xfrm>
                  <a:custGeom>
                    <a:avLst/>
                    <a:gdLst>
                      <a:gd name="connsiteX0" fmla="*/ 21828 w 25004"/>
                      <a:gd name="connsiteY0" fmla="*/ 0 h 118666"/>
                      <a:gd name="connsiteX1" fmla="*/ 397 w 25004"/>
                      <a:gd name="connsiteY1" fmla="*/ 45244 h 118666"/>
                      <a:gd name="connsiteX2" fmla="*/ 24210 w 25004"/>
                      <a:gd name="connsiteY2" fmla="*/ 85725 h 118666"/>
                      <a:gd name="connsiteX3" fmla="*/ 5160 w 25004"/>
                      <a:gd name="connsiteY3" fmla="*/ 114300 h 118666"/>
                      <a:gd name="connsiteX4" fmla="*/ 397 w 25004"/>
                      <a:gd name="connsiteY4" fmla="*/ 111919 h 1186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04" h="118666">
                        <a:moveTo>
                          <a:pt x="21828" y="0"/>
                        </a:moveTo>
                        <a:cubicBezTo>
                          <a:pt x="10914" y="15478"/>
                          <a:pt x="0" y="30957"/>
                          <a:pt x="397" y="45244"/>
                        </a:cubicBezTo>
                        <a:cubicBezTo>
                          <a:pt x="794" y="59531"/>
                          <a:pt x="23416" y="74216"/>
                          <a:pt x="24210" y="85725"/>
                        </a:cubicBezTo>
                        <a:cubicBezTo>
                          <a:pt x="25004" y="97234"/>
                          <a:pt x="9129" y="109934"/>
                          <a:pt x="5160" y="114300"/>
                        </a:cubicBezTo>
                        <a:cubicBezTo>
                          <a:pt x="1191" y="118666"/>
                          <a:pt x="794" y="115292"/>
                          <a:pt x="397" y="111919"/>
                        </a:cubicBez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1" name="任意多边形 100"/>
                  <p:cNvSpPr/>
                  <p:nvPr/>
                </p:nvSpPr>
                <p:spPr bwMode="auto">
                  <a:xfrm>
                    <a:off x="1447800" y="3558581"/>
                    <a:ext cx="252000" cy="69452"/>
                  </a:xfrm>
                  <a:custGeom>
                    <a:avLst/>
                    <a:gdLst>
                      <a:gd name="connsiteX0" fmla="*/ 0 w 176212"/>
                      <a:gd name="connsiteY0" fmla="*/ 35718 h 69452"/>
                      <a:gd name="connsiteX1" fmla="*/ 47625 w 176212"/>
                      <a:gd name="connsiteY1" fmla="*/ 4762 h 69452"/>
                      <a:gd name="connsiteX2" fmla="*/ 123825 w 176212"/>
                      <a:gd name="connsiteY2" fmla="*/ 64293 h 69452"/>
                      <a:gd name="connsiteX3" fmla="*/ 176212 w 176212"/>
                      <a:gd name="connsiteY3" fmla="*/ 35718 h 69452"/>
                      <a:gd name="connsiteX4" fmla="*/ 176212 w 176212"/>
                      <a:gd name="connsiteY4" fmla="*/ 35718 h 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12" h="69452">
                        <a:moveTo>
                          <a:pt x="0" y="35718"/>
                        </a:moveTo>
                        <a:cubicBezTo>
                          <a:pt x="13494" y="17859"/>
                          <a:pt x="26988" y="0"/>
                          <a:pt x="47625" y="4762"/>
                        </a:cubicBezTo>
                        <a:cubicBezTo>
                          <a:pt x="68262" y="9524"/>
                          <a:pt x="102394" y="59134"/>
                          <a:pt x="123825" y="64293"/>
                        </a:cubicBezTo>
                        <a:cubicBezTo>
                          <a:pt x="145256" y="69452"/>
                          <a:pt x="176212" y="35718"/>
                          <a:pt x="176212" y="35718"/>
                        </a:cubicBezTo>
                        <a:lnTo>
                          <a:pt x="176212" y="35718"/>
                        </a:ln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2" name="任意多边形 101"/>
                  <p:cNvSpPr/>
                  <p:nvPr/>
                </p:nvSpPr>
                <p:spPr bwMode="auto">
                  <a:xfrm>
                    <a:off x="1447800" y="3611963"/>
                    <a:ext cx="252000" cy="69452"/>
                  </a:xfrm>
                  <a:custGeom>
                    <a:avLst/>
                    <a:gdLst>
                      <a:gd name="connsiteX0" fmla="*/ 0 w 176212"/>
                      <a:gd name="connsiteY0" fmla="*/ 35718 h 69452"/>
                      <a:gd name="connsiteX1" fmla="*/ 47625 w 176212"/>
                      <a:gd name="connsiteY1" fmla="*/ 4762 h 69452"/>
                      <a:gd name="connsiteX2" fmla="*/ 123825 w 176212"/>
                      <a:gd name="connsiteY2" fmla="*/ 64293 h 69452"/>
                      <a:gd name="connsiteX3" fmla="*/ 176212 w 176212"/>
                      <a:gd name="connsiteY3" fmla="*/ 35718 h 69452"/>
                      <a:gd name="connsiteX4" fmla="*/ 176212 w 176212"/>
                      <a:gd name="connsiteY4" fmla="*/ 35718 h 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12" h="69452">
                        <a:moveTo>
                          <a:pt x="0" y="35718"/>
                        </a:moveTo>
                        <a:cubicBezTo>
                          <a:pt x="13494" y="17859"/>
                          <a:pt x="26988" y="0"/>
                          <a:pt x="47625" y="4762"/>
                        </a:cubicBezTo>
                        <a:cubicBezTo>
                          <a:pt x="68262" y="9524"/>
                          <a:pt x="102394" y="59134"/>
                          <a:pt x="123825" y="64293"/>
                        </a:cubicBezTo>
                        <a:cubicBezTo>
                          <a:pt x="145256" y="69452"/>
                          <a:pt x="176212" y="35718"/>
                          <a:pt x="176212" y="35718"/>
                        </a:cubicBezTo>
                        <a:lnTo>
                          <a:pt x="176212" y="35718"/>
                        </a:ln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3" name="任意多边形 102"/>
                  <p:cNvSpPr/>
                  <p:nvPr/>
                </p:nvSpPr>
                <p:spPr bwMode="auto">
                  <a:xfrm>
                    <a:off x="1447800" y="3505200"/>
                    <a:ext cx="252000" cy="69452"/>
                  </a:xfrm>
                  <a:custGeom>
                    <a:avLst/>
                    <a:gdLst>
                      <a:gd name="connsiteX0" fmla="*/ 0 w 176212"/>
                      <a:gd name="connsiteY0" fmla="*/ 35718 h 69452"/>
                      <a:gd name="connsiteX1" fmla="*/ 47625 w 176212"/>
                      <a:gd name="connsiteY1" fmla="*/ 4762 h 69452"/>
                      <a:gd name="connsiteX2" fmla="*/ 123825 w 176212"/>
                      <a:gd name="connsiteY2" fmla="*/ 64293 h 69452"/>
                      <a:gd name="connsiteX3" fmla="*/ 176212 w 176212"/>
                      <a:gd name="connsiteY3" fmla="*/ 35718 h 69452"/>
                      <a:gd name="connsiteX4" fmla="*/ 176212 w 176212"/>
                      <a:gd name="connsiteY4" fmla="*/ 35718 h 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12" h="69452">
                        <a:moveTo>
                          <a:pt x="0" y="35718"/>
                        </a:moveTo>
                        <a:cubicBezTo>
                          <a:pt x="13494" y="17859"/>
                          <a:pt x="26988" y="0"/>
                          <a:pt x="47625" y="4762"/>
                        </a:cubicBezTo>
                        <a:cubicBezTo>
                          <a:pt x="68262" y="9524"/>
                          <a:pt x="102394" y="59134"/>
                          <a:pt x="123825" y="64293"/>
                        </a:cubicBezTo>
                        <a:cubicBezTo>
                          <a:pt x="145256" y="69452"/>
                          <a:pt x="176212" y="35718"/>
                          <a:pt x="176212" y="35718"/>
                        </a:cubicBezTo>
                        <a:lnTo>
                          <a:pt x="176212" y="35718"/>
                        </a:ln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grpSp>
          </p:grpSp>
          <p:cxnSp>
            <p:nvCxnSpPr>
              <p:cNvPr id="78" name="直接箭头连接符 77"/>
              <p:cNvCxnSpPr/>
              <p:nvPr/>
            </p:nvCxnSpPr>
            <p:spPr bwMode="auto">
              <a:xfrm flipV="1">
                <a:off x="1050000" y="3433351"/>
                <a:ext cx="466150" cy="2669"/>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sp>
            <p:nvSpPr>
              <p:cNvPr id="79" name="TextBox 78"/>
              <p:cNvSpPr txBox="1"/>
              <p:nvPr/>
            </p:nvSpPr>
            <p:spPr>
              <a:xfrm>
                <a:off x="390427" y="3680460"/>
                <a:ext cx="972000" cy="246221"/>
              </a:xfrm>
              <a:prstGeom prst="rect">
                <a:avLst/>
              </a:prstGeom>
              <a:noFill/>
            </p:spPr>
            <p:txBody>
              <a:bodyPr wrap="square" rtlCol="0">
                <a:spAutoFit/>
              </a:bodyPr>
              <a:lstStyle/>
              <a:p>
                <a:r>
                  <a:rPr lang="en-US" altLang="zh-CN" sz="1000" dirty="0" smtClean="0">
                    <a:solidFill>
                      <a:schemeClr val="tx1"/>
                    </a:solidFill>
                  </a:rPr>
                  <a:t>Ref. Oscillator</a:t>
                </a:r>
                <a:endParaRPr lang="zh-CN" altLang="en-US" sz="1000" dirty="0">
                  <a:solidFill>
                    <a:schemeClr val="tx1"/>
                  </a:solidFill>
                </a:endParaRPr>
              </a:p>
            </p:txBody>
          </p:sp>
          <p:grpSp>
            <p:nvGrpSpPr>
              <p:cNvPr id="80" name="组合 107"/>
              <p:cNvGrpSpPr/>
              <p:nvPr/>
            </p:nvGrpSpPr>
            <p:grpSpPr>
              <a:xfrm>
                <a:off x="3352800" y="3290685"/>
                <a:ext cx="288000" cy="288000"/>
                <a:chOff x="2514594" y="2843741"/>
                <a:chExt cx="252000" cy="252000"/>
              </a:xfrm>
            </p:grpSpPr>
            <p:sp>
              <p:nvSpPr>
                <p:cNvPr id="96" name="椭圆 95"/>
                <p:cNvSpPr/>
                <p:nvPr/>
              </p:nvSpPr>
              <p:spPr bwMode="auto">
                <a:xfrm>
                  <a:off x="2514594" y="2843741"/>
                  <a:ext cx="252000" cy="252000"/>
                </a:xfrm>
                <a:prstGeom prst="ellips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latinLnBrk="0">
                    <a:lnSpc>
                      <a:spcPct val="100000"/>
                    </a:lnSpc>
                    <a:buFont typeface="Times New Roman" pitchFamily="16" charset="0"/>
                    <a:buNone/>
                    <a:tabLst/>
                  </a:pPr>
                  <a:endParaRPr lang="zh-CN" altLang="en-US" smtClean="0"/>
                </a:p>
              </p:txBody>
            </p:sp>
            <p:sp>
              <p:nvSpPr>
                <p:cNvPr id="97" name="任意多边形 96"/>
                <p:cNvSpPr/>
                <p:nvPr/>
              </p:nvSpPr>
              <p:spPr bwMode="auto">
                <a:xfrm>
                  <a:off x="2545080" y="2916343"/>
                  <a:ext cx="180000" cy="108000"/>
                </a:xfrm>
                <a:custGeom>
                  <a:avLst/>
                  <a:gdLst>
                    <a:gd name="connsiteX0" fmla="*/ 0 w 176212"/>
                    <a:gd name="connsiteY0" fmla="*/ 35718 h 69452"/>
                    <a:gd name="connsiteX1" fmla="*/ 47625 w 176212"/>
                    <a:gd name="connsiteY1" fmla="*/ 4762 h 69452"/>
                    <a:gd name="connsiteX2" fmla="*/ 123825 w 176212"/>
                    <a:gd name="connsiteY2" fmla="*/ 64293 h 69452"/>
                    <a:gd name="connsiteX3" fmla="*/ 176212 w 176212"/>
                    <a:gd name="connsiteY3" fmla="*/ 35718 h 69452"/>
                    <a:gd name="connsiteX4" fmla="*/ 176212 w 176212"/>
                    <a:gd name="connsiteY4" fmla="*/ 35718 h 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12" h="69452">
                      <a:moveTo>
                        <a:pt x="0" y="35718"/>
                      </a:moveTo>
                      <a:cubicBezTo>
                        <a:pt x="13494" y="17859"/>
                        <a:pt x="26988" y="0"/>
                        <a:pt x="47625" y="4762"/>
                      </a:cubicBezTo>
                      <a:cubicBezTo>
                        <a:pt x="68262" y="9524"/>
                        <a:pt x="102394" y="59134"/>
                        <a:pt x="123825" y="64293"/>
                      </a:cubicBezTo>
                      <a:cubicBezTo>
                        <a:pt x="145256" y="69452"/>
                        <a:pt x="176212" y="35718"/>
                        <a:pt x="176212" y="35718"/>
                      </a:cubicBezTo>
                      <a:lnTo>
                        <a:pt x="176212" y="35718"/>
                      </a:ln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grpSp>
          <p:cxnSp>
            <p:nvCxnSpPr>
              <p:cNvPr id="81" name="直接箭头连接符 80"/>
              <p:cNvCxnSpPr>
                <a:endCxn id="98" idx="1"/>
              </p:cNvCxnSpPr>
              <p:nvPr/>
            </p:nvCxnSpPr>
            <p:spPr bwMode="auto">
              <a:xfrm>
                <a:off x="2308150" y="3434685"/>
                <a:ext cx="358850" cy="0"/>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cxnSp>
            <p:nvCxnSpPr>
              <p:cNvPr id="82" name="直接箭头连接符 81"/>
              <p:cNvCxnSpPr>
                <a:stCxn id="98" idx="3"/>
                <a:endCxn id="96" idx="2"/>
              </p:cNvCxnSpPr>
              <p:nvPr/>
            </p:nvCxnSpPr>
            <p:spPr bwMode="auto">
              <a:xfrm>
                <a:off x="3027000" y="3434685"/>
                <a:ext cx="325800" cy="0"/>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sp>
            <p:nvSpPr>
              <p:cNvPr id="83" name="TextBox 82"/>
              <p:cNvSpPr txBox="1"/>
              <p:nvPr/>
            </p:nvSpPr>
            <p:spPr>
              <a:xfrm>
                <a:off x="1565910" y="3234630"/>
                <a:ext cx="972000" cy="400110"/>
              </a:xfrm>
              <a:prstGeom prst="rect">
                <a:avLst/>
              </a:prstGeom>
              <a:noFill/>
            </p:spPr>
            <p:txBody>
              <a:bodyPr wrap="square" rtlCol="0">
                <a:spAutoFit/>
              </a:bodyPr>
              <a:lstStyle/>
              <a:p>
                <a:r>
                  <a:rPr lang="en-US" altLang="zh-CN" sz="1000" dirty="0" smtClean="0">
                    <a:solidFill>
                      <a:schemeClr val="tx1"/>
                    </a:solidFill>
                  </a:rPr>
                  <a:t>Phase Detection</a:t>
                </a:r>
                <a:endParaRPr lang="zh-CN" altLang="en-US" sz="1000" dirty="0">
                  <a:solidFill>
                    <a:schemeClr val="tx1"/>
                  </a:solidFill>
                </a:endParaRPr>
              </a:p>
            </p:txBody>
          </p:sp>
          <p:sp>
            <p:nvSpPr>
              <p:cNvPr id="84" name="TextBox 83"/>
              <p:cNvSpPr txBox="1"/>
              <p:nvPr/>
            </p:nvSpPr>
            <p:spPr>
              <a:xfrm>
                <a:off x="2650541" y="3680460"/>
                <a:ext cx="533400" cy="246221"/>
              </a:xfrm>
              <a:prstGeom prst="rect">
                <a:avLst/>
              </a:prstGeom>
              <a:noFill/>
            </p:spPr>
            <p:txBody>
              <a:bodyPr wrap="square" rtlCol="0">
                <a:spAutoFit/>
              </a:bodyPr>
              <a:lstStyle/>
              <a:p>
                <a:r>
                  <a:rPr lang="en-US" altLang="zh-CN" sz="1000" dirty="0" smtClean="0">
                    <a:solidFill>
                      <a:schemeClr val="tx1"/>
                    </a:solidFill>
                  </a:rPr>
                  <a:t>LPF</a:t>
                </a:r>
                <a:endParaRPr lang="zh-CN" altLang="en-US" sz="1000" dirty="0">
                  <a:solidFill>
                    <a:schemeClr val="tx1"/>
                  </a:solidFill>
                </a:endParaRPr>
              </a:p>
            </p:txBody>
          </p:sp>
          <p:sp>
            <p:nvSpPr>
              <p:cNvPr id="85" name="TextBox 84"/>
              <p:cNvSpPr txBox="1"/>
              <p:nvPr/>
            </p:nvSpPr>
            <p:spPr>
              <a:xfrm>
                <a:off x="3291840" y="3680460"/>
                <a:ext cx="533400" cy="246221"/>
              </a:xfrm>
              <a:prstGeom prst="rect">
                <a:avLst/>
              </a:prstGeom>
              <a:noFill/>
            </p:spPr>
            <p:txBody>
              <a:bodyPr wrap="square" rtlCol="0">
                <a:spAutoFit/>
              </a:bodyPr>
              <a:lstStyle/>
              <a:p>
                <a:r>
                  <a:rPr lang="en-US" altLang="zh-CN" sz="1000" dirty="0" smtClean="0">
                    <a:solidFill>
                      <a:schemeClr val="tx1"/>
                    </a:solidFill>
                  </a:rPr>
                  <a:t>VCO</a:t>
                </a:r>
                <a:endParaRPr lang="zh-CN" altLang="en-US" sz="1000" dirty="0">
                  <a:solidFill>
                    <a:schemeClr val="tx1"/>
                  </a:solidFill>
                </a:endParaRPr>
              </a:p>
            </p:txBody>
          </p:sp>
          <p:sp>
            <p:nvSpPr>
              <p:cNvPr id="86" name="矩形 85"/>
              <p:cNvSpPr/>
              <p:nvPr/>
            </p:nvSpPr>
            <p:spPr bwMode="auto">
              <a:xfrm>
                <a:off x="4095750" y="3254685"/>
                <a:ext cx="381000" cy="360000"/>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7" name="TextBox 86"/>
              <p:cNvSpPr txBox="1"/>
              <p:nvPr/>
            </p:nvSpPr>
            <p:spPr>
              <a:xfrm>
                <a:off x="4114800" y="3307727"/>
                <a:ext cx="379946" cy="253916"/>
              </a:xfrm>
              <a:prstGeom prst="rect">
                <a:avLst/>
              </a:prstGeom>
              <a:noFill/>
            </p:spPr>
            <p:txBody>
              <a:bodyPr wrap="square" rtlCol="0">
                <a:spAutoFit/>
              </a:bodyPr>
              <a:lstStyle/>
              <a:p>
                <a:r>
                  <a:rPr lang="en-US" altLang="zh-CN" sz="1050" dirty="0" smtClean="0">
                    <a:solidFill>
                      <a:schemeClr val="tx1"/>
                    </a:solidFill>
                  </a:rPr>
                  <a:t>x N</a:t>
                </a:r>
                <a:endParaRPr lang="zh-CN" altLang="en-US" sz="1050" dirty="0">
                  <a:solidFill>
                    <a:schemeClr val="tx1"/>
                  </a:solidFill>
                </a:endParaRPr>
              </a:p>
            </p:txBody>
          </p:sp>
          <p:cxnSp>
            <p:nvCxnSpPr>
              <p:cNvPr id="88" name="直接箭头连接符 87"/>
              <p:cNvCxnSpPr>
                <a:stCxn id="96" idx="6"/>
              </p:cNvCxnSpPr>
              <p:nvPr/>
            </p:nvCxnSpPr>
            <p:spPr bwMode="auto">
              <a:xfrm>
                <a:off x="3640800" y="3434685"/>
                <a:ext cx="454950" cy="0"/>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cxnSp>
            <p:nvCxnSpPr>
              <p:cNvPr id="90" name="直接箭头连接符 89"/>
              <p:cNvCxnSpPr>
                <a:stCxn id="86" idx="3"/>
              </p:cNvCxnSpPr>
              <p:nvPr/>
            </p:nvCxnSpPr>
            <p:spPr bwMode="auto">
              <a:xfrm>
                <a:off x="4476750" y="3434685"/>
                <a:ext cx="323850" cy="0"/>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sp>
            <p:nvSpPr>
              <p:cNvPr id="91" name="TextBox 90"/>
              <p:cNvSpPr txBox="1"/>
              <p:nvPr/>
            </p:nvSpPr>
            <p:spPr>
              <a:xfrm>
                <a:off x="3909452" y="3676590"/>
                <a:ext cx="1066800" cy="246221"/>
              </a:xfrm>
              <a:prstGeom prst="rect">
                <a:avLst/>
              </a:prstGeom>
              <a:noFill/>
            </p:spPr>
            <p:txBody>
              <a:bodyPr wrap="square" rtlCol="0">
                <a:spAutoFit/>
              </a:bodyPr>
              <a:lstStyle/>
              <a:p>
                <a:r>
                  <a:rPr lang="en-US" altLang="zh-CN" sz="1000" dirty="0" smtClean="0">
                    <a:solidFill>
                      <a:schemeClr val="tx1"/>
                    </a:solidFill>
                  </a:rPr>
                  <a:t>Freq. Multiplier</a:t>
                </a:r>
              </a:p>
            </p:txBody>
          </p:sp>
          <p:sp>
            <p:nvSpPr>
              <p:cNvPr id="92" name="矩形 91"/>
              <p:cNvSpPr/>
              <p:nvPr/>
            </p:nvSpPr>
            <p:spPr bwMode="auto">
              <a:xfrm>
                <a:off x="2272672" y="4160520"/>
                <a:ext cx="381000" cy="360000"/>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3" name="TextBox 92"/>
              <p:cNvSpPr txBox="1"/>
              <p:nvPr/>
            </p:nvSpPr>
            <p:spPr>
              <a:xfrm>
                <a:off x="2265052" y="4221480"/>
                <a:ext cx="401948" cy="253916"/>
              </a:xfrm>
              <a:prstGeom prst="rect">
                <a:avLst/>
              </a:prstGeom>
              <a:noFill/>
            </p:spPr>
            <p:txBody>
              <a:bodyPr wrap="square" rtlCol="0">
                <a:spAutoFit/>
              </a:bodyPr>
              <a:lstStyle/>
              <a:p>
                <a:r>
                  <a:rPr lang="en-US" altLang="zh-CN" sz="1050" dirty="0" smtClean="0">
                    <a:solidFill>
                      <a:schemeClr val="tx1"/>
                    </a:solidFill>
                  </a:rPr>
                  <a:t>1/N</a:t>
                </a:r>
                <a:endParaRPr lang="zh-CN" altLang="en-US" sz="1050" dirty="0">
                  <a:solidFill>
                    <a:schemeClr val="tx1"/>
                  </a:solidFill>
                </a:endParaRPr>
              </a:p>
            </p:txBody>
          </p:sp>
          <p:cxnSp>
            <p:nvCxnSpPr>
              <p:cNvPr id="94" name="肘形连接符 93"/>
              <p:cNvCxnSpPr>
                <a:stCxn id="92" idx="1"/>
              </p:cNvCxnSpPr>
              <p:nvPr/>
            </p:nvCxnSpPr>
            <p:spPr bwMode="auto">
              <a:xfrm rot="10800000">
                <a:off x="1295400" y="3429000"/>
                <a:ext cx="977272" cy="911520"/>
              </a:xfrm>
              <a:prstGeom prst="bentConnector3">
                <a:avLst>
                  <a:gd name="adj1" fmla="val 99707"/>
                </a:avLst>
              </a:prstGeom>
              <a:solidFill>
                <a:srgbClr val="00B8FF"/>
              </a:solidFill>
              <a:ln w="12700" cap="flat" cmpd="sng" algn="ctr">
                <a:solidFill>
                  <a:schemeClr val="tx1"/>
                </a:solidFill>
                <a:prstDash val="solid"/>
                <a:round/>
                <a:headEnd type="none" w="med" len="med"/>
                <a:tailEnd type="triangle" w="med" len="med"/>
              </a:ln>
              <a:effectLst/>
            </p:spPr>
          </p:cxnSp>
          <p:sp>
            <p:nvSpPr>
              <p:cNvPr id="95" name="TextBox 94"/>
              <p:cNvSpPr txBox="1"/>
              <p:nvPr/>
            </p:nvSpPr>
            <p:spPr>
              <a:xfrm>
                <a:off x="2075470" y="4572000"/>
                <a:ext cx="1066800" cy="246221"/>
              </a:xfrm>
              <a:prstGeom prst="rect">
                <a:avLst/>
              </a:prstGeom>
              <a:noFill/>
            </p:spPr>
            <p:txBody>
              <a:bodyPr wrap="square" rtlCol="0">
                <a:spAutoFit/>
              </a:bodyPr>
              <a:lstStyle/>
              <a:p>
                <a:r>
                  <a:rPr lang="en-US" altLang="zh-CN" sz="1000" dirty="0" smtClean="0">
                    <a:solidFill>
                      <a:schemeClr val="tx1"/>
                    </a:solidFill>
                  </a:rPr>
                  <a:t>Freq. Divider</a:t>
                </a:r>
                <a:endParaRPr lang="zh-CN" altLang="en-US" sz="1000" dirty="0">
                  <a:solidFill>
                    <a:schemeClr val="tx1"/>
                  </a:solidFill>
                </a:endParaRPr>
              </a:p>
            </p:txBody>
          </p:sp>
        </p:grpSp>
        <p:sp>
          <p:nvSpPr>
            <p:cNvPr id="68" name="TextBox 67"/>
            <p:cNvSpPr txBox="1"/>
            <p:nvPr/>
          </p:nvSpPr>
          <p:spPr>
            <a:xfrm>
              <a:off x="476250" y="3051175"/>
              <a:ext cx="457200" cy="246221"/>
            </a:xfrm>
            <a:prstGeom prst="rect">
              <a:avLst/>
            </a:prstGeom>
            <a:noFill/>
          </p:spPr>
          <p:txBody>
            <a:bodyPr wrap="square" rtlCol="0">
              <a:spAutoFit/>
            </a:bodyPr>
            <a:lstStyle/>
            <a:p>
              <a:r>
                <a:rPr lang="en-US" altLang="zh-CN" sz="1000" dirty="0" smtClean="0">
                  <a:solidFill>
                    <a:schemeClr val="bg2"/>
                  </a:solidFill>
                </a:rPr>
                <a:t>noise</a:t>
              </a:r>
              <a:endParaRPr lang="zh-CN" altLang="en-US" sz="1000" dirty="0">
                <a:solidFill>
                  <a:schemeClr val="bg2"/>
                </a:solidFill>
              </a:endParaRPr>
            </a:p>
          </p:txBody>
        </p:sp>
        <p:sp>
          <p:nvSpPr>
            <p:cNvPr id="69" name="TextBox 68"/>
            <p:cNvSpPr txBox="1"/>
            <p:nvPr/>
          </p:nvSpPr>
          <p:spPr>
            <a:xfrm>
              <a:off x="1473200" y="3051175"/>
              <a:ext cx="457200" cy="246221"/>
            </a:xfrm>
            <a:prstGeom prst="rect">
              <a:avLst/>
            </a:prstGeom>
            <a:noFill/>
          </p:spPr>
          <p:txBody>
            <a:bodyPr wrap="square" rtlCol="0">
              <a:spAutoFit/>
            </a:bodyPr>
            <a:lstStyle/>
            <a:p>
              <a:r>
                <a:rPr lang="en-US" altLang="zh-CN" sz="1000" dirty="0" smtClean="0">
                  <a:solidFill>
                    <a:schemeClr val="bg2"/>
                  </a:solidFill>
                </a:rPr>
                <a:t>noise</a:t>
              </a:r>
              <a:endParaRPr lang="zh-CN" altLang="en-US" sz="1000" dirty="0">
                <a:solidFill>
                  <a:schemeClr val="bg2"/>
                </a:solidFill>
              </a:endParaRPr>
            </a:p>
          </p:txBody>
        </p:sp>
        <p:sp>
          <p:nvSpPr>
            <p:cNvPr id="70" name="TextBox 69"/>
            <p:cNvSpPr txBox="1"/>
            <p:nvPr/>
          </p:nvSpPr>
          <p:spPr>
            <a:xfrm>
              <a:off x="2393950" y="3051175"/>
              <a:ext cx="457200" cy="246221"/>
            </a:xfrm>
            <a:prstGeom prst="rect">
              <a:avLst/>
            </a:prstGeom>
            <a:noFill/>
          </p:spPr>
          <p:txBody>
            <a:bodyPr wrap="square" rtlCol="0">
              <a:spAutoFit/>
            </a:bodyPr>
            <a:lstStyle/>
            <a:p>
              <a:r>
                <a:rPr lang="en-US" altLang="zh-CN" sz="1000" dirty="0" smtClean="0">
                  <a:solidFill>
                    <a:schemeClr val="bg2"/>
                  </a:solidFill>
                </a:rPr>
                <a:t>noise</a:t>
              </a:r>
              <a:endParaRPr lang="zh-CN" altLang="en-US" sz="1000" dirty="0">
                <a:solidFill>
                  <a:schemeClr val="bg2"/>
                </a:solidFill>
              </a:endParaRPr>
            </a:p>
          </p:txBody>
        </p:sp>
        <p:sp>
          <p:nvSpPr>
            <p:cNvPr id="72" name="TextBox 71"/>
            <p:cNvSpPr txBox="1"/>
            <p:nvPr/>
          </p:nvSpPr>
          <p:spPr>
            <a:xfrm>
              <a:off x="3854450" y="3060700"/>
              <a:ext cx="457200" cy="246221"/>
            </a:xfrm>
            <a:prstGeom prst="rect">
              <a:avLst/>
            </a:prstGeom>
            <a:noFill/>
          </p:spPr>
          <p:txBody>
            <a:bodyPr wrap="square" rtlCol="0">
              <a:spAutoFit/>
            </a:bodyPr>
            <a:lstStyle/>
            <a:p>
              <a:r>
                <a:rPr lang="en-US" altLang="zh-CN" sz="1000" dirty="0" smtClean="0">
                  <a:solidFill>
                    <a:schemeClr val="bg2"/>
                  </a:solidFill>
                </a:rPr>
                <a:t>noise</a:t>
              </a:r>
              <a:endParaRPr lang="zh-CN" altLang="en-US" sz="1000" dirty="0">
                <a:solidFill>
                  <a:schemeClr val="bg2"/>
                </a:solidFill>
              </a:endParaRPr>
            </a:p>
          </p:txBody>
        </p:sp>
        <p:sp>
          <p:nvSpPr>
            <p:cNvPr id="73" name="TextBox 72"/>
            <p:cNvSpPr txBox="1"/>
            <p:nvPr/>
          </p:nvSpPr>
          <p:spPr>
            <a:xfrm>
              <a:off x="2025650" y="4044950"/>
              <a:ext cx="457200" cy="246221"/>
            </a:xfrm>
            <a:prstGeom prst="rect">
              <a:avLst/>
            </a:prstGeom>
            <a:noFill/>
          </p:spPr>
          <p:txBody>
            <a:bodyPr wrap="square" rtlCol="0">
              <a:spAutoFit/>
            </a:bodyPr>
            <a:lstStyle/>
            <a:p>
              <a:r>
                <a:rPr lang="en-US" altLang="zh-CN" sz="1000" dirty="0" smtClean="0">
                  <a:solidFill>
                    <a:schemeClr val="bg2"/>
                  </a:solidFill>
                </a:rPr>
                <a:t>noise</a:t>
              </a:r>
              <a:endParaRPr lang="zh-CN" altLang="en-US" sz="1000" dirty="0">
                <a:solidFill>
                  <a:schemeClr val="bg2"/>
                </a:solidFill>
              </a:endParaRPr>
            </a:p>
          </p:txBody>
        </p:sp>
        <p:sp>
          <p:nvSpPr>
            <p:cNvPr id="107" name="TextBox 106"/>
            <p:cNvSpPr txBox="1"/>
            <p:nvPr/>
          </p:nvSpPr>
          <p:spPr>
            <a:xfrm>
              <a:off x="3086492" y="3051175"/>
              <a:ext cx="457200" cy="246221"/>
            </a:xfrm>
            <a:prstGeom prst="rect">
              <a:avLst/>
            </a:prstGeom>
            <a:noFill/>
          </p:spPr>
          <p:txBody>
            <a:bodyPr wrap="square" rtlCol="0">
              <a:spAutoFit/>
            </a:bodyPr>
            <a:lstStyle/>
            <a:p>
              <a:r>
                <a:rPr lang="en-US" altLang="zh-CN" sz="1000" dirty="0" smtClean="0">
                  <a:solidFill>
                    <a:schemeClr val="bg2"/>
                  </a:solidFill>
                </a:rPr>
                <a:t>noise</a:t>
              </a:r>
              <a:endParaRPr lang="zh-CN" altLang="en-US" sz="1000" dirty="0">
                <a:solidFill>
                  <a:schemeClr val="bg2"/>
                </a:solidFill>
              </a:endParaRPr>
            </a:p>
          </p:txBody>
        </p:sp>
      </p:grpSp>
      <p:sp>
        <p:nvSpPr>
          <p:cNvPr id="109" name="矩形 108"/>
          <p:cNvSpPr/>
          <p:nvPr/>
        </p:nvSpPr>
        <p:spPr bwMode="auto">
          <a:xfrm>
            <a:off x="5248584" y="2134097"/>
            <a:ext cx="1219200" cy="990600"/>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0" name="等于号 109"/>
          <p:cNvSpPr/>
          <p:nvPr/>
        </p:nvSpPr>
        <p:spPr bwMode="auto">
          <a:xfrm>
            <a:off x="4382676" y="1981200"/>
            <a:ext cx="533400" cy="228600"/>
          </a:xfrm>
          <a:prstGeom prst="mathEqual">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1" name="矩形 110"/>
          <p:cNvSpPr/>
          <p:nvPr/>
        </p:nvSpPr>
        <p:spPr bwMode="auto">
          <a:xfrm>
            <a:off x="279424" y="2209800"/>
            <a:ext cx="3581400" cy="1905000"/>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2" name="矩形 111"/>
          <p:cNvSpPr/>
          <p:nvPr/>
        </p:nvSpPr>
        <p:spPr>
          <a:xfrm>
            <a:off x="3581400" y="1828800"/>
            <a:ext cx="533400" cy="338554"/>
          </a:xfrm>
          <a:prstGeom prst="rect">
            <a:avLst/>
          </a:prstGeom>
          <a:noFill/>
        </p:spPr>
        <p:txBody>
          <a:bodyPr wrap="square">
            <a:spAutoFit/>
          </a:bodyPr>
          <a:lstStyle/>
          <a:p>
            <a:r>
              <a:rPr lang="en-US" altLang="zh-CN" sz="1600" b="1" dirty="0" smtClean="0">
                <a:solidFill>
                  <a:schemeClr val="accent2"/>
                </a:solidFill>
                <a:latin typeface="Calibri" pitchFamily="34" charset="0"/>
                <a:cs typeface="Calibri" pitchFamily="34" charset="0"/>
              </a:rPr>
              <a:t>LO</a:t>
            </a:r>
            <a:r>
              <a:rPr lang="en-US" altLang="zh-CN" sz="1600" b="1" baseline="-25000" dirty="0" smtClean="0">
                <a:solidFill>
                  <a:schemeClr val="accent2"/>
                </a:solidFill>
                <a:latin typeface="Calibri" pitchFamily="34" charset="0"/>
                <a:cs typeface="Calibri" pitchFamily="34" charset="0"/>
              </a:rPr>
              <a:t>0</a:t>
            </a:r>
            <a:endParaRPr lang="zh-CN" altLang="en-US" sz="1600" b="1" baseline="-25000" dirty="0" smtClean="0">
              <a:solidFill>
                <a:schemeClr val="accent2"/>
              </a:solidFill>
              <a:latin typeface="Calibri" pitchFamily="34" charset="0"/>
              <a:cs typeface="Calibri" pitchFamily="34" charset="0"/>
            </a:endParaRPr>
          </a:p>
        </p:txBody>
      </p:sp>
      <p:cxnSp>
        <p:nvCxnSpPr>
          <p:cNvPr id="113" name="直接箭头连接符 112"/>
          <p:cNvCxnSpPr/>
          <p:nvPr/>
        </p:nvCxnSpPr>
        <p:spPr bwMode="auto">
          <a:xfrm flipH="1">
            <a:off x="3925476" y="2167354"/>
            <a:ext cx="38100" cy="575846"/>
          </a:xfrm>
          <a:prstGeom prst="straightConnector1">
            <a:avLst/>
          </a:prstGeom>
          <a:solidFill>
            <a:srgbClr val="00B8FF"/>
          </a:solidFill>
          <a:ln w="9525" cap="flat" cmpd="sng" algn="ctr">
            <a:solidFill>
              <a:srgbClr val="FF0000"/>
            </a:solidFill>
            <a:prstDash val="solid"/>
            <a:round/>
            <a:headEnd type="none" w="med" len="med"/>
            <a:tailEnd type="triangle" w="med" len="med"/>
          </a:ln>
          <a:effectLst/>
        </p:spPr>
      </p:cxnSp>
      <p:grpSp>
        <p:nvGrpSpPr>
          <p:cNvPr id="118" name="组合 117"/>
          <p:cNvGrpSpPr/>
          <p:nvPr/>
        </p:nvGrpSpPr>
        <p:grpSpPr>
          <a:xfrm>
            <a:off x="3544476" y="4343400"/>
            <a:ext cx="2743200" cy="990600"/>
            <a:chOff x="1371600" y="4495800"/>
            <a:chExt cx="2743200" cy="990600"/>
          </a:xfrm>
        </p:grpSpPr>
        <p:graphicFrame>
          <p:nvGraphicFramePr>
            <p:cNvPr id="56323" name="Object 3"/>
            <p:cNvGraphicFramePr>
              <a:graphicFrameLocks noChangeAspect="1"/>
            </p:cNvGraphicFramePr>
            <p:nvPr/>
          </p:nvGraphicFramePr>
          <p:xfrm>
            <a:off x="1600200" y="5050200"/>
            <a:ext cx="1710000" cy="360000"/>
          </p:xfrm>
          <a:graphic>
            <a:graphicData uri="http://schemas.openxmlformats.org/presentationml/2006/ole">
              <p:oleObj spid="_x0000_s58370" name="Equation" r:id="rId4" imgW="1079280" imgH="228600" progId="">
                <p:embed/>
              </p:oleObj>
            </a:graphicData>
          </a:graphic>
        </p:graphicFrame>
        <p:graphicFrame>
          <p:nvGraphicFramePr>
            <p:cNvPr id="58373" name="Object 3"/>
            <p:cNvGraphicFramePr>
              <a:graphicFrameLocks noChangeAspect="1"/>
            </p:cNvGraphicFramePr>
            <p:nvPr/>
          </p:nvGraphicFramePr>
          <p:xfrm>
            <a:off x="1600200" y="4572000"/>
            <a:ext cx="2105025" cy="360362"/>
          </p:xfrm>
          <a:graphic>
            <a:graphicData uri="http://schemas.openxmlformats.org/presentationml/2006/ole">
              <p:oleObj spid="_x0000_s58373" name="Equation" r:id="rId5" imgW="1409400" imgH="241200" progId="">
                <p:embed/>
              </p:oleObj>
            </a:graphicData>
          </a:graphic>
        </p:graphicFrame>
        <p:sp>
          <p:nvSpPr>
            <p:cNvPr id="117" name="矩形 116"/>
            <p:cNvSpPr/>
            <p:nvPr/>
          </p:nvSpPr>
          <p:spPr bwMode="auto">
            <a:xfrm>
              <a:off x="1371600" y="4495800"/>
              <a:ext cx="2743200" cy="990600"/>
            </a:xfrm>
            <a:prstGeom prst="rect">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grpSp>
      <p:sp>
        <p:nvSpPr>
          <p:cNvPr id="119" name="Rectangle 3"/>
          <p:cNvSpPr txBox="1">
            <a:spLocks noChangeArrowheads="1"/>
          </p:cNvSpPr>
          <p:nvPr/>
        </p:nvSpPr>
        <p:spPr bwMode="auto">
          <a:xfrm>
            <a:off x="685800" y="5562600"/>
            <a:ext cx="7772400" cy="83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marL="342900" indent="-342900" eaLnBrk="1" hangingPunct="1">
              <a:spcBef>
                <a:spcPts val="600"/>
              </a:spcBef>
              <a:buFont typeface="Arial" pitchFamily="34" charset="0"/>
              <a:buChar char="•"/>
              <a:defRPr/>
            </a:pPr>
            <a:r>
              <a:rPr kumimoji="0" lang="en-US" altLang="zh-CN" sz="1800" b="1" i="0" u="none" strike="noStrike" kern="0" cap="none" spc="0" normalizeH="0" baseline="0" noProof="0" dirty="0" smtClean="0">
                <a:ln>
                  <a:noFill/>
                </a:ln>
                <a:solidFill>
                  <a:srgbClr val="000000"/>
                </a:solidFill>
                <a:effectLst/>
                <a:uLnTx/>
                <a:uFillTx/>
                <a:latin typeface="+mn-lt"/>
                <a:ea typeface="宋体" charset="-122"/>
                <a:cs typeface="+mn-cs"/>
              </a:rPr>
              <a:t>Each path </a:t>
            </a:r>
            <a:r>
              <a:rPr lang="en-US" altLang="zh-CN" sz="1800" b="1" kern="0" dirty="0" smtClean="0">
                <a:solidFill>
                  <a:srgbClr val="000000"/>
                </a:solidFill>
                <a:latin typeface="+mn-lt"/>
                <a:ea typeface="宋体" charset="-122"/>
              </a:rPr>
              <a:t>in the partially coherent common LO can be equivalent to a single LO in11ad, with independent frequency multiplier noise.</a:t>
            </a:r>
            <a:endParaRPr kumimoji="0" lang="en-US" altLang="zh-CN" sz="1800" b="1" i="0" u="none" strike="noStrike" kern="0" cap="none" spc="0" normalizeH="0" baseline="0" noProof="0" dirty="0" smtClean="0">
              <a:ln>
                <a:noFill/>
              </a:ln>
              <a:solidFill>
                <a:srgbClr val="000000"/>
              </a:solidFill>
              <a:effectLst/>
              <a:uLnTx/>
              <a:uFillTx/>
              <a:latin typeface="+mn-lt"/>
              <a:ea typeface="宋体" charset="-122"/>
              <a:cs typeface="+mn-cs"/>
            </a:endParaRPr>
          </a:p>
        </p:txBody>
      </p:sp>
      <p:sp>
        <p:nvSpPr>
          <p:cNvPr id="120" name="等于号 119"/>
          <p:cNvSpPr/>
          <p:nvPr/>
        </p:nvSpPr>
        <p:spPr bwMode="auto">
          <a:xfrm rot="2333936">
            <a:off x="4177291" y="3267181"/>
            <a:ext cx="324000" cy="228600"/>
          </a:xfrm>
          <a:prstGeom prst="mathEqual">
            <a:avLst>
              <a:gd name="adj1" fmla="val 23520"/>
              <a:gd name="adj2" fmla="val 13542"/>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1" name="TextBox 120"/>
          <p:cNvSpPr txBox="1"/>
          <p:nvPr/>
        </p:nvSpPr>
        <p:spPr>
          <a:xfrm>
            <a:off x="4154076" y="3562928"/>
            <a:ext cx="1981200" cy="246221"/>
          </a:xfrm>
          <a:prstGeom prst="rect">
            <a:avLst/>
          </a:prstGeom>
          <a:noFill/>
        </p:spPr>
        <p:txBody>
          <a:bodyPr wrap="square" rtlCol="0">
            <a:spAutoFit/>
          </a:bodyPr>
          <a:lstStyle/>
          <a:p>
            <a:r>
              <a:rPr lang="en-US" altLang="zh-CN" sz="1000" dirty="0" smtClean="0">
                <a:solidFill>
                  <a:schemeClr val="tx1"/>
                </a:solidFill>
              </a:rPr>
              <a:t>Ideal Freq. Multiplier + Noise</a:t>
            </a:r>
            <a:endParaRPr lang="zh-CN" altLang="en-US" sz="1000" dirty="0">
              <a:solidFill>
                <a:schemeClr val="tx1"/>
              </a:solidFill>
            </a:endParaRPr>
          </a:p>
        </p:txBody>
      </p:sp>
      <p:cxnSp>
        <p:nvCxnSpPr>
          <p:cNvPr id="114" name="直接箭头连接符 113"/>
          <p:cNvCxnSpPr/>
          <p:nvPr/>
        </p:nvCxnSpPr>
        <p:spPr bwMode="auto">
          <a:xfrm flipH="1">
            <a:off x="7433732" y="2074331"/>
            <a:ext cx="38100" cy="575846"/>
          </a:xfrm>
          <a:prstGeom prst="straightConnector1">
            <a:avLst/>
          </a:prstGeom>
          <a:solidFill>
            <a:srgbClr val="00B8FF"/>
          </a:solidFill>
          <a:ln w="9525" cap="flat" cmpd="sng" algn="ctr">
            <a:solidFill>
              <a:srgbClr val="FF0000"/>
            </a:solidFill>
            <a:prstDash val="solid"/>
            <a:round/>
            <a:headEnd type="none" w="med" len="med"/>
            <a:tailEnd type="triangle" w="med" len="med"/>
          </a:ln>
          <a:effectLst/>
        </p:spPr>
      </p:cxnSp>
      <p:sp>
        <p:nvSpPr>
          <p:cNvPr id="115" name="矩形 114"/>
          <p:cNvSpPr/>
          <p:nvPr/>
        </p:nvSpPr>
        <p:spPr>
          <a:xfrm>
            <a:off x="7298266" y="1820333"/>
            <a:ext cx="533400" cy="338554"/>
          </a:xfrm>
          <a:prstGeom prst="rect">
            <a:avLst/>
          </a:prstGeom>
          <a:noFill/>
        </p:spPr>
        <p:txBody>
          <a:bodyPr wrap="square">
            <a:spAutoFit/>
          </a:bodyPr>
          <a:lstStyle/>
          <a:p>
            <a:r>
              <a:rPr lang="en-US" altLang="zh-CN" sz="1600" b="1" dirty="0" smtClean="0">
                <a:solidFill>
                  <a:schemeClr val="accent2"/>
                </a:solidFill>
                <a:latin typeface="Calibri" pitchFamily="34" charset="0"/>
                <a:cs typeface="Calibri" pitchFamily="34" charset="0"/>
              </a:rPr>
              <a:t>PN</a:t>
            </a:r>
            <a:r>
              <a:rPr lang="en-US" altLang="zh-CN" sz="1600" b="1" baseline="-25000" dirty="0" smtClean="0">
                <a:solidFill>
                  <a:schemeClr val="accent2"/>
                </a:solidFill>
                <a:latin typeface="Calibri" pitchFamily="34" charset="0"/>
                <a:cs typeface="Calibri" pitchFamily="34" charset="0"/>
              </a:rPr>
              <a:t>0</a:t>
            </a:r>
            <a:endParaRPr lang="zh-CN" altLang="en-US" sz="1600" b="1" baseline="-25000" dirty="0" smtClean="0">
              <a:solidFill>
                <a:schemeClr val="accent2"/>
              </a:solidFill>
              <a:latin typeface="Calibri" pitchFamily="34" charset="0"/>
              <a:cs typeface="Calibri" pitchFamily="34" charset="0"/>
            </a:endParaRPr>
          </a:p>
        </p:txBody>
      </p:sp>
      <p:sp>
        <p:nvSpPr>
          <p:cNvPr id="116" name="Date Placeholder 3"/>
          <p:cNvSpPr txBox="1">
            <a:spLocks/>
          </p:cNvSpPr>
          <p:nvPr/>
        </p:nvSpPr>
        <p:spPr bwMode="auto">
          <a:xfrm>
            <a:off x="685800" y="304800"/>
            <a:ext cx="2303451"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Mar. 2016</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US" altLang="zh-CN" dirty="0" smtClean="0"/>
              <a:t>Kun Zeng</a:t>
            </a:r>
            <a:r>
              <a:rPr lang="en-GB" dirty="0" smtClean="0"/>
              <a:t>,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14</a:t>
            </a:fld>
            <a:endParaRPr lang="en-GB" dirty="0"/>
          </a:p>
        </p:txBody>
      </p:sp>
      <p:sp>
        <p:nvSpPr>
          <p:cNvPr id="5" name="Rectangle 2"/>
          <p:cNvSpPr>
            <a:spLocks noGrp="1" noChangeArrowheads="1"/>
          </p:cNvSpPr>
          <p:nvPr>
            <p:ph type="title"/>
          </p:nvPr>
        </p:nvSpPr>
        <p:spPr>
          <a:xfrm>
            <a:off x="685800" y="685800"/>
            <a:ext cx="7772400" cy="1066800"/>
          </a:xfrm>
        </p:spPr>
        <p:txBody>
          <a:bodyPr/>
          <a:lstStyle/>
          <a:p>
            <a:r>
              <a:rPr lang="en-US" altLang="zh-CN" dirty="0" smtClean="0">
                <a:ea typeface="宋体" charset="-122"/>
              </a:rPr>
              <a:t>Backup: how to generate phase noise for 802.11ad</a:t>
            </a:r>
          </a:p>
        </p:txBody>
      </p:sp>
      <p:pic>
        <p:nvPicPr>
          <p:cNvPr id="122" name="Picture 2"/>
          <p:cNvPicPr>
            <a:picLocks noChangeAspect="1" noChangeArrowheads="1"/>
          </p:cNvPicPr>
          <p:nvPr/>
        </p:nvPicPr>
        <p:blipFill>
          <a:blip r:embed="rId3" cstate="print"/>
          <a:srcRect t="23116" b="6533"/>
          <a:stretch>
            <a:fillRect/>
          </a:stretch>
        </p:blipFill>
        <p:spPr bwMode="auto">
          <a:xfrm>
            <a:off x="637903" y="1828800"/>
            <a:ext cx="7868194" cy="3962400"/>
          </a:xfrm>
          <a:prstGeom prst="rect">
            <a:avLst/>
          </a:prstGeom>
          <a:noFill/>
          <a:ln w="9525">
            <a:noFill/>
            <a:miter lim="800000"/>
            <a:headEnd/>
            <a:tailEnd/>
          </a:ln>
        </p:spPr>
      </p:pic>
      <p:sp>
        <p:nvSpPr>
          <p:cNvPr id="123" name="矩形 122"/>
          <p:cNvSpPr/>
          <p:nvPr/>
        </p:nvSpPr>
        <p:spPr>
          <a:xfrm>
            <a:off x="595313" y="6019800"/>
            <a:ext cx="7953375" cy="307777"/>
          </a:xfrm>
          <a:prstGeom prst="rect">
            <a:avLst/>
          </a:prstGeom>
          <a:solidFill>
            <a:schemeClr val="bg1">
              <a:lumMod val="95000"/>
            </a:schemeClr>
          </a:solidFill>
          <a:ln>
            <a:solidFill>
              <a:schemeClr val="tx1">
                <a:lumMod val="50000"/>
                <a:lumOff val="50000"/>
              </a:schemeClr>
            </a:solidFill>
          </a:ln>
        </p:spPr>
        <p:txBody>
          <a:bodyPr wrap="square">
            <a:spAutoFit/>
          </a:bodyPr>
          <a:lstStyle/>
          <a:p>
            <a:r>
              <a:rPr lang="en-US" altLang="zh-CN" sz="1400" dirty="0" smtClean="0">
                <a:solidFill>
                  <a:schemeClr val="tx1"/>
                </a:solidFill>
              </a:rPr>
              <a:t>Source:   </a:t>
            </a:r>
            <a:r>
              <a:rPr lang="en-US" altLang="zh-CN" sz="1400" i="1" dirty="0" smtClean="0">
                <a:solidFill>
                  <a:schemeClr val="tx1"/>
                </a:solidFill>
              </a:rPr>
              <a:t>IEEE802.15-06-0477-01-003c</a:t>
            </a:r>
            <a:r>
              <a:rPr lang="en-US" altLang="zh-CN" sz="1400" dirty="0" smtClean="0">
                <a:solidFill>
                  <a:schemeClr val="tx1"/>
                </a:solidFill>
              </a:rPr>
              <a:t>, “</a:t>
            </a:r>
            <a:r>
              <a:rPr lang="en-US" altLang="zh-CN" sz="1400" dirty="0" smtClean="0">
                <a:solidFill>
                  <a:schemeClr val="accent2"/>
                </a:solidFill>
              </a:rPr>
              <a:t>RF Impairment models for 60GHz-band SYS/PHY simulation</a:t>
            </a:r>
            <a:r>
              <a:rPr lang="en-US" altLang="zh-CN" sz="1400" dirty="0" smtClean="0">
                <a:solidFill>
                  <a:schemeClr val="tx1"/>
                </a:solidFill>
              </a:rPr>
              <a:t>” </a:t>
            </a:r>
            <a:endParaRPr lang="en-US" altLang="zh-CN" sz="1400" i="1" dirty="0" smtClean="0">
              <a:solidFill>
                <a:schemeClr val="tx1"/>
              </a:solidFill>
            </a:endParaRPr>
          </a:p>
        </p:txBody>
      </p:sp>
      <p:sp>
        <p:nvSpPr>
          <p:cNvPr id="9" name="Date Placeholder 3"/>
          <p:cNvSpPr txBox="1">
            <a:spLocks/>
          </p:cNvSpPr>
          <p:nvPr/>
        </p:nvSpPr>
        <p:spPr bwMode="auto">
          <a:xfrm>
            <a:off x="685800" y="304800"/>
            <a:ext cx="2303451"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Mar. 2016</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215074" y="6475413"/>
            <a:ext cx="2327264" cy="180975"/>
          </a:xfrm>
        </p:spPr>
        <p:txBody>
          <a:bodyPr/>
          <a:lstStyle/>
          <a:p>
            <a:r>
              <a:rPr lang="en-US" altLang="zh-CN" dirty="0" smtClean="0"/>
              <a:t>Kun Zeng</a:t>
            </a:r>
            <a:r>
              <a:rPr lang="en-GB" dirty="0" smtClean="0"/>
              <a:t>, Huawei Technologies</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15</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676400"/>
            <a:ext cx="7772400" cy="4208463"/>
          </a:xfrm>
          <a:ln/>
        </p:spPr>
        <p:txBody>
          <a:bodyPr/>
          <a:lstStyle/>
          <a:p>
            <a:pPr marL="432000" indent="-360000" eaLnBrk="0" hangingPunct="0">
              <a:defRPr/>
            </a:pPr>
            <a:r>
              <a:rPr lang="en-US" altLang="zh-CN" sz="1600" b="0" dirty="0" smtClean="0">
                <a:ea typeface="宋体" charset="-122"/>
              </a:rPr>
              <a:t>[1]   IEEE802.11-09/1213r1, “</a:t>
            </a:r>
            <a:r>
              <a:rPr lang="en-US" altLang="zh-CN" sz="1600" b="0" dirty="0" smtClean="0">
                <a:solidFill>
                  <a:srgbClr val="0000FF"/>
                </a:solidFill>
                <a:ea typeface="宋体" charset="-122"/>
              </a:rPr>
              <a:t>60 GHz Impairments Modeling</a:t>
            </a:r>
            <a:r>
              <a:rPr lang="en-US" altLang="zh-CN" sz="1600" b="0" dirty="0" smtClean="0">
                <a:ea typeface="宋体" charset="-122"/>
              </a:rPr>
              <a:t>”</a:t>
            </a:r>
          </a:p>
          <a:p>
            <a:pPr marL="432000" indent="-360000" eaLnBrk="0" hangingPunct="0">
              <a:defRPr/>
            </a:pPr>
            <a:r>
              <a:rPr lang="en-US" altLang="zh-CN" sz="1600" b="0" dirty="0" smtClean="0">
                <a:ea typeface="宋体" charset="-122"/>
              </a:rPr>
              <a:t>[2]   W. Rosenkranz, “</a:t>
            </a:r>
            <a:r>
              <a:rPr lang="en-US" altLang="zh-CN" sz="1600" b="0" dirty="0" smtClean="0">
                <a:solidFill>
                  <a:srgbClr val="0000FF"/>
                </a:solidFill>
                <a:ea typeface="宋体" charset="-122"/>
              </a:rPr>
              <a:t>Phase-Locked Loops with Limiter Phase Detectors in the Presence of Noise</a:t>
            </a:r>
            <a:r>
              <a:rPr lang="en-US" altLang="zh-CN" sz="1600" b="0" dirty="0" smtClean="0">
                <a:ea typeface="宋体" charset="-122"/>
              </a:rPr>
              <a:t>”, IEEE Tran. Communications, vol.30, no.10, Oct. 1982</a:t>
            </a:r>
          </a:p>
          <a:p>
            <a:pPr marL="432000" indent="-360000" eaLnBrk="0" hangingPunct="0">
              <a:defRPr/>
            </a:pPr>
            <a:r>
              <a:rPr lang="en-US" altLang="zh-CN" sz="1600" b="0" dirty="0" smtClean="0">
                <a:ea typeface="宋体" charset="-122"/>
              </a:rPr>
              <a:t>[3]   IEEE802.15-06-0477-01-003c, “</a:t>
            </a:r>
            <a:r>
              <a:rPr lang="en-US" altLang="zh-CN" sz="1600" b="0" dirty="0" smtClean="0">
                <a:solidFill>
                  <a:srgbClr val="0000FF"/>
                </a:solidFill>
                <a:ea typeface="宋体" charset="-122"/>
              </a:rPr>
              <a:t>RF Impairment models for 60GHz-band SYS/PHY simulation</a:t>
            </a:r>
            <a:r>
              <a:rPr lang="en-US" altLang="zh-CN" sz="1600" b="0" dirty="0" smtClean="0">
                <a:ea typeface="宋体" charset="-122"/>
              </a:rPr>
              <a:t>”</a:t>
            </a:r>
          </a:p>
          <a:p>
            <a:pPr marL="432000" indent="-360000" eaLnBrk="0" hangingPunct="0">
              <a:defRPr/>
            </a:pPr>
            <a:r>
              <a:rPr lang="en-US" altLang="zh-CN" sz="1600" b="0" dirty="0" smtClean="0">
                <a:ea typeface="宋体" charset="-122"/>
              </a:rPr>
              <a:t>[4]	Rogers Corporation, “</a:t>
            </a:r>
            <a:r>
              <a:rPr lang="en-US" altLang="zh-CN" sz="1600" b="0" dirty="0" smtClean="0">
                <a:solidFill>
                  <a:srgbClr val="0000FF"/>
                </a:solidFill>
                <a:ea typeface="宋体" charset="-122"/>
              </a:rPr>
              <a:t>RO4000</a:t>
            </a:r>
            <a:r>
              <a:rPr lang="en-US" altLang="zh-CN" sz="1600" b="0" baseline="30000" dirty="0" smtClean="0">
                <a:solidFill>
                  <a:srgbClr val="0000FF"/>
                </a:solidFill>
                <a:ea typeface="宋体" charset="-122"/>
              </a:rPr>
              <a:t>®</a:t>
            </a:r>
            <a:r>
              <a:rPr lang="en-US" altLang="zh-CN" sz="1600" b="0" dirty="0" smtClean="0">
                <a:solidFill>
                  <a:srgbClr val="0000FF"/>
                </a:solidFill>
                <a:ea typeface="宋体" charset="-122"/>
              </a:rPr>
              <a:t> Series High Frequency Circuit Materials</a:t>
            </a:r>
            <a:r>
              <a:rPr lang="en-US" altLang="zh-CN" sz="1600" b="0" dirty="0" smtClean="0">
                <a:ea typeface="宋体" charset="-122"/>
              </a:rPr>
              <a:t>”</a:t>
            </a:r>
          </a:p>
          <a:p>
            <a:pPr eaLnBrk="0" hangingPunct="0">
              <a:defRPr/>
            </a:pPr>
            <a:endParaRPr lang="en-US" altLang="zh-CN" sz="1400" b="0" dirty="0" smtClean="0">
              <a:ea typeface="宋体" charset="-122"/>
            </a:endParaRPr>
          </a:p>
        </p:txBody>
      </p:sp>
      <p:sp>
        <p:nvSpPr>
          <p:cNvPr id="8" name="Date Placeholder 3"/>
          <p:cNvSpPr txBox="1">
            <a:spLocks/>
          </p:cNvSpPr>
          <p:nvPr/>
        </p:nvSpPr>
        <p:spPr bwMode="auto">
          <a:xfrm>
            <a:off x="685800" y="304800"/>
            <a:ext cx="2303451"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Mar. 2016</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US" altLang="zh-CN" dirty="0" smtClean="0"/>
              <a:t>Kun </a:t>
            </a:r>
            <a:r>
              <a:rPr lang="en-US" altLang="zh-CN" dirty="0" err="1" smtClean="0"/>
              <a:t>Zeng</a:t>
            </a:r>
            <a:r>
              <a:rPr lang="en-GB" dirty="0" smtClean="0"/>
              <a:t>,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16</a:t>
            </a:fld>
            <a:endParaRPr lang="en-GB" dirty="0"/>
          </a:p>
        </p:txBody>
      </p:sp>
      <p:sp>
        <p:nvSpPr>
          <p:cNvPr id="5" name="Rectangle 2"/>
          <p:cNvSpPr>
            <a:spLocks noGrp="1" noChangeArrowheads="1"/>
          </p:cNvSpPr>
          <p:nvPr>
            <p:ph type="title"/>
          </p:nvPr>
        </p:nvSpPr>
        <p:spPr>
          <a:xfrm>
            <a:off x="685800" y="685800"/>
            <a:ext cx="7772400" cy="1066800"/>
          </a:xfrm>
        </p:spPr>
        <p:txBody>
          <a:bodyPr/>
          <a:lstStyle/>
          <a:p>
            <a:pPr eaLnBrk="1" hangingPunct="1"/>
            <a:r>
              <a:rPr lang="en-US" altLang="zh-CN" dirty="0" smtClean="0">
                <a:ea typeface="宋体" charset="-122"/>
              </a:rPr>
              <a:t>Motion</a:t>
            </a:r>
            <a:endParaRPr lang="en-US" altLang="zh-CN" dirty="0" smtClean="0">
              <a:ea typeface="宋体" charset="-122"/>
            </a:endParaRPr>
          </a:p>
        </p:txBody>
      </p:sp>
      <p:sp>
        <p:nvSpPr>
          <p:cNvPr id="9" name="Rectangle 3"/>
          <p:cNvSpPr>
            <a:spLocks noGrp="1" noChangeArrowheads="1"/>
          </p:cNvSpPr>
          <p:nvPr>
            <p:ph idx="1"/>
          </p:nvPr>
        </p:nvSpPr>
        <p:spPr>
          <a:xfrm>
            <a:off x="684000" y="1676400"/>
            <a:ext cx="7776000" cy="4800600"/>
          </a:xfrm>
        </p:spPr>
        <p:txBody>
          <a:bodyPr/>
          <a:lstStyle/>
          <a:p>
            <a:pPr>
              <a:buFont typeface="Arial" pitchFamily="34" charset="0"/>
              <a:buChar char="•"/>
            </a:pPr>
            <a:r>
              <a:rPr lang="en-US" altLang="zh-CN" sz="2000" dirty="0" smtClean="0">
                <a:ea typeface="宋体" charset="-122"/>
              </a:rPr>
              <a:t>Would you agree to consider partially coherent common LO model </a:t>
            </a:r>
            <a:r>
              <a:rPr lang="en-US" altLang="zh-CN" sz="2000" dirty="0" smtClean="0">
                <a:ea typeface="宋体" charset="-122"/>
              </a:rPr>
              <a:t>shown on Slide 10 as </a:t>
            </a:r>
            <a:r>
              <a:rPr lang="en-US" altLang="zh-CN" sz="2000" dirty="0" smtClean="0">
                <a:ea typeface="宋体" charset="-122"/>
              </a:rPr>
              <a:t>a complementary PN model in 11ay performance evaluation and </a:t>
            </a:r>
            <a:r>
              <a:rPr lang="en-US" altLang="zh-CN" sz="2000" dirty="0" smtClean="0">
                <a:ea typeface="宋体" charset="-122"/>
              </a:rPr>
              <a:t>to be </a:t>
            </a:r>
            <a:r>
              <a:rPr lang="en-US" altLang="zh-CN" sz="2000" dirty="0" smtClean="0">
                <a:ea typeface="宋体" charset="-122"/>
              </a:rPr>
              <a:t>included in the </a:t>
            </a:r>
            <a:r>
              <a:rPr lang="en-US" altLang="zh-CN" sz="2000" dirty="0" smtClean="0">
                <a:ea typeface="宋体" charset="-122"/>
              </a:rPr>
              <a:t>802.11ay Evaluation Methodology Document?</a:t>
            </a:r>
            <a:endParaRPr lang="en-US" altLang="zh-CN" sz="2000" dirty="0" smtClean="0">
              <a:ea typeface="宋体" charset="-122"/>
            </a:endParaRPr>
          </a:p>
          <a:p>
            <a:pPr>
              <a:buFont typeface="Arial" pitchFamily="34" charset="0"/>
              <a:buChar char="•"/>
            </a:pPr>
            <a:endParaRPr lang="en-US" altLang="zh-CN" sz="2000" dirty="0" smtClean="0">
              <a:ea typeface="宋体" charset="-122"/>
            </a:endParaRPr>
          </a:p>
          <a:p>
            <a:pPr lvl="0">
              <a:buFont typeface="Arial" pitchFamily="34" charset="0"/>
              <a:buChar char="•"/>
            </a:pPr>
            <a:r>
              <a:rPr lang="en-US" altLang="zh-CN" sz="2000" dirty="0" smtClean="0"/>
              <a:t>Y-N-A</a:t>
            </a:r>
            <a:endParaRPr lang="zh-CN" altLang="en-US" sz="2000" dirty="0" smtClean="0"/>
          </a:p>
          <a:p>
            <a:pPr>
              <a:buFont typeface="Arial" pitchFamily="34" charset="0"/>
              <a:buChar char="•"/>
            </a:pPr>
            <a:endParaRPr lang="en-US" altLang="zh-CN" sz="2000" dirty="0" smtClean="0">
              <a:ea typeface="宋体" charset="-122"/>
            </a:endParaRPr>
          </a:p>
          <a:p>
            <a:pPr>
              <a:buFont typeface="Arial" pitchFamily="34" charset="0"/>
              <a:buChar char="•"/>
            </a:pPr>
            <a:endParaRPr lang="en-US" altLang="zh-CN" sz="2000" b="0" dirty="0" smtClean="0">
              <a:ea typeface="宋体" charset="-122"/>
            </a:endParaRPr>
          </a:p>
        </p:txBody>
      </p:sp>
      <p:sp>
        <p:nvSpPr>
          <p:cNvPr id="10" name="Date Placeholder 3"/>
          <p:cNvSpPr txBox="1">
            <a:spLocks/>
          </p:cNvSpPr>
          <p:nvPr/>
        </p:nvSpPr>
        <p:spPr bwMode="auto">
          <a:xfrm>
            <a:off x="685800" y="304800"/>
            <a:ext cx="2303451"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Mar. 2016</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US" altLang="zh-CN" dirty="0" smtClean="0"/>
              <a:t>Kun Zeng</a:t>
            </a:r>
            <a:r>
              <a:rPr lang="en-GB" dirty="0" smtClean="0"/>
              <a:t>,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2</a:t>
            </a:fld>
            <a:endParaRPr lang="en-GB" dirty="0"/>
          </a:p>
        </p:txBody>
      </p:sp>
      <p:sp>
        <p:nvSpPr>
          <p:cNvPr id="5" name="Rectangle 2"/>
          <p:cNvSpPr>
            <a:spLocks noGrp="1" noChangeArrowheads="1"/>
          </p:cNvSpPr>
          <p:nvPr>
            <p:ph type="title"/>
          </p:nvPr>
        </p:nvSpPr>
        <p:spPr>
          <a:xfrm>
            <a:off x="685800" y="685800"/>
            <a:ext cx="7772400" cy="1066800"/>
          </a:xfrm>
        </p:spPr>
        <p:txBody>
          <a:bodyPr/>
          <a:lstStyle/>
          <a:p>
            <a:pPr eaLnBrk="1" hangingPunct="1"/>
            <a:r>
              <a:rPr lang="en-US" altLang="zh-CN" dirty="0" smtClean="0">
                <a:ea typeface="宋体" charset="-122"/>
              </a:rPr>
              <a:t>Motivation</a:t>
            </a:r>
          </a:p>
        </p:txBody>
      </p:sp>
      <p:sp>
        <p:nvSpPr>
          <p:cNvPr id="9" name="Rectangle 3"/>
          <p:cNvSpPr>
            <a:spLocks noGrp="1" noChangeArrowheads="1"/>
          </p:cNvSpPr>
          <p:nvPr>
            <p:ph idx="1"/>
          </p:nvPr>
        </p:nvSpPr>
        <p:spPr>
          <a:xfrm>
            <a:off x="684000" y="1676400"/>
            <a:ext cx="7776000" cy="4800600"/>
          </a:xfrm>
        </p:spPr>
        <p:txBody>
          <a:bodyPr/>
          <a:lstStyle/>
          <a:p>
            <a:pPr>
              <a:buFont typeface="Arial" pitchFamily="34" charset="0"/>
              <a:buChar char="•"/>
            </a:pPr>
            <a:r>
              <a:rPr lang="en-US" altLang="zh-CN" sz="2000" b="0" dirty="0" smtClean="0">
                <a:ea typeface="宋体" charset="-122"/>
              </a:rPr>
              <a:t>Phase noise (PN) is one of the critical impairments in 60GHz band. It may significantly impact on the bit error rate, and yield synchronization problems.</a:t>
            </a:r>
          </a:p>
          <a:p>
            <a:pPr>
              <a:buFont typeface="Arial" pitchFamily="34" charset="0"/>
              <a:buChar char="•"/>
            </a:pPr>
            <a:r>
              <a:rPr lang="en-US" altLang="zh-CN" sz="2000" b="0" dirty="0" smtClean="0">
                <a:ea typeface="宋体" charset="-122"/>
              </a:rPr>
              <a:t>In IEEE 802.11ad [1], PN characteristic is modeled as a one-pole-one- zero model, and applied in SYS/PHY simulations.</a:t>
            </a:r>
          </a:p>
          <a:p>
            <a:pPr>
              <a:buFont typeface="Arial" pitchFamily="34" charset="0"/>
              <a:buChar char="•"/>
            </a:pPr>
            <a:r>
              <a:rPr lang="en-US" altLang="zh-CN" sz="2000" b="0" dirty="0" smtClean="0">
                <a:ea typeface="宋体" charset="-122"/>
              </a:rPr>
              <a:t>802.11ay  introduces new use cases (e.g., wireless backhauling) and new features (e.g., MIMO), which will generate additional requirements on PN modeling.</a:t>
            </a:r>
          </a:p>
          <a:p>
            <a:pPr>
              <a:buFont typeface="Arial" pitchFamily="34" charset="0"/>
              <a:buChar char="•"/>
            </a:pPr>
            <a:r>
              <a:rPr lang="en-US" altLang="zh-CN" sz="2000" b="0" dirty="0" smtClean="0">
                <a:ea typeface="宋体" charset="-122"/>
              </a:rPr>
              <a:t>This submission addresses this problem and proposes a new complementary PN model which may be better suitable for the 802.11ay simulation for these new cases or features.</a:t>
            </a:r>
          </a:p>
        </p:txBody>
      </p:sp>
      <p:sp>
        <p:nvSpPr>
          <p:cNvPr id="10" name="Date Placeholder 3"/>
          <p:cNvSpPr txBox="1">
            <a:spLocks/>
          </p:cNvSpPr>
          <p:nvPr/>
        </p:nvSpPr>
        <p:spPr bwMode="auto">
          <a:xfrm>
            <a:off x="685800" y="304800"/>
            <a:ext cx="2303451"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Mar. 2016</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US" altLang="zh-CN" dirty="0" smtClean="0"/>
              <a:t>Kun Zeng</a:t>
            </a:r>
            <a:r>
              <a:rPr lang="en-GB" dirty="0" smtClean="0"/>
              <a:t>,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3</a:t>
            </a:fld>
            <a:endParaRPr lang="en-GB" dirty="0"/>
          </a:p>
        </p:txBody>
      </p:sp>
      <p:sp>
        <p:nvSpPr>
          <p:cNvPr id="5" name="Rectangle 2"/>
          <p:cNvSpPr>
            <a:spLocks noGrp="1" noChangeArrowheads="1"/>
          </p:cNvSpPr>
          <p:nvPr>
            <p:ph type="title"/>
          </p:nvPr>
        </p:nvSpPr>
        <p:spPr>
          <a:xfrm>
            <a:off x="685800" y="685800"/>
            <a:ext cx="7772400" cy="1066800"/>
          </a:xfrm>
        </p:spPr>
        <p:txBody>
          <a:bodyPr/>
          <a:lstStyle/>
          <a:p>
            <a:pPr eaLnBrk="1" hangingPunct="1"/>
            <a:r>
              <a:rPr lang="en-US" altLang="zh-CN" dirty="0" smtClean="0">
                <a:ea typeface="宋体" charset="-122"/>
              </a:rPr>
              <a:t>Phase Noise and its Effects</a:t>
            </a:r>
          </a:p>
        </p:txBody>
      </p:sp>
      <p:pic>
        <p:nvPicPr>
          <p:cNvPr id="140" name="Picture 7"/>
          <p:cNvPicPr>
            <a:picLocks noChangeAspect="1" noChangeArrowheads="1"/>
          </p:cNvPicPr>
          <p:nvPr/>
        </p:nvPicPr>
        <p:blipFill>
          <a:blip r:embed="rId3" cstate="print"/>
          <a:srcRect/>
          <a:stretch>
            <a:fillRect/>
          </a:stretch>
        </p:blipFill>
        <p:spPr bwMode="auto">
          <a:xfrm>
            <a:off x="5160738" y="1820174"/>
            <a:ext cx="3708000" cy="2781000"/>
          </a:xfrm>
          <a:prstGeom prst="rect">
            <a:avLst/>
          </a:prstGeom>
          <a:noFill/>
          <a:ln w="9525">
            <a:noFill/>
            <a:miter lim="800000"/>
            <a:headEnd/>
            <a:tailEnd/>
          </a:ln>
          <a:effectLst/>
        </p:spPr>
      </p:pic>
      <p:sp>
        <p:nvSpPr>
          <p:cNvPr id="141" name="Rectangle 3"/>
          <p:cNvSpPr>
            <a:spLocks noGrp="1" noChangeArrowheads="1"/>
          </p:cNvSpPr>
          <p:nvPr>
            <p:ph idx="1"/>
          </p:nvPr>
        </p:nvSpPr>
        <p:spPr>
          <a:xfrm>
            <a:off x="838200" y="4876800"/>
            <a:ext cx="7772400" cy="1524000"/>
          </a:xfrm>
        </p:spPr>
        <p:txBody>
          <a:bodyPr/>
          <a:lstStyle/>
          <a:p>
            <a:pPr>
              <a:buFont typeface="Arial" pitchFamily="34" charset="0"/>
              <a:buChar char="•"/>
            </a:pPr>
            <a:r>
              <a:rPr lang="en-US" altLang="zh-CN" sz="1800" dirty="0" smtClean="0">
                <a:ea typeface="宋体" charset="-122"/>
              </a:rPr>
              <a:t>PN is a critical RF impairment, mainly occurred in oscillator.</a:t>
            </a:r>
          </a:p>
          <a:p>
            <a:pPr lvl="1">
              <a:buFont typeface="Times New Roman" pitchFamily="18" charset="0"/>
              <a:buChar char="‒"/>
            </a:pPr>
            <a:r>
              <a:rPr lang="en-US" altLang="zh-CN" sz="1600" dirty="0" smtClean="0">
                <a:ea typeface="宋体" charset="-122"/>
              </a:rPr>
              <a:t>Even small amount of noise caused by an oscillator will lead to significant changes in its frequency spectrum and timing properties (</a:t>
            </a:r>
            <a:r>
              <a:rPr lang="en-US" altLang="zh-CN" sz="1600" i="1" dirty="0" smtClean="0">
                <a:ea typeface="宋体" charset="-122"/>
              </a:rPr>
              <a:t>timing</a:t>
            </a:r>
            <a:r>
              <a:rPr lang="en-US" altLang="zh-CN" sz="1600" dirty="0" smtClean="0">
                <a:ea typeface="宋体" charset="-122"/>
              </a:rPr>
              <a:t> </a:t>
            </a:r>
            <a:r>
              <a:rPr lang="en-US" altLang="zh-CN" sz="1600" i="1" dirty="0" smtClean="0">
                <a:ea typeface="宋体" charset="-122"/>
              </a:rPr>
              <a:t>jitter</a:t>
            </a:r>
            <a:r>
              <a:rPr lang="en-US" altLang="zh-CN" sz="1600" dirty="0" smtClean="0">
                <a:ea typeface="宋体" charset="-122"/>
              </a:rPr>
              <a:t>).</a:t>
            </a:r>
          </a:p>
          <a:p>
            <a:pPr>
              <a:buFont typeface="Arial" pitchFamily="34" charset="0"/>
              <a:buChar char="•"/>
            </a:pPr>
            <a:r>
              <a:rPr lang="en-US" altLang="zh-CN" sz="1800" dirty="0" smtClean="0">
                <a:ea typeface="宋体" charset="-122"/>
              </a:rPr>
              <a:t>It may significantly affect system performance.</a:t>
            </a:r>
            <a:endParaRPr lang="en-US" altLang="zh-CN" dirty="0" smtClean="0">
              <a:ea typeface="宋体" charset="-122"/>
            </a:endParaRPr>
          </a:p>
        </p:txBody>
      </p:sp>
      <p:grpSp>
        <p:nvGrpSpPr>
          <p:cNvPr id="144" name="组合 143"/>
          <p:cNvGrpSpPr/>
          <p:nvPr/>
        </p:nvGrpSpPr>
        <p:grpSpPr>
          <a:xfrm>
            <a:off x="498232" y="1948338"/>
            <a:ext cx="4385949" cy="2524673"/>
            <a:chOff x="498232" y="1948338"/>
            <a:chExt cx="4385949" cy="2524673"/>
          </a:xfrm>
        </p:grpSpPr>
        <p:sp>
          <p:nvSpPr>
            <p:cNvPr id="12" name="矩形 11"/>
            <p:cNvSpPr/>
            <p:nvPr/>
          </p:nvSpPr>
          <p:spPr bwMode="auto">
            <a:xfrm>
              <a:off x="1488831" y="2936538"/>
              <a:ext cx="1332000" cy="612000"/>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 name="矩形 12"/>
            <p:cNvSpPr/>
            <p:nvPr/>
          </p:nvSpPr>
          <p:spPr bwMode="auto">
            <a:xfrm>
              <a:off x="1517622" y="2969137"/>
              <a:ext cx="1274238" cy="555127"/>
            </a:xfrm>
            <a:prstGeom prst="rect">
              <a:avLst/>
            </a:prstGeom>
            <a:solidFill>
              <a:schemeClr val="bg1"/>
            </a:solidFill>
            <a:ln w="9525" cap="flat" cmpd="sng" algn="ctr">
              <a:solidFill>
                <a:schemeClr val="tx1"/>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14" name="直接连接符 13"/>
            <p:cNvCxnSpPr/>
            <p:nvPr/>
          </p:nvCxnSpPr>
          <p:spPr bwMode="auto">
            <a:xfrm>
              <a:off x="498232" y="2651208"/>
              <a:ext cx="63712" cy="123362"/>
            </a:xfrm>
            <a:prstGeom prst="line">
              <a:avLst/>
            </a:prstGeom>
            <a:solidFill>
              <a:srgbClr val="00B8FF"/>
            </a:solidFill>
            <a:ln w="12700" cap="flat" cmpd="sng" algn="ctr">
              <a:solidFill>
                <a:schemeClr val="tx1"/>
              </a:solidFill>
              <a:prstDash val="solid"/>
              <a:round/>
              <a:headEnd type="none" w="med" len="med"/>
              <a:tailEnd type="none" w="med" len="med"/>
            </a:ln>
            <a:effectLst/>
          </p:spPr>
        </p:cxnSp>
        <p:cxnSp>
          <p:nvCxnSpPr>
            <p:cNvPr id="15" name="直接连接符 14"/>
            <p:cNvCxnSpPr/>
            <p:nvPr/>
          </p:nvCxnSpPr>
          <p:spPr bwMode="auto">
            <a:xfrm flipV="1">
              <a:off x="561944" y="2651208"/>
              <a:ext cx="0" cy="555127"/>
            </a:xfrm>
            <a:prstGeom prst="line">
              <a:avLst/>
            </a:prstGeom>
            <a:solidFill>
              <a:srgbClr val="00B8FF"/>
            </a:solidFill>
            <a:ln w="12700" cap="flat" cmpd="sng" algn="ctr">
              <a:solidFill>
                <a:schemeClr val="tx1"/>
              </a:solidFill>
              <a:prstDash val="solid"/>
              <a:round/>
              <a:headEnd type="none" w="med" len="med"/>
              <a:tailEnd type="none" w="med" len="med"/>
            </a:ln>
            <a:effectLst/>
          </p:spPr>
        </p:cxnSp>
        <p:cxnSp>
          <p:nvCxnSpPr>
            <p:cNvPr id="16" name="直接连接符 15"/>
            <p:cNvCxnSpPr/>
            <p:nvPr/>
          </p:nvCxnSpPr>
          <p:spPr bwMode="auto">
            <a:xfrm flipV="1">
              <a:off x="561944" y="2651208"/>
              <a:ext cx="63712" cy="123362"/>
            </a:xfrm>
            <a:prstGeom prst="line">
              <a:avLst/>
            </a:prstGeom>
            <a:solidFill>
              <a:srgbClr val="00B8FF"/>
            </a:solidFill>
            <a:ln w="12700" cap="flat" cmpd="sng" algn="ctr">
              <a:solidFill>
                <a:schemeClr val="tx1"/>
              </a:solidFill>
              <a:prstDash val="solid"/>
              <a:round/>
              <a:headEnd type="none" w="med" len="med"/>
              <a:tailEnd type="none" w="med" len="med"/>
            </a:ln>
            <a:effectLst/>
          </p:spPr>
        </p:cxnSp>
        <p:cxnSp>
          <p:nvCxnSpPr>
            <p:cNvPr id="17" name="直接连接符 16"/>
            <p:cNvCxnSpPr/>
            <p:nvPr/>
          </p:nvCxnSpPr>
          <p:spPr bwMode="auto">
            <a:xfrm>
              <a:off x="561944" y="3206335"/>
              <a:ext cx="191136" cy="0"/>
            </a:xfrm>
            <a:prstGeom prst="line">
              <a:avLst/>
            </a:prstGeom>
            <a:solidFill>
              <a:srgbClr val="00B8FF"/>
            </a:solidFill>
            <a:ln w="12700" cap="flat" cmpd="sng" algn="ctr">
              <a:solidFill>
                <a:schemeClr val="tx1"/>
              </a:solidFill>
              <a:prstDash val="solid"/>
              <a:round/>
              <a:headEnd type="none" w="med" len="med"/>
              <a:tailEnd type="none" w="med" len="med"/>
            </a:ln>
            <a:effectLst/>
          </p:spPr>
        </p:cxnSp>
        <p:grpSp>
          <p:nvGrpSpPr>
            <p:cNvPr id="18" name="组合 59"/>
            <p:cNvGrpSpPr/>
            <p:nvPr/>
          </p:nvGrpSpPr>
          <p:grpSpPr>
            <a:xfrm>
              <a:off x="753080" y="3082116"/>
              <a:ext cx="301001" cy="246723"/>
              <a:chOff x="1295400" y="2743200"/>
              <a:chExt cx="360000" cy="304800"/>
            </a:xfrm>
          </p:grpSpPr>
          <p:sp>
            <p:nvSpPr>
              <p:cNvPr id="134" name="矩形 133"/>
              <p:cNvSpPr/>
              <p:nvPr/>
            </p:nvSpPr>
            <p:spPr bwMode="auto">
              <a:xfrm>
                <a:off x="1295400" y="2743200"/>
                <a:ext cx="3600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135" name="组合 58"/>
              <p:cNvGrpSpPr/>
              <p:nvPr/>
            </p:nvGrpSpPr>
            <p:grpSpPr>
              <a:xfrm>
                <a:off x="1348200" y="2800350"/>
                <a:ext cx="252000" cy="186350"/>
                <a:chOff x="1447800" y="3505200"/>
                <a:chExt cx="252000" cy="186350"/>
              </a:xfrm>
            </p:grpSpPr>
            <p:sp>
              <p:nvSpPr>
                <p:cNvPr id="136" name="任意多边形 52"/>
                <p:cNvSpPr/>
                <p:nvPr/>
              </p:nvSpPr>
              <p:spPr bwMode="auto">
                <a:xfrm>
                  <a:off x="1563610" y="3511550"/>
                  <a:ext cx="36000" cy="180000"/>
                </a:xfrm>
                <a:custGeom>
                  <a:avLst/>
                  <a:gdLst>
                    <a:gd name="connsiteX0" fmla="*/ 21828 w 25004"/>
                    <a:gd name="connsiteY0" fmla="*/ 0 h 118666"/>
                    <a:gd name="connsiteX1" fmla="*/ 397 w 25004"/>
                    <a:gd name="connsiteY1" fmla="*/ 45244 h 118666"/>
                    <a:gd name="connsiteX2" fmla="*/ 24210 w 25004"/>
                    <a:gd name="connsiteY2" fmla="*/ 85725 h 118666"/>
                    <a:gd name="connsiteX3" fmla="*/ 5160 w 25004"/>
                    <a:gd name="connsiteY3" fmla="*/ 114300 h 118666"/>
                    <a:gd name="connsiteX4" fmla="*/ 397 w 25004"/>
                    <a:gd name="connsiteY4" fmla="*/ 111919 h 1186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04" h="118666">
                      <a:moveTo>
                        <a:pt x="21828" y="0"/>
                      </a:moveTo>
                      <a:cubicBezTo>
                        <a:pt x="10914" y="15478"/>
                        <a:pt x="0" y="30957"/>
                        <a:pt x="397" y="45244"/>
                      </a:cubicBezTo>
                      <a:cubicBezTo>
                        <a:pt x="794" y="59531"/>
                        <a:pt x="23416" y="74216"/>
                        <a:pt x="24210" y="85725"/>
                      </a:cubicBezTo>
                      <a:cubicBezTo>
                        <a:pt x="25004" y="97234"/>
                        <a:pt x="9129" y="109934"/>
                        <a:pt x="5160" y="114300"/>
                      </a:cubicBezTo>
                      <a:cubicBezTo>
                        <a:pt x="1191" y="118666"/>
                        <a:pt x="794" y="115292"/>
                        <a:pt x="397" y="111919"/>
                      </a:cubicBez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7" name="任意多边形 136"/>
                <p:cNvSpPr/>
                <p:nvPr/>
              </p:nvSpPr>
              <p:spPr bwMode="auto">
                <a:xfrm>
                  <a:off x="1447800" y="3558581"/>
                  <a:ext cx="252000" cy="69452"/>
                </a:xfrm>
                <a:custGeom>
                  <a:avLst/>
                  <a:gdLst>
                    <a:gd name="connsiteX0" fmla="*/ 0 w 176212"/>
                    <a:gd name="connsiteY0" fmla="*/ 35718 h 69452"/>
                    <a:gd name="connsiteX1" fmla="*/ 47625 w 176212"/>
                    <a:gd name="connsiteY1" fmla="*/ 4762 h 69452"/>
                    <a:gd name="connsiteX2" fmla="*/ 123825 w 176212"/>
                    <a:gd name="connsiteY2" fmla="*/ 64293 h 69452"/>
                    <a:gd name="connsiteX3" fmla="*/ 176212 w 176212"/>
                    <a:gd name="connsiteY3" fmla="*/ 35718 h 69452"/>
                    <a:gd name="connsiteX4" fmla="*/ 176212 w 176212"/>
                    <a:gd name="connsiteY4" fmla="*/ 35718 h 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12" h="69452">
                      <a:moveTo>
                        <a:pt x="0" y="35718"/>
                      </a:moveTo>
                      <a:cubicBezTo>
                        <a:pt x="13494" y="17859"/>
                        <a:pt x="26988" y="0"/>
                        <a:pt x="47625" y="4762"/>
                      </a:cubicBezTo>
                      <a:cubicBezTo>
                        <a:pt x="68262" y="9524"/>
                        <a:pt x="102394" y="59134"/>
                        <a:pt x="123825" y="64293"/>
                      </a:cubicBezTo>
                      <a:cubicBezTo>
                        <a:pt x="145256" y="69452"/>
                        <a:pt x="176212" y="35718"/>
                        <a:pt x="176212" y="35718"/>
                      </a:cubicBezTo>
                      <a:lnTo>
                        <a:pt x="176212" y="35718"/>
                      </a:ln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8" name="任意多边形 137"/>
                <p:cNvSpPr/>
                <p:nvPr/>
              </p:nvSpPr>
              <p:spPr bwMode="auto">
                <a:xfrm>
                  <a:off x="1447800" y="3611963"/>
                  <a:ext cx="252000" cy="69452"/>
                </a:xfrm>
                <a:custGeom>
                  <a:avLst/>
                  <a:gdLst>
                    <a:gd name="connsiteX0" fmla="*/ 0 w 176212"/>
                    <a:gd name="connsiteY0" fmla="*/ 35718 h 69452"/>
                    <a:gd name="connsiteX1" fmla="*/ 47625 w 176212"/>
                    <a:gd name="connsiteY1" fmla="*/ 4762 h 69452"/>
                    <a:gd name="connsiteX2" fmla="*/ 123825 w 176212"/>
                    <a:gd name="connsiteY2" fmla="*/ 64293 h 69452"/>
                    <a:gd name="connsiteX3" fmla="*/ 176212 w 176212"/>
                    <a:gd name="connsiteY3" fmla="*/ 35718 h 69452"/>
                    <a:gd name="connsiteX4" fmla="*/ 176212 w 176212"/>
                    <a:gd name="connsiteY4" fmla="*/ 35718 h 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12" h="69452">
                      <a:moveTo>
                        <a:pt x="0" y="35718"/>
                      </a:moveTo>
                      <a:cubicBezTo>
                        <a:pt x="13494" y="17859"/>
                        <a:pt x="26988" y="0"/>
                        <a:pt x="47625" y="4762"/>
                      </a:cubicBezTo>
                      <a:cubicBezTo>
                        <a:pt x="68262" y="9524"/>
                        <a:pt x="102394" y="59134"/>
                        <a:pt x="123825" y="64293"/>
                      </a:cubicBezTo>
                      <a:cubicBezTo>
                        <a:pt x="145256" y="69452"/>
                        <a:pt x="176212" y="35718"/>
                        <a:pt x="176212" y="35718"/>
                      </a:cubicBezTo>
                      <a:lnTo>
                        <a:pt x="176212" y="35718"/>
                      </a:ln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9" name="任意多边形 57"/>
                <p:cNvSpPr/>
                <p:nvPr/>
              </p:nvSpPr>
              <p:spPr bwMode="auto">
                <a:xfrm>
                  <a:off x="1447800" y="3505200"/>
                  <a:ext cx="252000" cy="69452"/>
                </a:xfrm>
                <a:custGeom>
                  <a:avLst/>
                  <a:gdLst>
                    <a:gd name="connsiteX0" fmla="*/ 0 w 176212"/>
                    <a:gd name="connsiteY0" fmla="*/ 35718 h 69452"/>
                    <a:gd name="connsiteX1" fmla="*/ 47625 w 176212"/>
                    <a:gd name="connsiteY1" fmla="*/ 4762 h 69452"/>
                    <a:gd name="connsiteX2" fmla="*/ 123825 w 176212"/>
                    <a:gd name="connsiteY2" fmla="*/ 64293 h 69452"/>
                    <a:gd name="connsiteX3" fmla="*/ 176212 w 176212"/>
                    <a:gd name="connsiteY3" fmla="*/ 35718 h 69452"/>
                    <a:gd name="connsiteX4" fmla="*/ 176212 w 176212"/>
                    <a:gd name="connsiteY4" fmla="*/ 35718 h 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12" h="69452">
                      <a:moveTo>
                        <a:pt x="0" y="35718"/>
                      </a:moveTo>
                      <a:cubicBezTo>
                        <a:pt x="13494" y="17859"/>
                        <a:pt x="26988" y="0"/>
                        <a:pt x="47625" y="4762"/>
                      </a:cubicBezTo>
                      <a:cubicBezTo>
                        <a:pt x="68262" y="9524"/>
                        <a:pt x="102394" y="59134"/>
                        <a:pt x="123825" y="64293"/>
                      </a:cubicBezTo>
                      <a:cubicBezTo>
                        <a:pt x="145256" y="69452"/>
                        <a:pt x="176212" y="35718"/>
                        <a:pt x="176212" y="35718"/>
                      </a:cubicBezTo>
                      <a:lnTo>
                        <a:pt x="176212" y="35718"/>
                      </a:ln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grpSp>
        </p:grpSp>
        <p:sp>
          <p:nvSpPr>
            <p:cNvPr id="19" name="矩形 18"/>
            <p:cNvSpPr/>
            <p:nvPr/>
          </p:nvSpPr>
          <p:spPr bwMode="auto">
            <a:xfrm>
              <a:off x="1177825" y="3143797"/>
              <a:ext cx="127424" cy="123362"/>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20" name="直接连接符 19"/>
            <p:cNvCxnSpPr/>
            <p:nvPr/>
          </p:nvCxnSpPr>
          <p:spPr bwMode="auto">
            <a:xfrm>
              <a:off x="1055711" y="3206335"/>
              <a:ext cx="120400"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21" name="TextBox 20"/>
            <p:cNvSpPr txBox="1"/>
            <p:nvPr/>
          </p:nvSpPr>
          <p:spPr>
            <a:xfrm>
              <a:off x="694797" y="3314685"/>
              <a:ext cx="445983" cy="261610"/>
            </a:xfrm>
            <a:prstGeom prst="rect">
              <a:avLst/>
            </a:prstGeom>
            <a:noFill/>
          </p:spPr>
          <p:txBody>
            <a:bodyPr wrap="square" rtlCol="0">
              <a:spAutoFit/>
            </a:bodyPr>
            <a:lstStyle/>
            <a:p>
              <a:r>
                <a:rPr lang="en-US" altLang="zh-CN" sz="1050" dirty="0" smtClean="0">
                  <a:solidFill>
                    <a:schemeClr val="tx1"/>
                  </a:solidFill>
                </a:rPr>
                <a:t>BPF</a:t>
              </a:r>
              <a:endParaRPr lang="zh-CN" altLang="en-US" sz="1050" dirty="0">
                <a:solidFill>
                  <a:schemeClr val="tx1"/>
                </a:solidFill>
              </a:endParaRPr>
            </a:p>
          </p:txBody>
        </p:sp>
        <p:cxnSp>
          <p:nvCxnSpPr>
            <p:cNvPr id="22" name="肘形连接符 64"/>
            <p:cNvCxnSpPr>
              <a:stCxn id="19" idx="0"/>
              <a:endCxn id="23" idx="3"/>
            </p:cNvCxnSpPr>
            <p:nvPr/>
          </p:nvCxnSpPr>
          <p:spPr bwMode="auto">
            <a:xfrm rot="5400000" flipH="1" flipV="1">
              <a:off x="1159907" y="2737210"/>
              <a:ext cx="488218" cy="324957"/>
            </a:xfrm>
            <a:prstGeom prst="bentConnector2">
              <a:avLst/>
            </a:prstGeom>
            <a:solidFill>
              <a:srgbClr val="00B8FF"/>
            </a:solidFill>
            <a:ln w="12700" cap="flat" cmpd="sng" algn="ctr">
              <a:solidFill>
                <a:schemeClr val="tx1"/>
              </a:solidFill>
              <a:prstDash val="solid"/>
              <a:round/>
              <a:headEnd type="none" w="med" len="med"/>
              <a:tailEnd type="none" w="med" len="med"/>
            </a:ln>
            <a:effectLst/>
          </p:spPr>
        </p:cxnSp>
        <p:sp>
          <p:nvSpPr>
            <p:cNvPr id="23" name="等腰三角形 22"/>
            <p:cNvSpPr/>
            <p:nvPr/>
          </p:nvSpPr>
          <p:spPr bwMode="auto">
            <a:xfrm rot="5400000">
              <a:off x="1557682" y="2474978"/>
              <a:ext cx="378827" cy="361201"/>
            </a:xfrm>
            <a:prstGeom prst="triangl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zh-CN" altLang="en-US" smtClean="0"/>
            </a:p>
          </p:txBody>
        </p:sp>
        <p:sp>
          <p:nvSpPr>
            <p:cNvPr id="24" name="TextBox 23"/>
            <p:cNvSpPr txBox="1"/>
            <p:nvPr/>
          </p:nvSpPr>
          <p:spPr>
            <a:xfrm>
              <a:off x="1492428" y="2541729"/>
              <a:ext cx="445983" cy="230832"/>
            </a:xfrm>
            <a:prstGeom prst="rect">
              <a:avLst/>
            </a:prstGeom>
            <a:noFill/>
          </p:spPr>
          <p:txBody>
            <a:bodyPr wrap="square" rtlCol="0">
              <a:spAutoFit/>
            </a:bodyPr>
            <a:lstStyle/>
            <a:p>
              <a:r>
                <a:rPr lang="en-US" altLang="zh-CN" sz="900" dirty="0" smtClean="0">
                  <a:solidFill>
                    <a:schemeClr val="tx1"/>
                  </a:solidFill>
                </a:rPr>
                <a:t>LNA</a:t>
              </a:r>
              <a:endParaRPr lang="zh-CN" altLang="en-US" sz="900" dirty="0">
                <a:solidFill>
                  <a:schemeClr val="tx1"/>
                </a:solidFill>
              </a:endParaRPr>
            </a:p>
          </p:txBody>
        </p:sp>
        <p:sp>
          <p:nvSpPr>
            <p:cNvPr id="25" name="等腰三角形 24"/>
            <p:cNvSpPr/>
            <p:nvPr/>
          </p:nvSpPr>
          <p:spPr bwMode="auto">
            <a:xfrm rot="5400000">
              <a:off x="2208201" y="2520128"/>
              <a:ext cx="291405" cy="270901"/>
            </a:xfrm>
            <a:prstGeom prst="triangl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zh-CN" altLang="en-US" smtClean="0"/>
            </a:p>
          </p:txBody>
        </p:sp>
        <p:cxnSp>
          <p:nvCxnSpPr>
            <p:cNvPr id="26" name="直接连接符 25"/>
            <p:cNvCxnSpPr>
              <a:stCxn id="23" idx="0"/>
              <a:endCxn id="25" idx="3"/>
            </p:cNvCxnSpPr>
            <p:nvPr/>
          </p:nvCxnSpPr>
          <p:spPr bwMode="auto">
            <a:xfrm>
              <a:off x="1927696" y="2655579"/>
              <a:ext cx="290757"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27" name="TextBox 26"/>
            <p:cNvSpPr txBox="1"/>
            <p:nvPr/>
          </p:nvSpPr>
          <p:spPr>
            <a:xfrm>
              <a:off x="2257140" y="2684776"/>
              <a:ext cx="549951" cy="216000"/>
            </a:xfrm>
            <a:prstGeom prst="rect">
              <a:avLst/>
            </a:prstGeom>
            <a:noFill/>
          </p:spPr>
          <p:txBody>
            <a:bodyPr wrap="square" rtlCol="0">
              <a:spAutoFit/>
            </a:bodyPr>
            <a:lstStyle/>
            <a:p>
              <a:r>
                <a:rPr lang="en-US" altLang="zh-CN" sz="1000" dirty="0" smtClean="0">
                  <a:solidFill>
                    <a:schemeClr val="tx1"/>
                  </a:solidFill>
                </a:rPr>
                <a:t>VGA</a:t>
              </a:r>
              <a:endParaRPr lang="zh-CN" altLang="en-US" sz="1000" dirty="0">
                <a:solidFill>
                  <a:schemeClr val="tx1"/>
                </a:solidFill>
              </a:endParaRPr>
            </a:p>
          </p:txBody>
        </p:sp>
        <p:cxnSp>
          <p:nvCxnSpPr>
            <p:cNvPr id="28" name="肘形连接符 64"/>
            <p:cNvCxnSpPr/>
            <p:nvPr/>
          </p:nvCxnSpPr>
          <p:spPr bwMode="auto">
            <a:xfrm rot="16200000" flipH="1">
              <a:off x="1161602" y="3350075"/>
              <a:ext cx="489075" cy="324957"/>
            </a:xfrm>
            <a:prstGeom prst="bentConnector2">
              <a:avLst/>
            </a:prstGeom>
            <a:solidFill>
              <a:srgbClr val="00B8FF"/>
            </a:solidFill>
            <a:ln w="12700" cap="flat" cmpd="sng" algn="ctr">
              <a:solidFill>
                <a:schemeClr val="tx1"/>
              </a:solidFill>
              <a:prstDash val="solid"/>
              <a:round/>
              <a:headEnd type="none" w="med" len="med"/>
              <a:tailEnd type="none" w="med" len="med"/>
            </a:ln>
            <a:effectLst/>
          </p:spPr>
        </p:cxnSp>
        <p:sp>
          <p:nvSpPr>
            <p:cNvPr id="29" name="等腰三角形 28"/>
            <p:cNvSpPr/>
            <p:nvPr/>
          </p:nvSpPr>
          <p:spPr bwMode="auto">
            <a:xfrm rot="16200000" flipH="1">
              <a:off x="1561895" y="3574777"/>
              <a:ext cx="378827" cy="361201"/>
            </a:xfrm>
            <a:prstGeom prst="triangl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zh-CN" altLang="en-US" smtClean="0"/>
            </a:p>
          </p:txBody>
        </p:sp>
        <p:sp>
          <p:nvSpPr>
            <p:cNvPr id="30" name="TextBox 29"/>
            <p:cNvSpPr txBox="1"/>
            <p:nvPr/>
          </p:nvSpPr>
          <p:spPr>
            <a:xfrm>
              <a:off x="1652125" y="3643419"/>
              <a:ext cx="370106" cy="230832"/>
            </a:xfrm>
            <a:prstGeom prst="rect">
              <a:avLst/>
            </a:prstGeom>
            <a:noFill/>
          </p:spPr>
          <p:txBody>
            <a:bodyPr wrap="square" rtlCol="0">
              <a:spAutoFit/>
            </a:bodyPr>
            <a:lstStyle/>
            <a:p>
              <a:r>
                <a:rPr lang="en-US" altLang="zh-CN" sz="900" dirty="0" smtClean="0">
                  <a:solidFill>
                    <a:schemeClr val="tx1"/>
                  </a:solidFill>
                </a:rPr>
                <a:t>PA</a:t>
              </a:r>
              <a:endParaRPr lang="zh-CN" altLang="en-US" sz="900" dirty="0">
                <a:solidFill>
                  <a:schemeClr val="tx1"/>
                </a:solidFill>
              </a:endParaRPr>
            </a:p>
          </p:txBody>
        </p:sp>
        <p:sp>
          <p:nvSpPr>
            <p:cNvPr id="31" name="等腰三角形 30"/>
            <p:cNvSpPr/>
            <p:nvPr/>
          </p:nvSpPr>
          <p:spPr bwMode="auto">
            <a:xfrm rot="16200000" flipH="1">
              <a:off x="2211742" y="3613758"/>
              <a:ext cx="291405" cy="270901"/>
            </a:xfrm>
            <a:prstGeom prst="triangl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zh-CN" altLang="en-US" smtClean="0"/>
            </a:p>
          </p:txBody>
        </p:sp>
        <p:cxnSp>
          <p:nvCxnSpPr>
            <p:cNvPr id="32" name="直接连接符 31"/>
            <p:cNvCxnSpPr/>
            <p:nvPr/>
          </p:nvCxnSpPr>
          <p:spPr bwMode="auto">
            <a:xfrm>
              <a:off x="1934775" y="3755377"/>
              <a:ext cx="290757"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33" name="TextBox 32"/>
            <p:cNvSpPr txBox="1"/>
            <p:nvPr/>
          </p:nvSpPr>
          <p:spPr>
            <a:xfrm>
              <a:off x="2227971" y="3890730"/>
              <a:ext cx="648000" cy="246221"/>
            </a:xfrm>
            <a:prstGeom prst="rect">
              <a:avLst/>
            </a:prstGeom>
            <a:noFill/>
          </p:spPr>
          <p:txBody>
            <a:bodyPr wrap="square" rtlCol="0">
              <a:spAutoFit/>
            </a:bodyPr>
            <a:lstStyle/>
            <a:p>
              <a:r>
                <a:rPr lang="en-US" altLang="zh-CN" sz="1000" dirty="0" smtClean="0">
                  <a:solidFill>
                    <a:schemeClr val="tx1"/>
                  </a:solidFill>
                </a:rPr>
                <a:t>PA drive</a:t>
              </a:r>
              <a:endParaRPr lang="zh-CN" altLang="en-US" sz="1000" dirty="0">
                <a:solidFill>
                  <a:schemeClr val="tx1"/>
                </a:solidFill>
              </a:endParaRPr>
            </a:p>
          </p:txBody>
        </p:sp>
        <p:sp>
          <p:nvSpPr>
            <p:cNvPr id="34" name="矩形 33"/>
            <p:cNvSpPr/>
            <p:nvPr/>
          </p:nvSpPr>
          <p:spPr bwMode="auto">
            <a:xfrm>
              <a:off x="1645045" y="3081260"/>
              <a:ext cx="648000" cy="246723"/>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5" name="TextBox 34"/>
            <p:cNvSpPr txBox="1"/>
            <p:nvPr/>
          </p:nvSpPr>
          <p:spPr>
            <a:xfrm>
              <a:off x="1593868" y="3089719"/>
              <a:ext cx="920732" cy="246221"/>
            </a:xfrm>
            <a:prstGeom prst="rect">
              <a:avLst/>
            </a:prstGeom>
            <a:noFill/>
          </p:spPr>
          <p:txBody>
            <a:bodyPr wrap="square" rtlCol="0">
              <a:spAutoFit/>
            </a:bodyPr>
            <a:lstStyle/>
            <a:p>
              <a:r>
                <a:rPr lang="en-US" altLang="zh-CN" sz="1000" dirty="0" smtClean="0">
                  <a:solidFill>
                    <a:schemeClr val="tx1"/>
                  </a:solidFill>
                </a:rPr>
                <a:t>PLL (Osc.)</a:t>
              </a:r>
              <a:endParaRPr lang="zh-CN" altLang="en-US" sz="1000" dirty="0">
                <a:solidFill>
                  <a:schemeClr val="tx1"/>
                </a:solidFill>
              </a:endParaRPr>
            </a:p>
          </p:txBody>
        </p:sp>
        <p:cxnSp>
          <p:nvCxnSpPr>
            <p:cNvPr id="38" name="直接连接符 37"/>
            <p:cNvCxnSpPr/>
            <p:nvPr/>
          </p:nvCxnSpPr>
          <p:spPr bwMode="auto">
            <a:xfrm>
              <a:off x="2301278" y="3204621"/>
              <a:ext cx="137959" cy="0"/>
            </a:xfrm>
            <a:prstGeom prst="line">
              <a:avLst/>
            </a:prstGeom>
            <a:solidFill>
              <a:srgbClr val="00B8FF"/>
            </a:solidFill>
            <a:ln w="12700" cap="flat" cmpd="sng" algn="ctr">
              <a:solidFill>
                <a:schemeClr val="tx1"/>
              </a:solidFill>
              <a:prstDash val="solid"/>
              <a:round/>
              <a:headEnd type="none" w="med" len="med"/>
              <a:tailEnd type="none" w="med" len="med"/>
            </a:ln>
            <a:effectLst/>
          </p:spPr>
        </p:cxnSp>
        <p:cxnSp>
          <p:nvCxnSpPr>
            <p:cNvPr id="39" name="直接连接符 38"/>
            <p:cNvCxnSpPr/>
            <p:nvPr/>
          </p:nvCxnSpPr>
          <p:spPr bwMode="auto">
            <a:xfrm>
              <a:off x="2492414" y="2657376"/>
              <a:ext cx="842803" cy="0"/>
            </a:xfrm>
            <a:prstGeom prst="line">
              <a:avLst/>
            </a:prstGeom>
            <a:solidFill>
              <a:srgbClr val="00B8FF"/>
            </a:solidFill>
            <a:ln w="12700" cap="flat" cmpd="sng" algn="ctr">
              <a:solidFill>
                <a:schemeClr val="tx1"/>
              </a:solidFill>
              <a:prstDash val="solid"/>
              <a:round/>
              <a:headEnd type="none" w="med" len="med"/>
              <a:tailEnd type="none" w="med" len="med"/>
            </a:ln>
            <a:effectLst/>
          </p:spPr>
        </p:cxnSp>
        <p:grpSp>
          <p:nvGrpSpPr>
            <p:cNvPr id="40" name="组合 113"/>
            <p:cNvGrpSpPr/>
            <p:nvPr/>
          </p:nvGrpSpPr>
          <p:grpSpPr>
            <a:xfrm>
              <a:off x="3292609" y="2205899"/>
              <a:ext cx="210701" cy="203984"/>
              <a:chOff x="4343400" y="3276600"/>
              <a:chExt cx="252000" cy="252000"/>
            </a:xfrm>
          </p:grpSpPr>
          <p:sp>
            <p:nvSpPr>
              <p:cNvPr id="129" name="椭圆 128"/>
              <p:cNvSpPr/>
              <p:nvPr/>
            </p:nvSpPr>
            <p:spPr bwMode="auto">
              <a:xfrm>
                <a:off x="4343400" y="3276600"/>
                <a:ext cx="252000" cy="252000"/>
              </a:xfrm>
              <a:prstGeom prst="ellips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latinLnBrk="0">
                  <a:lnSpc>
                    <a:spcPct val="100000"/>
                  </a:lnSpc>
                  <a:buFont typeface="Times New Roman" pitchFamily="16" charset="0"/>
                  <a:buNone/>
                  <a:tabLst/>
                </a:pPr>
                <a:endParaRPr lang="zh-CN" altLang="en-US" smtClean="0"/>
              </a:p>
            </p:txBody>
          </p:sp>
          <p:cxnSp>
            <p:nvCxnSpPr>
              <p:cNvPr id="130" name="直接连接符 129"/>
              <p:cNvCxnSpPr>
                <a:stCxn id="129" idx="1"/>
                <a:endCxn id="129" idx="5"/>
              </p:cNvCxnSpPr>
              <p:nvPr/>
            </p:nvCxnSpPr>
            <p:spPr bwMode="auto">
              <a:xfrm>
                <a:off x="4380305" y="3313505"/>
                <a:ext cx="178190" cy="178190"/>
              </a:xfrm>
              <a:prstGeom prst="line">
                <a:avLst/>
              </a:prstGeom>
              <a:noFill/>
              <a:ln w="12700" cap="flat" cmpd="sng" algn="ctr">
                <a:solidFill>
                  <a:schemeClr val="tx1"/>
                </a:solidFill>
                <a:prstDash val="solid"/>
                <a:round/>
                <a:headEnd type="none" w="med" len="med"/>
                <a:tailEnd type="none" w="med" len="med"/>
              </a:ln>
              <a:effectLst/>
            </p:spPr>
          </p:cxnSp>
          <p:cxnSp>
            <p:nvCxnSpPr>
              <p:cNvPr id="131" name="直接连接符 130"/>
              <p:cNvCxnSpPr>
                <a:stCxn id="129" idx="7"/>
                <a:endCxn id="129" idx="3"/>
              </p:cNvCxnSpPr>
              <p:nvPr/>
            </p:nvCxnSpPr>
            <p:spPr bwMode="auto">
              <a:xfrm flipH="1">
                <a:off x="4380305" y="3313505"/>
                <a:ext cx="178190" cy="178190"/>
              </a:xfrm>
              <a:prstGeom prst="line">
                <a:avLst/>
              </a:prstGeom>
              <a:noFill/>
              <a:ln w="12700" cap="flat" cmpd="sng" algn="ctr">
                <a:solidFill>
                  <a:schemeClr val="tx1"/>
                </a:solidFill>
                <a:prstDash val="solid"/>
                <a:round/>
                <a:headEnd type="none" w="med" len="med"/>
                <a:tailEnd type="none" w="med" len="med"/>
              </a:ln>
              <a:effectLst/>
            </p:spPr>
          </p:cxnSp>
        </p:grpSp>
        <p:grpSp>
          <p:nvGrpSpPr>
            <p:cNvPr id="41" name="组合 117"/>
            <p:cNvGrpSpPr/>
            <p:nvPr/>
          </p:nvGrpSpPr>
          <p:grpSpPr>
            <a:xfrm>
              <a:off x="3292263" y="2905971"/>
              <a:ext cx="210701" cy="203984"/>
              <a:chOff x="4343400" y="3276600"/>
              <a:chExt cx="252000" cy="252000"/>
            </a:xfrm>
          </p:grpSpPr>
          <p:sp>
            <p:nvSpPr>
              <p:cNvPr id="126" name="椭圆 125"/>
              <p:cNvSpPr/>
              <p:nvPr/>
            </p:nvSpPr>
            <p:spPr bwMode="auto">
              <a:xfrm>
                <a:off x="4343400" y="3276600"/>
                <a:ext cx="252000" cy="252000"/>
              </a:xfrm>
              <a:prstGeom prst="ellips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latinLnBrk="0">
                  <a:lnSpc>
                    <a:spcPct val="100000"/>
                  </a:lnSpc>
                  <a:buFont typeface="Times New Roman" pitchFamily="16" charset="0"/>
                  <a:buNone/>
                  <a:tabLst/>
                </a:pPr>
                <a:endParaRPr lang="zh-CN" altLang="en-US" smtClean="0"/>
              </a:p>
            </p:txBody>
          </p:sp>
          <p:cxnSp>
            <p:nvCxnSpPr>
              <p:cNvPr id="127" name="直接连接符 126"/>
              <p:cNvCxnSpPr>
                <a:stCxn id="126" idx="1"/>
                <a:endCxn id="126" idx="5"/>
              </p:cNvCxnSpPr>
              <p:nvPr/>
            </p:nvCxnSpPr>
            <p:spPr bwMode="auto">
              <a:xfrm>
                <a:off x="4380305" y="3313505"/>
                <a:ext cx="178190" cy="178190"/>
              </a:xfrm>
              <a:prstGeom prst="line">
                <a:avLst/>
              </a:prstGeom>
              <a:noFill/>
              <a:ln w="12700" cap="flat" cmpd="sng" algn="ctr">
                <a:solidFill>
                  <a:schemeClr val="tx1"/>
                </a:solidFill>
                <a:prstDash val="solid"/>
                <a:round/>
                <a:headEnd type="none" w="med" len="med"/>
                <a:tailEnd type="none" w="med" len="med"/>
              </a:ln>
              <a:effectLst/>
            </p:spPr>
          </p:cxnSp>
          <p:cxnSp>
            <p:nvCxnSpPr>
              <p:cNvPr id="128" name="直接连接符 127"/>
              <p:cNvCxnSpPr>
                <a:stCxn id="126" idx="7"/>
                <a:endCxn id="126" idx="3"/>
              </p:cNvCxnSpPr>
              <p:nvPr/>
            </p:nvCxnSpPr>
            <p:spPr bwMode="auto">
              <a:xfrm flipH="1">
                <a:off x="4380305" y="3313505"/>
                <a:ext cx="178190" cy="178190"/>
              </a:xfrm>
              <a:prstGeom prst="line">
                <a:avLst/>
              </a:prstGeom>
              <a:noFill/>
              <a:ln w="12700" cap="flat" cmpd="sng" algn="ctr">
                <a:solidFill>
                  <a:schemeClr val="tx1"/>
                </a:solidFill>
                <a:prstDash val="solid"/>
                <a:round/>
                <a:headEnd type="none" w="med" len="med"/>
                <a:tailEnd type="none" w="med" len="med"/>
              </a:ln>
              <a:effectLst/>
            </p:spPr>
          </p:cxnSp>
        </p:grpSp>
        <p:cxnSp>
          <p:nvCxnSpPr>
            <p:cNvPr id="42" name="肘形连接符 41"/>
            <p:cNvCxnSpPr>
              <a:stCxn id="129" idx="2"/>
              <a:endCxn id="126" idx="2"/>
            </p:cNvCxnSpPr>
            <p:nvPr/>
          </p:nvCxnSpPr>
          <p:spPr bwMode="auto">
            <a:xfrm rot="10800000" flipV="1">
              <a:off x="3292264" y="2307891"/>
              <a:ext cx="345" cy="700072"/>
            </a:xfrm>
            <a:prstGeom prst="bentConnector3">
              <a:avLst>
                <a:gd name="adj1" fmla="val 55451090"/>
              </a:avLst>
            </a:prstGeom>
            <a:solidFill>
              <a:srgbClr val="00B8FF"/>
            </a:solidFill>
            <a:ln w="12700" cap="flat" cmpd="sng" algn="ctr">
              <a:solidFill>
                <a:schemeClr val="tx1"/>
              </a:solidFill>
              <a:prstDash val="solid"/>
              <a:round/>
              <a:headEnd type="none" w="med" len="med"/>
              <a:tailEnd type="none" w="med" len="med"/>
            </a:ln>
            <a:effectLst/>
          </p:spPr>
        </p:cxnSp>
        <p:cxnSp>
          <p:nvCxnSpPr>
            <p:cNvPr id="43" name="直接连接符 42"/>
            <p:cNvCxnSpPr>
              <a:stCxn id="129" idx="4"/>
              <a:endCxn id="83" idx="0"/>
            </p:cNvCxnSpPr>
            <p:nvPr/>
          </p:nvCxnSpPr>
          <p:spPr bwMode="auto">
            <a:xfrm flipH="1">
              <a:off x="3397123" y="2409883"/>
              <a:ext cx="836" cy="124683"/>
            </a:xfrm>
            <a:prstGeom prst="line">
              <a:avLst/>
            </a:prstGeom>
            <a:solidFill>
              <a:srgbClr val="00B8FF"/>
            </a:solidFill>
            <a:ln w="12700" cap="flat" cmpd="sng" algn="ctr">
              <a:solidFill>
                <a:schemeClr val="tx1"/>
              </a:solidFill>
              <a:prstDash val="solid"/>
              <a:round/>
              <a:headEnd type="none" w="med" len="med"/>
              <a:tailEnd type="none" w="med" len="med"/>
            </a:ln>
            <a:effectLst/>
          </p:spPr>
        </p:cxnSp>
        <p:cxnSp>
          <p:nvCxnSpPr>
            <p:cNvPr id="44" name="直接连接符 43"/>
            <p:cNvCxnSpPr>
              <a:stCxn id="83" idx="2"/>
              <a:endCxn id="126" idx="0"/>
            </p:cNvCxnSpPr>
            <p:nvPr/>
          </p:nvCxnSpPr>
          <p:spPr bwMode="auto">
            <a:xfrm>
              <a:off x="3397123" y="2781289"/>
              <a:ext cx="491" cy="124683"/>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45" name="TextBox 44"/>
            <p:cNvSpPr txBox="1"/>
            <p:nvPr/>
          </p:nvSpPr>
          <p:spPr>
            <a:xfrm>
              <a:off x="3264672" y="2485226"/>
              <a:ext cx="445983" cy="338554"/>
            </a:xfrm>
            <a:prstGeom prst="rect">
              <a:avLst/>
            </a:prstGeom>
            <a:noFill/>
          </p:spPr>
          <p:txBody>
            <a:bodyPr wrap="square" rtlCol="0">
              <a:spAutoFit/>
            </a:bodyPr>
            <a:lstStyle/>
            <a:p>
              <a:r>
                <a:rPr lang="en-US" altLang="zh-CN" sz="800" dirty="0" smtClean="0">
                  <a:solidFill>
                    <a:schemeClr val="tx1"/>
                  </a:solidFill>
                </a:rPr>
                <a:t>0</a:t>
              </a:r>
            </a:p>
            <a:p>
              <a:r>
                <a:rPr lang="en-US" altLang="zh-CN" sz="800" dirty="0" smtClean="0">
                  <a:solidFill>
                    <a:schemeClr val="tx1"/>
                  </a:solidFill>
                </a:rPr>
                <a:t>90</a:t>
              </a:r>
              <a:endParaRPr lang="zh-CN" altLang="en-US" sz="800" dirty="0">
                <a:solidFill>
                  <a:schemeClr val="tx1"/>
                </a:solidFill>
              </a:endParaRPr>
            </a:p>
          </p:txBody>
        </p:sp>
        <p:grpSp>
          <p:nvGrpSpPr>
            <p:cNvPr id="46" name="组合 136"/>
            <p:cNvGrpSpPr/>
            <p:nvPr/>
          </p:nvGrpSpPr>
          <p:grpSpPr>
            <a:xfrm>
              <a:off x="3753909" y="2190272"/>
              <a:ext cx="240801" cy="233124"/>
              <a:chOff x="1295400" y="2743200"/>
              <a:chExt cx="360000" cy="304800"/>
            </a:xfrm>
          </p:grpSpPr>
          <p:sp>
            <p:nvSpPr>
              <p:cNvPr id="120" name="矩形 119"/>
              <p:cNvSpPr/>
              <p:nvPr/>
            </p:nvSpPr>
            <p:spPr bwMode="auto">
              <a:xfrm>
                <a:off x="1295400" y="2743200"/>
                <a:ext cx="3600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121" name="组合 138"/>
              <p:cNvGrpSpPr/>
              <p:nvPr/>
            </p:nvGrpSpPr>
            <p:grpSpPr>
              <a:xfrm>
                <a:off x="1348200" y="2800350"/>
                <a:ext cx="252000" cy="186350"/>
                <a:chOff x="1447800" y="3505200"/>
                <a:chExt cx="252000" cy="186350"/>
              </a:xfrm>
            </p:grpSpPr>
            <p:sp>
              <p:nvSpPr>
                <p:cNvPr id="122" name="任意多边形 121"/>
                <p:cNvSpPr/>
                <p:nvPr/>
              </p:nvSpPr>
              <p:spPr bwMode="auto">
                <a:xfrm>
                  <a:off x="1563610" y="3511550"/>
                  <a:ext cx="36000" cy="180000"/>
                </a:xfrm>
                <a:custGeom>
                  <a:avLst/>
                  <a:gdLst>
                    <a:gd name="connsiteX0" fmla="*/ 21828 w 25004"/>
                    <a:gd name="connsiteY0" fmla="*/ 0 h 118666"/>
                    <a:gd name="connsiteX1" fmla="*/ 397 w 25004"/>
                    <a:gd name="connsiteY1" fmla="*/ 45244 h 118666"/>
                    <a:gd name="connsiteX2" fmla="*/ 24210 w 25004"/>
                    <a:gd name="connsiteY2" fmla="*/ 85725 h 118666"/>
                    <a:gd name="connsiteX3" fmla="*/ 5160 w 25004"/>
                    <a:gd name="connsiteY3" fmla="*/ 114300 h 118666"/>
                    <a:gd name="connsiteX4" fmla="*/ 397 w 25004"/>
                    <a:gd name="connsiteY4" fmla="*/ 111919 h 1186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04" h="118666">
                      <a:moveTo>
                        <a:pt x="21828" y="0"/>
                      </a:moveTo>
                      <a:cubicBezTo>
                        <a:pt x="10914" y="15478"/>
                        <a:pt x="0" y="30957"/>
                        <a:pt x="397" y="45244"/>
                      </a:cubicBezTo>
                      <a:cubicBezTo>
                        <a:pt x="794" y="59531"/>
                        <a:pt x="23416" y="74216"/>
                        <a:pt x="24210" y="85725"/>
                      </a:cubicBezTo>
                      <a:cubicBezTo>
                        <a:pt x="25004" y="97234"/>
                        <a:pt x="9129" y="109934"/>
                        <a:pt x="5160" y="114300"/>
                      </a:cubicBezTo>
                      <a:cubicBezTo>
                        <a:pt x="1191" y="118666"/>
                        <a:pt x="794" y="115292"/>
                        <a:pt x="397" y="111919"/>
                      </a:cubicBez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3" name="任意多边形 122"/>
                <p:cNvSpPr/>
                <p:nvPr/>
              </p:nvSpPr>
              <p:spPr bwMode="auto">
                <a:xfrm>
                  <a:off x="1447800" y="3558581"/>
                  <a:ext cx="252000" cy="69452"/>
                </a:xfrm>
                <a:custGeom>
                  <a:avLst/>
                  <a:gdLst>
                    <a:gd name="connsiteX0" fmla="*/ 0 w 176212"/>
                    <a:gd name="connsiteY0" fmla="*/ 35718 h 69452"/>
                    <a:gd name="connsiteX1" fmla="*/ 47625 w 176212"/>
                    <a:gd name="connsiteY1" fmla="*/ 4762 h 69452"/>
                    <a:gd name="connsiteX2" fmla="*/ 123825 w 176212"/>
                    <a:gd name="connsiteY2" fmla="*/ 64293 h 69452"/>
                    <a:gd name="connsiteX3" fmla="*/ 176212 w 176212"/>
                    <a:gd name="connsiteY3" fmla="*/ 35718 h 69452"/>
                    <a:gd name="connsiteX4" fmla="*/ 176212 w 176212"/>
                    <a:gd name="connsiteY4" fmla="*/ 35718 h 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12" h="69452">
                      <a:moveTo>
                        <a:pt x="0" y="35718"/>
                      </a:moveTo>
                      <a:cubicBezTo>
                        <a:pt x="13494" y="17859"/>
                        <a:pt x="26988" y="0"/>
                        <a:pt x="47625" y="4762"/>
                      </a:cubicBezTo>
                      <a:cubicBezTo>
                        <a:pt x="68262" y="9524"/>
                        <a:pt x="102394" y="59134"/>
                        <a:pt x="123825" y="64293"/>
                      </a:cubicBezTo>
                      <a:cubicBezTo>
                        <a:pt x="145256" y="69452"/>
                        <a:pt x="176212" y="35718"/>
                        <a:pt x="176212" y="35718"/>
                      </a:cubicBezTo>
                      <a:lnTo>
                        <a:pt x="176212" y="35718"/>
                      </a:ln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4" name="任意多边形 123"/>
                <p:cNvSpPr/>
                <p:nvPr/>
              </p:nvSpPr>
              <p:spPr bwMode="auto">
                <a:xfrm>
                  <a:off x="1447800" y="3611963"/>
                  <a:ext cx="252000" cy="69452"/>
                </a:xfrm>
                <a:custGeom>
                  <a:avLst/>
                  <a:gdLst>
                    <a:gd name="connsiteX0" fmla="*/ 0 w 176212"/>
                    <a:gd name="connsiteY0" fmla="*/ 35718 h 69452"/>
                    <a:gd name="connsiteX1" fmla="*/ 47625 w 176212"/>
                    <a:gd name="connsiteY1" fmla="*/ 4762 h 69452"/>
                    <a:gd name="connsiteX2" fmla="*/ 123825 w 176212"/>
                    <a:gd name="connsiteY2" fmla="*/ 64293 h 69452"/>
                    <a:gd name="connsiteX3" fmla="*/ 176212 w 176212"/>
                    <a:gd name="connsiteY3" fmla="*/ 35718 h 69452"/>
                    <a:gd name="connsiteX4" fmla="*/ 176212 w 176212"/>
                    <a:gd name="connsiteY4" fmla="*/ 35718 h 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12" h="69452">
                      <a:moveTo>
                        <a:pt x="0" y="35718"/>
                      </a:moveTo>
                      <a:cubicBezTo>
                        <a:pt x="13494" y="17859"/>
                        <a:pt x="26988" y="0"/>
                        <a:pt x="47625" y="4762"/>
                      </a:cubicBezTo>
                      <a:cubicBezTo>
                        <a:pt x="68262" y="9524"/>
                        <a:pt x="102394" y="59134"/>
                        <a:pt x="123825" y="64293"/>
                      </a:cubicBezTo>
                      <a:cubicBezTo>
                        <a:pt x="145256" y="69452"/>
                        <a:pt x="176212" y="35718"/>
                        <a:pt x="176212" y="35718"/>
                      </a:cubicBezTo>
                      <a:lnTo>
                        <a:pt x="176212" y="35718"/>
                      </a:ln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5" name="任意多边形 124"/>
                <p:cNvSpPr/>
                <p:nvPr/>
              </p:nvSpPr>
              <p:spPr bwMode="auto">
                <a:xfrm>
                  <a:off x="1447800" y="3505200"/>
                  <a:ext cx="252000" cy="69452"/>
                </a:xfrm>
                <a:custGeom>
                  <a:avLst/>
                  <a:gdLst>
                    <a:gd name="connsiteX0" fmla="*/ 0 w 176212"/>
                    <a:gd name="connsiteY0" fmla="*/ 35718 h 69452"/>
                    <a:gd name="connsiteX1" fmla="*/ 47625 w 176212"/>
                    <a:gd name="connsiteY1" fmla="*/ 4762 h 69452"/>
                    <a:gd name="connsiteX2" fmla="*/ 123825 w 176212"/>
                    <a:gd name="connsiteY2" fmla="*/ 64293 h 69452"/>
                    <a:gd name="connsiteX3" fmla="*/ 176212 w 176212"/>
                    <a:gd name="connsiteY3" fmla="*/ 35718 h 69452"/>
                    <a:gd name="connsiteX4" fmla="*/ 176212 w 176212"/>
                    <a:gd name="connsiteY4" fmla="*/ 35718 h 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12" h="69452">
                      <a:moveTo>
                        <a:pt x="0" y="35718"/>
                      </a:moveTo>
                      <a:cubicBezTo>
                        <a:pt x="13494" y="17859"/>
                        <a:pt x="26988" y="0"/>
                        <a:pt x="47625" y="4762"/>
                      </a:cubicBezTo>
                      <a:cubicBezTo>
                        <a:pt x="68262" y="9524"/>
                        <a:pt x="102394" y="59134"/>
                        <a:pt x="123825" y="64293"/>
                      </a:cubicBezTo>
                      <a:cubicBezTo>
                        <a:pt x="145256" y="69452"/>
                        <a:pt x="176212" y="35718"/>
                        <a:pt x="176212" y="35718"/>
                      </a:cubicBezTo>
                      <a:lnTo>
                        <a:pt x="176212" y="35718"/>
                      </a:ln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grpSp>
        </p:grpSp>
        <p:cxnSp>
          <p:nvCxnSpPr>
            <p:cNvPr id="47" name="直接连接符 46"/>
            <p:cNvCxnSpPr/>
            <p:nvPr/>
          </p:nvCxnSpPr>
          <p:spPr bwMode="auto">
            <a:xfrm>
              <a:off x="3508620" y="2308105"/>
              <a:ext cx="240801" cy="0"/>
            </a:xfrm>
            <a:prstGeom prst="line">
              <a:avLst/>
            </a:prstGeom>
            <a:solidFill>
              <a:srgbClr val="00B8FF"/>
            </a:solidFill>
            <a:ln w="12700" cap="flat" cmpd="sng" algn="ctr">
              <a:solidFill>
                <a:schemeClr val="tx1"/>
              </a:solidFill>
              <a:prstDash val="solid"/>
              <a:round/>
              <a:headEnd type="none" w="med" len="med"/>
              <a:tailEnd type="none" w="med" len="med"/>
            </a:ln>
            <a:effectLst/>
          </p:spPr>
        </p:cxnSp>
        <p:cxnSp>
          <p:nvCxnSpPr>
            <p:cNvPr id="48" name="直接连接符 47"/>
            <p:cNvCxnSpPr/>
            <p:nvPr/>
          </p:nvCxnSpPr>
          <p:spPr bwMode="auto">
            <a:xfrm>
              <a:off x="3999731" y="2304256"/>
              <a:ext cx="120400"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49" name="等腰三角形 48"/>
            <p:cNvSpPr/>
            <p:nvPr/>
          </p:nvSpPr>
          <p:spPr bwMode="auto">
            <a:xfrm rot="5400000">
              <a:off x="4114984" y="2231614"/>
              <a:ext cx="174843" cy="150501"/>
            </a:xfrm>
            <a:prstGeom prst="triangl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zh-CN" altLang="en-US" smtClean="0"/>
            </a:p>
          </p:txBody>
        </p:sp>
        <p:cxnSp>
          <p:nvCxnSpPr>
            <p:cNvPr id="50" name="直接箭头连接符 49"/>
            <p:cNvCxnSpPr/>
            <p:nvPr/>
          </p:nvCxnSpPr>
          <p:spPr bwMode="auto">
            <a:xfrm flipV="1">
              <a:off x="4123172" y="2157761"/>
              <a:ext cx="127424" cy="308404"/>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cxnSp>
          <p:nvCxnSpPr>
            <p:cNvPr id="51" name="直接连接符 50"/>
            <p:cNvCxnSpPr/>
            <p:nvPr/>
          </p:nvCxnSpPr>
          <p:spPr bwMode="auto">
            <a:xfrm>
              <a:off x="4277530" y="2306823"/>
              <a:ext cx="120400"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52" name="五边形 51"/>
            <p:cNvSpPr/>
            <p:nvPr/>
          </p:nvSpPr>
          <p:spPr bwMode="auto">
            <a:xfrm flipH="1">
              <a:off x="4403240" y="2214302"/>
              <a:ext cx="361201" cy="185042"/>
            </a:xfrm>
            <a:prstGeom prst="homePlat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latinLnBrk="0">
                <a:lnSpc>
                  <a:spcPct val="100000"/>
                </a:lnSpc>
                <a:buFont typeface="Times New Roman" pitchFamily="16" charset="0"/>
                <a:buNone/>
                <a:tabLst/>
              </a:pPr>
              <a:endParaRPr lang="zh-CN" altLang="en-US" smtClean="0"/>
            </a:p>
          </p:txBody>
        </p:sp>
        <p:sp>
          <p:nvSpPr>
            <p:cNvPr id="53" name="TextBox 52"/>
            <p:cNvSpPr txBox="1"/>
            <p:nvPr/>
          </p:nvSpPr>
          <p:spPr>
            <a:xfrm>
              <a:off x="4413879" y="2192600"/>
              <a:ext cx="468000" cy="180000"/>
            </a:xfrm>
            <a:prstGeom prst="rect">
              <a:avLst/>
            </a:prstGeom>
            <a:noFill/>
          </p:spPr>
          <p:txBody>
            <a:bodyPr wrap="square" rtlCol="0">
              <a:spAutoFit/>
            </a:bodyPr>
            <a:lstStyle/>
            <a:p>
              <a:r>
                <a:rPr lang="en-US" altLang="zh-CN" sz="900" dirty="0" smtClean="0">
                  <a:solidFill>
                    <a:schemeClr val="tx1"/>
                  </a:solidFill>
                </a:rPr>
                <a:t>ADC</a:t>
              </a:r>
              <a:endParaRPr lang="zh-CN" altLang="en-US" sz="900" dirty="0">
                <a:solidFill>
                  <a:schemeClr val="tx1"/>
                </a:solidFill>
              </a:endParaRPr>
            </a:p>
          </p:txBody>
        </p:sp>
        <p:grpSp>
          <p:nvGrpSpPr>
            <p:cNvPr id="54" name="组合 156"/>
            <p:cNvGrpSpPr/>
            <p:nvPr/>
          </p:nvGrpSpPr>
          <p:grpSpPr>
            <a:xfrm>
              <a:off x="3752848" y="2887651"/>
              <a:ext cx="240801" cy="233124"/>
              <a:chOff x="1295400" y="2743200"/>
              <a:chExt cx="360000" cy="304800"/>
            </a:xfrm>
          </p:grpSpPr>
          <p:sp>
            <p:nvSpPr>
              <p:cNvPr id="114" name="矩形 113"/>
              <p:cNvSpPr/>
              <p:nvPr/>
            </p:nvSpPr>
            <p:spPr bwMode="auto">
              <a:xfrm>
                <a:off x="1295400" y="2743200"/>
                <a:ext cx="3600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115" name="组合 158"/>
              <p:cNvGrpSpPr/>
              <p:nvPr/>
            </p:nvGrpSpPr>
            <p:grpSpPr>
              <a:xfrm>
                <a:off x="1348200" y="2800350"/>
                <a:ext cx="252000" cy="186350"/>
                <a:chOff x="1447800" y="3505200"/>
                <a:chExt cx="252000" cy="186350"/>
              </a:xfrm>
            </p:grpSpPr>
            <p:sp>
              <p:nvSpPr>
                <p:cNvPr id="116" name="任意多边形 115"/>
                <p:cNvSpPr/>
                <p:nvPr/>
              </p:nvSpPr>
              <p:spPr bwMode="auto">
                <a:xfrm>
                  <a:off x="1563610" y="3511550"/>
                  <a:ext cx="36000" cy="180000"/>
                </a:xfrm>
                <a:custGeom>
                  <a:avLst/>
                  <a:gdLst>
                    <a:gd name="connsiteX0" fmla="*/ 21828 w 25004"/>
                    <a:gd name="connsiteY0" fmla="*/ 0 h 118666"/>
                    <a:gd name="connsiteX1" fmla="*/ 397 w 25004"/>
                    <a:gd name="connsiteY1" fmla="*/ 45244 h 118666"/>
                    <a:gd name="connsiteX2" fmla="*/ 24210 w 25004"/>
                    <a:gd name="connsiteY2" fmla="*/ 85725 h 118666"/>
                    <a:gd name="connsiteX3" fmla="*/ 5160 w 25004"/>
                    <a:gd name="connsiteY3" fmla="*/ 114300 h 118666"/>
                    <a:gd name="connsiteX4" fmla="*/ 397 w 25004"/>
                    <a:gd name="connsiteY4" fmla="*/ 111919 h 1186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04" h="118666">
                      <a:moveTo>
                        <a:pt x="21828" y="0"/>
                      </a:moveTo>
                      <a:cubicBezTo>
                        <a:pt x="10914" y="15478"/>
                        <a:pt x="0" y="30957"/>
                        <a:pt x="397" y="45244"/>
                      </a:cubicBezTo>
                      <a:cubicBezTo>
                        <a:pt x="794" y="59531"/>
                        <a:pt x="23416" y="74216"/>
                        <a:pt x="24210" y="85725"/>
                      </a:cubicBezTo>
                      <a:cubicBezTo>
                        <a:pt x="25004" y="97234"/>
                        <a:pt x="9129" y="109934"/>
                        <a:pt x="5160" y="114300"/>
                      </a:cubicBezTo>
                      <a:cubicBezTo>
                        <a:pt x="1191" y="118666"/>
                        <a:pt x="794" y="115292"/>
                        <a:pt x="397" y="111919"/>
                      </a:cubicBez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7" name="任意多边形 116"/>
                <p:cNvSpPr/>
                <p:nvPr/>
              </p:nvSpPr>
              <p:spPr bwMode="auto">
                <a:xfrm>
                  <a:off x="1447800" y="3558581"/>
                  <a:ext cx="252000" cy="69452"/>
                </a:xfrm>
                <a:custGeom>
                  <a:avLst/>
                  <a:gdLst>
                    <a:gd name="connsiteX0" fmla="*/ 0 w 176212"/>
                    <a:gd name="connsiteY0" fmla="*/ 35718 h 69452"/>
                    <a:gd name="connsiteX1" fmla="*/ 47625 w 176212"/>
                    <a:gd name="connsiteY1" fmla="*/ 4762 h 69452"/>
                    <a:gd name="connsiteX2" fmla="*/ 123825 w 176212"/>
                    <a:gd name="connsiteY2" fmla="*/ 64293 h 69452"/>
                    <a:gd name="connsiteX3" fmla="*/ 176212 w 176212"/>
                    <a:gd name="connsiteY3" fmla="*/ 35718 h 69452"/>
                    <a:gd name="connsiteX4" fmla="*/ 176212 w 176212"/>
                    <a:gd name="connsiteY4" fmla="*/ 35718 h 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12" h="69452">
                      <a:moveTo>
                        <a:pt x="0" y="35718"/>
                      </a:moveTo>
                      <a:cubicBezTo>
                        <a:pt x="13494" y="17859"/>
                        <a:pt x="26988" y="0"/>
                        <a:pt x="47625" y="4762"/>
                      </a:cubicBezTo>
                      <a:cubicBezTo>
                        <a:pt x="68262" y="9524"/>
                        <a:pt x="102394" y="59134"/>
                        <a:pt x="123825" y="64293"/>
                      </a:cubicBezTo>
                      <a:cubicBezTo>
                        <a:pt x="145256" y="69452"/>
                        <a:pt x="176212" y="35718"/>
                        <a:pt x="176212" y="35718"/>
                      </a:cubicBezTo>
                      <a:lnTo>
                        <a:pt x="176212" y="35718"/>
                      </a:ln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8" name="任意多边形 117"/>
                <p:cNvSpPr/>
                <p:nvPr/>
              </p:nvSpPr>
              <p:spPr bwMode="auto">
                <a:xfrm>
                  <a:off x="1447800" y="3611963"/>
                  <a:ext cx="252000" cy="69452"/>
                </a:xfrm>
                <a:custGeom>
                  <a:avLst/>
                  <a:gdLst>
                    <a:gd name="connsiteX0" fmla="*/ 0 w 176212"/>
                    <a:gd name="connsiteY0" fmla="*/ 35718 h 69452"/>
                    <a:gd name="connsiteX1" fmla="*/ 47625 w 176212"/>
                    <a:gd name="connsiteY1" fmla="*/ 4762 h 69452"/>
                    <a:gd name="connsiteX2" fmla="*/ 123825 w 176212"/>
                    <a:gd name="connsiteY2" fmla="*/ 64293 h 69452"/>
                    <a:gd name="connsiteX3" fmla="*/ 176212 w 176212"/>
                    <a:gd name="connsiteY3" fmla="*/ 35718 h 69452"/>
                    <a:gd name="connsiteX4" fmla="*/ 176212 w 176212"/>
                    <a:gd name="connsiteY4" fmla="*/ 35718 h 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12" h="69452">
                      <a:moveTo>
                        <a:pt x="0" y="35718"/>
                      </a:moveTo>
                      <a:cubicBezTo>
                        <a:pt x="13494" y="17859"/>
                        <a:pt x="26988" y="0"/>
                        <a:pt x="47625" y="4762"/>
                      </a:cubicBezTo>
                      <a:cubicBezTo>
                        <a:pt x="68262" y="9524"/>
                        <a:pt x="102394" y="59134"/>
                        <a:pt x="123825" y="64293"/>
                      </a:cubicBezTo>
                      <a:cubicBezTo>
                        <a:pt x="145256" y="69452"/>
                        <a:pt x="176212" y="35718"/>
                        <a:pt x="176212" y="35718"/>
                      </a:cubicBezTo>
                      <a:lnTo>
                        <a:pt x="176212" y="35718"/>
                      </a:ln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9" name="任意多边形 118"/>
                <p:cNvSpPr/>
                <p:nvPr/>
              </p:nvSpPr>
              <p:spPr bwMode="auto">
                <a:xfrm>
                  <a:off x="1447800" y="3505200"/>
                  <a:ext cx="252000" cy="69452"/>
                </a:xfrm>
                <a:custGeom>
                  <a:avLst/>
                  <a:gdLst>
                    <a:gd name="connsiteX0" fmla="*/ 0 w 176212"/>
                    <a:gd name="connsiteY0" fmla="*/ 35718 h 69452"/>
                    <a:gd name="connsiteX1" fmla="*/ 47625 w 176212"/>
                    <a:gd name="connsiteY1" fmla="*/ 4762 h 69452"/>
                    <a:gd name="connsiteX2" fmla="*/ 123825 w 176212"/>
                    <a:gd name="connsiteY2" fmla="*/ 64293 h 69452"/>
                    <a:gd name="connsiteX3" fmla="*/ 176212 w 176212"/>
                    <a:gd name="connsiteY3" fmla="*/ 35718 h 69452"/>
                    <a:gd name="connsiteX4" fmla="*/ 176212 w 176212"/>
                    <a:gd name="connsiteY4" fmla="*/ 35718 h 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12" h="69452">
                      <a:moveTo>
                        <a:pt x="0" y="35718"/>
                      </a:moveTo>
                      <a:cubicBezTo>
                        <a:pt x="13494" y="17859"/>
                        <a:pt x="26988" y="0"/>
                        <a:pt x="47625" y="4762"/>
                      </a:cubicBezTo>
                      <a:cubicBezTo>
                        <a:pt x="68262" y="9524"/>
                        <a:pt x="102394" y="59134"/>
                        <a:pt x="123825" y="64293"/>
                      </a:cubicBezTo>
                      <a:cubicBezTo>
                        <a:pt x="145256" y="69452"/>
                        <a:pt x="176212" y="35718"/>
                        <a:pt x="176212" y="35718"/>
                      </a:cubicBezTo>
                      <a:lnTo>
                        <a:pt x="176212" y="35718"/>
                      </a:ln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grpSp>
        </p:grpSp>
        <p:cxnSp>
          <p:nvCxnSpPr>
            <p:cNvPr id="55" name="直接连接符 54"/>
            <p:cNvCxnSpPr/>
            <p:nvPr/>
          </p:nvCxnSpPr>
          <p:spPr bwMode="auto">
            <a:xfrm>
              <a:off x="3507558" y="3005484"/>
              <a:ext cx="240801" cy="0"/>
            </a:xfrm>
            <a:prstGeom prst="line">
              <a:avLst/>
            </a:prstGeom>
            <a:solidFill>
              <a:srgbClr val="00B8FF"/>
            </a:solidFill>
            <a:ln w="12700" cap="flat" cmpd="sng" algn="ctr">
              <a:solidFill>
                <a:schemeClr val="tx1"/>
              </a:solidFill>
              <a:prstDash val="solid"/>
              <a:round/>
              <a:headEnd type="none" w="med" len="med"/>
              <a:tailEnd type="none" w="med" len="med"/>
            </a:ln>
            <a:effectLst/>
          </p:spPr>
        </p:cxnSp>
        <p:cxnSp>
          <p:nvCxnSpPr>
            <p:cNvPr id="56" name="直接连接符 55"/>
            <p:cNvCxnSpPr/>
            <p:nvPr/>
          </p:nvCxnSpPr>
          <p:spPr bwMode="auto">
            <a:xfrm>
              <a:off x="3998669" y="3001635"/>
              <a:ext cx="120400"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57" name="等腰三角形 56"/>
            <p:cNvSpPr/>
            <p:nvPr/>
          </p:nvSpPr>
          <p:spPr bwMode="auto">
            <a:xfrm rot="5400000">
              <a:off x="4113922" y="2928993"/>
              <a:ext cx="174843" cy="150501"/>
            </a:xfrm>
            <a:prstGeom prst="triangl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zh-CN" altLang="en-US" smtClean="0"/>
            </a:p>
          </p:txBody>
        </p:sp>
        <p:cxnSp>
          <p:nvCxnSpPr>
            <p:cNvPr id="58" name="直接箭头连接符 57"/>
            <p:cNvCxnSpPr/>
            <p:nvPr/>
          </p:nvCxnSpPr>
          <p:spPr bwMode="auto">
            <a:xfrm flipV="1">
              <a:off x="4122111" y="2855141"/>
              <a:ext cx="127424" cy="308404"/>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cxnSp>
          <p:nvCxnSpPr>
            <p:cNvPr id="59" name="直接连接符 58"/>
            <p:cNvCxnSpPr/>
            <p:nvPr/>
          </p:nvCxnSpPr>
          <p:spPr bwMode="auto">
            <a:xfrm>
              <a:off x="4276468" y="3004202"/>
              <a:ext cx="120400"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60" name="五边形 59"/>
            <p:cNvSpPr/>
            <p:nvPr/>
          </p:nvSpPr>
          <p:spPr bwMode="auto">
            <a:xfrm flipH="1">
              <a:off x="4402178" y="2911681"/>
              <a:ext cx="361201" cy="185042"/>
            </a:xfrm>
            <a:prstGeom prst="homePlat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latinLnBrk="0">
                <a:lnSpc>
                  <a:spcPct val="100000"/>
                </a:lnSpc>
                <a:buFont typeface="Times New Roman" pitchFamily="16" charset="0"/>
                <a:buNone/>
                <a:tabLst/>
              </a:pPr>
              <a:endParaRPr lang="zh-CN" altLang="en-US" smtClean="0"/>
            </a:p>
          </p:txBody>
        </p:sp>
        <p:cxnSp>
          <p:nvCxnSpPr>
            <p:cNvPr id="61" name="直接连接符 60"/>
            <p:cNvCxnSpPr/>
            <p:nvPr/>
          </p:nvCxnSpPr>
          <p:spPr bwMode="auto">
            <a:xfrm>
              <a:off x="2492414" y="3755294"/>
              <a:ext cx="842803" cy="0"/>
            </a:xfrm>
            <a:prstGeom prst="line">
              <a:avLst/>
            </a:prstGeom>
            <a:solidFill>
              <a:srgbClr val="00B8FF"/>
            </a:solidFill>
            <a:ln w="12700" cap="flat" cmpd="sng" algn="ctr">
              <a:solidFill>
                <a:schemeClr val="tx1"/>
              </a:solidFill>
              <a:prstDash val="solid"/>
              <a:round/>
              <a:headEnd type="none" w="med" len="med"/>
              <a:tailEnd type="none" w="med" len="med"/>
            </a:ln>
            <a:effectLst/>
          </p:spPr>
        </p:cxnSp>
        <p:grpSp>
          <p:nvGrpSpPr>
            <p:cNvPr id="62" name="组合 172"/>
            <p:cNvGrpSpPr/>
            <p:nvPr/>
          </p:nvGrpSpPr>
          <p:grpSpPr>
            <a:xfrm>
              <a:off x="3292609" y="3303817"/>
              <a:ext cx="210701" cy="203984"/>
              <a:chOff x="4343400" y="3276600"/>
              <a:chExt cx="252000" cy="252000"/>
            </a:xfrm>
          </p:grpSpPr>
          <p:sp>
            <p:nvSpPr>
              <p:cNvPr id="111" name="椭圆 110"/>
              <p:cNvSpPr/>
              <p:nvPr/>
            </p:nvSpPr>
            <p:spPr bwMode="auto">
              <a:xfrm>
                <a:off x="4343400" y="3276600"/>
                <a:ext cx="252000" cy="252000"/>
              </a:xfrm>
              <a:prstGeom prst="ellips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latinLnBrk="0">
                  <a:lnSpc>
                    <a:spcPct val="100000"/>
                  </a:lnSpc>
                  <a:buFont typeface="Times New Roman" pitchFamily="16" charset="0"/>
                  <a:buNone/>
                  <a:tabLst/>
                </a:pPr>
                <a:endParaRPr lang="zh-CN" altLang="en-US" smtClean="0"/>
              </a:p>
            </p:txBody>
          </p:sp>
          <p:cxnSp>
            <p:nvCxnSpPr>
              <p:cNvPr id="112" name="直接连接符 111"/>
              <p:cNvCxnSpPr>
                <a:stCxn id="111" idx="1"/>
                <a:endCxn id="111" idx="5"/>
              </p:cNvCxnSpPr>
              <p:nvPr/>
            </p:nvCxnSpPr>
            <p:spPr bwMode="auto">
              <a:xfrm>
                <a:off x="4380305" y="3313505"/>
                <a:ext cx="178190" cy="178190"/>
              </a:xfrm>
              <a:prstGeom prst="line">
                <a:avLst/>
              </a:prstGeom>
              <a:noFill/>
              <a:ln w="12700" cap="flat" cmpd="sng" algn="ctr">
                <a:solidFill>
                  <a:schemeClr val="tx1"/>
                </a:solidFill>
                <a:prstDash val="solid"/>
                <a:round/>
                <a:headEnd type="none" w="med" len="med"/>
                <a:tailEnd type="none" w="med" len="med"/>
              </a:ln>
              <a:effectLst/>
            </p:spPr>
          </p:cxnSp>
          <p:cxnSp>
            <p:nvCxnSpPr>
              <p:cNvPr id="113" name="直接连接符 112"/>
              <p:cNvCxnSpPr>
                <a:stCxn id="111" idx="7"/>
                <a:endCxn id="111" idx="3"/>
              </p:cNvCxnSpPr>
              <p:nvPr/>
            </p:nvCxnSpPr>
            <p:spPr bwMode="auto">
              <a:xfrm flipH="1">
                <a:off x="4380305" y="3313505"/>
                <a:ext cx="178190" cy="178190"/>
              </a:xfrm>
              <a:prstGeom prst="line">
                <a:avLst/>
              </a:prstGeom>
              <a:noFill/>
              <a:ln w="12700" cap="flat" cmpd="sng" algn="ctr">
                <a:solidFill>
                  <a:schemeClr val="tx1"/>
                </a:solidFill>
                <a:prstDash val="solid"/>
                <a:round/>
                <a:headEnd type="none" w="med" len="med"/>
                <a:tailEnd type="none" w="med" len="med"/>
              </a:ln>
              <a:effectLst/>
            </p:spPr>
          </p:cxnSp>
        </p:grpSp>
        <p:grpSp>
          <p:nvGrpSpPr>
            <p:cNvPr id="63" name="组合 176"/>
            <p:cNvGrpSpPr/>
            <p:nvPr/>
          </p:nvGrpSpPr>
          <p:grpSpPr>
            <a:xfrm>
              <a:off x="3292263" y="4003889"/>
              <a:ext cx="210701" cy="203984"/>
              <a:chOff x="4343400" y="3276600"/>
              <a:chExt cx="252000" cy="252000"/>
            </a:xfrm>
          </p:grpSpPr>
          <p:sp>
            <p:nvSpPr>
              <p:cNvPr id="108" name="椭圆 107"/>
              <p:cNvSpPr/>
              <p:nvPr/>
            </p:nvSpPr>
            <p:spPr bwMode="auto">
              <a:xfrm>
                <a:off x="4343400" y="3276600"/>
                <a:ext cx="252000" cy="252000"/>
              </a:xfrm>
              <a:prstGeom prst="ellips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latinLnBrk="0">
                  <a:lnSpc>
                    <a:spcPct val="100000"/>
                  </a:lnSpc>
                  <a:buFont typeface="Times New Roman" pitchFamily="16" charset="0"/>
                  <a:buNone/>
                  <a:tabLst/>
                </a:pPr>
                <a:endParaRPr lang="zh-CN" altLang="en-US" smtClean="0"/>
              </a:p>
            </p:txBody>
          </p:sp>
          <p:cxnSp>
            <p:nvCxnSpPr>
              <p:cNvPr id="109" name="直接连接符 108"/>
              <p:cNvCxnSpPr>
                <a:stCxn id="108" idx="1"/>
                <a:endCxn id="108" idx="5"/>
              </p:cNvCxnSpPr>
              <p:nvPr/>
            </p:nvCxnSpPr>
            <p:spPr bwMode="auto">
              <a:xfrm>
                <a:off x="4380305" y="3313505"/>
                <a:ext cx="178190" cy="178190"/>
              </a:xfrm>
              <a:prstGeom prst="line">
                <a:avLst/>
              </a:prstGeom>
              <a:noFill/>
              <a:ln w="12700" cap="flat" cmpd="sng" algn="ctr">
                <a:solidFill>
                  <a:schemeClr val="tx1"/>
                </a:solidFill>
                <a:prstDash val="solid"/>
                <a:round/>
                <a:headEnd type="none" w="med" len="med"/>
                <a:tailEnd type="none" w="med" len="med"/>
              </a:ln>
              <a:effectLst/>
            </p:spPr>
          </p:cxnSp>
          <p:cxnSp>
            <p:nvCxnSpPr>
              <p:cNvPr id="110" name="直接连接符 109"/>
              <p:cNvCxnSpPr>
                <a:stCxn id="108" idx="7"/>
                <a:endCxn id="108" idx="3"/>
              </p:cNvCxnSpPr>
              <p:nvPr/>
            </p:nvCxnSpPr>
            <p:spPr bwMode="auto">
              <a:xfrm flipH="1">
                <a:off x="4380305" y="3313505"/>
                <a:ext cx="178190" cy="178190"/>
              </a:xfrm>
              <a:prstGeom prst="line">
                <a:avLst/>
              </a:prstGeom>
              <a:noFill/>
              <a:ln w="12700" cap="flat" cmpd="sng" algn="ctr">
                <a:solidFill>
                  <a:schemeClr val="tx1"/>
                </a:solidFill>
                <a:prstDash val="solid"/>
                <a:round/>
                <a:headEnd type="none" w="med" len="med"/>
                <a:tailEnd type="none" w="med" len="med"/>
              </a:ln>
              <a:effectLst/>
            </p:spPr>
          </p:cxnSp>
        </p:grpSp>
        <p:cxnSp>
          <p:nvCxnSpPr>
            <p:cNvPr id="64" name="肘形连接符 63"/>
            <p:cNvCxnSpPr>
              <a:stCxn id="111" idx="2"/>
              <a:endCxn id="108" idx="2"/>
            </p:cNvCxnSpPr>
            <p:nvPr/>
          </p:nvCxnSpPr>
          <p:spPr bwMode="auto">
            <a:xfrm rot="10800000" flipV="1">
              <a:off x="3292264" y="3405809"/>
              <a:ext cx="345" cy="700072"/>
            </a:xfrm>
            <a:prstGeom prst="bentConnector3">
              <a:avLst>
                <a:gd name="adj1" fmla="val 55451090"/>
              </a:avLst>
            </a:prstGeom>
            <a:solidFill>
              <a:srgbClr val="00B8FF"/>
            </a:solidFill>
            <a:ln w="12700" cap="flat" cmpd="sng" algn="ctr">
              <a:solidFill>
                <a:schemeClr val="tx1"/>
              </a:solidFill>
              <a:prstDash val="solid"/>
              <a:round/>
              <a:headEnd type="none" w="med" len="med"/>
              <a:tailEnd type="none" w="med" len="med"/>
            </a:ln>
            <a:effectLst/>
          </p:spPr>
        </p:cxnSp>
        <p:cxnSp>
          <p:nvCxnSpPr>
            <p:cNvPr id="65" name="直接连接符 64"/>
            <p:cNvCxnSpPr>
              <a:stCxn id="111" idx="4"/>
              <a:endCxn id="85" idx="0"/>
            </p:cNvCxnSpPr>
            <p:nvPr/>
          </p:nvCxnSpPr>
          <p:spPr bwMode="auto">
            <a:xfrm flipH="1">
              <a:off x="3397123" y="3507801"/>
              <a:ext cx="836" cy="124683"/>
            </a:xfrm>
            <a:prstGeom prst="line">
              <a:avLst/>
            </a:prstGeom>
            <a:solidFill>
              <a:srgbClr val="00B8FF"/>
            </a:solidFill>
            <a:ln w="12700" cap="flat" cmpd="sng" algn="ctr">
              <a:solidFill>
                <a:schemeClr val="tx1"/>
              </a:solidFill>
              <a:prstDash val="solid"/>
              <a:round/>
              <a:headEnd type="none" w="med" len="med"/>
              <a:tailEnd type="none" w="med" len="med"/>
            </a:ln>
            <a:effectLst/>
          </p:spPr>
        </p:cxnSp>
        <p:cxnSp>
          <p:nvCxnSpPr>
            <p:cNvPr id="66" name="直接连接符 65"/>
            <p:cNvCxnSpPr>
              <a:stCxn id="85" idx="2"/>
              <a:endCxn id="108" idx="0"/>
            </p:cNvCxnSpPr>
            <p:nvPr/>
          </p:nvCxnSpPr>
          <p:spPr bwMode="auto">
            <a:xfrm>
              <a:off x="3397123" y="3879207"/>
              <a:ext cx="491" cy="124683"/>
            </a:xfrm>
            <a:prstGeom prst="line">
              <a:avLst/>
            </a:prstGeom>
            <a:solidFill>
              <a:srgbClr val="00B8FF"/>
            </a:solidFill>
            <a:ln w="12700" cap="flat" cmpd="sng" algn="ctr">
              <a:solidFill>
                <a:schemeClr val="tx1"/>
              </a:solidFill>
              <a:prstDash val="solid"/>
              <a:round/>
              <a:headEnd type="none" w="med" len="med"/>
              <a:tailEnd type="none" w="med" len="med"/>
            </a:ln>
            <a:effectLst/>
          </p:spPr>
        </p:cxnSp>
        <p:grpSp>
          <p:nvGrpSpPr>
            <p:cNvPr id="67" name="组合 184"/>
            <p:cNvGrpSpPr/>
            <p:nvPr/>
          </p:nvGrpSpPr>
          <p:grpSpPr>
            <a:xfrm>
              <a:off x="3753909" y="3288190"/>
              <a:ext cx="240801" cy="233124"/>
              <a:chOff x="1295400" y="2743200"/>
              <a:chExt cx="360000" cy="304800"/>
            </a:xfrm>
          </p:grpSpPr>
          <p:sp>
            <p:nvSpPr>
              <p:cNvPr id="102" name="矩形 101"/>
              <p:cNvSpPr/>
              <p:nvPr/>
            </p:nvSpPr>
            <p:spPr bwMode="auto">
              <a:xfrm>
                <a:off x="1295400" y="2743200"/>
                <a:ext cx="3600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103" name="组合 186"/>
              <p:cNvGrpSpPr/>
              <p:nvPr/>
            </p:nvGrpSpPr>
            <p:grpSpPr>
              <a:xfrm>
                <a:off x="1348200" y="2800350"/>
                <a:ext cx="252000" cy="186350"/>
                <a:chOff x="1447800" y="3505200"/>
                <a:chExt cx="252000" cy="186350"/>
              </a:xfrm>
            </p:grpSpPr>
            <p:sp>
              <p:nvSpPr>
                <p:cNvPr id="104" name="任意多边形 103"/>
                <p:cNvSpPr/>
                <p:nvPr/>
              </p:nvSpPr>
              <p:spPr bwMode="auto">
                <a:xfrm>
                  <a:off x="1563610" y="3511550"/>
                  <a:ext cx="36000" cy="180000"/>
                </a:xfrm>
                <a:custGeom>
                  <a:avLst/>
                  <a:gdLst>
                    <a:gd name="connsiteX0" fmla="*/ 21828 w 25004"/>
                    <a:gd name="connsiteY0" fmla="*/ 0 h 118666"/>
                    <a:gd name="connsiteX1" fmla="*/ 397 w 25004"/>
                    <a:gd name="connsiteY1" fmla="*/ 45244 h 118666"/>
                    <a:gd name="connsiteX2" fmla="*/ 24210 w 25004"/>
                    <a:gd name="connsiteY2" fmla="*/ 85725 h 118666"/>
                    <a:gd name="connsiteX3" fmla="*/ 5160 w 25004"/>
                    <a:gd name="connsiteY3" fmla="*/ 114300 h 118666"/>
                    <a:gd name="connsiteX4" fmla="*/ 397 w 25004"/>
                    <a:gd name="connsiteY4" fmla="*/ 111919 h 1186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04" h="118666">
                      <a:moveTo>
                        <a:pt x="21828" y="0"/>
                      </a:moveTo>
                      <a:cubicBezTo>
                        <a:pt x="10914" y="15478"/>
                        <a:pt x="0" y="30957"/>
                        <a:pt x="397" y="45244"/>
                      </a:cubicBezTo>
                      <a:cubicBezTo>
                        <a:pt x="794" y="59531"/>
                        <a:pt x="23416" y="74216"/>
                        <a:pt x="24210" y="85725"/>
                      </a:cubicBezTo>
                      <a:cubicBezTo>
                        <a:pt x="25004" y="97234"/>
                        <a:pt x="9129" y="109934"/>
                        <a:pt x="5160" y="114300"/>
                      </a:cubicBezTo>
                      <a:cubicBezTo>
                        <a:pt x="1191" y="118666"/>
                        <a:pt x="794" y="115292"/>
                        <a:pt x="397" y="111919"/>
                      </a:cubicBez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5" name="任意多边形 104"/>
                <p:cNvSpPr/>
                <p:nvPr/>
              </p:nvSpPr>
              <p:spPr bwMode="auto">
                <a:xfrm>
                  <a:off x="1447800" y="3558581"/>
                  <a:ext cx="252000" cy="69452"/>
                </a:xfrm>
                <a:custGeom>
                  <a:avLst/>
                  <a:gdLst>
                    <a:gd name="connsiteX0" fmla="*/ 0 w 176212"/>
                    <a:gd name="connsiteY0" fmla="*/ 35718 h 69452"/>
                    <a:gd name="connsiteX1" fmla="*/ 47625 w 176212"/>
                    <a:gd name="connsiteY1" fmla="*/ 4762 h 69452"/>
                    <a:gd name="connsiteX2" fmla="*/ 123825 w 176212"/>
                    <a:gd name="connsiteY2" fmla="*/ 64293 h 69452"/>
                    <a:gd name="connsiteX3" fmla="*/ 176212 w 176212"/>
                    <a:gd name="connsiteY3" fmla="*/ 35718 h 69452"/>
                    <a:gd name="connsiteX4" fmla="*/ 176212 w 176212"/>
                    <a:gd name="connsiteY4" fmla="*/ 35718 h 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12" h="69452">
                      <a:moveTo>
                        <a:pt x="0" y="35718"/>
                      </a:moveTo>
                      <a:cubicBezTo>
                        <a:pt x="13494" y="17859"/>
                        <a:pt x="26988" y="0"/>
                        <a:pt x="47625" y="4762"/>
                      </a:cubicBezTo>
                      <a:cubicBezTo>
                        <a:pt x="68262" y="9524"/>
                        <a:pt x="102394" y="59134"/>
                        <a:pt x="123825" y="64293"/>
                      </a:cubicBezTo>
                      <a:cubicBezTo>
                        <a:pt x="145256" y="69452"/>
                        <a:pt x="176212" y="35718"/>
                        <a:pt x="176212" y="35718"/>
                      </a:cubicBezTo>
                      <a:lnTo>
                        <a:pt x="176212" y="35718"/>
                      </a:ln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6" name="任意多边形 105"/>
                <p:cNvSpPr/>
                <p:nvPr/>
              </p:nvSpPr>
              <p:spPr bwMode="auto">
                <a:xfrm>
                  <a:off x="1447800" y="3611963"/>
                  <a:ext cx="252000" cy="69452"/>
                </a:xfrm>
                <a:custGeom>
                  <a:avLst/>
                  <a:gdLst>
                    <a:gd name="connsiteX0" fmla="*/ 0 w 176212"/>
                    <a:gd name="connsiteY0" fmla="*/ 35718 h 69452"/>
                    <a:gd name="connsiteX1" fmla="*/ 47625 w 176212"/>
                    <a:gd name="connsiteY1" fmla="*/ 4762 h 69452"/>
                    <a:gd name="connsiteX2" fmla="*/ 123825 w 176212"/>
                    <a:gd name="connsiteY2" fmla="*/ 64293 h 69452"/>
                    <a:gd name="connsiteX3" fmla="*/ 176212 w 176212"/>
                    <a:gd name="connsiteY3" fmla="*/ 35718 h 69452"/>
                    <a:gd name="connsiteX4" fmla="*/ 176212 w 176212"/>
                    <a:gd name="connsiteY4" fmla="*/ 35718 h 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12" h="69452">
                      <a:moveTo>
                        <a:pt x="0" y="35718"/>
                      </a:moveTo>
                      <a:cubicBezTo>
                        <a:pt x="13494" y="17859"/>
                        <a:pt x="26988" y="0"/>
                        <a:pt x="47625" y="4762"/>
                      </a:cubicBezTo>
                      <a:cubicBezTo>
                        <a:pt x="68262" y="9524"/>
                        <a:pt x="102394" y="59134"/>
                        <a:pt x="123825" y="64293"/>
                      </a:cubicBezTo>
                      <a:cubicBezTo>
                        <a:pt x="145256" y="69452"/>
                        <a:pt x="176212" y="35718"/>
                        <a:pt x="176212" y="35718"/>
                      </a:cubicBezTo>
                      <a:lnTo>
                        <a:pt x="176212" y="35718"/>
                      </a:ln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7" name="任意多边形 106"/>
                <p:cNvSpPr/>
                <p:nvPr/>
              </p:nvSpPr>
              <p:spPr bwMode="auto">
                <a:xfrm>
                  <a:off x="1447800" y="3505200"/>
                  <a:ext cx="252000" cy="69452"/>
                </a:xfrm>
                <a:custGeom>
                  <a:avLst/>
                  <a:gdLst>
                    <a:gd name="connsiteX0" fmla="*/ 0 w 176212"/>
                    <a:gd name="connsiteY0" fmla="*/ 35718 h 69452"/>
                    <a:gd name="connsiteX1" fmla="*/ 47625 w 176212"/>
                    <a:gd name="connsiteY1" fmla="*/ 4762 h 69452"/>
                    <a:gd name="connsiteX2" fmla="*/ 123825 w 176212"/>
                    <a:gd name="connsiteY2" fmla="*/ 64293 h 69452"/>
                    <a:gd name="connsiteX3" fmla="*/ 176212 w 176212"/>
                    <a:gd name="connsiteY3" fmla="*/ 35718 h 69452"/>
                    <a:gd name="connsiteX4" fmla="*/ 176212 w 176212"/>
                    <a:gd name="connsiteY4" fmla="*/ 35718 h 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12" h="69452">
                      <a:moveTo>
                        <a:pt x="0" y="35718"/>
                      </a:moveTo>
                      <a:cubicBezTo>
                        <a:pt x="13494" y="17859"/>
                        <a:pt x="26988" y="0"/>
                        <a:pt x="47625" y="4762"/>
                      </a:cubicBezTo>
                      <a:cubicBezTo>
                        <a:pt x="68262" y="9524"/>
                        <a:pt x="102394" y="59134"/>
                        <a:pt x="123825" y="64293"/>
                      </a:cubicBezTo>
                      <a:cubicBezTo>
                        <a:pt x="145256" y="69452"/>
                        <a:pt x="176212" y="35718"/>
                        <a:pt x="176212" y="35718"/>
                      </a:cubicBezTo>
                      <a:lnTo>
                        <a:pt x="176212" y="35718"/>
                      </a:ln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grpSp>
        </p:grpSp>
        <p:cxnSp>
          <p:nvCxnSpPr>
            <p:cNvPr id="68" name="直接连接符 67"/>
            <p:cNvCxnSpPr/>
            <p:nvPr/>
          </p:nvCxnSpPr>
          <p:spPr bwMode="auto">
            <a:xfrm>
              <a:off x="3508620" y="3406023"/>
              <a:ext cx="240801" cy="0"/>
            </a:xfrm>
            <a:prstGeom prst="line">
              <a:avLst/>
            </a:prstGeom>
            <a:solidFill>
              <a:srgbClr val="00B8FF"/>
            </a:solidFill>
            <a:ln w="12700" cap="flat" cmpd="sng" algn="ctr">
              <a:solidFill>
                <a:schemeClr val="tx1"/>
              </a:solidFill>
              <a:prstDash val="solid"/>
              <a:round/>
              <a:headEnd type="none" w="med" len="med"/>
              <a:tailEnd type="none" w="med" len="med"/>
            </a:ln>
            <a:effectLst/>
          </p:spPr>
        </p:cxnSp>
        <p:cxnSp>
          <p:nvCxnSpPr>
            <p:cNvPr id="69" name="直接连接符 68"/>
            <p:cNvCxnSpPr/>
            <p:nvPr/>
          </p:nvCxnSpPr>
          <p:spPr bwMode="auto">
            <a:xfrm>
              <a:off x="3999731" y="3402174"/>
              <a:ext cx="120400"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70" name="等腰三角形 69"/>
            <p:cNvSpPr/>
            <p:nvPr/>
          </p:nvSpPr>
          <p:spPr bwMode="auto">
            <a:xfrm rot="16200000" flipH="1">
              <a:off x="4111002" y="3327604"/>
              <a:ext cx="174843" cy="150501"/>
            </a:xfrm>
            <a:prstGeom prst="triangl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zh-CN" altLang="en-US" smtClean="0"/>
            </a:p>
          </p:txBody>
        </p:sp>
        <p:cxnSp>
          <p:nvCxnSpPr>
            <p:cNvPr id="71" name="直接连接符 70"/>
            <p:cNvCxnSpPr/>
            <p:nvPr/>
          </p:nvCxnSpPr>
          <p:spPr bwMode="auto">
            <a:xfrm>
              <a:off x="4277530" y="3404741"/>
              <a:ext cx="120400"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72" name="五边形 71"/>
            <p:cNvSpPr/>
            <p:nvPr/>
          </p:nvSpPr>
          <p:spPr bwMode="auto">
            <a:xfrm flipH="1">
              <a:off x="4403240" y="3312220"/>
              <a:ext cx="361201" cy="185042"/>
            </a:xfrm>
            <a:prstGeom prst="homePlat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latinLnBrk="0">
                <a:lnSpc>
                  <a:spcPct val="100000"/>
                </a:lnSpc>
                <a:buFont typeface="Times New Roman" pitchFamily="16" charset="0"/>
                <a:buNone/>
                <a:tabLst/>
              </a:pPr>
              <a:endParaRPr lang="zh-CN" altLang="en-US" smtClean="0"/>
            </a:p>
          </p:txBody>
        </p:sp>
        <p:grpSp>
          <p:nvGrpSpPr>
            <p:cNvPr id="73" name="组合 198"/>
            <p:cNvGrpSpPr/>
            <p:nvPr/>
          </p:nvGrpSpPr>
          <p:grpSpPr>
            <a:xfrm>
              <a:off x="3752848" y="3985569"/>
              <a:ext cx="240801" cy="233124"/>
              <a:chOff x="1295400" y="2743200"/>
              <a:chExt cx="360000" cy="304800"/>
            </a:xfrm>
          </p:grpSpPr>
          <p:sp>
            <p:nvSpPr>
              <p:cNvPr id="96" name="矩形 95"/>
              <p:cNvSpPr/>
              <p:nvPr/>
            </p:nvSpPr>
            <p:spPr bwMode="auto">
              <a:xfrm>
                <a:off x="1295400" y="2743200"/>
                <a:ext cx="3600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97" name="组合 200"/>
              <p:cNvGrpSpPr/>
              <p:nvPr/>
            </p:nvGrpSpPr>
            <p:grpSpPr>
              <a:xfrm>
                <a:off x="1348200" y="2800350"/>
                <a:ext cx="252000" cy="186350"/>
                <a:chOff x="1447800" y="3505200"/>
                <a:chExt cx="252000" cy="186350"/>
              </a:xfrm>
            </p:grpSpPr>
            <p:sp>
              <p:nvSpPr>
                <p:cNvPr id="98" name="任意多边形 97"/>
                <p:cNvSpPr/>
                <p:nvPr/>
              </p:nvSpPr>
              <p:spPr bwMode="auto">
                <a:xfrm>
                  <a:off x="1563610" y="3511550"/>
                  <a:ext cx="36000" cy="180000"/>
                </a:xfrm>
                <a:custGeom>
                  <a:avLst/>
                  <a:gdLst>
                    <a:gd name="connsiteX0" fmla="*/ 21828 w 25004"/>
                    <a:gd name="connsiteY0" fmla="*/ 0 h 118666"/>
                    <a:gd name="connsiteX1" fmla="*/ 397 w 25004"/>
                    <a:gd name="connsiteY1" fmla="*/ 45244 h 118666"/>
                    <a:gd name="connsiteX2" fmla="*/ 24210 w 25004"/>
                    <a:gd name="connsiteY2" fmla="*/ 85725 h 118666"/>
                    <a:gd name="connsiteX3" fmla="*/ 5160 w 25004"/>
                    <a:gd name="connsiteY3" fmla="*/ 114300 h 118666"/>
                    <a:gd name="connsiteX4" fmla="*/ 397 w 25004"/>
                    <a:gd name="connsiteY4" fmla="*/ 111919 h 1186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04" h="118666">
                      <a:moveTo>
                        <a:pt x="21828" y="0"/>
                      </a:moveTo>
                      <a:cubicBezTo>
                        <a:pt x="10914" y="15478"/>
                        <a:pt x="0" y="30957"/>
                        <a:pt x="397" y="45244"/>
                      </a:cubicBezTo>
                      <a:cubicBezTo>
                        <a:pt x="794" y="59531"/>
                        <a:pt x="23416" y="74216"/>
                        <a:pt x="24210" y="85725"/>
                      </a:cubicBezTo>
                      <a:cubicBezTo>
                        <a:pt x="25004" y="97234"/>
                        <a:pt x="9129" y="109934"/>
                        <a:pt x="5160" y="114300"/>
                      </a:cubicBezTo>
                      <a:cubicBezTo>
                        <a:pt x="1191" y="118666"/>
                        <a:pt x="794" y="115292"/>
                        <a:pt x="397" y="111919"/>
                      </a:cubicBez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9" name="任意多边形 98"/>
                <p:cNvSpPr/>
                <p:nvPr/>
              </p:nvSpPr>
              <p:spPr bwMode="auto">
                <a:xfrm>
                  <a:off x="1447800" y="3558581"/>
                  <a:ext cx="252000" cy="69452"/>
                </a:xfrm>
                <a:custGeom>
                  <a:avLst/>
                  <a:gdLst>
                    <a:gd name="connsiteX0" fmla="*/ 0 w 176212"/>
                    <a:gd name="connsiteY0" fmla="*/ 35718 h 69452"/>
                    <a:gd name="connsiteX1" fmla="*/ 47625 w 176212"/>
                    <a:gd name="connsiteY1" fmla="*/ 4762 h 69452"/>
                    <a:gd name="connsiteX2" fmla="*/ 123825 w 176212"/>
                    <a:gd name="connsiteY2" fmla="*/ 64293 h 69452"/>
                    <a:gd name="connsiteX3" fmla="*/ 176212 w 176212"/>
                    <a:gd name="connsiteY3" fmla="*/ 35718 h 69452"/>
                    <a:gd name="connsiteX4" fmla="*/ 176212 w 176212"/>
                    <a:gd name="connsiteY4" fmla="*/ 35718 h 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12" h="69452">
                      <a:moveTo>
                        <a:pt x="0" y="35718"/>
                      </a:moveTo>
                      <a:cubicBezTo>
                        <a:pt x="13494" y="17859"/>
                        <a:pt x="26988" y="0"/>
                        <a:pt x="47625" y="4762"/>
                      </a:cubicBezTo>
                      <a:cubicBezTo>
                        <a:pt x="68262" y="9524"/>
                        <a:pt x="102394" y="59134"/>
                        <a:pt x="123825" y="64293"/>
                      </a:cubicBezTo>
                      <a:cubicBezTo>
                        <a:pt x="145256" y="69452"/>
                        <a:pt x="176212" y="35718"/>
                        <a:pt x="176212" y="35718"/>
                      </a:cubicBezTo>
                      <a:lnTo>
                        <a:pt x="176212" y="35718"/>
                      </a:ln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0" name="任意多边形 99"/>
                <p:cNvSpPr/>
                <p:nvPr/>
              </p:nvSpPr>
              <p:spPr bwMode="auto">
                <a:xfrm>
                  <a:off x="1447800" y="3611963"/>
                  <a:ext cx="252000" cy="69452"/>
                </a:xfrm>
                <a:custGeom>
                  <a:avLst/>
                  <a:gdLst>
                    <a:gd name="connsiteX0" fmla="*/ 0 w 176212"/>
                    <a:gd name="connsiteY0" fmla="*/ 35718 h 69452"/>
                    <a:gd name="connsiteX1" fmla="*/ 47625 w 176212"/>
                    <a:gd name="connsiteY1" fmla="*/ 4762 h 69452"/>
                    <a:gd name="connsiteX2" fmla="*/ 123825 w 176212"/>
                    <a:gd name="connsiteY2" fmla="*/ 64293 h 69452"/>
                    <a:gd name="connsiteX3" fmla="*/ 176212 w 176212"/>
                    <a:gd name="connsiteY3" fmla="*/ 35718 h 69452"/>
                    <a:gd name="connsiteX4" fmla="*/ 176212 w 176212"/>
                    <a:gd name="connsiteY4" fmla="*/ 35718 h 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12" h="69452">
                      <a:moveTo>
                        <a:pt x="0" y="35718"/>
                      </a:moveTo>
                      <a:cubicBezTo>
                        <a:pt x="13494" y="17859"/>
                        <a:pt x="26988" y="0"/>
                        <a:pt x="47625" y="4762"/>
                      </a:cubicBezTo>
                      <a:cubicBezTo>
                        <a:pt x="68262" y="9524"/>
                        <a:pt x="102394" y="59134"/>
                        <a:pt x="123825" y="64293"/>
                      </a:cubicBezTo>
                      <a:cubicBezTo>
                        <a:pt x="145256" y="69452"/>
                        <a:pt x="176212" y="35718"/>
                        <a:pt x="176212" y="35718"/>
                      </a:cubicBezTo>
                      <a:lnTo>
                        <a:pt x="176212" y="35718"/>
                      </a:ln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1" name="任意多边形 100"/>
                <p:cNvSpPr/>
                <p:nvPr/>
              </p:nvSpPr>
              <p:spPr bwMode="auto">
                <a:xfrm>
                  <a:off x="1447800" y="3505200"/>
                  <a:ext cx="252000" cy="69452"/>
                </a:xfrm>
                <a:custGeom>
                  <a:avLst/>
                  <a:gdLst>
                    <a:gd name="connsiteX0" fmla="*/ 0 w 176212"/>
                    <a:gd name="connsiteY0" fmla="*/ 35718 h 69452"/>
                    <a:gd name="connsiteX1" fmla="*/ 47625 w 176212"/>
                    <a:gd name="connsiteY1" fmla="*/ 4762 h 69452"/>
                    <a:gd name="connsiteX2" fmla="*/ 123825 w 176212"/>
                    <a:gd name="connsiteY2" fmla="*/ 64293 h 69452"/>
                    <a:gd name="connsiteX3" fmla="*/ 176212 w 176212"/>
                    <a:gd name="connsiteY3" fmla="*/ 35718 h 69452"/>
                    <a:gd name="connsiteX4" fmla="*/ 176212 w 176212"/>
                    <a:gd name="connsiteY4" fmla="*/ 35718 h 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12" h="69452">
                      <a:moveTo>
                        <a:pt x="0" y="35718"/>
                      </a:moveTo>
                      <a:cubicBezTo>
                        <a:pt x="13494" y="17859"/>
                        <a:pt x="26988" y="0"/>
                        <a:pt x="47625" y="4762"/>
                      </a:cubicBezTo>
                      <a:cubicBezTo>
                        <a:pt x="68262" y="9524"/>
                        <a:pt x="102394" y="59134"/>
                        <a:pt x="123825" y="64293"/>
                      </a:cubicBezTo>
                      <a:cubicBezTo>
                        <a:pt x="145256" y="69452"/>
                        <a:pt x="176212" y="35718"/>
                        <a:pt x="176212" y="35718"/>
                      </a:cubicBezTo>
                      <a:lnTo>
                        <a:pt x="176212" y="35718"/>
                      </a:ln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grpSp>
        </p:grpSp>
        <p:cxnSp>
          <p:nvCxnSpPr>
            <p:cNvPr id="74" name="直接连接符 73"/>
            <p:cNvCxnSpPr/>
            <p:nvPr/>
          </p:nvCxnSpPr>
          <p:spPr bwMode="auto">
            <a:xfrm>
              <a:off x="3507558" y="4103402"/>
              <a:ext cx="240801" cy="0"/>
            </a:xfrm>
            <a:prstGeom prst="line">
              <a:avLst/>
            </a:prstGeom>
            <a:solidFill>
              <a:srgbClr val="00B8FF"/>
            </a:solidFill>
            <a:ln w="12700" cap="flat" cmpd="sng" algn="ctr">
              <a:solidFill>
                <a:schemeClr val="tx1"/>
              </a:solidFill>
              <a:prstDash val="solid"/>
              <a:round/>
              <a:headEnd type="none" w="med" len="med"/>
              <a:tailEnd type="none" w="med" len="med"/>
            </a:ln>
            <a:effectLst/>
          </p:spPr>
        </p:cxnSp>
        <p:cxnSp>
          <p:nvCxnSpPr>
            <p:cNvPr id="75" name="直接连接符 74"/>
            <p:cNvCxnSpPr/>
            <p:nvPr/>
          </p:nvCxnSpPr>
          <p:spPr bwMode="auto">
            <a:xfrm>
              <a:off x="3998669" y="4099553"/>
              <a:ext cx="120400"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76" name="等腰三角形 75"/>
            <p:cNvSpPr/>
            <p:nvPr/>
          </p:nvSpPr>
          <p:spPr bwMode="auto">
            <a:xfrm rot="16200000" flipH="1">
              <a:off x="4105957" y="4026911"/>
              <a:ext cx="174843" cy="150501"/>
            </a:xfrm>
            <a:prstGeom prst="triangl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zh-CN" altLang="en-US" smtClean="0"/>
            </a:p>
          </p:txBody>
        </p:sp>
        <p:cxnSp>
          <p:nvCxnSpPr>
            <p:cNvPr id="77" name="直接连接符 76"/>
            <p:cNvCxnSpPr/>
            <p:nvPr/>
          </p:nvCxnSpPr>
          <p:spPr bwMode="auto">
            <a:xfrm>
              <a:off x="4276468" y="4102121"/>
              <a:ext cx="120400"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78" name="五边形 77"/>
            <p:cNvSpPr/>
            <p:nvPr/>
          </p:nvSpPr>
          <p:spPr bwMode="auto">
            <a:xfrm flipH="1">
              <a:off x="4402178" y="4009599"/>
              <a:ext cx="361201" cy="185042"/>
            </a:xfrm>
            <a:prstGeom prst="homePlat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latinLnBrk="0">
                <a:lnSpc>
                  <a:spcPct val="100000"/>
                </a:lnSpc>
                <a:buFont typeface="Times New Roman" pitchFamily="16" charset="0"/>
                <a:buNone/>
                <a:tabLst/>
              </a:pPr>
              <a:endParaRPr lang="zh-CN" altLang="en-US" smtClean="0"/>
            </a:p>
          </p:txBody>
        </p:sp>
        <p:sp>
          <p:nvSpPr>
            <p:cNvPr id="79" name="TextBox 78"/>
            <p:cNvSpPr txBox="1"/>
            <p:nvPr/>
          </p:nvSpPr>
          <p:spPr>
            <a:xfrm>
              <a:off x="3680136" y="2379082"/>
              <a:ext cx="445983" cy="246221"/>
            </a:xfrm>
            <a:prstGeom prst="rect">
              <a:avLst/>
            </a:prstGeom>
            <a:noFill/>
          </p:spPr>
          <p:txBody>
            <a:bodyPr wrap="square" rtlCol="0">
              <a:spAutoFit/>
            </a:bodyPr>
            <a:lstStyle/>
            <a:p>
              <a:r>
                <a:rPr lang="en-US" altLang="zh-CN" sz="1000" dirty="0" smtClean="0">
                  <a:solidFill>
                    <a:schemeClr val="tx1"/>
                  </a:solidFill>
                </a:rPr>
                <a:t>BPF</a:t>
              </a:r>
              <a:endParaRPr lang="zh-CN" altLang="en-US" sz="1200" dirty="0">
                <a:solidFill>
                  <a:schemeClr val="tx1"/>
                </a:solidFill>
              </a:endParaRPr>
            </a:p>
          </p:txBody>
        </p:sp>
        <p:sp>
          <p:nvSpPr>
            <p:cNvPr id="80" name="TextBox 79"/>
            <p:cNvSpPr txBox="1"/>
            <p:nvPr/>
          </p:nvSpPr>
          <p:spPr>
            <a:xfrm>
              <a:off x="4079631" y="2388723"/>
              <a:ext cx="533400" cy="246221"/>
            </a:xfrm>
            <a:prstGeom prst="rect">
              <a:avLst/>
            </a:prstGeom>
            <a:noFill/>
          </p:spPr>
          <p:txBody>
            <a:bodyPr wrap="square" rtlCol="0">
              <a:spAutoFit/>
            </a:bodyPr>
            <a:lstStyle/>
            <a:p>
              <a:r>
                <a:rPr lang="en-US" altLang="zh-CN" sz="1000" dirty="0" smtClean="0">
                  <a:solidFill>
                    <a:schemeClr val="tx1"/>
                  </a:solidFill>
                </a:rPr>
                <a:t>VGA</a:t>
              </a:r>
              <a:endParaRPr lang="zh-CN" altLang="en-US" sz="1050" dirty="0">
                <a:solidFill>
                  <a:schemeClr val="tx1"/>
                </a:solidFill>
              </a:endParaRPr>
            </a:p>
          </p:txBody>
        </p:sp>
        <p:sp>
          <p:nvSpPr>
            <p:cNvPr id="81" name="等腰三角形 80"/>
            <p:cNvSpPr/>
            <p:nvPr/>
          </p:nvSpPr>
          <p:spPr bwMode="auto">
            <a:xfrm rot="5400000">
              <a:off x="2436498" y="3070953"/>
              <a:ext cx="291405" cy="270901"/>
            </a:xfrm>
            <a:prstGeom prst="triangl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zh-CN" altLang="en-US" smtClean="0"/>
            </a:p>
          </p:txBody>
        </p:sp>
        <p:sp>
          <p:nvSpPr>
            <p:cNvPr id="83" name="矩形 82"/>
            <p:cNvSpPr/>
            <p:nvPr/>
          </p:nvSpPr>
          <p:spPr bwMode="auto">
            <a:xfrm>
              <a:off x="3333411" y="2534566"/>
              <a:ext cx="127424" cy="24672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84" name="肘形连接符 83"/>
            <p:cNvCxnSpPr>
              <a:stCxn id="83" idx="3"/>
              <a:endCxn id="85" idx="3"/>
            </p:cNvCxnSpPr>
            <p:nvPr/>
          </p:nvCxnSpPr>
          <p:spPr bwMode="auto">
            <a:xfrm>
              <a:off x="3460835" y="2657927"/>
              <a:ext cx="10619" cy="1097918"/>
            </a:xfrm>
            <a:prstGeom prst="bentConnector3">
              <a:avLst>
                <a:gd name="adj1" fmla="val 1800000"/>
              </a:avLst>
            </a:prstGeom>
            <a:solidFill>
              <a:srgbClr val="00B8FF"/>
            </a:solidFill>
            <a:ln w="12700" cap="flat" cmpd="sng" algn="ctr">
              <a:solidFill>
                <a:schemeClr val="tx1"/>
              </a:solidFill>
              <a:prstDash val="solid"/>
              <a:round/>
              <a:headEnd type="none" w="med" len="med"/>
              <a:tailEnd type="none" w="med" len="med"/>
            </a:ln>
            <a:effectLst/>
          </p:spPr>
        </p:cxnSp>
        <p:sp>
          <p:nvSpPr>
            <p:cNvPr id="85" name="矩形 84"/>
            <p:cNvSpPr/>
            <p:nvPr/>
          </p:nvSpPr>
          <p:spPr bwMode="auto">
            <a:xfrm>
              <a:off x="3333411" y="3632484"/>
              <a:ext cx="127424" cy="24672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6" name="TextBox 85"/>
            <p:cNvSpPr txBox="1"/>
            <p:nvPr/>
          </p:nvSpPr>
          <p:spPr>
            <a:xfrm>
              <a:off x="3012831" y="4219095"/>
              <a:ext cx="684000" cy="253916"/>
            </a:xfrm>
            <a:prstGeom prst="rect">
              <a:avLst/>
            </a:prstGeom>
            <a:noFill/>
          </p:spPr>
          <p:txBody>
            <a:bodyPr wrap="square" rtlCol="0">
              <a:spAutoFit/>
            </a:bodyPr>
            <a:lstStyle/>
            <a:p>
              <a:r>
                <a:rPr lang="en-US" altLang="zh-CN" sz="1050" dirty="0" smtClean="0">
                  <a:solidFill>
                    <a:schemeClr val="tx1"/>
                  </a:solidFill>
                </a:rPr>
                <a:t>I/Q </a:t>
              </a:r>
              <a:r>
                <a:rPr lang="en-US" altLang="zh-CN" sz="1000" dirty="0" smtClean="0">
                  <a:solidFill>
                    <a:schemeClr val="tx1"/>
                  </a:solidFill>
                </a:rPr>
                <a:t>mod.</a:t>
              </a:r>
              <a:endParaRPr lang="zh-CN" altLang="en-US" sz="1050" dirty="0">
                <a:solidFill>
                  <a:schemeClr val="tx1"/>
                </a:solidFill>
              </a:endParaRPr>
            </a:p>
          </p:txBody>
        </p:sp>
        <p:sp>
          <p:nvSpPr>
            <p:cNvPr id="87" name="TextBox 86"/>
            <p:cNvSpPr txBox="1"/>
            <p:nvPr/>
          </p:nvSpPr>
          <p:spPr>
            <a:xfrm>
              <a:off x="2936631" y="1948338"/>
              <a:ext cx="792000" cy="246221"/>
            </a:xfrm>
            <a:prstGeom prst="rect">
              <a:avLst/>
            </a:prstGeom>
            <a:noFill/>
          </p:spPr>
          <p:txBody>
            <a:bodyPr wrap="square" rtlCol="0">
              <a:spAutoFit/>
            </a:bodyPr>
            <a:lstStyle/>
            <a:p>
              <a:r>
                <a:rPr lang="en-US" altLang="zh-CN" sz="1000" dirty="0" smtClean="0">
                  <a:solidFill>
                    <a:schemeClr val="tx1"/>
                  </a:solidFill>
                </a:rPr>
                <a:t>I/Q demod.</a:t>
              </a:r>
              <a:endParaRPr lang="zh-CN" altLang="en-US" sz="1000" dirty="0">
                <a:solidFill>
                  <a:schemeClr val="tx1"/>
                </a:solidFill>
              </a:endParaRPr>
            </a:p>
          </p:txBody>
        </p:sp>
        <p:cxnSp>
          <p:nvCxnSpPr>
            <p:cNvPr id="88" name="直接连接符 87"/>
            <p:cNvCxnSpPr>
              <a:stCxn id="81" idx="0"/>
            </p:cNvCxnSpPr>
            <p:nvPr/>
          </p:nvCxnSpPr>
          <p:spPr bwMode="auto">
            <a:xfrm flipV="1">
              <a:off x="2717651" y="3206335"/>
              <a:ext cx="933103" cy="69"/>
            </a:xfrm>
            <a:prstGeom prst="line">
              <a:avLst/>
            </a:prstGeom>
            <a:solidFill>
              <a:srgbClr val="00B8FF"/>
            </a:solidFill>
            <a:ln w="12700" cap="flat" cmpd="sng" algn="ctr">
              <a:solidFill>
                <a:schemeClr val="tx1"/>
              </a:solidFill>
              <a:prstDash val="solid"/>
              <a:round/>
              <a:headEnd type="none" w="med" len="med"/>
              <a:tailEnd type="oval" w="med" len="med"/>
            </a:ln>
            <a:effectLst/>
          </p:spPr>
        </p:cxnSp>
        <p:sp>
          <p:nvSpPr>
            <p:cNvPr id="89" name="TextBox 88"/>
            <p:cNvSpPr txBox="1"/>
            <p:nvPr/>
          </p:nvSpPr>
          <p:spPr>
            <a:xfrm>
              <a:off x="3258998" y="3582523"/>
              <a:ext cx="445983" cy="338554"/>
            </a:xfrm>
            <a:prstGeom prst="rect">
              <a:avLst/>
            </a:prstGeom>
            <a:noFill/>
          </p:spPr>
          <p:txBody>
            <a:bodyPr wrap="square" rtlCol="0">
              <a:spAutoFit/>
            </a:bodyPr>
            <a:lstStyle/>
            <a:p>
              <a:r>
                <a:rPr lang="en-US" altLang="zh-CN" sz="800" dirty="0" smtClean="0">
                  <a:solidFill>
                    <a:schemeClr val="tx1"/>
                  </a:solidFill>
                </a:rPr>
                <a:t>0</a:t>
              </a:r>
            </a:p>
            <a:p>
              <a:r>
                <a:rPr lang="en-US" altLang="zh-CN" sz="800" dirty="0" smtClean="0">
                  <a:solidFill>
                    <a:schemeClr val="tx1"/>
                  </a:solidFill>
                </a:rPr>
                <a:t>90</a:t>
              </a:r>
              <a:endParaRPr lang="zh-CN" altLang="en-US" sz="800" dirty="0">
                <a:solidFill>
                  <a:schemeClr val="tx1"/>
                </a:solidFill>
              </a:endParaRPr>
            </a:p>
          </p:txBody>
        </p:sp>
        <p:sp>
          <p:nvSpPr>
            <p:cNvPr id="90" name="TextBox 89"/>
            <p:cNvSpPr txBox="1"/>
            <p:nvPr/>
          </p:nvSpPr>
          <p:spPr>
            <a:xfrm>
              <a:off x="4416181" y="2890373"/>
              <a:ext cx="468000" cy="180000"/>
            </a:xfrm>
            <a:prstGeom prst="rect">
              <a:avLst/>
            </a:prstGeom>
            <a:noFill/>
          </p:spPr>
          <p:txBody>
            <a:bodyPr wrap="square" rtlCol="0">
              <a:spAutoFit/>
            </a:bodyPr>
            <a:lstStyle/>
            <a:p>
              <a:r>
                <a:rPr lang="en-US" altLang="zh-CN" sz="900" dirty="0" smtClean="0">
                  <a:solidFill>
                    <a:schemeClr val="tx1"/>
                  </a:solidFill>
                </a:rPr>
                <a:t>ADC</a:t>
              </a:r>
              <a:endParaRPr lang="zh-CN" altLang="en-US" sz="900" dirty="0">
                <a:solidFill>
                  <a:schemeClr val="tx1"/>
                </a:solidFill>
              </a:endParaRPr>
            </a:p>
          </p:txBody>
        </p:sp>
        <p:sp>
          <p:nvSpPr>
            <p:cNvPr id="91" name="TextBox 90"/>
            <p:cNvSpPr txBox="1"/>
            <p:nvPr/>
          </p:nvSpPr>
          <p:spPr>
            <a:xfrm>
              <a:off x="4416181" y="3290423"/>
              <a:ext cx="468000" cy="230832"/>
            </a:xfrm>
            <a:prstGeom prst="rect">
              <a:avLst/>
            </a:prstGeom>
            <a:noFill/>
          </p:spPr>
          <p:txBody>
            <a:bodyPr wrap="square" rtlCol="0">
              <a:spAutoFit/>
            </a:bodyPr>
            <a:lstStyle/>
            <a:p>
              <a:r>
                <a:rPr lang="en-US" altLang="zh-CN" sz="900" dirty="0" smtClean="0">
                  <a:solidFill>
                    <a:schemeClr val="tx1"/>
                  </a:solidFill>
                </a:rPr>
                <a:t>DAC</a:t>
              </a:r>
              <a:endParaRPr lang="zh-CN" altLang="en-US" sz="900" dirty="0">
                <a:solidFill>
                  <a:schemeClr val="tx1"/>
                </a:solidFill>
              </a:endParaRPr>
            </a:p>
          </p:txBody>
        </p:sp>
        <p:sp>
          <p:nvSpPr>
            <p:cNvPr id="92" name="TextBox 91"/>
            <p:cNvSpPr txBox="1"/>
            <p:nvPr/>
          </p:nvSpPr>
          <p:spPr>
            <a:xfrm>
              <a:off x="4416181" y="3982573"/>
              <a:ext cx="468000" cy="230832"/>
            </a:xfrm>
            <a:prstGeom prst="rect">
              <a:avLst/>
            </a:prstGeom>
            <a:noFill/>
          </p:spPr>
          <p:txBody>
            <a:bodyPr wrap="square" rtlCol="0">
              <a:spAutoFit/>
            </a:bodyPr>
            <a:lstStyle/>
            <a:p>
              <a:r>
                <a:rPr lang="en-US" altLang="zh-CN" sz="900" dirty="0" smtClean="0">
                  <a:solidFill>
                    <a:schemeClr val="tx1"/>
                  </a:solidFill>
                </a:rPr>
                <a:t>DAC</a:t>
              </a:r>
              <a:endParaRPr lang="zh-CN" altLang="en-US" sz="900" dirty="0">
                <a:solidFill>
                  <a:schemeClr val="tx1"/>
                </a:solidFill>
              </a:endParaRPr>
            </a:p>
          </p:txBody>
        </p:sp>
        <p:cxnSp>
          <p:nvCxnSpPr>
            <p:cNvPr id="93" name="直接连接符 92"/>
            <p:cNvCxnSpPr/>
            <p:nvPr/>
          </p:nvCxnSpPr>
          <p:spPr bwMode="auto">
            <a:xfrm flipV="1">
              <a:off x="2022231" y="2428398"/>
              <a:ext cx="0" cy="504000"/>
            </a:xfrm>
            <a:prstGeom prst="line">
              <a:avLst/>
            </a:prstGeom>
            <a:noFill/>
            <a:ln w="28575" cap="flat" cmpd="sng" algn="ctr">
              <a:solidFill>
                <a:srgbClr val="FF0000"/>
              </a:solidFill>
              <a:prstDash val="solid"/>
              <a:round/>
              <a:headEnd type="none" w="med" len="med"/>
              <a:tailEnd type="none" w="med" len="med"/>
            </a:ln>
            <a:effectLst/>
          </p:spPr>
        </p:cxnSp>
        <p:sp>
          <p:nvSpPr>
            <p:cNvPr id="94" name="TextBox 93"/>
            <p:cNvSpPr txBox="1"/>
            <p:nvPr/>
          </p:nvSpPr>
          <p:spPr>
            <a:xfrm>
              <a:off x="574431" y="2100738"/>
              <a:ext cx="2529840" cy="338554"/>
            </a:xfrm>
            <a:prstGeom prst="rect">
              <a:avLst/>
            </a:prstGeom>
            <a:noFill/>
          </p:spPr>
          <p:txBody>
            <a:bodyPr wrap="square" rtlCol="0">
              <a:spAutoFit/>
            </a:bodyPr>
            <a:lstStyle/>
            <a:p>
              <a:r>
                <a:rPr lang="en-US" altLang="zh-CN" sz="1600" b="1" dirty="0" smtClean="0">
                  <a:solidFill>
                    <a:srgbClr val="FF0000"/>
                  </a:solidFill>
                  <a:latin typeface="Calibri" pitchFamily="34" charset="0"/>
                  <a:cs typeface="Calibri" pitchFamily="34" charset="0"/>
                </a:rPr>
                <a:t>Phase-noise from VCO/PLL</a:t>
              </a:r>
              <a:endParaRPr lang="zh-CN" altLang="en-US" sz="1600" b="1" dirty="0">
                <a:solidFill>
                  <a:srgbClr val="FF0000"/>
                </a:solidFill>
                <a:latin typeface="Calibri" pitchFamily="34" charset="0"/>
                <a:cs typeface="Calibri" pitchFamily="34" charset="0"/>
              </a:endParaRPr>
            </a:p>
          </p:txBody>
        </p:sp>
        <p:sp>
          <p:nvSpPr>
            <p:cNvPr id="95" name="TextBox 94"/>
            <p:cNvSpPr txBox="1"/>
            <p:nvPr/>
          </p:nvSpPr>
          <p:spPr>
            <a:xfrm>
              <a:off x="3685186" y="3503713"/>
              <a:ext cx="445983" cy="246221"/>
            </a:xfrm>
            <a:prstGeom prst="rect">
              <a:avLst/>
            </a:prstGeom>
            <a:noFill/>
          </p:spPr>
          <p:txBody>
            <a:bodyPr wrap="square" rtlCol="0">
              <a:spAutoFit/>
            </a:bodyPr>
            <a:lstStyle/>
            <a:p>
              <a:r>
                <a:rPr lang="en-US" altLang="zh-CN" sz="1000" dirty="0" smtClean="0">
                  <a:solidFill>
                    <a:schemeClr val="tx1"/>
                  </a:solidFill>
                </a:rPr>
                <a:t>BPF</a:t>
              </a:r>
              <a:endParaRPr lang="zh-CN" altLang="en-US" sz="1200" dirty="0">
                <a:solidFill>
                  <a:schemeClr val="tx1"/>
                </a:solidFill>
              </a:endParaRPr>
            </a:p>
          </p:txBody>
        </p:sp>
        <p:sp>
          <p:nvSpPr>
            <p:cNvPr id="143" name="TextBox 142"/>
            <p:cNvSpPr txBox="1"/>
            <p:nvPr/>
          </p:nvSpPr>
          <p:spPr>
            <a:xfrm>
              <a:off x="2409540" y="3289200"/>
              <a:ext cx="549951" cy="216000"/>
            </a:xfrm>
            <a:prstGeom prst="rect">
              <a:avLst/>
            </a:prstGeom>
            <a:noFill/>
          </p:spPr>
          <p:txBody>
            <a:bodyPr wrap="square" rtlCol="0">
              <a:spAutoFit/>
            </a:bodyPr>
            <a:lstStyle/>
            <a:p>
              <a:r>
                <a:rPr lang="en-US" altLang="zh-CN" sz="1000" dirty="0" smtClean="0">
                  <a:solidFill>
                    <a:schemeClr val="tx1"/>
                  </a:solidFill>
                </a:rPr>
                <a:t>VGA</a:t>
              </a:r>
              <a:endParaRPr lang="zh-CN" altLang="en-US" sz="1000" dirty="0">
                <a:solidFill>
                  <a:schemeClr val="tx1"/>
                </a:solidFill>
              </a:endParaRPr>
            </a:p>
          </p:txBody>
        </p:sp>
      </p:grpSp>
      <p:sp>
        <p:nvSpPr>
          <p:cNvPr id="133" name="Date Placeholder 3"/>
          <p:cNvSpPr txBox="1">
            <a:spLocks/>
          </p:cNvSpPr>
          <p:nvPr/>
        </p:nvSpPr>
        <p:spPr bwMode="auto">
          <a:xfrm>
            <a:off x="685800" y="304800"/>
            <a:ext cx="2303451"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Mar. 2016</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US" altLang="zh-CN" dirty="0" smtClean="0"/>
              <a:t>Kun Zeng</a:t>
            </a:r>
            <a:r>
              <a:rPr lang="en-GB" dirty="0" smtClean="0"/>
              <a:t>,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4</a:t>
            </a:fld>
            <a:endParaRPr lang="en-GB" dirty="0"/>
          </a:p>
        </p:txBody>
      </p:sp>
      <p:sp>
        <p:nvSpPr>
          <p:cNvPr id="5" name="Rectangle 2"/>
          <p:cNvSpPr>
            <a:spLocks noGrp="1" noChangeArrowheads="1"/>
          </p:cNvSpPr>
          <p:nvPr>
            <p:ph type="title"/>
          </p:nvPr>
        </p:nvSpPr>
        <p:spPr>
          <a:xfrm>
            <a:off x="685800" y="685800"/>
            <a:ext cx="7772400" cy="1066800"/>
          </a:xfrm>
        </p:spPr>
        <p:txBody>
          <a:bodyPr/>
          <a:lstStyle/>
          <a:p>
            <a:r>
              <a:rPr lang="en-US" altLang="zh-CN" dirty="0" smtClean="0">
                <a:ea typeface="宋体" charset="-122"/>
              </a:rPr>
              <a:t>PLL Output Phase Noise Model</a:t>
            </a:r>
          </a:p>
        </p:txBody>
      </p:sp>
      <p:sp>
        <p:nvSpPr>
          <p:cNvPr id="142" name="Rectangle 3"/>
          <p:cNvSpPr txBox="1">
            <a:spLocks noChangeArrowheads="1"/>
          </p:cNvSpPr>
          <p:nvPr/>
        </p:nvSpPr>
        <p:spPr bwMode="auto">
          <a:xfrm>
            <a:off x="838200" y="1752600"/>
            <a:ext cx="7772400" cy="2286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marL="342900" lvl="0" indent="-342900" eaLnBrk="1" hangingPunct="1">
              <a:spcBef>
                <a:spcPts val="600"/>
              </a:spcBef>
              <a:buFont typeface="Arial" pitchFamily="34" charset="0"/>
              <a:buChar char="•"/>
              <a:defRPr/>
            </a:pPr>
            <a:r>
              <a:rPr kumimoji="0" lang="en-US" altLang="zh-CN" sz="1800" b="1" i="0" u="none" strike="noStrike" kern="0" cap="none" spc="0" normalizeH="0" baseline="0" noProof="0" dirty="0" smtClean="0">
                <a:ln>
                  <a:noFill/>
                </a:ln>
                <a:solidFill>
                  <a:srgbClr val="000000"/>
                </a:solidFill>
                <a:effectLst/>
                <a:uLnTx/>
                <a:uFillTx/>
                <a:latin typeface="+mn-lt"/>
                <a:ea typeface="宋体" charset="-122"/>
                <a:cs typeface="+mn-cs"/>
              </a:rPr>
              <a:t>PLL (Phase-Locked-Loop) out</a:t>
            </a:r>
            <a:r>
              <a:rPr lang="en-US" altLang="zh-CN" sz="1800" b="1" kern="0" dirty="0" smtClean="0">
                <a:solidFill>
                  <a:srgbClr val="000000"/>
                </a:solidFill>
                <a:latin typeface="+mn-lt"/>
                <a:ea typeface="宋体" charset="-122"/>
              </a:rPr>
              <a:t>put model [2] is a typical PN model, and widely applied for carrier synchronization in communication system.</a:t>
            </a:r>
          </a:p>
          <a:p>
            <a:pPr marL="342900" lvl="0" indent="-342900" eaLnBrk="1" hangingPunct="1">
              <a:spcBef>
                <a:spcPts val="900"/>
              </a:spcBef>
              <a:buFont typeface="Arial" pitchFamily="34" charset="0"/>
              <a:buChar char="•"/>
              <a:defRPr/>
            </a:pPr>
            <a:r>
              <a:rPr kumimoji="0" lang="en-US" altLang="zh-CN" sz="1800" b="1" i="0" u="none" strike="noStrike" kern="0" cap="none" spc="0" normalizeH="0" baseline="0" noProof="0" dirty="0" smtClean="0">
                <a:ln>
                  <a:noFill/>
                </a:ln>
                <a:solidFill>
                  <a:srgbClr val="000000"/>
                </a:solidFill>
                <a:effectLst/>
                <a:uLnTx/>
                <a:uFillTx/>
                <a:latin typeface="+mn-lt"/>
                <a:ea typeface="宋体" charset="-122"/>
                <a:cs typeface="+mn-cs"/>
              </a:rPr>
              <a:t>Its PN</a:t>
            </a:r>
            <a:r>
              <a:rPr kumimoji="0" lang="en-US" altLang="zh-CN" sz="1800" b="1" i="0" u="none" strike="noStrike" kern="0" cap="none" spc="0" normalizeH="0" noProof="0" dirty="0" smtClean="0">
                <a:ln>
                  <a:noFill/>
                </a:ln>
                <a:solidFill>
                  <a:srgbClr val="000000"/>
                </a:solidFill>
                <a:effectLst/>
                <a:uLnTx/>
                <a:uFillTx/>
                <a:latin typeface="+mn-lt"/>
                <a:ea typeface="宋体" charset="-122"/>
                <a:cs typeface="+mn-cs"/>
              </a:rPr>
              <a:t> output is the synthesis of the noise in each building block.</a:t>
            </a:r>
            <a:endParaRPr kumimoji="0" lang="en-US" altLang="zh-CN" sz="1800" b="1" i="0" u="none" strike="noStrike" kern="0" cap="none" spc="0" normalizeH="0" baseline="0" noProof="0" dirty="0" smtClean="0">
              <a:ln>
                <a:noFill/>
              </a:ln>
              <a:solidFill>
                <a:srgbClr val="000000"/>
              </a:solidFill>
              <a:effectLst/>
              <a:uLnTx/>
              <a:uFillTx/>
              <a:latin typeface="+mn-lt"/>
              <a:ea typeface="宋体" charset="-122"/>
              <a:cs typeface="+mn-cs"/>
            </a:endParaRPr>
          </a:p>
          <a:p>
            <a:pPr marL="777600" lvl="3" indent="-284400" eaLnBrk="1" hangingPunct="1">
              <a:spcBef>
                <a:spcPts val="500"/>
              </a:spcBef>
              <a:buFont typeface="Times New Roman" pitchFamily="18" charset="0"/>
              <a:buChar char="‒"/>
            </a:pPr>
            <a:endParaRPr lang="en-US" altLang="zh-CN" sz="1600" kern="0" dirty="0" smtClean="0">
              <a:solidFill>
                <a:schemeClr val="tx1"/>
              </a:solidFill>
            </a:endParaRPr>
          </a:p>
          <a:p>
            <a:pPr marL="777600" lvl="3" indent="-284400" eaLnBrk="1" hangingPunct="1">
              <a:spcBef>
                <a:spcPts val="500"/>
              </a:spcBef>
              <a:buFont typeface="Times New Roman" pitchFamily="18" charset="0"/>
              <a:buChar char="‒"/>
            </a:pPr>
            <a:endParaRPr lang="en-US" altLang="zh-CN" sz="1600" kern="0" dirty="0" smtClean="0">
              <a:solidFill>
                <a:schemeClr val="tx1"/>
              </a:solidFill>
            </a:endParaRPr>
          </a:p>
          <a:p>
            <a:pPr marL="777600" lvl="3" indent="-284400" eaLnBrk="1" hangingPunct="1">
              <a:spcBef>
                <a:spcPts val="500"/>
              </a:spcBef>
              <a:buFont typeface="Times New Roman" pitchFamily="18" charset="0"/>
              <a:buChar char="‒"/>
            </a:pPr>
            <a:endParaRPr lang="en-US" altLang="zh-CN" sz="1600" kern="0" dirty="0" smtClean="0">
              <a:solidFill>
                <a:schemeClr val="tx1"/>
              </a:solidFill>
            </a:endParaRPr>
          </a:p>
          <a:p>
            <a:pPr marL="777600" lvl="3" indent="-284400" eaLnBrk="1" hangingPunct="1">
              <a:spcBef>
                <a:spcPts val="500"/>
              </a:spcBef>
              <a:buFont typeface="Times New Roman" pitchFamily="18" charset="0"/>
              <a:buChar char="‒"/>
            </a:pPr>
            <a:endParaRPr kumimoji="0" lang="en-US" altLang="zh-CN" sz="1600" b="1" i="0" u="none" strike="noStrike" kern="0" cap="none" spc="0" normalizeH="0" baseline="0" noProof="0" dirty="0" smtClean="0">
              <a:ln>
                <a:noFill/>
              </a:ln>
              <a:solidFill>
                <a:srgbClr val="000000"/>
              </a:solidFill>
              <a:effectLst/>
              <a:uLnTx/>
              <a:uFillTx/>
              <a:latin typeface="+mn-lt"/>
              <a:ea typeface="宋体" charset="-122"/>
              <a:cs typeface="+mn-cs"/>
            </a:endParaRPr>
          </a:p>
        </p:txBody>
      </p:sp>
      <p:sp>
        <p:nvSpPr>
          <p:cNvPr id="169" name="TextBox 168"/>
          <p:cNvSpPr txBox="1"/>
          <p:nvPr/>
        </p:nvSpPr>
        <p:spPr>
          <a:xfrm>
            <a:off x="799708" y="5181600"/>
            <a:ext cx="3276600" cy="830997"/>
          </a:xfrm>
          <a:prstGeom prst="rect">
            <a:avLst/>
          </a:prstGeom>
          <a:noFill/>
        </p:spPr>
        <p:txBody>
          <a:bodyPr wrap="square" rtlCol="0">
            <a:spAutoFit/>
          </a:bodyPr>
          <a:lstStyle/>
          <a:p>
            <a:r>
              <a:rPr lang="en-US" altLang="zh-CN" sz="1600" b="1" dirty="0" smtClean="0">
                <a:solidFill>
                  <a:schemeClr val="tx1"/>
                </a:solidFill>
                <a:latin typeface="Calibri" pitchFamily="34" charset="0"/>
                <a:cs typeface="Calibri" pitchFamily="34" charset="0"/>
              </a:rPr>
              <a:t>Phase noise contributions for a normal PLL  (termed </a:t>
            </a:r>
            <a:r>
              <a:rPr lang="en-US" altLang="zh-CN" sz="1600" b="1" dirty="0" smtClean="0">
                <a:solidFill>
                  <a:schemeClr val="accent2"/>
                </a:solidFill>
                <a:latin typeface="Calibri" pitchFamily="34" charset="0"/>
                <a:cs typeface="Calibri" pitchFamily="34" charset="0"/>
              </a:rPr>
              <a:t>Single Local Oscillator Structure</a:t>
            </a:r>
            <a:r>
              <a:rPr lang="en-US" altLang="zh-CN" sz="1600" b="1" dirty="0" smtClean="0">
                <a:solidFill>
                  <a:schemeClr val="tx1"/>
                </a:solidFill>
                <a:latin typeface="Calibri" pitchFamily="34" charset="0"/>
                <a:cs typeface="Calibri" pitchFamily="34" charset="0"/>
              </a:rPr>
              <a:t>)</a:t>
            </a:r>
            <a:endParaRPr lang="zh-CN" altLang="en-US" sz="1600" b="1" dirty="0">
              <a:solidFill>
                <a:schemeClr val="tx1"/>
              </a:solidFill>
              <a:latin typeface="Calibri" pitchFamily="34" charset="0"/>
              <a:cs typeface="Calibri" pitchFamily="34" charset="0"/>
            </a:endParaRPr>
          </a:p>
        </p:txBody>
      </p:sp>
      <p:grpSp>
        <p:nvGrpSpPr>
          <p:cNvPr id="179" name="组合 178"/>
          <p:cNvGrpSpPr/>
          <p:nvPr/>
        </p:nvGrpSpPr>
        <p:grpSpPr>
          <a:xfrm>
            <a:off x="214775" y="3050801"/>
            <a:ext cx="4585825" cy="2054599"/>
            <a:chOff x="177067" y="2898401"/>
            <a:chExt cx="4585825" cy="2054599"/>
          </a:xfrm>
        </p:grpSpPr>
        <p:grpSp>
          <p:nvGrpSpPr>
            <p:cNvPr id="168" name="组合 167"/>
            <p:cNvGrpSpPr/>
            <p:nvPr/>
          </p:nvGrpSpPr>
          <p:grpSpPr>
            <a:xfrm>
              <a:off x="177067" y="2898401"/>
              <a:ext cx="4585825" cy="2054599"/>
              <a:chOff x="390427" y="2763622"/>
              <a:chExt cx="4585825" cy="2054599"/>
            </a:xfrm>
          </p:grpSpPr>
          <p:cxnSp>
            <p:nvCxnSpPr>
              <p:cNvPr id="93" name="肘形连接符 92"/>
              <p:cNvCxnSpPr/>
              <p:nvPr/>
            </p:nvCxnSpPr>
            <p:spPr bwMode="auto">
              <a:xfrm rot="10800000" flipV="1">
                <a:off x="2667000" y="3436620"/>
                <a:ext cx="1196990" cy="906780"/>
              </a:xfrm>
              <a:prstGeom prst="bentConnector3">
                <a:avLst>
                  <a:gd name="adj1" fmla="val 982"/>
                </a:avLst>
              </a:prstGeom>
              <a:solidFill>
                <a:srgbClr val="00B8FF"/>
              </a:solidFill>
              <a:ln w="12700" cap="flat" cmpd="sng" algn="ctr">
                <a:solidFill>
                  <a:schemeClr val="tx1"/>
                </a:solidFill>
                <a:prstDash val="solid"/>
                <a:round/>
                <a:headEnd type="oval" w="med" len="med"/>
                <a:tailEnd type="triangle" w="med" len="med"/>
              </a:ln>
              <a:effectLst/>
            </p:spPr>
          </p:cxnSp>
          <p:grpSp>
            <p:nvGrpSpPr>
              <p:cNvPr id="109" name="组合 107"/>
              <p:cNvGrpSpPr/>
              <p:nvPr/>
            </p:nvGrpSpPr>
            <p:grpSpPr>
              <a:xfrm>
                <a:off x="762000" y="3290685"/>
                <a:ext cx="288000" cy="288000"/>
                <a:chOff x="2514594" y="2843741"/>
                <a:chExt cx="252000" cy="252000"/>
              </a:xfrm>
            </p:grpSpPr>
            <p:sp>
              <p:nvSpPr>
                <p:cNvPr id="110" name="椭圆 109"/>
                <p:cNvSpPr/>
                <p:nvPr/>
              </p:nvSpPr>
              <p:spPr bwMode="auto">
                <a:xfrm>
                  <a:off x="2514594" y="2843741"/>
                  <a:ext cx="252000" cy="252000"/>
                </a:xfrm>
                <a:prstGeom prst="ellips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latinLnBrk="0">
                    <a:lnSpc>
                      <a:spcPct val="100000"/>
                    </a:lnSpc>
                    <a:buFont typeface="Times New Roman" pitchFamily="16" charset="0"/>
                    <a:buNone/>
                    <a:tabLst/>
                  </a:pPr>
                  <a:endParaRPr lang="zh-CN" altLang="en-US" smtClean="0"/>
                </a:p>
              </p:txBody>
            </p:sp>
            <p:sp>
              <p:nvSpPr>
                <p:cNvPr id="111" name="任意多边形 110"/>
                <p:cNvSpPr/>
                <p:nvPr/>
              </p:nvSpPr>
              <p:spPr bwMode="auto">
                <a:xfrm>
                  <a:off x="2545080" y="2916343"/>
                  <a:ext cx="180000" cy="108000"/>
                </a:xfrm>
                <a:custGeom>
                  <a:avLst/>
                  <a:gdLst>
                    <a:gd name="connsiteX0" fmla="*/ 0 w 176212"/>
                    <a:gd name="connsiteY0" fmla="*/ 35718 h 69452"/>
                    <a:gd name="connsiteX1" fmla="*/ 47625 w 176212"/>
                    <a:gd name="connsiteY1" fmla="*/ 4762 h 69452"/>
                    <a:gd name="connsiteX2" fmla="*/ 123825 w 176212"/>
                    <a:gd name="connsiteY2" fmla="*/ 64293 h 69452"/>
                    <a:gd name="connsiteX3" fmla="*/ 176212 w 176212"/>
                    <a:gd name="connsiteY3" fmla="*/ 35718 h 69452"/>
                    <a:gd name="connsiteX4" fmla="*/ 176212 w 176212"/>
                    <a:gd name="connsiteY4" fmla="*/ 35718 h 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12" h="69452">
                      <a:moveTo>
                        <a:pt x="0" y="35718"/>
                      </a:moveTo>
                      <a:cubicBezTo>
                        <a:pt x="13494" y="17859"/>
                        <a:pt x="26988" y="0"/>
                        <a:pt x="47625" y="4762"/>
                      </a:cubicBezTo>
                      <a:cubicBezTo>
                        <a:pt x="68262" y="9524"/>
                        <a:pt x="102394" y="59134"/>
                        <a:pt x="123825" y="64293"/>
                      </a:cubicBezTo>
                      <a:cubicBezTo>
                        <a:pt x="145256" y="69452"/>
                        <a:pt x="176212" y="35718"/>
                        <a:pt x="176212" y="35718"/>
                      </a:cubicBezTo>
                      <a:lnTo>
                        <a:pt x="176212" y="35718"/>
                      </a:ln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grpSp>
          <p:sp>
            <p:nvSpPr>
              <p:cNvPr id="113" name="矩形 112"/>
              <p:cNvSpPr/>
              <p:nvPr/>
            </p:nvSpPr>
            <p:spPr bwMode="auto">
              <a:xfrm>
                <a:off x="1516150" y="3254685"/>
                <a:ext cx="792000" cy="360000"/>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114" name="组合 184"/>
              <p:cNvGrpSpPr/>
              <p:nvPr/>
            </p:nvGrpSpPr>
            <p:grpSpPr>
              <a:xfrm>
                <a:off x="2667000" y="3254685"/>
                <a:ext cx="360000" cy="360000"/>
                <a:chOff x="1295400" y="2743200"/>
                <a:chExt cx="360000" cy="304800"/>
              </a:xfrm>
            </p:grpSpPr>
            <p:sp>
              <p:nvSpPr>
                <p:cNvPr id="115" name="矩形 114"/>
                <p:cNvSpPr/>
                <p:nvPr/>
              </p:nvSpPr>
              <p:spPr bwMode="auto">
                <a:xfrm>
                  <a:off x="1295400" y="2743200"/>
                  <a:ext cx="3600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116" name="组合 186"/>
                <p:cNvGrpSpPr/>
                <p:nvPr/>
              </p:nvGrpSpPr>
              <p:grpSpPr>
                <a:xfrm>
                  <a:off x="1348200" y="2800350"/>
                  <a:ext cx="252000" cy="186350"/>
                  <a:chOff x="1447800" y="3505200"/>
                  <a:chExt cx="252000" cy="186350"/>
                </a:xfrm>
              </p:grpSpPr>
              <p:sp>
                <p:nvSpPr>
                  <p:cNvPr id="117" name="任意多边形 116"/>
                  <p:cNvSpPr/>
                  <p:nvPr/>
                </p:nvSpPr>
                <p:spPr bwMode="auto">
                  <a:xfrm>
                    <a:off x="1563610" y="3511550"/>
                    <a:ext cx="36000" cy="180000"/>
                  </a:xfrm>
                  <a:custGeom>
                    <a:avLst/>
                    <a:gdLst>
                      <a:gd name="connsiteX0" fmla="*/ 21828 w 25004"/>
                      <a:gd name="connsiteY0" fmla="*/ 0 h 118666"/>
                      <a:gd name="connsiteX1" fmla="*/ 397 w 25004"/>
                      <a:gd name="connsiteY1" fmla="*/ 45244 h 118666"/>
                      <a:gd name="connsiteX2" fmla="*/ 24210 w 25004"/>
                      <a:gd name="connsiteY2" fmla="*/ 85725 h 118666"/>
                      <a:gd name="connsiteX3" fmla="*/ 5160 w 25004"/>
                      <a:gd name="connsiteY3" fmla="*/ 114300 h 118666"/>
                      <a:gd name="connsiteX4" fmla="*/ 397 w 25004"/>
                      <a:gd name="connsiteY4" fmla="*/ 111919 h 1186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04" h="118666">
                        <a:moveTo>
                          <a:pt x="21828" y="0"/>
                        </a:moveTo>
                        <a:cubicBezTo>
                          <a:pt x="10914" y="15478"/>
                          <a:pt x="0" y="30957"/>
                          <a:pt x="397" y="45244"/>
                        </a:cubicBezTo>
                        <a:cubicBezTo>
                          <a:pt x="794" y="59531"/>
                          <a:pt x="23416" y="74216"/>
                          <a:pt x="24210" y="85725"/>
                        </a:cubicBezTo>
                        <a:cubicBezTo>
                          <a:pt x="25004" y="97234"/>
                          <a:pt x="9129" y="109934"/>
                          <a:pt x="5160" y="114300"/>
                        </a:cubicBezTo>
                        <a:cubicBezTo>
                          <a:pt x="1191" y="118666"/>
                          <a:pt x="794" y="115292"/>
                          <a:pt x="397" y="111919"/>
                        </a:cubicBez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8" name="任意多边形 117"/>
                  <p:cNvSpPr/>
                  <p:nvPr/>
                </p:nvSpPr>
                <p:spPr bwMode="auto">
                  <a:xfrm>
                    <a:off x="1447800" y="3558581"/>
                    <a:ext cx="252000" cy="69452"/>
                  </a:xfrm>
                  <a:custGeom>
                    <a:avLst/>
                    <a:gdLst>
                      <a:gd name="connsiteX0" fmla="*/ 0 w 176212"/>
                      <a:gd name="connsiteY0" fmla="*/ 35718 h 69452"/>
                      <a:gd name="connsiteX1" fmla="*/ 47625 w 176212"/>
                      <a:gd name="connsiteY1" fmla="*/ 4762 h 69452"/>
                      <a:gd name="connsiteX2" fmla="*/ 123825 w 176212"/>
                      <a:gd name="connsiteY2" fmla="*/ 64293 h 69452"/>
                      <a:gd name="connsiteX3" fmla="*/ 176212 w 176212"/>
                      <a:gd name="connsiteY3" fmla="*/ 35718 h 69452"/>
                      <a:gd name="connsiteX4" fmla="*/ 176212 w 176212"/>
                      <a:gd name="connsiteY4" fmla="*/ 35718 h 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12" h="69452">
                        <a:moveTo>
                          <a:pt x="0" y="35718"/>
                        </a:moveTo>
                        <a:cubicBezTo>
                          <a:pt x="13494" y="17859"/>
                          <a:pt x="26988" y="0"/>
                          <a:pt x="47625" y="4762"/>
                        </a:cubicBezTo>
                        <a:cubicBezTo>
                          <a:pt x="68262" y="9524"/>
                          <a:pt x="102394" y="59134"/>
                          <a:pt x="123825" y="64293"/>
                        </a:cubicBezTo>
                        <a:cubicBezTo>
                          <a:pt x="145256" y="69452"/>
                          <a:pt x="176212" y="35718"/>
                          <a:pt x="176212" y="35718"/>
                        </a:cubicBezTo>
                        <a:lnTo>
                          <a:pt x="176212" y="35718"/>
                        </a:ln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9" name="任意多边形 118"/>
                  <p:cNvSpPr/>
                  <p:nvPr/>
                </p:nvSpPr>
                <p:spPr bwMode="auto">
                  <a:xfrm>
                    <a:off x="1447800" y="3611963"/>
                    <a:ext cx="252000" cy="69452"/>
                  </a:xfrm>
                  <a:custGeom>
                    <a:avLst/>
                    <a:gdLst>
                      <a:gd name="connsiteX0" fmla="*/ 0 w 176212"/>
                      <a:gd name="connsiteY0" fmla="*/ 35718 h 69452"/>
                      <a:gd name="connsiteX1" fmla="*/ 47625 w 176212"/>
                      <a:gd name="connsiteY1" fmla="*/ 4762 h 69452"/>
                      <a:gd name="connsiteX2" fmla="*/ 123825 w 176212"/>
                      <a:gd name="connsiteY2" fmla="*/ 64293 h 69452"/>
                      <a:gd name="connsiteX3" fmla="*/ 176212 w 176212"/>
                      <a:gd name="connsiteY3" fmla="*/ 35718 h 69452"/>
                      <a:gd name="connsiteX4" fmla="*/ 176212 w 176212"/>
                      <a:gd name="connsiteY4" fmla="*/ 35718 h 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12" h="69452">
                        <a:moveTo>
                          <a:pt x="0" y="35718"/>
                        </a:moveTo>
                        <a:cubicBezTo>
                          <a:pt x="13494" y="17859"/>
                          <a:pt x="26988" y="0"/>
                          <a:pt x="47625" y="4762"/>
                        </a:cubicBezTo>
                        <a:cubicBezTo>
                          <a:pt x="68262" y="9524"/>
                          <a:pt x="102394" y="59134"/>
                          <a:pt x="123825" y="64293"/>
                        </a:cubicBezTo>
                        <a:cubicBezTo>
                          <a:pt x="145256" y="69452"/>
                          <a:pt x="176212" y="35718"/>
                          <a:pt x="176212" y="35718"/>
                        </a:cubicBezTo>
                        <a:lnTo>
                          <a:pt x="176212" y="35718"/>
                        </a:ln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0" name="任意多边形 119"/>
                  <p:cNvSpPr/>
                  <p:nvPr/>
                </p:nvSpPr>
                <p:spPr bwMode="auto">
                  <a:xfrm>
                    <a:off x="1447800" y="3505200"/>
                    <a:ext cx="252000" cy="69452"/>
                  </a:xfrm>
                  <a:custGeom>
                    <a:avLst/>
                    <a:gdLst>
                      <a:gd name="connsiteX0" fmla="*/ 0 w 176212"/>
                      <a:gd name="connsiteY0" fmla="*/ 35718 h 69452"/>
                      <a:gd name="connsiteX1" fmla="*/ 47625 w 176212"/>
                      <a:gd name="connsiteY1" fmla="*/ 4762 h 69452"/>
                      <a:gd name="connsiteX2" fmla="*/ 123825 w 176212"/>
                      <a:gd name="connsiteY2" fmla="*/ 64293 h 69452"/>
                      <a:gd name="connsiteX3" fmla="*/ 176212 w 176212"/>
                      <a:gd name="connsiteY3" fmla="*/ 35718 h 69452"/>
                      <a:gd name="connsiteX4" fmla="*/ 176212 w 176212"/>
                      <a:gd name="connsiteY4" fmla="*/ 35718 h 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12" h="69452">
                        <a:moveTo>
                          <a:pt x="0" y="35718"/>
                        </a:moveTo>
                        <a:cubicBezTo>
                          <a:pt x="13494" y="17859"/>
                          <a:pt x="26988" y="0"/>
                          <a:pt x="47625" y="4762"/>
                        </a:cubicBezTo>
                        <a:cubicBezTo>
                          <a:pt x="68262" y="9524"/>
                          <a:pt x="102394" y="59134"/>
                          <a:pt x="123825" y="64293"/>
                        </a:cubicBezTo>
                        <a:cubicBezTo>
                          <a:pt x="145256" y="69452"/>
                          <a:pt x="176212" y="35718"/>
                          <a:pt x="176212" y="35718"/>
                        </a:cubicBezTo>
                        <a:lnTo>
                          <a:pt x="176212" y="35718"/>
                        </a:ln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grpSp>
          </p:grpSp>
          <p:cxnSp>
            <p:nvCxnSpPr>
              <p:cNvPr id="121" name="直接箭头连接符 120"/>
              <p:cNvCxnSpPr/>
              <p:nvPr/>
            </p:nvCxnSpPr>
            <p:spPr bwMode="auto">
              <a:xfrm flipV="1">
                <a:off x="1050000" y="3433351"/>
                <a:ext cx="466150" cy="2669"/>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sp>
            <p:nvSpPr>
              <p:cNvPr id="124" name="TextBox 123"/>
              <p:cNvSpPr txBox="1"/>
              <p:nvPr/>
            </p:nvSpPr>
            <p:spPr>
              <a:xfrm>
                <a:off x="390427" y="3680460"/>
                <a:ext cx="972000" cy="246221"/>
              </a:xfrm>
              <a:prstGeom prst="rect">
                <a:avLst/>
              </a:prstGeom>
              <a:noFill/>
            </p:spPr>
            <p:txBody>
              <a:bodyPr wrap="square" rtlCol="0">
                <a:spAutoFit/>
              </a:bodyPr>
              <a:lstStyle/>
              <a:p>
                <a:r>
                  <a:rPr lang="en-US" altLang="zh-CN" sz="1000" dirty="0" smtClean="0">
                    <a:solidFill>
                      <a:schemeClr val="tx1"/>
                    </a:solidFill>
                  </a:rPr>
                  <a:t>Ref. Oscillator</a:t>
                </a:r>
                <a:endParaRPr lang="zh-CN" altLang="en-US" sz="1000" dirty="0">
                  <a:solidFill>
                    <a:schemeClr val="tx1"/>
                  </a:solidFill>
                </a:endParaRPr>
              </a:p>
            </p:txBody>
          </p:sp>
          <p:grpSp>
            <p:nvGrpSpPr>
              <p:cNvPr id="125" name="组合 107"/>
              <p:cNvGrpSpPr/>
              <p:nvPr/>
            </p:nvGrpSpPr>
            <p:grpSpPr>
              <a:xfrm>
                <a:off x="3352800" y="3290685"/>
                <a:ext cx="288000" cy="288000"/>
                <a:chOff x="2514594" y="2843741"/>
                <a:chExt cx="252000" cy="252000"/>
              </a:xfrm>
            </p:grpSpPr>
            <p:sp>
              <p:nvSpPr>
                <p:cNvPr id="126" name="椭圆 125"/>
                <p:cNvSpPr/>
                <p:nvPr/>
              </p:nvSpPr>
              <p:spPr bwMode="auto">
                <a:xfrm>
                  <a:off x="2514594" y="2843741"/>
                  <a:ext cx="252000" cy="252000"/>
                </a:xfrm>
                <a:prstGeom prst="ellips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latinLnBrk="0">
                    <a:lnSpc>
                      <a:spcPct val="100000"/>
                    </a:lnSpc>
                    <a:buFont typeface="Times New Roman" pitchFamily="16" charset="0"/>
                    <a:buNone/>
                    <a:tabLst/>
                  </a:pPr>
                  <a:endParaRPr lang="zh-CN" altLang="en-US" smtClean="0"/>
                </a:p>
              </p:txBody>
            </p:sp>
            <p:sp>
              <p:nvSpPr>
                <p:cNvPr id="127" name="任意多边形 126"/>
                <p:cNvSpPr/>
                <p:nvPr/>
              </p:nvSpPr>
              <p:spPr bwMode="auto">
                <a:xfrm>
                  <a:off x="2545080" y="2916343"/>
                  <a:ext cx="180000" cy="108000"/>
                </a:xfrm>
                <a:custGeom>
                  <a:avLst/>
                  <a:gdLst>
                    <a:gd name="connsiteX0" fmla="*/ 0 w 176212"/>
                    <a:gd name="connsiteY0" fmla="*/ 35718 h 69452"/>
                    <a:gd name="connsiteX1" fmla="*/ 47625 w 176212"/>
                    <a:gd name="connsiteY1" fmla="*/ 4762 h 69452"/>
                    <a:gd name="connsiteX2" fmla="*/ 123825 w 176212"/>
                    <a:gd name="connsiteY2" fmla="*/ 64293 h 69452"/>
                    <a:gd name="connsiteX3" fmla="*/ 176212 w 176212"/>
                    <a:gd name="connsiteY3" fmla="*/ 35718 h 69452"/>
                    <a:gd name="connsiteX4" fmla="*/ 176212 w 176212"/>
                    <a:gd name="connsiteY4" fmla="*/ 35718 h 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12" h="69452">
                      <a:moveTo>
                        <a:pt x="0" y="35718"/>
                      </a:moveTo>
                      <a:cubicBezTo>
                        <a:pt x="13494" y="17859"/>
                        <a:pt x="26988" y="0"/>
                        <a:pt x="47625" y="4762"/>
                      </a:cubicBezTo>
                      <a:cubicBezTo>
                        <a:pt x="68262" y="9524"/>
                        <a:pt x="102394" y="59134"/>
                        <a:pt x="123825" y="64293"/>
                      </a:cubicBezTo>
                      <a:cubicBezTo>
                        <a:pt x="145256" y="69452"/>
                        <a:pt x="176212" y="35718"/>
                        <a:pt x="176212" y="35718"/>
                      </a:cubicBezTo>
                      <a:lnTo>
                        <a:pt x="176212" y="35718"/>
                      </a:lnTo>
                    </a:path>
                  </a:pathLst>
                </a:cu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grpSp>
          <p:cxnSp>
            <p:nvCxnSpPr>
              <p:cNvPr id="128" name="直接箭头连接符 127"/>
              <p:cNvCxnSpPr>
                <a:endCxn id="115" idx="1"/>
              </p:cNvCxnSpPr>
              <p:nvPr/>
            </p:nvCxnSpPr>
            <p:spPr bwMode="auto">
              <a:xfrm>
                <a:off x="2308150" y="3434685"/>
                <a:ext cx="358850" cy="0"/>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cxnSp>
            <p:nvCxnSpPr>
              <p:cNvPr id="131" name="直接箭头连接符 130"/>
              <p:cNvCxnSpPr>
                <a:stCxn id="115" idx="3"/>
                <a:endCxn id="126" idx="2"/>
              </p:cNvCxnSpPr>
              <p:nvPr/>
            </p:nvCxnSpPr>
            <p:spPr bwMode="auto">
              <a:xfrm>
                <a:off x="3027000" y="3434685"/>
                <a:ext cx="325800" cy="0"/>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sp>
            <p:nvSpPr>
              <p:cNvPr id="134" name="TextBox 133"/>
              <p:cNvSpPr txBox="1"/>
              <p:nvPr/>
            </p:nvSpPr>
            <p:spPr>
              <a:xfrm>
                <a:off x="1565910" y="3234630"/>
                <a:ext cx="972000" cy="400110"/>
              </a:xfrm>
              <a:prstGeom prst="rect">
                <a:avLst/>
              </a:prstGeom>
              <a:noFill/>
            </p:spPr>
            <p:txBody>
              <a:bodyPr wrap="square" rtlCol="0">
                <a:spAutoFit/>
              </a:bodyPr>
              <a:lstStyle/>
              <a:p>
                <a:r>
                  <a:rPr lang="en-US" altLang="zh-CN" sz="1000" dirty="0" smtClean="0">
                    <a:solidFill>
                      <a:schemeClr val="tx1"/>
                    </a:solidFill>
                  </a:rPr>
                  <a:t>Phase Detection</a:t>
                </a:r>
                <a:endParaRPr lang="zh-CN" altLang="en-US" sz="1000" dirty="0">
                  <a:solidFill>
                    <a:schemeClr val="tx1"/>
                  </a:solidFill>
                </a:endParaRPr>
              </a:p>
            </p:txBody>
          </p:sp>
          <p:sp>
            <p:nvSpPr>
              <p:cNvPr id="135" name="TextBox 134"/>
              <p:cNvSpPr txBox="1"/>
              <p:nvPr/>
            </p:nvSpPr>
            <p:spPr>
              <a:xfrm>
                <a:off x="2650541" y="3680460"/>
                <a:ext cx="533400" cy="246221"/>
              </a:xfrm>
              <a:prstGeom prst="rect">
                <a:avLst/>
              </a:prstGeom>
              <a:noFill/>
            </p:spPr>
            <p:txBody>
              <a:bodyPr wrap="square" rtlCol="0">
                <a:spAutoFit/>
              </a:bodyPr>
              <a:lstStyle/>
              <a:p>
                <a:r>
                  <a:rPr lang="en-US" altLang="zh-CN" sz="1000" dirty="0" smtClean="0">
                    <a:solidFill>
                      <a:schemeClr val="tx1"/>
                    </a:solidFill>
                  </a:rPr>
                  <a:t>LPF</a:t>
                </a:r>
                <a:endParaRPr lang="zh-CN" altLang="en-US" sz="1000" dirty="0">
                  <a:solidFill>
                    <a:schemeClr val="tx1"/>
                  </a:solidFill>
                </a:endParaRPr>
              </a:p>
            </p:txBody>
          </p:sp>
          <p:sp>
            <p:nvSpPr>
              <p:cNvPr id="136" name="TextBox 135"/>
              <p:cNvSpPr txBox="1"/>
              <p:nvPr/>
            </p:nvSpPr>
            <p:spPr>
              <a:xfrm>
                <a:off x="3291840" y="3680460"/>
                <a:ext cx="533400" cy="246221"/>
              </a:xfrm>
              <a:prstGeom prst="rect">
                <a:avLst/>
              </a:prstGeom>
              <a:noFill/>
            </p:spPr>
            <p:txBody>
              <a:bodyPr wrap="square" rtlCol="0">
                <a:spAutoFit/>
              </a:bodyPr>
              <a:lstStyle/>
              <a:p>
                <a:r>
                  <a:rPr lang="en-US" altLang="zh-CN" sz="1000" dirty="0" smtClean="0">
                    <a:solidFill>
                      <a:schemeClr val="tx1"/>
                    </a:solidFill>
                  </a:rPr>
                  <a:t>VCO</a:t>
                </a:r>
                <a:endParaRPr lang="zh-CN" altLang="en-US" sz="1000" dirty="0">
                  <a:solidFill>
                    <a:schemeClr val="tx1"/>
                  </a:solidFill>
                </a:endParaRPr>
              </a:p>
            </p:txBody>
          </p:sp>
          <p:sp>
            <p:nvSpPr>
              <p:cNvPr id="139" name="矩形 138"/>
              <p:cNvSpPr/>
              <p:nvPr/>
            </p:nvSpPr>
            <p:spPr bwMode="auto">
              <a:xfrm>
                <a:off x="4095750" y="3254685"/>
                <a:ext cx="381000" cy="360000"/>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8" name="TextBox 137"/>
              <p:cNvSpPr txBox="1"/>
              <p:nvPr/>
            </p:nvSpPr>
            <p:spPr>
              <a:xfrm>
                <a:off x="4114800" y="3307727"/>
                <a:ext cx="379946" cy="253916"/>
              </a:xfrm>
              <a:prstGeom prst="rect">
                <a:avLst/>
              </a:prstGeom>
              <a:noFill/>
            </p:spPr>
            <p:txBody>
              <a:bodyPr wrap="square" rtlCol="0">
                <a:spAutoFit/>
              </a:bodyPr>
              <a:lstStyle/>
              <a:p>
                <a:r>
                  <a:rPr lang="en-US" altLang="zh-CN" sz="1050" dirty="0" smtClean="0">
                    <a:solidFill>
                      <a:schemeClr val="tx1"/>
                    </a:solidFill>
                  </a:rPr>
                  <a:t>x N</a:t>
                </a:r>
                <a:endParaRPr lang="zh-CN" altLang="en-US" sz="1050" dirty="0">
                  <a:solidFill>
                    <a:schemeClr val="tx1"/>
                  </a:solidFill>
                </a:endParaRPr>
              </a:p>
            </p:txBody>
          </p:sp>
          <p:cxnSp>
            <p:nvCxnSpPr>
              <p:cNvPr id="143" name="直接箭头连接符 142"/>
              <p:cNvCxnSpPr>
                <a:stCxn id="126" idx="6"/>
              </p:cNvCxnSpPr>
              <p:nvPr/>
            </p:nvCxnSpPr>
            <p:spPr bwMode="auto">
              <a:xfrm>
                <a:off x="3640800" y="3434685"/>
                <a:ext cx="454950" cy="0"/>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sp>
            <p:nvSpPr>
              <p:cNvPr id="147" name="TextBox 146"/>
              <p:cNvSpPr txBox="1"/>
              <p:nvPr/>
            </p:nvSpPr>
            <p:spPr>
              <a:xfrm>
                <a:off x="3003695" y="2763622"/>
                <a:ext cx="1005840" cy="461665"/>
              </a:xfrm>
              <a:prstGeom prst="rect">
                <a:avLst/>
              </a:prstGeom>
              <a:noFill/>
            </p:spPr>
            <p:txBody>
              <a:bodyPr wrap="square" rtlCol="0">
                <a:spAutoFit/>
              </a:bodyPr>
              <a:lstStyle/>
              <a:p>
                <a:pPr algn="ctr"/>
                <a:r>
                  <a:rPr lang="en-US" altLang="zh-CN" sz="1200" dirty="0" smtClean="0">
                    <a:solidFill>
                      <a:srgbClr val="FF0000"/>
                    </a:solidFill>
                  </a:rPr>
                  <a:t>Dominated Noise</a:t>
                </a:r>
                <a:endParaRPr lang="zh-CN" altLang="en-US" sz="1200" dirty="0">
                  <a:solidFill>
                    <a:srgbClr val="FF0000"/>
                  </a:solidFill>
                </a:endParaRPr>
              </a:p>
            </p:txBody>
          </p:sp>
          <p:cxnSp>
            <p:nvCxnSpPr>
              <p:cNvPr id="148" name="直接箭头连接符 147"/>
              <p:cNvCxnSpPr>
                <a:stCxn id="139" idx="3"/>
              </p:cNvCxnSpPr>
              <p:nvPr/>
            </p:nvCxnSpPr>
            <p:spPr bwMode="auto">
              <a:xfrm>
                <a:off x="4476750" y="3434685"/>
                <a:ext cx="323850" cy="0"/>
              </a:xfrm>
              <a:prstGeom prst="straightConnector1">
                <a:avLst/>
              </a:prstGeom>
              <a:solidFill>
                <a:srgbClr val="00B8FF"/>
              </a:solidFill>
              <a:ln w="12700" cap="flat" cmpd="sng" algn="ctr">
                <a:solidFill>
                  <a:schemeClr val="tx1"/>
                </a:solidFill>
                <a:prstDash val="solid"/>
                <a:round/>
                <a:headEnd type="none" w="med" len="med"/>
                <a:tailEnd type="triangle" w="med" len="med"/>
              </a:ln>
              <a:effectLst/>
            </p:spPr>
          </p:cxnSp>
          <p:sp>
            <p:nvSpPr>
              <p:cNvPr id="161" name="TextBox 160"/>
              <p:cNvSpPr txBox="1"/>
              <p:nvPr/>
            </p:nvSpPr>
            <p:spPr>
              <a:xfrm>
                <a:off x="3909452" y="3676590"/>
                <a:ext cx="1066800" cy="400110"/>
              </a:xfrm>
              <a:prstGeom prst="rect">
                <a:avLst/>
              </a:prstGeom>
              <a:noFill/>
            </p:spPr>
            <p:txBody>
              <a:bodyPr wrap="square" rtlCol="0">
                <a:spAutoFit/>
              </a:bodyPr>
              <a:lstStyle/>
              <a:p>
                <a:r>
                  <a:rPr lang="en-US" altLang="zh-CN" sz="1000" dirty="0" smtClean="0">
                    <a:solidFill>
                      <a:schemeClr val="tx1"/>
                    </a:solidFill>
                  </a:rPr>
                  <a:t>Freq. Multiplier</a:t>
                </a:r>
              </a:p>
              <a:p>
                <a:r>
                  <a:rPr lang="en-US" altLang="zh-CN" sz="1000" dirty="0" smtClean="0">
                    <a:solidFill>
                      <a:schemeClr val="tx1"/>
                    </a:solidFill>
                  </a:rPr>
                  <a:t>(Optional)</a:t>
                </a:r>
                <a:endParaRPr lang="zh-CN" altLang="en-US" sz="1000" dirty="0">
                  <a:solidFill>
                    <a:schemeClr val="tx1"/>
                  </a:solidFill>
                </a:endParaRPr>
              </a:p>
            </p:txBody>
          </p:sp>
          <p:sp>
            <p:nvSpPr>
              <p:cNvPr id="162" name="矩形 161"/>
              <p:cNvSpPr/>
              <p:nvPr/>
            </p:nvSpPr>
            <p:spPr bwMode="auto">
              <a:xfrm>
                <a:off x="2272672" y="4160520"/>
                <a:ext cx="381000" cy="360000"/>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1" name="TextBox 90"/>
              <p:cNvSpPr txBox="1"/>
              <p:nvPr/>
            </p:nvSpPr>
            <p:spPr>
              <a:xfrm>
                <a:off x="2265052" y="4221480"/>
                <a:ext cx="401948" cy="253916"/>
              </a:xfrm>
              <a:prstGeom prst="rect">
                <a:avLst/>
              </a:prstGeom>
              <a:noFill/>
            </p:spPr>
            <p:txBody>
              <a:bodyPr wrap="square" rtlCol="0">
                <a:spAutoFit/>
              </a:bodyPr>
              <a:lstStyle/>
              <a:p>
                <a:r>
                  <a:rPr lang="en-US" altLang="zh-CN" sz="1050" dirty="0" smtClean="0">
                    <a:solidFill>
                      <a:schemeClr val="tx1"/>
                    </a:solidFill>
                  </a:rPr>
                  <a:t>1/N</a:t>
                </a:r>
                <a:endParaRPr lang="zh-CN" altLang="en-US" sz="1050" dirty="0">
                  <a:solidFill>
                    <a:schemeClr val="tx1"/>
                  </a:solidFill>
                </a:endParaRPr>
              </a:p>
            </p:txBody>
          </p:sp>
          <p:cxnSp>
            <p:nvCxnSpPr>
              <p:cNvPr id="163" name="肘形连接符 162"/>
              <p:cNvCxnSpPr>
                <a:stCxn id="162" idx="1"/>
              </p:cNvCxnSpPr>
              <p:nvPr/>
            </p:nvCxnSpPr>
            <p:spPr bwMode="auto">
              <a:xfrm rot="10800000">
                <a:off x="1295400" y="3429000"/>
                <a:ext cx="977272" cy="911520"/>
              </a:xfrm>
              <a:prstGeom prst="bentConnector3">
                <a:avLst>
                  <a:gd name="adj1" fmla="val 99707"/>
                </a:avLst>
              </a:prstGeom>
              <a:solidFill>
                <a:srgbClr val="00B8FF"/>
              </a:solidFill>
              <a:ln w="12700" cap="flat" cmpd="sng" algn="ctr">
                <a:solidFill>
                  <a:schemeClr val="tx1"/>
                </a:solidFill>
                <a:prstDash val="solid"/>
                <a:round/>
                <a:headEnd type="none" w="med" len="med"/>
                <a:tailEnd type="triangle" w="med" len="med"/>
              </a:ln>
              <a:effectLst/>
            </p:spPr>
          </p:cxnSp>
          <p:sp>
            <p:nvSpPr>
              <p:cNvPr id="167" name="TextBox 166"/>
              <p:cNvSpPr txBox="1"/>
              <p:nvPr/>
            </p:nvSpPr>
            <p:spPr>
              <a:xfrm>
                <a:off x="2075470" y="4572000"/>
                <a:ext cx="1066800" cy="246221"/>
              </a:xfrm>
              <a:prstGeom prst="rect">
                <a:avLst/>
              </a:prstGeom>
              <a:noFill/>
            </p:spPr>
            <p:txBody>
              <a:bodyPr wrap="square" rtlCol="0">
                <a:spAutoFit/>
              </a:bodyPr>
              <a:lstStyle/>
              <a:p>
                <a:r>
                  <a:rPr lang="en-US" altLang="zh-CN" sz="1000" dirty="0" smtClean="0">
                    <a:solidFill>
                      <a:schemeClr val="tx1"/>
                    </a:solidFill>
                  </a:rPr>
                  <a:t>Freq. Divider</a:t>
                </a:r>
                <a:endParaRPr lang="zh-CN" altLang="en-US" sz="1000" dirty="0">
                  <a:solidFill>
                    <a:schemeClr val="tx1"/>
                  </a:solidFill>
                </a:endParaRPr>
              </a:p>
            </p:txBody>
          </p:sp>
        </p:grpSp>
        <p:sp>
          <p:nvSpPr>
            <p:cNvPr id="171" name="矩形 170"/>
            <p:cNvSpPr/>
            <p:nvPr/>
          </p:nvSpPr>
          <p:spPr bwMode="auto">
            <a:xfrm>
              <a:off x="3000081" y="3371654"/>
              <a:ext cx="576000" cy="684000"/>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72" name="TextBox 171"/>
            <p:cNvSpPr txBox="1"/>
            <p:nvPr/>
          </p:nvSpPr>
          <p:spPr>
            <a:xfrm>
              <a:off x="476250" y="3051175"/>
              <a:ext cx="457200" cy="246221"/>
            </a:xfrm>
            <a:prstGeom prst="rect">
              <a:avLst/>
            </a:prstGeom>
            <a:noFill/>
          </p:spPr>
          <p:txBody>
            <a:bodyPr wrap="square" rtlCol="0">
              <a:spAutoFit/>
            </a:bodyPr>
            <a:lstStyle/>
            <a:p>
              <a:r>
                <a:rPr lang="en-US" altLang="zh-CN" sz="1000" dirty="0" smtClean="0">
                  <a:solidFill>
                    <a:schemeClr val="bg2"/>
                  </a:solidFill>
                </a:rPr>
                <a:t>noise</a:t>
              </a:r>
              <a:endParaRPr lang="zh-CN" altLang="en-US" sz="1000" dirty="0">
                <a:solidFill>
                  <a:schemeClr val="bg2"/>
                </a:solidFill>
              </a:endParaRPr>
            </a:p>
          </p:txBody>
        </p:sp>
        <p:sp>
          <p:nvSpPr>
            <p:cNvPr id="173" name="TextBox 172"/>
            <p:cNvSpPr txBox="1"/>
            <p:nvPr/>
          </p:nvSpPr>
          <p:spPr>
            <a:xfrm>
              <a:off x="1473200" y="3051175"/>
              <a:ext cx="457200" cy="246221"/>
            </a:xfrm>
            <a:prstGeom prst="rect">
              <a:avLst/>
            </a:prstGeom>
            <a:noFill/>
          </p:spPr>
          <p:txBody>
            <a:bodyPr wrap="square" rtlCol="0">
              <a:spAutoFit/>
            </a:bodyPr>
            <a:lstStyle/>
            <a:p>
              <a:r>
                <a:rPr lang="en-US" altLang="zh-CN" sz="1000" dirty="0" smtClean="0">
                  <a:solidFill>
                    <a:schemeClr val="bg2"/>
                  </a:solidFill>
                </a:rPr>
                <a:t>noise</a:t>
              </a:r>
              <a:endParaRPr lang="zh-CN" altLang="en-US" sz="1000" dirty="0">
                <a:solidFill>
                  <a:schemeClr val="bg2"/>
                </a:solidFill>
              </a:endParaRPr>
            </a:p>
          </p:txBody>
        </p:sp>
        <p:sp>
          <p:nvSpPr>
            <p:cNvPr id="174" name="TextBox 173"/>
            <p:cNvSpPr txBox="1"/>
            <p:nvPr/>
          </p:nvSpPr>
          <p:spPr>
            <a:xfrm>
              <a:off x="2393950" y="3051175"/>
              <a:ext cx="457200" cy="246221"/>
            </a:xfrm>
            <a:prstGeom prst="rect">
              <a:avLst/>
            </a:prstGeom>
            <a:noFill/>
          </p:spPr>
          <p:txBody>
            <a:bodyPr wrap="square" rtlCol="0">
              <a:spAutoFit/>
            </a:bodyPr>
            <a:lstStyle/>
            <a:p>
              <a:r>
                <a:rPr lang="en-US" altLang="zh-CN" sz="1000" dirty="0" smtClean="0">
                  <a:solidFill>
                    <a:schemeClr val="bg2"/>
                  </a:solidFill>
                </a:rPr>
                <a:t>noise</a:t>
              </a:r>
              <a:endParaRPr lang="zh-CN" altLang="en-US" sz="1000" dirty="0">
                <a:solidFill>
                  <a:schemeClr val="bg2"/>
                </a:solidFill>
              </a:endParaRPr>
            </a:p>
          </p:txBody>
        </p:sp>
        <p:sp>
          <p:nvSpPr>
            <p:cNvPr id="175" name="TextBox 174"/>
            <p:cNvSpPr txBox="1"/>
            <p:nvPr/>
          </p:nvSpPr>
          <p:spPr>
            <a:xfrm>
              <a:off x="3854450" y="3060700"/>
              <a:ext cx="457200" cy="246221"/>
            </a:xfrm>
            <a:prstGeom prst="rect">
              <a:avLst/>
            </a:prstGeom>
            <a:noFill/>
          </p:spPr>
          <p:txBody>
            <a:bodyPr wrap="square" rtlCol="0">
              <a:spAutoFit/>
            </a:bodyPr>
            <a:lstStyle/>
            <a:p>
              <a:r>
                <a:rPr lang="en-US" altLang="zh-CN" sz="1000" dirty="0" smtClean="0">
                  <a:solidFill>
                    <a:schemeClr val="bg2"/>
                  </a:solidFill>
                </a:rPr>
                <a:t>noise</a:t>
              </a:r>
              <a:endParaRPr lang="zh-CN" altLang="en-US" sz="1000" dirty="0">
                <a:solidFill>
                  <a:schemeClr val="bg2"/>
                </a:solidFill>
              </a:endParaRPr>
            </a:p>
          </p:txBody>
        </p:sp>
        <p:sp>
          <p:nvSpPr>
            <p:cNvPr id="176" name="TextBox 175"/>
            <p:cNvSpPr txBox="1"/>
            <p:nvPr/>
          </p:nvSpPr>
          <p:spPr>
            <a:xfrm>
              <a:off x="2025650" y="4044950"/>
              <a:ext cx="457200" cy="246221"/>
            </a:xfrm>
            <a:prstGeom prst="rect">
              <a:avLst/>
            </a:prstGeom>
            <a:noFill/>
          </p:spPr>
          <p:txBody>
            <a:bodyPr wrap="square" rtlCol="0">
              <a:spAutoFit/>
            </a:bodyPr>
            <a:lstStyle/>
            <a:p>
              <a:r>
                <a:rPr lang="en-US" altLang="zh-CN" sz="1000" dirty="0" smtClean="0">
                  <a:solidFill>
                    <a:schemeClr val="bg2"/>
                  </a:solidFill>
                </a:rPr>
                <a:t>noise</a:t>
              </a:r>
              <a:endParaRPr lang="zh-CN" altLang="en-US" sz="1000" dirty="0">
                <a:solidFill>
                  <a:schemeClr val="bg2"/>
                </a:solidFill>
              </a:endParaRPr>
            </a:p>
          </p:txBody>
        </p:sp>
      </p:grpSp>
      <p:grpSp>
        <p:nvGrpSpPr>
          <p:cNvPr id="180" name="组合 179"/>
          <p:cNvGrpSpPr/>
          <p:nvPr/>
        </p:nvGrpSpPr>
        <p:grpSpPr>
          <a:xfrm>
            <a:off x="4876800" y="3021330"/>
            <a:ext cx="3962400" cy="2846070"/>
            <a:chOff x="4876800" y="2819400"/>
            <a:chExt cx="3962400" cy="2846070"/>
          </a:xfrm>
        </p:grpSpPr>
        <p:pic>
          <p:nvPicPr>
            <p:cNvPr id="304" name="Picture 5"/>
            <p:cNvPicPr>
              <a:picLocks noChangeAspect="1" noChangeArrowheads="1"/>
            </p:cNvPicPr>
            <p:nvPr/>
          </p:nvPicPr>
          <p:blipFill>
            <a:blip r:embed="rId3" cstate="print"/>
            <a:srcRect r="3704" b="11145"/>
            <a:stretch>
              <a:fillRect/>
            </a:stretch>
          </p:blipFill>
          <p:spPr bwMode="auto">
            <a:xfrm>
              <a:off x="4876800" y="2819400"/>
              <a:ext cx="3962400" cy="2846070"/>
            </a:xfrm>
            <a:prstGeom prst="rect">
              <a:avLst/>
            </a:prstGeom>
            <a:noFill/>
            <a:ln w="9525">
              <a:noFill/>
              <a:miter lim="800000"/>
              <a:headEnd/>
              <a:tailEnd/>
            </a:ln>
          </p:spPr>
        </p:pic>
        <p:sp>
          <p:nvSpPr>
            <p:cNvPr id="178" name="矩形 177"/>
            <p:cNvSpPr/>
            <p:nvPr/>
          </p:nvSpPr>
          <p:spPr bwMode="auto">
            <a:xfrm>
              <a:off x="7391400" y="2895600"/>
              <a:ext cx="1447800" cy="9144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grpSp>
      <p:sp>
        <p:nvSpPr>
          <p:cNvPr id="51" name="矩形 50"/>
          <p:cNvSpPr/>
          <p:nvPr/>
        </p:nvSpPr>
        <p:spPr>
          <a:xfrm>
            <a:off x="4902200" y="5867400"/>
            <a:ext cx="4114800" cy="338554"/>
          </a:xfrm>
          <a:prstGeom prst="rect">
            <a:avLst/>
          </a:prstGeom>
          <a:noFill/>
          <a:ln>
            <a:noFill/>
          </a:ln>
        </p:spPr>
        <p:txBody>
          <a:bodyPr wrap="square">
            <a:spAutoFit/>
          </a:bodyPr>
          <a:lstStyle/>
          <a:p>
            <a:r>
              <a:rPr lang="en-US" altLang="zh-CN" sz="1600" b="1" dirty="0" smtClean="0">
                <a:solidFill>
                  <a:schemeClr val="tx1"/>
                </a:solidFill>
                <a:latin typeface="Calibri" pitchFamily="34" charset="0"/>
                <a:cs typeface="Calibri" pitchFamily="34" charset="0"/>
              </a:rPr>
              <a:t>Phase noise characteristics for VCO and PLL [3]</a:t>
            </a:r>
          </a:p>
        </p:txBody>
      </p:sp>
      <p:sp>
        <p:nvSpPr>
          <p:cNvPr id="52" name="Date Placeholder 3"/>
          <p:cNvSpPr txBox="1">
            <a:spLocks/>
          </p:cNvSpPr>
          <p:nvPr/>
        </p:nvSpPr>
        <p:spPr bwMode="auto">
          <a:xfrm>
            <a:off x="685800" y="304800"/>
            <a:ext cx="2303451"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Mar. 2016</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US" altLang="zh-CN" dirty="0" smtClean="0"/>
              <a:t>Kun Zeng</a:t>
            </a:r>
            <a:r>
              <a:rPr lang="en-GB" dirty="0" smtClean="0"/>
              <a:t>,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5</a:t>
            </a:fld>
            <a:endParaRPr lang="en-GB" dirty="0"/>
          </a:p>
        </p:txBody>
      </p:sp>
      <p:sp>
        <p:nvSpPr>
          <p:cNvPr id="5" name="Rectangle 2"/>
          <p:cNvSpPr>
            <a:spLocks noGrp="1" noChangeArrowheads="1"/>
          </p:cNvSpPr>
          <p:nvPr>
            <p:ph type="title"/>
          </p:nvPr>
        </p:nvSpPr>
        <p:spPr>
          <a:xfrm>
            <a:off x="685800" y="685800"/>
            <a:ext cx="7772400" cy="1066800"/>
          </a:xfrm>
        </p:spPr>
        <p:txBody>
          <a:bodyPr/>
          <a:lstStyle/>
          <a:p>
            <a:r>
              <a:rPr lang="en-US" altLang="zh-CN" dirty="0" smtClean="0">
                <a:ea typeface="宋体" charset="-122"/>
              </a:rPr>
              <a:t>802.11ad Phase Noise Model [1]</a:t>
            </a:r>
          </a:p>
        </p:txBody>
      </p:sp>
      <p:sp>
        <p:nvSpPr>
          <p:cNvPr id="142" name="Rectangle 3"/>
          <p:cNvSpPr txBox="1">
            <a:spLocks noChangeArrowheads="1"/>
          </p:cNvSpPr>
          <p:nvPr/>
        </p:nvSpPr>
        <p:spPr bwMode="auto">
          <a:xfrm>
            <a:off x="838200" y="1752600"/>
            <a:ext cx="7772400" cy="28194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marL="342900" lvl="0" indent="-342900" eaLnBrk="1" hangingPunct="1">
              <a:spcBef>
                <a:spcPts val="600"/>
              </a:spcBef>
              <a:buFont typeface="Arial" pitchFamily="34" charset="0"/>
              <a:buChar char="•"/>
              <a:defRPr/>
            </a:pPr>
            <a:r>
              <a:rPr kumimoji="0" lang="en-US" altLang="zh-CN" sz="1800" b="1" i="0" u="none" strike="noStrike" kern="0" cap="none" spc="0" normalizeH="0" baseline="0" noProof="0" dirty="0" smtClean="0">
                <a:ln>
                  <a:noFill/>
                </a:ln>
                <a:solidFill>
                  <a:srgbClr val="000000"/>
                </a:solidFill>
                <a:effectLst/>
                <a:uLnTx/>
                <a:uFillTx/>
                <a:latin typeface="+mn-lt"/>
                <a:ea typeface="宋体" charset="-122"/>
                <a:cs typeface="+mn-cs"/>
              </a:rPr>
              <a:t>PN model in 802.11ad is </a:t>
            </a:r>
            <a:r>
              <a:rPr lang="en-US" altLang="zh-CN" sz="1800" b="1" kern="0" dirty="0" smtClean="0">
                <a:solidFill>
                  <a:srgbClr val="000000"/>
                </a:solidFill>
                <a:latin typeface="+mn-lt"/>
                <a:ea typeface="宋体" charset="-122"/>
              </a:rPr>
              <a:t>a </a:t>
            </a:r>
            <a:r>
              <a:rPr kumimoji="0" lang="en-US" altLang="zh-CN" sz="1800" b="1" i="0" u="none" strike="noStrike" kern="0" cap="none" spc="0" normalizeH="0" baseline="0" noProof="0" dirty="0" smtClean="0">
                <a:ln>
                  <a:noFill/>
                </a:ln>
                <a:solidFill>
                  <a:srgbClr val="000000"/>
                </a:solidFill>
                <a:effectLst/>
                <a:uLnTx/>
                <a:uFillTx/>
                <a:latin typeface="+mn-lt"/>
                <a:ea typeface="宋体" charset="-122"/>
                <a:cs typeface="+mn-cs"/>
              </a:rPr>
              <a:t>typical PLL output model that,</a:t>
            </a:r>
            <a:endParaRPr lang="en-US" altLang="zh-CN" sz="1600" kern="0" dirty="0" smtClean="0">
              <a:solidFill>
                <a:schemeClr val="tx1"/>
              </a:solidFill>
            </a:endParaRPr>
          </a:p>
          <a:p>
            <a:pPr marL="777600" lvl="3" indent="-284400" eaLnBrk="1" hangingPunct="1">
              <a:spcBef>
                <a:spcPts val="500"/>
              </a:spcBef>
              <a:buFont typeface="Times New Roman" pitchFamily="18" charset="0"/>
              <a:buChar char="‒"/>
            </a:pPr>
            <a:endParaRPr lang="en-US" altLang="zh-CN" sz="1600" kern="0" dirty="0" smtClean="0">
              <a:solidFill>
                <a:schemeClr val="tx1"/>
              </a:solidFill>
            </a:endParaRPr>
          </a:p>
          <a:p>
            <a:pPr marL="777600" lvl="3" indent="-284400" eaLnBrk="1" hangingPunct="1">
              <a:spcBef>
                <a:spcPts val="500"/>
              </a:spcBef>
              <a:buFont typeface="Times New Roman" pitchFamily="18" charset="0"/>
              <a:buChar char="‒"/>
            </a:pPr>
            <a:endParaRPr lang="en-US" altLang="zh-CN" sz="1600" kern="0" dirty="0" smtClean="0">
              <a:solidFill>
                <a:schemeClr val="tx1"/>
              </a:solidFill>
            </a:endParaRPr>
          </a:p>
          <a:p>
            <a:pPr marL="777600" lvl="3" indent="-284400" eaLnBrk="1" hangingPunct="1">
              <a:spcBef>
                <a:spcPts val="500"/>
              </a:spcBef>
              <a:buFont typeface="Times New Roman" pitchFamily="18" charset="0"/>
              <a:buChar char="‒"/>
            </a:pPr>
            <a:endParaRPr kumimoji="0" lang="en-US" altLang="zh-CN" sz="1600" b="1" i="0" u="none" strike="noStrike" kern="0" cap="none" spc="0" normalizeH="0" baseline="0" noProof="0" dirty="0" smtClean="0">
              <a:ln>
                <a:noFill/>
              </a:ln>
              <a:solidFill>
                <a:srgbClr val="000000"/>
              </a:solidFill>
              <a:effectLst/>
              <a:uLnTx/>
              <a:uFillTx/>
              <a:latin typeface="+mn-lt"/>
              <a:ea typeface="宋体" charset="-122"/>
              <a:cs typeface="+mn-cs"/>
            </a:endParaRPr>
          </a:p>
          <a:p>
            <a:pPr marL="777600" lvl="3" indent="-284400" eaLnBrk="1" hangingPunct="1">
              <a:spcBef>
                <a:spcPts val="500"/>
              </a:spcBef>
              <a:buFont typeface="Times New Roman" pitchFamily="18" charset="0"/>
              <a:buChar char="‒"/>
            </a:pPr>
            <a:r>
              <a:rPr lang="en-US" altLang="zh-CN" sz="1600" kern="0" noProof="0" dirty="0" smtClean="0">
                <a:solidFill>
                  <a:srgbClr val="000000"/>
                </a:solidFill>
                <a:latin typeface="+mn-lt"/>
                <a:ea typeface="宋体" charset="-122"/>
              </a:rPr>
              <a:t>PSD(0) = </a:t>
            </a:r>
            <a:r>
              <a:rPr lang="en-US" altLang="zh-CN" sz="1600" kern="0" noProof="0" dirty="0" smtClean="0">
                <a:solidFill>
                  <a:srgbClr val="000000"/>
                </a:solidFill>
                <a:latin typeface="Symbol" pitchFamily="18" charset="2"/>
                <a:ea typeface="宋体" charset="-122"/>
              </a:rPr>
              <a:t>-</a:t>
            </a:r>
            <a:r>
              <a:rPr lang="en-US" altLang="zh-CN" sz="1600" kern="0" noProof="0" dirty="0" smtClean="0">
                <a:solidFill>
                  <a:srgbClr val="000000"/>
                </a:solidFill>
                <a:latin typeface="+mn-lt"/>
                <a:ea typeface="宋体" charset="-122"/>
              </a:rPr>
              <a:t>90 dBc/Hz</a:t>
            </a:r>
          </a:p>
          <a:p>
            <a:pPr marL="777600" lvl="3" indent="-284400" eaLnBrk="1" hangingPunct="1">
              <a:spcBef>
                <a:spcPts val="500"/>
              </a:spcBef>
              <a:buFont typeface="Times New Roman" pitchFamily="18" charset="0"/>
              <a:buChar char="‒"/>
            </a:pPr>
            <a:r>
              <a:rPr kumimoji="0" lang="en-US" altLang="zh-CN" sz="1600" i="0" u="none" strike="noStrike" kern="0" cap="none" spc="0" normalizeH="0" baseline="0" noProof="0" dirty="0" smtClean="0">
                <a:ln>
                  <a:noFill/>
                </a:ln>
                <a:solidFill>
                  <a:srgbClr val="000000"/>
                </a:solidFill>
                <a:effectLst/>
                <a:uLnTx/>
                <a:uFillTx/>
                <a:latin typeface="+mn-lt"/>
                <a:ea typeface="宋体" charset="-122"/>
                <a:cs typeface="+mn-cs"/>
              </a:rPr>
              <a:t>Pole frequency </a:t>
            </a:r>
            <a:r>
              <a:rPr lang="en-US" altLang="zh-CN" sz="1600" i="1" kern="0" dirty="0" smtClean="0">
                <a:solidFill>
                  <a:srgbClr val="000000"/>
                </a:solidFill>
                <a:ea typeface="宋体" charset="-122"/>
              </a:rPr>
              <a:t>f</a:t>
            </a:r>
            <a:r>
              <a:rPr lang="en-US" altLang="zh-CN" sz="1600" i="1" kern="0" baseline="-25000" dirty="0" smtClean="0">
                <a:solidFill>
                  <a:srgbClr val="000000"/>
                </a:solidFill>
                <a:ea typeface="宋体" charset="-122"/>
              </a:rPr>
              <a:t>p</a:t>
            </a:r>
            <a:r>
              <a:rPr lang="en-US" altLang="zh-CN" sz="1600" kern="0" dirty="0" smtClean="0">
                <a:solidFill>
                  <a:srgbClr val="000000"/>
                </a:solidFill>
                <a:ea typeface="宋体" charset="-122"/>
              </a:rPr>
              <a:t> = 1 MHz</a:t>
            </a:r>
          </a:p>
          <a:p>
            <a:pPr marL="777600" lvl="3" indent="-284400" eaLnBrk="1" hangingPunct="1">
              <a:spcBef>
                <a:spcPts val="500"/>
              </a:spcBef>
              <a:buFont typeface="Times New Roman" pitchFamily="18" charset="0"/>
              <a:buChar char="‒"/>
            </a:pPr>
            <a:r>
              <a:rPr kumimoji="0" lang="en-US" altLang="zh-CN" sz="1600" i="0" u="none" strike="noStrike" kern="0" cap="none" spc="0" normalizeH="0" baseline="0" noProof="0" dirty="0" smtClean="0">
                <a:ln>
                  <a:noFill/>
                </a:ln>
                <a:solidFill>
                  <a:srgbClr val="000000"/>
                </a:solidFill>
                <a:effectLst/>
                <a:uLnTx/>
                <a:uFillTx/>
                <a:latin typeface="+mn-lt"/>
                <a:ea typeface="宋体" charset="-122"/>
                <a:cs typeface="+mn-cs"/>
              </a:rPr>
              <a:t>Zero frequency </a:t>
            </a:r>
            <a:r>
              <a:rPr lang="en-US" altLang="zh-CN" sz="1600" i="1" kern="0" dirty="0" smtClean="0">
                <a:solidFill>
                  <a:srgbClr val="000000"/>
                </a:solidFill>
                <a:ea typeface="宋体" charset="-122"/>
              </a:rPr>
              <a:t>f</a:t>
            </a:r>
            <a:r>
              <a:rPr lang="en-US" altLang="zh-CN" sz="1600" i="1" kern="0" baseline="-25000" dirty="0" smtClean="0">
                <a:solidFill>
                  <a:srgbClr val="000000"/>
                </a:solidFill>
                <a:ea typeface="宋体" charset="-122"/>
              </a:rPr>
              <a:t>z</a:t>
            </a:r>
            <a:r>
              <a:rPr lang="en-US" altLang="zh-CN" sz="1600" kern="0" dirty="0" smtClean="0">
                <a:solidFill>
                  <a:srgbClr val="000000"/>
                </a:solidFill>
                <a:ea typeface="宋体" charset="-122"/>
              </a:rPr>
              <a:t> = 100 MHz</a:t>
            </a:r>
          </a:p>
          <a:p>
            <a:pPr marL="777600" lvl="3" indent="-284400" eaLnBrk="1" hangingPunct="1">
              <a:spcBef>
                <a:spcPts val="500"/>
              </a:spcBef>
              <a:buFont typeface="Times New Roman" pitchFamily="18" charset="0"/>
              <a:buChar char="‒"/>
            </a:pPr>
            <a:r>
              <a:rPr lang="en-US" altLang="zh-CN" sz="1600" kern="0" dirty="0" smtClean="0">
                <a:solidFill>
                  <a:srgbClr val="000000"/>
                </a:solidFill>
                <a:latin typeface="+mn-lt"/>
                <a:ea typeface="宋体" charset="-122"/>
              </a:rPr>
              <a:t>PSD (infinity) = </a:t>
            </a:r>
            <a:r>
              <a:rPr lang="en-US" altLang="zh-CN" sz="1600" kern="0" dirty="0" smtClean="0">
                <a:solidFill>
                  <a:srgbClr val="000000"/>
                </a:solidFill>
                <a:latin typeface="Symbol" pitchFamily="18" charset="2"/>
                <a:ea typeface="宋体" charset="-122"/>
              </a:rPr>
              <a:t>-130</a:t>
            </a:r>
            <a:r>
              <a:rPr lang="en-US" altLang="zh-CN" sz="1600" kern="0" dirty="0" smtClean="0">
                <a:solidFill>
                  <a:srgbClr val="000000"/>
                </a:solidFill>
                <a:ea typeface="宋体" charset="-122"/>
              </a:rPr>
              <a:t> dBc/Hz</a:t>
            </a:r>
            <a:endParaRPr kumimoji="0" lang="en-US" altLang="zh-CN" sz="1600" i="0" u="none" strike="noStrike" kern="0" cap="none" spc="0" normalizeH="0" baseline="0" noProof="0" dirty="0" smtClean="0">
              <a:ln>
                <a:noFill/>
              </a:ln>
              <a:solidFill>
                <a:srgbClr val="000000"/>
              </a:solidFill>
              <a:effectLst/>
              <a:uLnTx/>
              <a:uFillTx/>
              <a:latin typeface="+mn-lt"/>
              <a:ea typeface="宋体" charset="-122"/>
              <a:cs typeface="+mn-cs"/>
            </a:endParaRPr>
          </a:p>
        </p:txBody>
      </p:sp>
      <p:graphicFrame>
        <p:nvGraphicFramePr>
          <p:cNvPr id="50178" name="Object 2"/>
          <p:cNvGraphicFramePr>
            <a:graphicFrameLocks noChangeAspect="1"/>
          </p:cNvGraphicFramePr>
          <p:nvPr/>
        </p:nvGraphicFramePr>
        <p:xfrm>
          <a:off x="3217863" y="2362200"/>
          <a:ext cx="2573337" cy="617537"/>
        </p:xfrm>
        <a:graphic>
          <a:graphicData uri="http://schemas.openxmlformats.org/presentationml/2006/ole">
            <p:oleObj spid="_x0000_s50178" name="Equation" r:id="rId4" imgW="2095200" imgH="507960" progId="">
              <p:embed/>
            </p:oleObj>
          </a:graphicData>
        </a:graphic>
      </p:graphicFrame>
      <p:grpSp>
        <p:nvGrpSpPr>
          <p:cNvPr id="53" name="组合 52"/>
          <p:cNvGrpSpPr/>
          <p:nvPr/>
        </p:nvGrpSpPr>
        <p:grpSpPr>
          <a:xfrm>
            <a:off x="4648200" y="3234904"/>
            <a:ext cx="3972148" cy="3013496"/>
            <a:chOff x="5176384" y="3661154"/>
            <a:chExt cx="3514574" cy="2592000"/>
          </a:xfrm>
        </p:grpSpPr>
        <p:pic>
          <p:nvPicPr>
            <p:cNvPr id="54" name="Picture 3"/>
            <p:cNvPicPr>
              <a:picLocks noChangeAspect="1" noChangeArrowheads="1"/>
            </p:cNvPicPr>
            <p:nvPr/>
          </p:nvPicPr>
          <p:blipFill>
            <a:blip r:embed="rId5" cstate="print"/>
            <a:srcRect/>
            <a:stretch>
              <a:fillRect/>
            </a:stretch>
          </p:blipFill>
          <p:spPr bwMode="auto">
            <a:xfrm>
              <a:off x="5176384" y="3661154"/>
              <a:ext cx="3514574" cy="2592000"/>
            </a:xfrm>
            <a:prstGeom prst="rect">
              <a:avLst/>
            </a:prstGeom>
            <a:noFill/>
            <a:ln w="9525">
              <a:noFill/>
              <a:miter lim="800000"/>
              <a:headEnd/>
              <a:tailEnd/>
            </a:ln>
            <a:effectLst/>
          </p:spPr>
        </p:pic>
        <p:sp>
          <p:nvSpPr>
            <p:cNvPr id="55" name="TextBox 54"/>
            <p:cNvSpPr txBox="1"/>
            <p:nvPr/>
          </p:nvSpPr>
          <p:spPr>
            <a:xfrm>
              <a:off x="5782408" y="4800599"/>
              <a:ext cx="2057400" cy="264728"/>
            </a:xfrm>
            <a:prstGeom prst="rect">
              <a:avLst/>
            </a:prstGeom>
            <a:noFill/>
          </p:spPr>
          <p:txBody>
            <a:bodyPr wrap="square" rtlCol="0">
              <a:spAutoFit/>
            </a:bodyPr>
            <a:lstStyle/>
            <a:p>
              <a:r>
                <a:rPr lang="en-US" altLang="zh-CN" sz="1400" b="1" dirty="0" smtClean="0">
                  <a:solidFill>
                    <a:schemeClr val="tx1"/>
                  </a:solidFill>
                  <a:latin typeface="Calibri" pitchFamily="34" charset="0"/>
                  <a:cs typeface="Calibri" pitchFamily="34" charset="0"/>
                </a:rPr>
                <a:t>11ad theoretical result</a:t>
              </a:r>
              <a:endParaRPr lang="zh-CN" altLang="en-US" sz="1400" b="1" dirty="0">
                <a:solidFill>
                  <a:schemeClr val="tx1"/>
                </a:solidFill>
                <a:latin typeface="Calibri" pitchFamily="34" charset="0"/>
                <a:cs typeface="Calibri" pitchFamily="34" charset="0"/>
              </a:endParaRPr>
            </a:p>
          </p:txBody>
        </p:sp>
        <p:sp>
          <p:nvSpPr>
            <p:cNvPr id="56" name="椭圆 55"/>
            <p:cNvSpPr/>
            <p:nvPr/>
          </p:nvSpPr>
          <p:spPr bwMode="auto">
            <a:xfrm>
              <a:off x="6841080" y="3863192"/>
              <a:ext cx="108000" cy="10800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7" name="椭圆 56"/>
            <p:cNvSpPr/>
            <p:nvPr/>
          </p:nvSpPr>
          <p:spPr bwMode="auto">
            <a:xfrm>
              <a:off x="7839974" y="5690556"/>
              <a:ext cx="108000" cy="108000"/>
            </a:xfrm>
            <a:prstGeom prst="ellipse">
              <a:avLst/>
            </a:prstGeom>
            <a:noFill/>
            <a:ln w="9525"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8" name="TextBox 57"/>
            <p:cNvSpPr txBox="1"/>
            <p:nvPr/>
          </p:nvSpPr>
          <p:spPr>
            <a:xfrm>
              <a:off x="6992816" y="3837801"/>
              <a:ext cx="1008184" cy="276999"/>
            </a:xfrm>
            <a:prstGeom prst="rect">
              <a:avLst/>
            </a:prstGeom>
            <a:noFill/>
          </p:spPr>
          <p:txBody>
            <a:bodyPr wrap="square" rtlCol="0">
              <a:spAutoFit/>
            </a:bodyPr>
            <a:lstStyle/>
            <a:p>
              <a:r>
                <a:rPr lang="en-US" altLang="zh-CN" sz="1200" dirty="0" smtClean="0">
                  <a:solidFill>
                    <a:schemeClr val="tx1"/>
                  </a:solidFill>
                </a:rPr>
                <a:t>pole freq.</a:t>
              </a:r>
              <a:endParaRPr lang="zh-CN" altLang="en-US" sz="1200" dirty="0">
                <a:solidFill>
                  <a:schemeClr val="tx1"/>
                </a:solidFill>
              </a:endParaRPr>
            </a:p>
          </p:txBody>
        </p:sp>
        <p:sp>
          <p:nvSpPr>
            <p:cNvPr id="59" name="TextBox 58"/>
            <p:cNvSpPr txBox="1"/>
            <p:nvPr/>
          </p:nvSpPr>
          <p:spPr>
            <a:xfrm>
              <a:off x="7110048" y="5562600"/>
              <a:ext cx="1008184" cy="276999"/>
            </a:xfrm>
            <a:prstGeom prst="rect">
              <a:avLst/>
            </a:prstGeom>
            <a:noFill/>
          </p:spPr>
          <p:txBody>
            <a:bodyPr wrap="square" rtlCol="0">
              <a:spAutoFit/>
            </a:bodyPr>
            <a:lstStyle/>
            <a:p>
              <a:r>
                <a:rPr lang="en-US" altLang="zh-CN" sz="1200" dirty="0" smtClean="0">
                  <a:solidFill>
                    <a:schemeClr val="tx1"/>
                  </a:solidFill>
                </a:rPr>
                <a:t>zero freq.</a:t>
              </a:r>
              <a:endParaRPr lang="zh-CN" altLang="en-US" sz="1200" dirty="0">
                <a:solidFill>
                  <a:schemeClr val="tx1"/>
                </a:solidFill>
              </a:endParaRPr>
            </a:p>
          </p:txBody>
        </p:sp>
      </p:grpSp>
      <p:sp>
        <p:nvSpPr>
          <p:cNvPr id="15" name="Date Placeholder 3"/>
          <p:cNvSpPr txBox="1">
            <a:spLocks/>
          </p:cNvSpPr>
          <p:nvPr/>
        </p:nvSpPr>
        <p:spPr bwMode="auto">
          <a:xfrm>
            <a:off x="685800" y="304800"/>
            <a:ext cx="2303451"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Mar. 2016</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US" altLang="zh-CN" dirty="0" smtClean="0"/>
              <a:t>Kun Zeng</a:t>
            </a:r>
            <a:r>
              <a:rPr lang="en-GB" dirty="0" smtClean="0"/>
              <a:t>,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6</a:t>
            </a:fld>
            <a:endParaRPr lang="en-GB" dirty="0"/>
          </a:p>
        </p:txBody>
      </p:sp>
      <p:sp>
        <p:nvSpPr>
          <p:cNvPr id="5" name="Rectangle 2"/>
          <p:cNvSpPr>
            <a:spLocks noGrp="1" noChangeArrowheads="1"/>
          </p:cNvSpPr>
          <p:nvPr>
            <p:ph type="title"/>
          </p:nvPr>
        </p:nvSpPr>
        <p:spPr>
          <a:xfrm>
            <a:off x="685800" y="685800"/>
            <a:ext cx="7772400" cy="1066800"/>
          </a:xfrm>
        </p:spPr>
        <p:txBody>
          <a:bodyPr/>
          <a:lstStyle/>
          <a:p>
            <a:r>
              <a:rPr lang="en-US" altLang="zh-CN" dirty="0" smtClean="0">
                <a:ea typeface="宋体" charset="-122"/>
              </a:rPr>
              <a:t>New Requirements on PN model for 802.11ay</a:t>
            </a:r>
          </a:p>
        </p:txBody>
      </p:sp>
      <p:sp>
        <p:nvSpPr>
          <p:cNvPr id="142" name="Rectangle 3"/>
          <p:cNvSpPr txBox="1">
            <a:spLocks noChangeArrowheads="1"/>
          </p:cNvSpPr>
          <p:nvPr/>
        </p:nvSpPr>
        <p:spPr bwMode="auto">
          <a:xfrm>
            <a:off x="838200" y="1752600"/>
            <a:ext cx="7772400" cy="2362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marL="342900" lvl="0" indent="-342900" eaLnBrk="1" hangingPunct="1">
              <a:spcBef>
                <a:spcPts val="600"/>
              </a:spcBef>
              <a:buFont typeface="Arial" pitchFamily="34" charset="0"/>
              <a:buChar char="•"/>
              <a:defRPr/>
            </a:pPr>
            <a:r>
              <a:rPr kumimoji="0" lang="en-US" altLang="zh-CN" sz="1800" b="1" i="0" u="none" strike="noStrike" kern="0" cap="none" spc="0" normalizeH="0" baseline="0" noProof="0" dirty="0" smtClean="0">
                <a:ln>
                  <a:noFill/>
                </a:ln>
                <a:solidFill>
                  <a:srgbClr val="000000"/>
                </a:solidFill>
                <a:effectLst/>
                <a:uLnTx/>
                <a:uFillTx/>
                <a:latin typeface="+mn-lt"/>
                <a:ea typeface="宋体" charset="-122"/>
                <a:cs typeface="+mn-cs"/>
              </a:rPr>
              <a:t>Outdoor</a:t>
            </a:r>
            <a:r>
              <a:rPr kumimoji="0" lang="en-US" altLang="zh-CN" sz="1800" b="1" i="0" u="none" strike="noStrike" kern="0" cap="none" spc="0" normalizeH="0" noProof="0" dirty="0" smtClean="0">
                <a:ln>
                  <a:noFill/>
                </a:ln>
                <a:solidFill>
                  <a:srgbClr val="000000"/>
                </a:solidFill>
                <a:effectLst/>
                <a:uLnTx/>
                <a:uFillTx/>
                <a:latin typeface="+mn-lt"/>
                <a:ea typeface="宋体" charset="-122"/>
                <a:cs typeface="+mn-cs"/>
              </a:rPr>
              <a:t> scenario and MIMO transmission in 11ay, which will pose changes on current </a:t>
            </a:r>
            <a:r>
              <a:rPr kumimoji="0" lang="en-US" altLang="zh-CN" sz="1800" b="1" i="0" u="none" strike="noStrike" kern="0" cap="none" spc="0" normalizeH="0" noProof="0" dirty="0" smtClean="0">
                <a:ln>
                  <a:noFill/>
                </a:ln>
                <a:solidFill>
                  <a:schemeClr val="accent2"/>
                </a:solidFill>
                <a:effectLst/>
                <a:uLnTx/>
                <a:uFillTx/>
                <a:latin typeface="+mn-lt"/>
                <a:ea typeface="宋体" charset="-122"/>
                <a:cs typeface="+mn-cs"/>
              </a:rPr>
              <a:t>Single LO Structure </a:t>
            </a:r>
            <a:r>
              <a:rPr kumimoji="0" lang="en-US" altLang="zh-CN" sz="1800" b="1" i="0" u="none" strike="noStrike" kern="0" cap="none" spc="0" normalizeH="0" noProof="0" dirty="0" smtClean="0">
                <a:ln>
                  <a:noFill/>
                </a:ln>
                <a:solidFill>
                  <a:srgbClr val="000000"/>
                </a:solidFill>
                <a:effectLst/>
                <a:uLnTx/>
                <a:uFillTx/>
                <a:latin typeface="+mn-lt"/>
                <a:ea typeface="宋体" charset="-122"/>
                <a:cs typeface="+mn-cs"/>
              </a:rPr>
              <a:t>of 11ad.</a:t>
            </a:r>
            <a:endParaRPr lang="en-US" altLang="zh-CN" sz="1600" kern="0" dirty="0" smtClean="0">
              <a:solidFill>
                <a:schemeClr val="tx1"/>
              </a:solidFill>
            </a:endParaRPr>
          </a:p>
          <a:p>
            <a:pPr marL="777600" lvl="3" indent="-284400" eaLnBrk="1" hangingPunct="1">
              <a:spcBef>
                <a:spcPts val="500"/>
              </a:spcBef>
              <a:buFont typeface="Times New Roman" pitchFamily="18" charset="0"/>
              <a:buChar char="‒"/>
            </a:pPr>
            <a:r>
              <a:rPr kumimoji="0" lang="en-US" altLang="zh-CN" sz="1600" b="1" i="0" u="none" strike="noStrike" kern="0" cap="none" spc="0" normalizeH="0" baseline="0" noProof="0" dirty="0" smtClean="0">
                <a:ln>
                  <a:noFill/>
                </a:ln>
                <a:solidFill>
                  <a:srgbClr val="000000"/>
                </a:solidFill>
                <a:effectLst/>
                <a:uLnTx/>
                <a:uFillTx/>
                <a:latin typeface="+mn-lt"/>
                <a:ea typeface="宋体" charset="-122"/>
                <a:cs typeface="+mn-cs"/>
              </a:rPr>
              <a:t>Wireless Backhauling:</a:t>
            </a:r>
            <a:r>
              <a:rPr kumimoji="0" lang="en-US" altLang="zh-CN" sz="1600" b="1" i="0" u="none" strike="noStrike" kern="0" cap="none" spc="0" normalizeH="0" noProof="0" dirty="0" smtClean="0">
                <a:ln>
                  <a:noFill/>
                </a:ln>
                <a:solidFill>
                  <a:srgbClr val="000000"/>
                </a:solidFill>
                <a:effectLst/>
                <a:uLnTx/>
                <a:uFillTx/>
                <a:latin typeface="+mn-lt"/>
                <a:ea typeface="宋体" charset="-122"/>
                <a:cs typeface="+mn-cs"/>
              </a:rPr>
              <a:t>  </a:t>
            </a:r>
            <a:r>
              <a:rPr kumimoji="0" lang="en-US" altLang="zh-CN" sz="1600" i="0" u="none" strike="noStrike" kern="0" cap="none" spc="0" normalizeH="0" noProof="0" dirty="0" smtClean="0">
                <a:ln>
                  <a:noFill/>
                </a:ln>
                <a:solidFill>
                  <a:srgbClr val="000000"/>
                </a:solidFill>
                <a:effectLst/>
                <a:uLnTx/>
                <a:uFillTx/>
                <a:latin typeface="+mn-lt"/>
                <a:ea typeface="宋体" charset="-122"/>
                <a:cs typeface="+mn-cs"/>
              </a:rPr>
              <a:t>To compensate significant propagation losses, a feasible and economical approach is by composing a larger array with higher antenna gain based on several small arrays (left-handed figure);</a:t>
            </a:r>
          </a:p>
          <a:p>
            <a:pPr marL="777600" lvl="3" indent="-284400" eaLnBrk="1" hangingPunct="1">
              <a:spcBef>
                <a:spcPts val="500"/>
              </a:spcBef>
              <a:buFont typeface="Times New Roman" pitchFamily="18" charset="0"/>
              <a:buChar char="‒"/>
            </a:pPr>
            <a:r>
              <a:rPr lang="en-US" altLang="zh-CN" sz="1600" b="1" kern="0" baseline="0" dirty="0" smtClean="0">
                <a:solidFill>
                  <a:srgbClr val="000000"/>
                </a:solidFill>
                <a:latin typeface="+mn-lt"/>
                <a:ea typeface="宋体" charset="-122"/>
              </a:rPr>
              <a:t>MIMO:</a:t>
            </a:r>
            <a:r>
              <a:rPr lang="en-US" altLang="zh-CN" sz="1600" b="1" kern="0" dirty="0" smtClean="0">
                <a:solidFill>
                  <a:srgbClr val="000000"/>
                </a:solidFill>
                <a:latin typeface="+mn-lt"/>
                <a:ea typeface="宋体" charset="-122"/>
              </a:rPr>
              <a:t>  </a:t>
            </a:r>
            <a:r>
              <a:rPr lang="en-US" altLang="zh-CN" sz="1600" kern="0" dirty="0" smtClean="0">
                <a:solidFill>
                  <a:srgbClr val="000000"/>
                </a:solidFill>
                <a:latin typeface="+mn-lt"/>
                <a:ea typeface="宋体" charset="-122"/>
              </a:rPr>
              <a:t> Multi-stream is supported by multiple RF paths (right-handed figure);</a:t>
            </a:r>
            <a:endParaRPr kumimoji="0" lang="en-US" altLang="zh-CN" sz="1600" b="1" i="0" u="none" strike="noStrike" kern="0" cap="none" spc="0" normalizeH="0" baseline="0" noProof="0" dirty="0" smtClean="0">
              <a:ln>
                <a:noFill/>
              </a:ln>
              <a:solidFill>
                <a:srgbClr val="000000"/>
              </a:solidFill>
              <a:effectLst/>
              <a:uLnTx/>
              <a:uFillTx/>
              <a:latin typeface="+mn-lt"/>
              <a:ea typeface="宋体" charset="-122"/>
              <a:cs typeface="+mn-cs"/>
            </a:endParaRPr>
          </a:p>
        </p:txBody>
      </p:sp>
      <p:sp>
        <p:nvSpPr>
          <p:cNvPr id="21" name="Rectangle 3"/>
          <p:cNvSpPr txBox="1">
            <a:spLocks noChangeArrowheads="1"/>
          </p:cNvSpPr>
          <p:nvPr/>
        </p:nvSpPr>
        <p:spPr bwMode="auto">
          <a:xfrm>
            <a:off x="685800" y="6065980"/>
            <a:ext cx="7772400" cy="457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marL="342900" lvl="0" indent="-342900" eaLnBrk="1" hangingPunct="1">
              <a:spcBef>
                <a:spcPts val="600"/>
              </a:spcBef>
              <a:buFont typeface="Arial" pitchFamily="34" charset="0"/>
              <a:buChar char="•"/>
              <a:defRPr/>
            </a:pPr>
            <a:r>
              <a:rPr kumimoji="0" lang="en-US" altLang="zh-CN" sz="1800" b="1" i="0" u="none" strike="noStrike" kern="0" cap="none" spc="0" normalizeH="0" baseline="0" noProof="0" dirty="0" smtClean="0">
                <a:ln>
                  <a:noFill/>
                </a:ln>
                <a:solidFill>
                  <a:srgbClr val="000000"/>
                </a:solidFill>
                <a:effectLst/>
                <a:uLnTx/>
                <a:uFillTx/>
                <a:latin typeface="+mn-lt"/>
                <a:ea typeface="宋体" charset="-122"/>
                <a:cs typeface="+mn-cs"/>
              </a:rPr>
              <a:t>It is necessary to implement </a:t>
            </a:r>
            <a:r>
              <a:rPr lang="en-US" altLang="zh-CN" sz="1800" b="1" kern="0" dirty="0" smtClean="0">
                <a:solidFill>
                  <a:schemeClr val="accent2"/>
                </a:solidFill>
                <a:latin typeface="+mn-lt"/>
                <a:ea typeface="宋体" charset="-122"/>
              </a:rPr>
              <a:t>Multiple LOs Structure </a:t>
            </a:r>
            <a:r>
              <a:rPr kumimoji="0" lang="en-US" altLang="zh-CN" sz="1800" b="1" i="0" u="none" strike="noStrike" kern="0" cap="none" spc="0" normalizeH="0" noProof="0" dirty="0" smtClean="0">
                <a:ln>
                  <a:noFill/>
                </a:ln>
                <a:solidFill>
                  <a:srgbClr val="000000"/>
                </a:solidFill>
                <a:effectLst/>
                <a:uLnTx/>
                <a:uFillTx/>
                <a:latin typeface="+mn-lt"/>
                <a:ea typeface="宋体" charset="-122"/>
                <a:cs typeface="+mn-cs"/>
              </a:rPr>
              <a:t>in 802.11ay.</a:t>
            </a:r>
            <a:endParaRPr kumimoji="0" lang="en-US" altLang="zh-CN" sz="1800" b="1" i="0" u="none" strike="noStrike" kern="0" cap="none" spc="0" normalizeH="0" baseline="0" noProof="0" dirty="0" smtClean="0">
              <a:ln>
                <a:noFill/>
              </a:ln>
              <a:solidFill>
                <a:srgbClr val="000000"/>
              </a:solidFill>
              <a:effectLst/>
              <a:uLnTx/>
              <a:uFillTx/>
              <a:latin typeface="+mn-lt"/>
              <a:ea typeface="宋体" charset="-122"/>
              <a:cs typeface="+mn-cs"/>
            </a:endParaRPr>
          </a:p>
        </p:txBody>
      </p:sp>
      <p:grpSp>
        <p:nvGrpSpPr>
          <p:cNvPr id="34" name="组合 33"/>
          <p:cNvGrpSpPr/>
          <p:nvPr/>
        </p:nvGrpSpPr>
        <p:grpSpPr>
          <a:xfrm>
            <a:off x="1120060" y="3529820"/>
            <a:ext cx="3299540" cy="2571580"/>
            <a:chOff x="891460" y="3529820"/>
            <a:chExt cx="3299540" cy="2571580"/>
          </a:xfrm>
        </p:grpSpPr>
        <p:sp>
          <p:nvSpPr>
            <p:cNvPr id="29" name="矩形 28"/>
            <p:cNvSpPr/>
            <p:nvPr/>
          </p:nvSpPr>
          <p:spPr bwMode="auto">
            <a:xfrm>
              <a:off x="2921976" y="3529820"/>
              <a:ext cx="324000" cy="2455439"/>
            </a:xfrm>
            <a:prstGeom prst="rect">
              <a:avLst/>
            </a:prstGeom>
            <a:solidFill>
              <a:schemeClr val="bg1">
                <a:lumMod val="85000"/>
              </a:schemeClr>
            </a:solidFill>
            <a:ln w="9525" cap="flat" cmpd="sng" algn="ctr">
              <a:solidFill>
                <a:schemeClr val="tx1">
                  <a:lumMod val="50000"/>
                  <a:lumOff val="50000"/>
                </a:schemeClr>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graphicFrame>
          <p:nvGraphicFramePr>
            <p:cNvPr id="51208" name="Object 8"/>
            <p:cNvGraphicFramePr>
              <a:graphicFrameLocks noChangeAspect="1"/>
            </p:cNvGraphicFramePr>
            <p:nvPr/>
          </p:nvGraphicFramePr>
          <p:xfrm>
            <a:off x="891460" y="3581400"/>
            <a:ext cx="3299540" cy="2520000"/>
          </p:xfrm>
          <a:graphic>
            <a:graphicData uri="http://schemas.openxmlformats.org/presentationml/2006/ole">
              <p:oleObj spid="_x0000_s51208" name="Visio" r:id="rId4" imgW="4071652" imgH="3109246" progId="">
                <p:embed/>
              </p:oleObj>
            </a:graphicData>
          </a:graphic>
        </p:graphicFrame>
      </p:grpSp>
      <p:graphicFrame>
        <p:nvGraphicFramePr>
          <p:cNvPr id="51209" name="Object 9"/>
          <p:cNvGraphicFramePr>
            <a:graphicFrameLocks noChangeAspect="1"/>
          </p:cNvGraphicFramePr>
          <p:nvPr/>
        </p:nvGraphicFramePr>
        <p:xfrm>
          <a:off x="4953000" y="3581400"/>
          <a:ext cx="3236508" cy="2520000"/>
        </p:xfrm>
        <a:graphic>
          <a:graphicData uri="http://schemas.openxmlformats.org/presentationml/2006/ole">
            <p:oleObj spid="_x0000_s51209" name="Visio" r:id="rId5" imgW="3993642" imgH="3109246" progId="">
              <p:embed/>
            </p:oleObj>
          </a:graphicData>
        </a:graphic>
      </p:graphicFrame>
      <p:sp>
        <p:nvSpPr>
          <p:cNvPr id="12" name="Date Placeholder 3"/>
          <p:cNvSpPr txBox="1">
            <a:spLocks/>
          </p:cNvSpPr>
          <p:nvPr/>
        </p:nvSpPr>
        <p:spPr bwMode="auto">
          <a:xfrm>
            <a:off x="685800" y="304800"/>
            <a:ext cx="2303451"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Mar. 2016</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p:cNvSpPr/>
          <p:nvPr/>
        </p:nvSpPr>
        <p:spPr bwMode="auto">
          <a:xfrm>
            <a:off x="1919330" y="4160400"/>
            <a:ext cx="900000" cy="2088000"/>
          </a:xfrm>
          <a:prstGeom prst="rect">
            <a:avLst/>
          </a:prstGeom>
          <a:solidFill>
            <a:schemeClr val="bg2">
              <a:lumMod val="20000"/>
              <a:lumOff val="80000"/>
            </a:schemeClr>
          </a:solidFill>
          <a:ln w="12700" cap="flat" cmpd="sng" algn="ctr">
            <a:solidFill>
              <a:schemeClr val="accent2"/>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2" name="矩形 31"/>
          <p:cNvSpPr/>
          <p:nvPr/>
        </p:nvSpPr>
        <p:spPr bwMode="auto">
          <a:xfrm>
            <a:off x="7360920" y="1760220"/>
            <a:ext cx="792000" cy="2304000"/>
          </a:xfrm>
          <a:prstGeom prst="rect">
            <a:avLst/>
          </a:prstGeom>
          <a:solidFill>
            <a:schemeClr val="bg2">
              <a:lumMod val="20000"/>
              <a:lumOff val="80000"/>
            </a:schemeClr>
          </a:solidFill>
          <a:ln w="12700" cap="flat" cmpd="sng" algn="ctr">
            <a:solidFill>
              <a:schemeClr val="accent2"/>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0" name="矩形 29"/>
          <p:cNvSpPr/>
          <p:nvPr/>
        </p:nvSpPr>
        <p:spPr bwMode="auto">
          <a:xfrm>
            <a:off x="4635371" y="1748824"/>
            <a:ext cx="720000" cy="2736000"/>
          </a:xfrm>
          <a:prstGeom prst="rect">
            <a:avLst/>
          </a:prstGeom>
          <a:solidFill>
            <a:schemeClr val="bg2">
              <a:lumMod val="20000"/>
              <a:lumOff val="80000"/>
            </a:schemeClr>
          </a:solidFill>
          <a:ln w="12700" cap="flat" cmpd="sng" algn="ctr">
            <a:solidFill>
              <a:schemeClr val="accent2"/>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2" name="矩形 21"/>
          <p:cNvSpPr/>
          <p:nvPr/>
        </p:nvSpPr>
        <p:spPr bwMode="auto">
          <a:xfrm>
            <a:off x="1895475" y="1756376"/>
            <a:ext cx="684000" cy="2088000"/>
          </a:xfrm>
          <a:prstGeom prst="rect">
            <a:avLst/>
          </a:prstGeom>
          <a:solidFill>
            <a:schemeClr val="bg2">
              <a:lumMod val="20000"/>
              <a:lumOff val="80000"/>
            </a:schemeClr>
          </a:solidFill>
          <a:ln w="12700" cap="flat" cmpd="sng" algn="ctr">
            <a:solidFill>
              <a:schemeClr val="accent2"/>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 name="Footer Placeholder 4"/>
          <p:cNvSpPr>
            <a:spLocks noGrp="1"/>
          </p:cNvSpPr>
          <p:nvPr>
            <p:ph type="ftr" idx="14"/>
          </p:nvPr>
        </p:nvSpPr>
        <p:spPr>
          <a:xfrm>
            <a:off x="5500694" y="6475413"/>
            <a:ext cx="3041644" cy="180975"/>
          </a:xfrm>
        </p:spPr>
        <p:txBody>
          <a:bodyPr/>
          <a:lstStyle/>
          <a:p>
            <a:r>
              <a:rPr lang="en-US" altLang="zh-CN" dirty="0" smtClean="0"/>
              <a:t>Kun Zeng</a:t>
            </a:r>
            <a:r>
              <a:rPr lang="en-GB" dirty="0" smtClean="0"/>
              <a:t>,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7</a:t>
            </a:fld>
            <a:endParaRPr lang="en-GB" dirty="0"/>
          </a:p>
        </p:txBody>
      </p:sp>
      <p:sp>
        <p:nvSpPr>
          <p:cNvPr id="5" name="Rectangle 2"/>
          <p:cNvSpPr>
            <a:spLocks noGrp="1" noChangeArrowheads="1"/>
          </p:cNvSpPr>
          <p:nvPr>
            <p:ph type="title"/>
          </p:nvPr>
        </p:nvSpPr>
        <p:spPr>
          <a:xfrm>
            <a:off x="685800" y="685800"/>
            <a:ext cx="7772400" cy="1066800"/>
          </a:xfrm>
        </p:spPr>
        <p:txBody>
          <a:bodyPr/>
          <a:lstStyle/>
          <a:p>
            <a:r>
              <a:rPr lang="en-US" altLang="zh-CN" dirty="0" smtClean="0"/>
              <a:t>Possible </a:t>
            </a:r>
            <a:r>
              <a:rPr lang="en-US" altLang="zh-CN" dirty="0" smtClean="0">
                <a:ea typeface="宋体" charset="-122"/>
              </a:rPr>
              <a:t>Multiple LOs Structures</a:t>
            </a:r>
            <a:br>
              <a:rPr lang="en-US" altLang="zh-CN" dirty="0" smtClean="0">
                <a:ea typeface="宋体" charset="-122"/>
              </a:rPr>
            </a:br>
            <a:endParaRPr lang="en-US" altLang="zh-CN" dirty="0" smtClean="0">
              <a:ea typeface="宋体" charset="-122"/>
            </a:endParaRPr>
          </a:p>
        </p:txBody>
      </p:sp>
      <p:graphicFrame>
        <p:nvGraphicFramePr>
          <p:cNvPr id="70660" name="Object 4"/>
          <p:cNvGraphicFramePr>
            <a:graphicFrameLocks noChangeAspect="1"/>
          </p:cNvGraphicFramePr>
          <p:nvPr/>
        </p:nvGraphicFramePr>
        <p:xfrm>
          <a:off x="838200" y="1680176"/>
          <a:ext cx="2224501" cy="2232000"/>
        </p:xfrm>
        <a:graphic>
          <a:graphicData uri="http://schemas.openxmlformats.org/presentationml/2006/ole">
            <p:oleObj spid="_x0000_s70660" name="Visio" r:id="rId4" imgW="2354866" imgH="2362867" progId="">
              <p:embed/>
            </p:oleObj>
          </a:graphicData>
        </a:graphic>
      </p:graphicFrame>
      <p:graphicFrame>
        <p:nvGraphicFramePr>
          <p:cNvPr id="70663" name="Object 7"/>
          <p:cNvGraphicFramePr>
            <a:graphicFrameLocks noChangeAspect="1"/>
          </p:cNvGraphicFramePr>
          <p:nvPr/>
        </p:nvGraphicFramePr>
        <p:xfrm>
          <a:off x="3505407" y="1680176"/>
          <a:ext cx="2354263" cy="2828925"/>
        </p:xfrm>
        <a:graphic>
          <a:graphicData uri="http://schemas.openxmlformats.org/presentationml/2006/ole">
            <p:oleObj spid="_x0000_s70663" name="Visio" r:id="rId5" imgW="2354866" imgH="2828925" progId="">
              <p:embed/>
            </p:oleObj>
          </a:graphicData>
        </a:graphic>
      </p:graphicFrame>
      <p:sp>
        <p:nvSpPr>
          <p:cNvPr id="27" name="TextBox 26"/>
          <p:cNvSpPr txBox="1"/>
          <p:nvPr/>
        </p:nvSpPr>
        <p:spPr>
          <a:xfrm>
            <a:off x="1447800" y="1527776"/>
            <a:ext cx="915276" cy="307777"/>
          </a:xfrm>
          <a:prstGeom prst="rect">
            <a:avLst/>
          </a:prstGeom>
          <a:solidFill>
            <a:schemeClr val="bg1"/>
          </a:solidFill>
        </p:spPr>
        <p:txBody>
          <a:bodyPr wrap="square" rtlCol="0">
            <a:spAutoFit/>
          </a:bodyPr>
          <a:lstStyle/>
          <a:p>
            <a:r>
              <a:rPr lang="en-US" altLang="zh-CN" sz="1400" b="1" dirty="0" smtClean="0">
                <a:solidFill>
                  <a:srgbClr val="FF0000"/>
                </a:solidFill>
                <a:latin typeface="Calibri" pitchFamily="34" charset="0"/>
                <a:cs typeface="Calibri" pitchFamily="34" charset="0"/>
              </a:rPr>
              <a:t>Option A</a:t>
            </a:r>
            <a:endParaRPr lang="zh-CN" altLang="en-US" sz="1400" b="1" dirty="0">
              <a:solidFill>
                <a:srgbClr val="FF0000"/>
              </a:solidFill>
              <a:latin typeface="Calibri" pitchFamily="34" charset="0"/>
              <a:cs typeface="Calibri" pitchFamily="34" charset="0"/>
            </a:endParaRPr>
          </a:p>
        </p:txBody>
      </p:sp>
      <p:sp>
        <p:nvSpPr>
          <p:cNvPr id="31" name="TextBox 30"/>
          <p:cNvSpPr txBox="1"/>
          <p:nvPr/>
        </p:nvSpPr>
        <p:spPr>
          <a:xfrm>
            <a:off x="4153912" y="1527776"/>
            <a:ext cx="915276" cy="307777"/>
          </a:xfrm>
          <a:prstGeom prst="rect">
            <a:avLst/>
          </a:prstGeom>
          <a:solidFill>
            <a:schemeClr val="bg1"/>
          </a:solidFill>
        </p:spPr>
        <p:txBody>
          <a:bodyPr wrap="square" rtlCol="0">
            <a:spAutoFit/>
          </a:bodyPr>
          <a:lstStyle/>
          <a:p>
            <a:r>
              <a:rPr lang="en-US" altLang="zh-CN" sz="1400" b="1" dirty="0" smtClean="0">
                <a:solidFill>
                  <a:srgbClr val="FF0000"/>
                </a:solidFill>
                <a:latin typeface="Calibri" pitchFamily="34" charset="0"/>
                <a:cs typeface="Calibri" pitchFamily="34" charset="0"/>
              </a:rPr>
              <a:t>Option B</a:t>
            </a:r>
            <a:endParaRPr lang="zh-CN" altLang="en-US" sz="1400" b="1" dirty="0">
              <a:solidFill>
                <a:srgbClr val="FF0000"/>
              </a:solidFill>
              <a:latin typeface="Calibri" pitchFamily="34" charset="0"/>
              <a:cs typeface="Calibri" pitchFamily="34" charset="0"/>
            </a:endParaRPr>
          </a:p>
        </p:txBody>
      </p:sp>
      <p:graphicFrame>
        <p:nvGraphicFramePr>
          <p:cNvPr id="70666" name="Object 10"/>
          <p:cNvGraphicFramePr>
            <a:graphicFrameLocks noChangeAspect="1"/>
          </p:cNvGraphicFramePr>
          <p:nvPr/>
        </p:nvGraphicFramePr>
        <p:xfrm>
          <a:off x="6302375" y="1680176"/>
          <a:ext cx="2460625" cy="2457450"/>
        </p:xfrm>
        <a:graphic>
          <a:graphicData uri="http://schemas.openxmlformats.org/presentationml/2006/ole">
            <p:oleObj spid="_x0000_s70666" name="Visio" r:id="rId6" imgW="2460879" imgH="2457736" progId="">
              <p:embed/>
            </p:oleObj>
          </a:graphicData>
        </a:graphic>
      </p:graphicFrame>
      <p:sp>
        <p:nvSpPr>
          <p:cNvPr id="36" name="TextBox 35"/>
          <p:cNvSpPr txBox="1"/>
          <p:nvPr/>
        </p:nvSpPr>
        <p:spPr>
          <a:xfrm>
            <a:off x="6982365" y="1527776"/>
            <a:ext cx="915276" cy="307777"/>
          </a:xfrm>
          <a:prstGeom prst="rect">
            <a:avLst/>
          </a:prstGeom>
          <a:solidFill>
            <a:schemeClr val="bg1"/>
          </a:solidFill>
        </p:spPr>
        <p:txBody>
          <a:bodyPr wrap="square" rtlCol="0">
            <a:spAutoFit/>
          </a:bodyPr>
          <a:lstStyle/>
          <a:p>
            <a:r>
              <a:rPr lang="en-US" altLang="zh-CN" sz="1400" b="1" dirty="0" smtClean="0">
                <a:solidFill>
                  <a:srgbClr val="FF0000"/>
                </a:solidFill>
                <a:latin typeface="Calibri" pitchFamily="34" charset="0"/>
                <a:cs typeface="Calibri" pitchFamily="34" charset="0"/>
              </a:rPr>
              <a:t>Option C</a:t>
            </a:r>
            <a:endParaRPr lang="zh-CN" altLang="en-US" sz="1400" b="1" dirty="0">
              <a:solidFill>
                <a:srgbClr val="FF0000"/>
              </a:solidFill>
              <a:latin typeface="Calibri" pitchFamily="34" charset="0"/>
              <a:cs typeface="Calibri" pitchFamily="34" charset="0"/>
            </a:endParaRPr>
          </a:p>
        </p:txBody>
      </p:sp>
      <p:graphicFrame>
        <p:nvGraphicFramePr>
          <p:cNvPr id="70667" name="Object 11"/>
          <p:cNvGraphicFramePr>
            <a:graphicFrameLocks noChangeAspect="1"/>
          </p:cNvGraphicFramePr>
          <p:nvPr/>
        </p:nvGraphicFramePr>
        <p:xfrm>
          <a:off x="838200" y="4019550"/>
          <a:ext cx="2566987" cy="2457450"/>
        </p:xfrm>
        <a:graphic>
          <a:graphicData uri="http://schemas.openxmlformats.org/presentationml/2006/ole">
            <p:oleObj spid="_x0000_s70667" name="Visio" r:id="rId7" imgW="2567178" imgH="2457736" progId="">
              <p:embed/>
            </p:oleObj>
          </a:graphicData>
        </a:graphic>
      </p:graphicFrame>
      <p:graphicFrame>
        <p:nvGraphicFramePr>
          <p:cNvPr id="38" name="表格 37"/>
          <p:cNvGraphicFramePr>
            <a:graphicFrameLocks noGrp="1"/>
          </p:cNvGraphicFramePr>
          <p:nvPr/>
        </p:nvGraphicFramePr>
        <p:xfrm>
          <a:off x="4267200" y="4648200"/>
          <a:ext cx="4191000" cy="1742440"/>
        </p:xfrm>
        <a:graphic>
          <a:graphicData uri="http://schemas.openxmlformats.org/drawingml/2006/table">
            <a:tbl>
              <a:tblPr firstRow="1" bandRow="1">
                <a:tableStyleId>{5940675A-B579-460E-94D1-54222C63F5DA}</a:tableStyleId>
              </a:tblPr>
              <a:tblGrid>
                <a:gridCol w="1143000"/>
                <a:gridCol w="3048000"/>
              </a:tblGrid>
              <a:tr h="370840">
                <a:tc>
                  <a:txBody>
                    <a:bodyPr/>
                    <a:lstStyle/>
                    <a:p>
                      <a:pPr algn="ctr"/>
                      <a:r>
                        <a:rPr lang="en-US" altLang="zh-CN" sz="1400" baseline="0" dirty="0" smtClean="0"/>
                        <a:t>A</a:t>
                      </a:r>
                      <a:endParaRPr lang="zh-CN" altLang="en-US" sz="1400" dirty="0"/>
                    </a:p>
                  </a:txBody>
                  <a:tcPr anchor="ctr"/>
                </a:tc>
                <a:tc>
                  <a:txBody>
                    <a:bodyPr/>
                    <a:lstStyle/>
                    <a:p>
                      <a:r>
                        <a:rPr lang="en-US" altLang="zh-CN" sz="1200" dirty="0" smtClean="0"/>
                        <a:t>Independent LO for each path/</a:t>
                      </a:r>
                      <a:r>
                        <a:rPr lang="en-US" altLang="zh-CN" sz="1200" baseline="0" dirty="0" smtClean="0"/>
                        <a:t> no freq. multiplier</a:t>
                      </a:r>
                      <a:endParaRPr lang="zh-CN" altLang="en-US" sz="1200" dirty="0"/>
                    </a:p>
                  </a:txBody>
                  <a:tcPr anchor="ctr"/>
                </a:tc>
              </a:tr>
              <a:tr h="370840">
                <a:tc>
                  <a:txBody>
                    <a:bodyPr/>
                    <a:lstStyle/>
                    <a:p>
                      <a:pPr algn="ctr"/>
                      <a:r>
                        <a:rPr lang="en-US" altLang="zh-CN" sz="1400" dirty="0" smtClean="0"/>
                        <a:t>B</a:t>
                      </a:r>
                      <a:endParaRPr lang="zh-CN" altLang="en-US" sz="14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t>Independent LO &amp; freq.</a:t>
                      </a:r>
                      <a:r>
                        <a:rPr lang="en-US" altLang="zh-CN" sz="1200" baseline="0" dirty="0" smtClean="0"/>
                        <a:t> multiplier for each path</a:t>
                      </a:r>
                      <a:endParaRPr lang="zh-CN" altLang="en-US" sz="1200" dirty="0" smtClean="0"/>
                    </a:p>
                  </a:txBody>
                  <a:tcPr anchor="ctr"/>
                </a:tc>
              </a:tr>
              <a:tr h="370840">
                <a:tc>
                  <a:txBody>
                    <a:bodyPr/>
                    <a:lstStyle/>
                    <a:p>
                      <a:pPr algn="ctr"/>
                      <a:r>
                        <a:rPr lang="en-US" altLang="zh-CN" sz="1400" dirty="0" smtClean="0"/>
                        <a:t>C</a:t>
                      </a:r>
                      <a:endParaRPr lang="zh-CN" altLang="en-US" sz="14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t>Common oscillator/</a:t>
                      </a:r>
                      <a:r>
                        <a:rPr lang="en-US" altLang="zh-CN" sz="1200" baseline="0" dirty="0" smtClean="0"/>
                        <a:t>no freq. multiplier</a:t>
                      </a:r>
                      <a:endParaRPr lang="zh-CN" altLang="en-US" sz="1200" dirty="0"/>
                    </a:p>
                  </a:txBody>
                  <a:tcPr anchor="ctr"/>
                </a:tc>
              </a:tr>
              <a:tr h="370840">
                <a:tc>
                  <a:txBody>
                    <a:bodyPr/>
                    <a:lstStyle/>
                    <a:p>
                      <a:pPr algn="ctr"/>
                      <a:r>
                        <a:rPr lang="en-US" altLang="zh-CN" sz="1400" dirty="0" smtClean="0"/>
                        <a:t>D</a:t>
                      </a:r>
                      <a:endParaRPr lang="zh-CN" altLang="en-US" sz="1400" dirty="0"/>
                    </a:p>
                  </a:txBody>
                  <a:tcPr anchor="ctr"/>
                </a:tc>
                <a:tc>
                  <a:txBody>
                    <a:bodyPr/>
                    <a:lstStyle/>
                    <a:p>
                      <a:r>
                        <a:rPr lang="en-US" altLang="zh-CN" sz="1200" dirty="0" smtClean="0"/>
                        <a:t>Common</a:t>
                      </a:r>
                      <a:r>
                        <a:rPr lang="en-US" altLang="zh-CN" sz="1200" baseline="0" dirty="0" smtClean="0"/>
                        <a:t> oscillator &amp; independent freq. multiplier for each path</a:t>
                      </a:r>
                      <a:endParaRPr lang="zh-CN" altLang="en-US" sz="1200" dirty="0"/>
                    </a:p>
                  </a:txBody>
                  <a:tcPr anchor="ctr"/>
                </a:tc>
              </a:tr>
            </a:tbl>
          </a:graphicData>
        </a:graphic>
      </p:graphicFrame>
      <p:sp>
        <p:nvSpPr>
          <p:cNvPr id="18" name="TextBox 17"/>
          <p:cNvSpPr txBox="1"/>
          <p:nvPr/>
        </p:nvSpPr>
        <p:spPr>
          <a:xfrm>
            <a:off x="2362200" y="6169223"/>
            <a:ext cx="915276" cy="307777"/>
          </a:xfrm>
          <a:prstGeom prst="rect">
            <a:avLst/>
          </a:prstGeom>
          <a:solidFill>
            <a:schemeClr val="bg1"/>
          </a:solidFill>
        </p:spPr>
        <p:txBody>
          <a:bodyPr wrap="square" rtlCol="0">
            <a:spAutoFit/>
          </a:bodyPr>
          <a:lstStyle/>
          <a:p>
            <a:r>
              <a:rPr lang="en-US" altLang="zh-CN" sz="1400" b="1" dirty="0" smtClean="0">
                <a:solidFill>
                  <a:srgbClr val="FF0000"/>
                </a:solidFill>
                <a:latin typeface="Calibri" pitchFamily="34" charset="0"/>
                <a:cs typeface="Calibri" pitchFamily="34" charset="0"/>
              </a:rPr>
              <a:t>Option D</a:t>
            </a:r>
            <a:endParaRPr lang="zh-CN" altLang="en-US" sz="1400" b="1" dirty="0">
              <a:solidFill>
                <a:srgbClr val="FF0000"/>
              </a:solidFill>
              <a:latin typeface="Calibri" pitchFamily="34" charset="0"/>
              <a:cs typeface="Calibri" pitchFamily="34" charset="0"/>
            </a:endParaRPr>
          </a:p>
        </p:txBody>
      </p:sp>
      <p:sp>
        <p:nvSpPr>
          <p:cNvPr id="19" name="Date Placeholder 3"/>
          <p:cNvSpPr txBox="1">
            <a:spLocks/>
          </p:cNvSpPr>
          <p:nvPr/>
        </p:nvSpPr>
        <p:spPr bwMode="auto">
          <a:xfrm>
            <a:off x="685800" y="304800"/>
            <a:ext cx="2303451"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Mar. 2016</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2230" name="Object 6"/>
          <p:cNvGraphicFramePr>
            <a:graphicFrameLocks noChangeAspect="1"/>
          </p:cNvGraphicFramePr>
          <p:nvPr/>
        </p:nvGraphicFramePr>
        <p:xfrm>
          <a:off x="917410" y="2819400"/>
          <a:ext cx="3121190" cy="2988000"/>
        </p:xfrm>
        <a:graphic>
          <a:graphicData uri="http://schemas.openxmlformats.org/presentationml/2006/ole">
            <p:oleObj spid="_x0000_s52230" name="Visio" r:id="rId4" imgW="2567178" imgH="2457736" progId="">
              <p:embed/>
            </p:oleObj>
          </a:graphicData>
        </a:graphic>
      </p:graphicFrame>
      <p:sp>
        <p:nvSpPr>
          <p:cNvPr id="7" name="Footer Placeholder 4"/>
          <p:cNvSpPr>
            <a:spLocks noGrp="1"/>
          </p:cNvSpPr>
          <p:nvPr>
            <p:ph type="ftr" idx="14"/>
          </p:nvPr>
        </p:nvSpPr>
        <p:spPr>
          <a:xfrm>
            <a:off x="5500694" y="6475413"/>
            <a:ext cx="3041644" cy="180975"/>
          </a:xfrm>
        </p:spPr>
        <p:txBody>
          <a:bodyPr/>
          <a:lstStyle/>
          <a:p>
            <a:r>
              <a:rPr lang="en-US" altLang="zh-CN" dirty="0" smtClean="0"/>
              <a:t>Kun Zeng</a:t>
            </a:r>
            <a:r>
              <a:rPr lang="en-GB" dirty="0" smtClean="0"/>
              <a:t>,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8</a:t>
            </a:fld>
            <a:endParaRPr lang="en-GB" dirty="0"/>
          </a:p>
        </p:txBody>
      </p:sp>
      <p:sp>
        <p:nvSpPr>
          <p:cNvPr id="5" name="Rectangle 2"/>
          <p:cNvSpPr>
            <a:spLocks noGrp="1" noChangeArrowheads="1"/>
          </p:cNvSpPr>
          <p:nvPr>
            <p:ph type="title"/>
          </p:nvPr>
        </p:nvSpPr>
        <p:spPr>
          <a:xfrm>
            <a:off x="685800" y="685800"/>
            <a:ext cx="7772400" cy="1066800"/>
          </a:xfrm>
        </p:spPr>
        <p:txBody>
          <a:bodyPr/>
          <a:lstStyle/>
          <a:p>
            <a:r>
              <a:rPr lang="en-US" altLang="zh-CN" dirty="0" smtClean="0">
                <a:ea typeface="宋体" charset="-122"/>
              </a:rPr>
              <a:t>Partially Coherent Common LO Structure (1/2)</a:t>
            </a:r>
          </a:p>
        </p:txBody>
      </p:sp>
      <p:sp>
        <p:nvSpPr>
          <p:cNvPr id="142" name="Rectangle 3"/>
          <p:cNvSpPr txBox="1">
            <a:spLocks noChangeArrowheads="1"/>
          </p:cNvSpPr>
          <p:nvPr/>
        </p:nvSpPr>
        <p:spPr bwMode="auto">
          <a:xfrm>
            <a:off x="838200" y="1752600"/>
            <a:ext cx="7772400" cy="2362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marL="342900" lvl="0" indent="-342900" eaLnBrk="1" hangingPunct="1">
              <a:spcBef>
                <a:spcPts val="600"/>
              </a:spcBef>
              <a:buFont typeface="Arial" pitchFamily="34" charset="0"/>
              <a:buChar char="•"/>
              <a:defRPr/>
            </a:pPr>
            <a:r>
              <a:rPr kumimoji="0" lang="en-US" altLang="zh-CN" sz="1800" b="1" i="0" u="none" strike="noStrike" kern="0" cap="none" spc="0" normalizeH="0" baseline="0" noProof="0" dirty="0" smtClean="0">
                <a:ln>
                  <a:noFill/>
                </a:ln>
                <a:solidFill>
                  <a:srgbClr val="000000"/>
                </a:solidFill>
                <a:effectLst/>
                <a:uLnTx/>
                <a:uFillTx/>
                <a:latin typeface="+mn-lt"/>
                <a:ea typeface="宋体" charset="-122"/>
                <a:cs typeface="+mn-cs"/>
              </a:rPr>
              <a:t>Among these multiple LOs</a:t>
            </a:r>
            <a:r>
              <a:rPr kumimoji="0" lang="en-US" altLang="zh-CN" sz="1800" b="1" i="0" u="none" strike="noStrike" kern="0" cap="none" spc="0" normalizeH="0" noProof="0" dirty="0" smtClean="0">
                <a:ln>
                  <a:noFill/>
                </a:ln>
                <a:solidFill>
                  <a:srgbClr val="000000"/>
                </a:solidFill>
                <a:effectLst/>
                <a:uLnTx/>
                <a:uFillTx/>
                <a:latin typeface="+mn-lt"/>
                <a:ea typeface="宋体" charset="-122"/>
                <a:cs typeface="+mn-cs"/>
              </a:rPr>
              <a:t> structures, we prefer </a:t>
            </a:r>
            <a:r>
              <a:rPr kumimoji="0" lang="en-US" altLang="zh-CN" sz="1800" b="1" i="0" u="sng" strike="noStrike" kern="0" cap="none" spc="0" normalizeH="0" noProof="0" dirty="0" smtClean="0">
                <a:ln>
                  <a:noFill/>
                </a:ln>
                <a:solidFill>
                  <a:srgbClr val="000000"/>
                </a:solidFill>
                <a:effectLst/>
                <a:uLnTx/>
                <a:uFillTx/>
                <a:latin typeface="+mn-lt"/>
                <a:ea typeface="宋体" charset="-122"/>
                <a:cs typeface="+mn-cs"/>
              </a:rPr>
              <a:t>Option D</a:t>
            </a:r>
            <a:r>
              <a:rPr kumimoji="0" lang="en-US" altLang="zh-CN" sz="1800" b="1" i="0" u="none" strike="noStrike" kern="0" cap="none" spc="0" normalizeH="0" noProof="0" dirty="0" smtClean="0">
                <a:ln>
                  <a:noFill/>
                </a:ln>
                <a:solidFill>
                  <a:srgbClr val="000000"/>
                </a:solidFill>
                <a:effectLst/>
                <a:uLnTx/>
                <a:uFillTx/>
                <a:latin typeface="+mn-lt"/>
                <a:ea typeface="宋体" charset="-122"/>
                <a:cs typeface="+mn-cs"/>
              </a:rPr>
              <a:t> “</a:t>
            </a:r>
            <a:r>
              <a:rPr lang="en-US" altLang="zh-CN" sz="1800" b="1" kern="0" dirty="0" smtClean="0">
                <a:solidFill>
                  <a:schemeClr val="accent2"/>
                </a:solidFill>
                <a:latin typeface="+mn-lt"/>
                <a:ea typeface="宋体" charset="-122"/>
              </a:rPr>
              <a:t>partially coherent common LO structure</a:t>
            </a:r>
            <a:r>
              <a:rPr kumimoji="0" lang="en-US" altLang="zh-CN" sz="1800" b="1" i="0" u="none" strike="noStrike" kern="0" cap="none" spc="0" normalizeH="0" noProof="0" dirty="0" smtClean="0">
                <a:ln>
                  <a:noFill/>
                </a:ln>
                <a:solidFill>
                  <a:srgbClr val="000000"/>
                </a:solidFill>
                <a:effectLst/>
                <a:uLnTx/>
                <a:uFillTx/>
                <a:latin typeface="+mn-lt"/>
                <a:ea typeface="宋体" charset="-122"/>
                <a:cs typeface="+mn-cs"/>
              </a:rPr>
              <a:t>” for its advantages,</a:t>
            </a:r>
            <a:endParaRPr kumimoji="0" lang="en-US" altLang="zh-CN" sz="1800" b="1" i="0" u="none" strike="noStrike" kern="0" cap="none" spc="0" normalizeH="0" baseline="0" noProof="0" dirty="0" smtClean="0">
              <a:ln>
                <a:noFill/>
              </a:ln>
              <a:solidFill>
                <a:srgbClr val="000000"/>
              </a:solidFill>
              <a:effectLst/>
              <a:uLnTx/>
              <a:uFillTx/>
              <a:latin typeface="+mn-lt"/>
              <a:ea typeface="宋体" charset="-122"/>
              <a:cs typeface="+mn-cs"/>
            </a:endParaRPr>
          </a:p>
          <a:p>
            <a:pPr marL="777600" lvl="3" indent="-284400" eaLnBrk="1" hangingPunct="1">
              <a:spcBef>
                <a:spcPts val="500"/>
              </a:spcBef>
              <a:buFont typeface="Times New Roman" pitchFamily="18" charset="0"/>
              <a:buChar char="‒"/>
            </a:pPr>
            <a:endParaRPr lang="en-US" altLang="zh-CN" sz="1600" b="1" kern="0" dirty="0" smtClean="0">
              <a:solidFill>
                <a:srgbClr val="000000"/>
              </a:solidFill>
              <a:latin typeface="+mn-lt"/>
              <a:ea typeface="宋体" charset="-122"/>
            </a:endParaRPr>
          </a:p>
          <a:p>
            <a:pPr marL="777600" lvl="3" indent="-284400" eaLnBrk="1" hangingPunct="1">
              <a:spcBef>
                <a:spcPts val="500"/>
              </a:spcBef>
              <a:buFont typeface="Times New Roman" pitchFamily="18" charset="0"/>
              <a:buChar char="‒"/>
            </a:pPr>
            <a:endParaRPr kumimoji="0" lang="en-US" altLang="zh-CN" sz="1600" b="1" i="0" u="none" strike="noStrike" kern="0" cap="none" spc="0" normalizeH="0" baseline="0" noProof="0" dirty="0" smtClean="0">
              <a:ln>
                <a:noFill/>
              </a:ln>
              <a:solidFill>
                <a:srgbClr val="000000"/>
              </a:solidFill>
              <a:effectLst/>
              <a:uLnTx/>
              <a:uFillTx/>
              <a:latin typeface="+mn-lt"/>
              <a:ea typeface="宋体" charset="-122"/>
              <a:cs typeface="+mn-cs"/>
            </a:endParaRPr>
          </a:p>
          <a:p>
            <a:pPr marL="777600" lvl="3" indent="-284400" eaLnBrk="1" hangingPunct="1">
              <a:spcBef>
                <a:spcPts val="500"/>
              </a:spcBef>
              <a:buFont typeface="Times New Roman" pitchFamily="18" charset="0"/>
              <a:buChar char="‒"/>
            </a:pPr>
            <a:endParaRPr lang="en-US" altLang="zh-CN" sz="1600" b="1" kern="0" dirty="0" smtClean="0">
              <a:solidFill>
                <a:srgbClr val="000000"/>
              </a:solidFill>
              <a:latin typeface="+mn-lt"/>
              <a:ea typeface="宋体" charset="-122"/>
            </a:endParaRPr>
          </a:p>
        </p:txBody>
      </p:sp>
      <p:cxnSp>
        <p:nvCxnSpPr>
          <p:cNvPr id="22" name="直接箭头连接符 21"/>
          <p:cNvCxnSpPr/>
          <p:nvPr/>
        </p:nvCxnSpPr>
        <p:spPr bwMode="auto">
          <a:xfrm flipV="1">
            <a:off x="1676400" y="3276600"/>
            <a:ext cx="1676400" cy="533400"/>
          </a:xfrm>
          <a:prstGeom prst="straightConnector1">
            <a:avLst/>
          </a:prstGeom>
          <a:solidFill>
            <a:srgbClr val="00B8FF"/>
          </a:solidFill>
          <a:ln w="9525" cap="flat" cmpd="sng" algn="ctr">
            <a:solidFill>
              <a:srgbClr val="FF0000"/>
            </a:solidFill>
            <a:prstDash val="solid"/>
            <a:round/>
            <a:headEnd type="none" w="med" len="med"/>
            <a:tailEnd type="triangle" w="med" len="med"/>
          </a:ln>
          <a:effectLst/>
        </p:spPr>
      </p:cxnSp>
      <p:cxnSp>
        <p:nvCxnSpPr>
          <p:cNvPr id="28" name="直接箭头连接符 27"/>
          <p:cNvCxnSpPr/>
          <p:nvPr/>
        </p:nvCxnSpPr>
        <p:spPr bwMode="auto">
          <a:xfrm>
            <a:off x="1752600" y="3886200"/>
            <a:ext cx="1568507" cy="717550"/>
          </a:xfrm>
          <a:prstGeom prst="straightConnector1">
            <a:avLst/>
          </a:prstGeom>
          <a:solidFill>
            <a:srgbClr val="00B8FF"/>
          </a:solidFill>
          <a:ln w="9525" cap="flat" cmpd="sng" algn="ctr">
            <a:solidFill>
              <a:srgbClr val="FF0000"/>
            </a:solidFill>
            <a:prstDash val="solid"/>
            <a:round/>
            <a:headEnd type="none" w="med" len="med"/>
            <a:tailEnd type="triangle" w="med" len="med"/>
          </a:ln>
          <a:effectLst/>
        </p:spPr>
      </p:cxnSp>
      <p:sp>
        <p:nvSpPr>
          <p:cNvPr id="17" name="矩形 16"/>
          <p:cNvSpPr/>
          <p:nvPr/>
        </p:nvSpPr>
        <p:spPr>
          <a:xfrm>
            <a:off x="4343400" y="2791534"/>
            <a:ext cx="4212000" cy="2372444"/>
          </a:xfrm>
          <a:prstGeom prst="rect">
            <a:avLst/>
          </a:prstGeom>
        </p:spPr>
        <p:txBody>
          <a:bodyPr wrap="square">
            <a:spAutoFit/>
          </a:bodyPr>
          <a:lstStyle/>
          <a:p>
            <a:pPr marL="777600" lvl="3" indent="-284400" eaLnBrk="1" hangingPunct="1">
              <a:spcBef>
                <a:spcPts val="500"/>
              </a:spcBef>
              <a:buFont typeface="Times New Roman" pitchFamily="18" charset="0"/>
              <a:buChar char="‒"/>
            </a:pPr>
            <a:r>
              <a:rPr lang="en-US" altLang="zh-CN" sz="1600" kern="0" dirty="0" smtClean="0">
                <a:solidFill>
                  <a:srgbClr val="000000"/>
                </a:solidFill>
                <a:ea typeface="宋体" charset="-122"/>
              </a:rPr>
              <a:t>Compared with </a:t>
            </a:r>
            <a:r>
              <a:rPr lang="en-US" altLang="zh-CN" sz="1600" b="1" kern="0" dirty="0" smtClean="0">
                <a:solidFill>
                  <a:srgbClr val="000000"/>
                </a:solidFill>
                <a:ea typeface="宋体" charset="-122"/>
              </a:rPr>
              <a:t>Option A &amp; B</a:t>
            </a:r>
            <a:r>
              <a:rPr lang="en-US" altLang="zh-CN" sz="1600" kern="0" dirty="0" smtClean="0">
                <a:solidFill>
                  <a:srgbClr val="000000"/>
                </a:solidFill>
                <a:ea typeface="宋体" charset="-122"/>
              </a:rPr>
              <a:t>,  less oscillators are used, which will reduce RF circuit cost;</a:t>
            </a:r>
          </a:p>
          <a:p>
            <a:pPr marL="777600" lvl="3" indent="-284400" eaLnBrk="1" hangingPunct="1">
              <a:spcBef>
                <a:spcPts val="500"/>
              </a:spcBef>
              <a:buFont typeface="Times New Roman" pitchFamily="18" charset="0"/>
              <a:buChar char="‒"/>
            </a:pPr>
            <a:r>
              <a:rPr lang="en-US" altLang="zh-CN" sz="1600" kern="0" dirty="0" smtClean="0">
                <a:solidFill>
                  <a:srgbClr val="000000"/>
                </a:solidFill>
                <a:ea typeface="宋体" charset="-122"/>
              </a:rPr>
              <a:t>In addition, for MIMO transmission, maintaining some correlation characteristic of PN between each path will be helpful in MIMO detection (since advanced PN compensation/ immunity schemes are feasible);</a:t>
            </a:r>
          </a:p>
        </p:txBody>
      </p:sp>
      <p:sp>
        <p:nvSpPr>
          <p:cNvPr id="19" name="TextBox 18"/>
          <p:cNvSpPr txBox="1"/>
          <p:nvPr/>
        </p:nvSpPr>
        <p:spPr>
          <a:xfrm>
            <a:off x="304800" y="3352800"/>
            <a:ext cx="1381125" cy="954107"/>
          </a:xfrm>
          <a:prstGeom prst="rect">
            <a:avLst/>
          </a:prstGeom>
          <a:noFill/>
        </p:spPr>
        <p:txBody>
          <a:bodyPr wrap="square" rtlCol="0">
            <a:spAutoFit/>
          </a:bodyPr>
          <a:lstStyle/>
          <a:p>
            <a:r>
              <a:rPr lang="en-US" altLang="zh-CN" sz="1400" dirty="0" smtClean="0">
                <a:solidFill>
                  <a:srgbClr val="FF0000"/>
                </a:solidFill>
              </a:rPr>
              <a:t>PNs between these paths are  partially correlated</a:t>
            </a:r>
          </a:p>
        </p:txBody>
      </p:sp>
      <p:sp>
        <p:nvSpPr>
          <p:cNvPr id="12" name="Date Placeholder 3"/>
          <p:cNvSpPr txBox="1">
            <a:spLocks/>
          </p:cNvSpPr>
          <p:nvPr/>
        </p:nvSpPr>
        <p:spPr bwMode="auto">
          <a:xfrm>
            <a:off x="685800" y="304800"/>
            <a:ext cx="2303451"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Mar. 2016</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2230" name="Object 6"/>
          <p:cNvGraphicFramePr>
            <a:graphicFrameLocks noChangeAspect="1"/>
          </p:cNvGraphicFramePr>
          <p:nvPr/>
        </p:nvGraphicFramePr>
        <p:xfrm>
          <a:off x="917410" y="2819400"/>
          <a:ext cx="3121190" cy="2988000"/>
        </p:xfrm>
        <a:graphic>
          <a:graphicData uri="http://schemas.openxmlformats.org/presentationml/2006/ole">
            <p:oleObj spid="_x0000_s76802" name="Visio" r:id="rId4" imgW="2656046" imgH="2563177" progId="">
              <p:embed/>
            </p:oleObj>
          </a:graphicData>
        </a:graphic>
      </p:graphicFrame>
      <p:sp>
        <p:nvSpPr>
          <p:cNvPr id="7" name="Footer Placeholder 4"/>
          <p:cNvSpPr>
            <a:spLocks noGrp="1"/>
          </p:cNvSpPr>
          <p:nvPr>
            <p:ph type="ftr" idx="14"/>
          </p:nvPr>
        </p:nvSpPr>
        <p:spPr>
          <a:xfrm>
            <a:off x="5500694" y="6475413"/>
            <a:ext cx="3041644" cy="180975"/>
          </a:xfrm>
        </p:spPr>
        <p:txBody>
          <a:bodyPr/>
          <a:lstStyle/>
          <a:p>
            <a:r>
              <a:rPr lang="en-US" altLang="zh-CN" dirty="0" smtClean="0"/>
              <a:t>Kun Zeng</a:t>
            </a:r>
            <a:r>
              <a:rPr lang="en-GB" dirty="0" smtClean="0"/>
              <a:t>,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9</a:t>
            </a:fld>
            <a:endParaRPr lang="en-GB" dirty="0"/>
          </a:p>
        </p:txBody>
      </p:sp>
      <p:sp>
        <p:nvSpPr>
          <p:cNvPr id="5" name="Rectangle 2"/>
          <p:cNvSpPr>
            <a:spLocks noGrp="1" noChangeArrowheads="1"/>
          </p:cNvSpPr>
          <p:nvPr>
            <p:ph type="title"/>
          </p:nvPr>
        </p:nvSpPr>
        <p:spPr>
          <a:xfrm>
            <a:off x="685800" y="685800"/>
            <a:ext cx="7772400" cy="1066800"/>
          </a:xfrm>
        </p:spPr>
        <p:txBody>
          <a:bodyPr/>
          <a:lstStyle/>
          <a:p>
            <a:r>
              <a:rPr lang="en-US" altLang="zh-CN" dirty="0" smtClean="0">
                <a:ea typeface="宋体" charset="-122"/>
              </a:rPr>
              <a:t>Partially Coherent Common LO Structure (2/2)</a:t>
            </a:r>
          </a:p>
        </p:txBody>
      </p:sp>
      <p:sp>
        <p:nvSpPr>
          <p:cNvPr id="142" name="Rectangle 3"/>
          <p:cNvSpPr txBox="1">
            <a:spLocks noChangeArrowheads="1"/>
          </p:cNvSpPr>
          <p:nvPr/>
        </p:nvSpPr>
        <p:spPr bwMode="auto">
          <a:xfrm>
            <a:off x="838200" y="1752600"/>
            <a:ext cx="7772400" cy="2362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marL="342900" lvl="0" indent="-342900" eaLnBrk="1" hangingPunct="1">
              <a:spcBef>
                <a:spcPts val="600"/>
              </a:spcBef>
              <a:buFont typeface="Arial" pitchFamily="34" charset="0"/>
              <a:buChar char="•"/>
              <a:defRPr/>
            </a:pPr>
            <a:r>
              <a:rPr kumimoji="0" lang="en-US" altLang="zh-CN" sz="1800" b="1" i="0" u="none" strike="noStrike" kern="0" cap="none" spc="0" normalizeH="0" baseline="0" noProof="0" dirty="0" smtClean="0">
                <a:ln>
                  <a:noFill/>
                </a:ln>
                <a:solidFill>
                  <a:srgbClr val="000000"/>
                </a:solidFill>
                <a:effectLst/>
                <a:uLnTx/>
                <a:uFillTx/>
                <a:latin typeface="+mn-lt"/>
                <a:ea typeface="宋体" charset="-122"/>
                <a:cs typeface="+mn-cs"/>
              </a:rPr>
              <a:t>Among these multiple LOs</a:t>
            </a:r>
            <a:r>
              <a:rPr kumimoji="0" lang="en-US" altLang="zh-CN" sz="1800" b="1" i="0" u="none" strike="noStrike" kern="0" cap="none" spc="0" normalizeH="0" noProof="0" dirty="0" smtClean="0">
                <a:ln>
                  <a:noFill/>
                </a:ln>
                <a:solidFill>
                  <a:srgbClr val="000000"/>
                </a:solidFill>
                <a:effectLst/>
                <a:uLnTx/>
                <a:uFillTx/>
                <a:latin typeface="+mn-lt"/>
                <a:ea typeface="宋体" charset="-122"/>
                <a:cs typeface="+mn-cs"/>
              </a:rPr>
              <a:t> structures, we prefer </a:t>
            </a:r>
            <a:r>
              <a:rPr kumimoji="0" lang="en-US" altLang="zh-CN" sz="1800" b="1" i="0" u="sng" strike="noStrike" kern="0" cap="none" spc="0" normalizeH="0" noProof="0" dirty="0" smtClean="0">
                <a:ln>
                  <a:noFill/>
                </a:ln>
                <a:solidFill>
                  <a:srgbClr val="000000"/>
                </a:solidFill>
                <a:effectLst/>
                <a:uLnTx/>
                <a:uFillTx/>
                <a:latin typeface="+mn-lt"/>
                <a:ea typeface="宋体" charset="-122"/>
                <a:cs typeface="+mn-cs"/>
              </a:rPr>
              <a:t>Option D</a:t>
            </a:r>
            <a:r>
              <a:rPr kumimoji="0" lang="en-US" altLang="zh-CN" sz="1800" b="1" i="0" u="none" strike="noStrike" kern="0" cap="none" spc="0" normalizeH="0" noProof="0" dirty="0" smtClean="0">
                <a:ln>
                  <a:noFill/>
                </a:ln>
                <a:solidFill>
                  <a:srgbClr val="000000"/>
                </a:solidFill>
                <a:effectLst/>
                <a:uLnTx/>
                <a:uFillTx/>
                <a:latin typeface="+mn-lt"/>
                <a:ea typeface="宋体" charset="-122"/>
                <a:cs typeface="+mn-cs"/>
              </a:rPr>
              <a:t> “</a:t>
            </a:r>
            <a:r>
              <a:rPr lang="en-US" altLang="zh-CN" sz="1800" b="1" kern="0" dirty="0" smtClean="0">
                <a:solidFill>
                  <a:schemeClr val="accent2"/>
                </a:solidFill>
                <a:latin typeface="+mn-lt"/>
                <a:ea typeface="宋体" charset="-122"/>
              </a:rPr>
              <a:t>partially coherent common LO structure</a:t>
            </a:r>
            <a:r>
              <a:rPr kumimoji="0" lang="en-US" altLang="zh-CN" sz="1800" b="1" i="0" u="none" strike="noStrike" kern="0" cap="none" spc="0" normalizeH="0" noProof="0" dirty="0" smtClean="0">
                <a:ln>
                  <a:noFill/>
                </a:ln>
                <a:solidFill>
                  <a:srgbClr val="000000"/>
                </a:solidFill>
                <a:effectLst/>
                <a:uLnTx/>
                <a:uFillTx/>
                <a:latin typeface="+mn-lt"/>
                <a:ea typeface="宋体" charset="-122"/>
                <a:cs typeface="+mn-cs"/>
              </a:rPr>
              <a:t>” for its advantages,</a:t>
            </a:r>
            <a:endParaRPr kumimoji="0" lang="en-US" altLang="zh-CN" sz="1800" b="1" i="0" u="none" strike="noStrike" kern="0" cap="none" spc="0" normalizeH="0" baseline="0" noProof="0" dirty="0" smtClean="0">
              <a:ln>
                <a:noFill/>
              </a:ln>
              <a:solidFill>
                <a:srgbClr val="000000"/>
              </a:solidFill>
              <a:effectLst/>
              <a:uLnTx/>
              <a:uFillTx/>
              <a:latin typeface="+mn-lt"/>
              <a:ea typeface="宋体" charset="-122"/>
              <a:cs typeface="+mn-cs"/>
            </a:endParaRPr>
          </a:p>
          <a:p>
            <a:pPr marL="777600" lvl="3" indent="-284400" eaLnBrk="1" hangingPunct="1">
              <a:spcBef>
                <a:spcPts val="500"/>
              </a:spcBef>
              <a:buFont typeface="Times New Roman" pitchFamily="18" charset="0"/>
              <a:buChar char="‒"/>
            </a:pPr>
            <a:endParaRPr lang="en-US" altLang="zh-CN" sz="1600" b="1" kern="0" dirty="0" smtClean="0">
              <a:solidFill>
                <a:srgbClr val="000000"/>
              </a:solidFill>
              <a:latin typeface="+mn-lt"/>
              <a:ea typeface="宋体" charset="-122"/>
            </a:endParaRPr>
          </a:p>
          <a:p>
            <a:pPr marL="777600" lvl="3" indent="-284400" eaLnBrk="1" hangingPunct="1">
              <a:spcBef>
                <a:spcPts val="500"/>
              </a:spcBef>
              <a:buFont typeface="Times New Roman" pitchFamily="18" charset="0"/>
              <a:buChar char="‒"/>
            </a:pPr>
            <a:endParaRPr kumimoji="0" lang="en-US" altLang="zh-CN" sz="1600" b="1" i="0" u="none" strike="noStrike" kern="0" cap="none" spc="0" normalizeH="0" baseline="0" noProof="0" dirty="0" smtClean="0">
              <a:ln>
                <a:noFill/>
              </a:ln>
              <a:solidFill>
                <a:srgbClr val="000000"/>
              </a:solidFill>
              <a:effectLst/>
              <a:uLnTx/>
              <a:uFillTx/>
              <a:latin typeface="+mn-lt"/>
              <a:ea typeface="宋体" charset="-122"/>
              <a:cs typeface="+mn-cs"/>
            </a:endParaRPr>
          </a:p>
          <a:p>
            <a:pPr marL="777600" lvl="3" indent="-284400" eaLnBrk="1" hangingPunct="1">
              <a:spcBef>
                <a:spcPts val="500"/>
              </a:spcBef>
              <a:buFont typeface="Times New Roman" pitchFamily="18" charset="0"/>
              <a:buChar char="‒"/>
            </a:pPr>
            <a:endParaRPr lang="en-US" altLang="zh-CN" sz="1600" b="1" kern="0" dirty="0" smtClean="0">
              <a:solidFill>
                <a:srgbClr val="000000"/>
              </a:solidFill>
              <a:latin typeface="+mn-lt"/>
              <a:ea typeface="宋体" charset="-122"/>
            </a:endParaRPr>
          </a:p>
        </p:txBody>
      </p:sp>
      <p:sp>
        <p:nvSpPr>
          <p:cNvPr id="17" name="矩形 16"/>
          <p:cNvSpPr/>
          <p:nvPr/>
        </p:nvSpPr>
        <p:spPr>
          <a:xfrm>
            <a:off x="3810000" y="2488049"/>
            <a:ext cx="5029200" cy="1169551"/>
          </a:xfrm>
          <a:prstGeom prst="rect">
            <a:avLst/>
          </a:prstGeom>
        </p:spPr>
        <p:txBody>
          <a:bodyPr wrap="square">
            <a:spAutoFit/>
          </a:bodyPr>
          <a:lstStyle/>
          <a:p>
            <a:pPr marL="777600" lvl="3" indent="-284400" eaLnBrk="1" hangingPunct="1">
              <a:spcBef>
                <a:spcPts val="500"/>
              </a:spcBef>
              <a:buFont typeface="Times New Roman" pitchFamily="18" charset="0"/>
              <a:buChar char="‒"/>
            </a:pPr>
            <a:r>
              <a:rPr lang="en-US" altLang="zh-CN" sz="1400" kern="0" dirty="0" smtClean="0">
                <a:solidFill>
                  <a:srgbClr val="000000"/>
                </a:solidFill>
                <a:ea typeface="宋体" charset="-122"/>
              </a:rPr>
              <a:t>Compared with </a:t>
            </a:r>
            <a:r>
              <a:rPr lang="en-US" altLang="zh-CN" sz="1400" b="1" kern="0" dirty="0" smtClean="0">
                <a:solidFill>
                  <a:srgbClr val="000000"/>
                </a:solidFill>
                <a:ea typeface="宋体" charset="-122"/>
              </a:rPr>
              <a:t>Option A &amp; C</a:t>
            </a:r>
            <a:r>
              <a:rPr lang="en-US" altLang="zh-CN" sz="1400" kern="0" dirty="0" smtClean="0">
                <a:solidFill>
                  <a:srgbClr val="000000"/>
                </a:solidFill>
                <a:ea typeface="宋体" charset="-122"/>
              </a:rPr>
              <a:t>,  reference source is first carried on fundamental frequency via common LO, and then carried to harmonical frequency. This procedure will reduce the feeder loss (since the feeder loss for the lower frequency signals is less);</a:t>
            </a:r>
          </a:p>
        </p:txBody>
      </p:sp>
      <p:cxnSp>
        <p:nvCxnSpPr>
          <p:cNvPr id="15" name="直接箭头连接符 14"/>
          <p:cNvCxnSpPr/>
          <p:nvPr/>
        </p:nvCxnSpPr>
        <p:spPr bwMode="auto">
          <a:xfrm>
            <a:off x="1371600" y="3886200"/>
            <a:ext cx="1111307" cy="304800"/>
          </a:xfrm>
          <a:prstGeom prst="straightConnector1">
            <a:avLst/>
          </a:prstGeom>
          <a:solidFill>
            <a:srgbClr val="00B8FF"/>
          </a:solidFill>
          <a:ln w="9525" cap="flat" cmpd="sng" algn="ctr">
            <a:solidFill>
              <a:srgbClr val="FF0000"/>
            </a:solidFill>
            <a:prstDash val="solid"/>
            <a:round/>
            <a:headEnd type="none" w="med" len="med"/>
            <a:tailEnd type="triangle" w="med" len="med"/>
          </a:ln>
          <a:effectLst/>
        </p:spPr>
      </p:cxnSp>
      <p:cxnSp>
        <p:nvCxnSpPr>
          <p:cNvPr id="16" name="直接箭头连接符 15"/>
          <p:cNvCxnSpPr/>
          <p:nvPr/>
        </p:nvCxnSpPr>
        <p:spPr bwMode="auto">
          <a:xfrm>
            <a:off x="1371600" y="3962400"/>
            <a:ext cx="1339907" cy="1174750"/>
          </a:xfrm>
          <a:prstGeom prst="straightConnector1">
            <a:avLst/>
          </a:prstGeom>
          <a:solidFill>
            <a:srgbClr val="00B8FF"/>
          </a:solidFill>
          <a:ln w="9525" cap="flat" cmpd="sng" algn="ctr">
            <a:solidFill>
              <a:srgbClr val="FF0000"/>
            </a:solidFill>
            <a:prstDash val="solid"/>
            <a:round/>
            <a:headEnd type="none" w="med" len="med"/>
            <a:tailEnd type="triangle" w="med" len="med"/>
          </a:ln>
          <a:effectLst/>
        </p:spPr>
      </p:cxnSp>
      <p:sp>
        <p:nvSpPr>
          <p:cNvPr id="18" name="TextBox 17"/>
          <p:cNvSpPr txBox="1"/>
          <p:nvPr/>
        </p:nvSpPr>
        <p:spPr>
          <a:xfrm>
            <a:off x="295275" y="3429000"/>
            <a:ext cx="1076325" cy="954107"/>
          </a:xfrm>
          <a:prstGeom prst="rect">
            <a:avLst/>
          </a:prstGeom>
          <a:noFill/>
        </p:spPr>
        <p:txBody>
          <a:bodyPr wrap="square" rtlCol="0">
            <a:spAutoFit/>
          </a:bodyPr>
          <a:lstStyle/>
          <a:p>
            <a:r>
              <a:rPr lang="en-US" altLang="zh-CN" sz="1400" dirty="0" smtClean="0">
                <a:solidFill>
                  <a:srgbClr val="FF0000"/>
                </a:solidFill>
              </a:rPr>
              <a:t>Lower fundamental frequency signal</a:t>
            </a:r>
          </a:p>
        </p:txBody>
      </p:sp>
      <p:pic>
        <p:nvPicPr>
          <p:cNvPr id="76803" name="Picture 3"/>
          <p:cNvPicPr>
            <a:picLocks noChangeAspect="1" noChangeArrowheads="1"/>
          </p:cNvPicPr>
          <p:nvPr/>
        </p:nvPicPr>
        <p:blipFill>
          <a:blip r:embed="rId5" cstate="print"/>
          <a:srcRect/>
          <a:stretch>
            <a:fillRect/>
          </a:stretch>
        </p:blipFill>
        <p:spPr bwMode="auto">
          <a:xfrm>
            <a:off x="4780470" y="3767508"/>
            <a:ext cx="3677730" cy="2652341"/>
          </a:xfrm>
          <a:prstGeom prst="rect">
            <a:avLst/>
          </a:prstGeom>
          <a:noFill/>
          <a:ln w="9525">
            <a:solidFill>
              <a:schemeClr val="bg2">
                <a:lumMod val="75000"/>
              </a:schemeClr>
            </a:solidFill>
            <a:miter lim="800000"/>
            <a:headEnd/>
            <a:tailEnd/>
          </a:ln>
        </p:spPr>
      </p:pic>
      <p:cxnSp>
        <p:nvCxnSpPr>
          <p:cNvPr id="14" name="直接连接符 13"/>
          <p:cNvCxnSpPr/>
          <p:nvPr/>
        </p:nvCxnSpPr>
        <p:spPr bwMode="auto">
          <a:xfrm flipV="1">
            <a:off x="7243480" y="4437525"/>
            <a:ext cx="0" cy="1676400"/>
          </a:xfrm>
          <a:prstGeom prst="line">
            <a:avLst/>
          </a:prstGeom>
          <a:solidFill>
            <a:srgbClr val="00B8FF"/>
          </a:solidFill>
          <a:ln w="38100" cap="flat" cmpd="sng" algn="ctr">
            <a:solidFill>
              <a:srgbClr val="FF0000"/>
            </a:solidFill>
            <a:prstDash val="solid"/>
            <a:round/>
            <a:headEnd type="none" w="med" len="med"/>
            <a:tailEnd type="none" w="med" len="med"/>
          </a:ln>
          <a:effectLst/>
        </p:spPr>
      </p:cxnSp>
      <p:sp>
        <p:nvSpPr>
          <p:cNvPr id="20" name="TextBox 19"/>
          <p:cNvSpPr txBox="1"/>
          <p:nvPr/>
        </p:nvSpPr>
        <p:spPr>
          <a:xfrm>
            <a:off x="7467600" y="4495800"/>
            <a:ext cx="1447799" cy="276999"/>
          </a:xfrm>
          <a:prstGeom prst="rect">
            <a:avLst/>
          </a:prstGeom>
          <a:noFill/>
        </p:spPr>
        <p:txBody>
          <a:bodyPr wrap="square" rtlCol="0">
            <a:spAutoFit/>
          </a:bodyPr>
          <a:lstStyle/>
          <a:p>
            <a:r>
              <a:rPr lang="en-US" altLang="zh-CN" sz="1200" dirty="0" smtClean="0">
                <a:solidFill>
                  <a:schemeClr val="tx1"/>
                </a:solidFill>
              </a:rPr>
              <a:t>1.4 dB/in. @60GHz</a:t>
            </a:r>
          </a:p>
        </p:txBody>
      </p:sp>
      <p:cxnSp>
        <p:nvCxnSpPr>
          <p:cNvPr id="21" name="直接箭头连接符 20"/>
          <p:cNvCxnSpPr/>
          <p:nvPr/>
        </p:nvCxnSpPr>
        <p:spPr bwMode="auto">
          <a:xfrm flipH="1">
            <a:off x="7239000" y="4724400"/>
            <a:ext cx="304800" cy="152400"/>
          </a:xfrm>
          <a:prstGeom prst="straightConnector1">
            <a:avLst/>
          </a:prstGeom>
          <a:solidFill>
            <a:srgbClr val="00B8FF"/>
          </a:solidFill>
          <a:ln w="9525" cap="flat" cmpd="sng" algn="ctr">
            <a:solidFill>
              <a:schemeClr val="tx1"/>
            </a:solidFill>
            <a:prstDash val="solid"/>
            <a:round/>
            <a:headEnd type="none" w="med" len="med"/>
            <a:tailEnd type="triangle" w="med" len="med"/>
          </a:ln>
          <a:effectLst/>
        </p:spPr>
      </p:cxnSp>
      <p:cxnSp>
        <p:nvCxnSpPr>
          <p:cNvPr id="23" name="直接箭头连接符 22"/>
          <p:cNvCxnSpPr/>
          <p:nvPr/>
        </p:nvCxnSpPr>
        <p:spPr bwMode="auto">
          <a:xfrm flipH="1">
            <a:off x="7239000" y="5334000"/>
            <a:ext cx="304800" cy="152400"/>
          </a:xfrm>
          <a:prstGeom prst="straightConnector1">
            <a:avLst/>
          </a:prstGeom>
          <a:solidFill>
            <a:srgbClr val="00B8FF"/>
          </a:solidFill>
          <a:ln w="9525" cap="flat" cmpd="sng" algn="ctr">
            <a:solidFill>
              <a:schemeClr val="tx1"/>
            </a:solidFill>
            <a:prstDash val="solid"/>
            <a:round/>
            <a:headEnd type="none" w="med" len="med"/>
            <a:tailEnd type="triangle" w="med" len="med"/>
          </a:ln>
          <a:effectLst/>
        </p:spPr>
      </p:cxnSp>
      <p:sp>
        <p:nvSpPr>
          <p:cNvPr id="24" name="TextBox 23"/>
          <p:cNvSpPr txBox="1"/>
          <p:nvPr/>
        </p:nvSpPr>
        <p:spPr>
          <a:xfrm>
            <a:off x="7463120" y="5105400"/>
            <a:ext cx="1447799" cy="276999"/>
          </a:xfrm>
          <a:prstGeom prst="rect">
            <a:avLst/>
          </a:prstGeom>
          <a:noFill/>
        </p:spPr>
        <p:txBody>
          <a:bodyPr wrap="square" rtlCol="0">
            <a:spAutoFit/>
          </a:bodyPr>
          <a:lstStyle/>
          <a:p>
            <a:r>
              <a:rPr lang="en-US" altLang="zh-CN" sz="1200" dirty="0" smtClean="0">
                <a:solidFill>
                  <a:schemeClr val="tx1"/>
                </a:solidFill>
              </a:rPr>
              <a:t>2.2 dB/in. @60GHz</a:t>
            </a:r>
          </a:p>
        </p:txBody>
      </p:sp>
      <p:sp>
        <p:nvSpPr>
          <p:cNvPr id="19" name="TextBox 18"/>
          <p:cNvSpPr txBox="1"/>
          <p:nvPr/>
        </p:nvSpPr>
        <p:spPr>
          <a:xfrm>
            <a:off x="4800600" y="5486400"/>
            <a:ext cx="2286000" cy="523220"/>
          </a:xfrm>
          <a:prstGeom prst="rect">
            <a:avLst/>
          </a:prstGeom>
          <a:noFill/>
        </p:spPr>
        <p:txBody>
          <a:bodyPr wrap="square" rtlCol="0">
            <a:spAutoFit/>
          </a:bodyPr>
          <a:lstStyle/>
          <a:p>
            <a:r>
              <a:rPr lang="en-US" altLang="zh-CN" sz="1400" dirty="0" smtClean="0">
                <a:solidFill>
                  <a:schemeClr val="tx1"/>
                </a:solidFill>
              </a:rPr>
              <a:t>Measurements by Rogers Corp. [4]</a:t>
            </a:r>
          </a:p>
        </p:txBody>
      </p:sp>
      <p:sp>
        <p:nvSpPr>
          <p:cNvPr id="22" name="Date Placeholder 3"/>
          <p:cNvSpPr txBox="1">
            <a:spLocks/>
          </p:cNvSpPr>
          <p:nvPr/>
        </p:nvSpPr>
        <p:spPr bwMode="auto">
          <a:xfrm>
            <a:off x="685800" y="304800"/>
            <a:ext cx="2303451"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Mar. 2016</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16248</TotalTime>
  <Words>1509</Words>
  <Application>Microsoft Office PowerPoint</Application>
  <PresentationFormat>On-screen Show (4:3)</PresentationFormat>
  <Paragraphs>310</Paragraphs>
  <Slides>16</Slides>
  <Notes>16</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16</vt:i4>
      </vt:variant>
    </vt:vector>
  </HeadingPairs>
  <TitlesOfParts>
    <vt:vector size="20" baseType="lpstr">
      <vt:lpstr>802-11-Submission</vt:lpstr>
      <vt:lpstr>Document</vt:lpstr>
      <vt:lpstr>Equation</vt:lpstr>
      <vt:lpstr>Visio</vt:lpstr>
      <vt:lpstr>Considerations on Phase Noise Model for 802.11ay </vt:lpstr>
      <vt:lpstr>Motivation</vt:lpstr>
      <vt:lpstr>Phase Noise and its Effects</vt:lpstr>
      <vt:lpstr>PLL Output Phase Noise Model</vt:lpstr>
      <vt:lpstr>802.11ad Phase Noise Model [1]</vt:lpstr>
      <vt:lpstr>New Requirements on PN model for 802.11ay</vt:lpstr>
      <vt:lpstr>Possible Multiple LOs Structures </vt:lpstr>
      <vt:lpstr>Partially Coherent Common LO Structure (1/2)</vt:lpstr>
      <vt:lpstr>Partially Coherent Common LO Structure (2/2)</vt:lpstr>
      <vt:lpstr>Proposed Phase Noise Model for 802.11ay</vt:lpstr>
      <vt:lpstr>How to Generate the Proposed Phase Noise for 802.11ay</vt:lpstr>
      <vt:lpstr>Summary</vt:lpstr>
      <vt:lpstr>Backup: the relationship between the proposed model and 11ad PN model</vt:lpstr>
      <vt:lpstr>Backup: how to generate phase noise for 802.11ad</vt:lpstr>
      <vt:lpstr>References</vt:lpstr>
      <vt:lpstr>Motion</vt:lpstr>
    </vt:vector>
  </TitlesOfParts>
  <Company>Huawei Technologies Co.,Ltd.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Considerations on Phase Noise Model for 802.11ay</dc:title>
  <dc:creator>Kun</dc:creator>
  <cp:lastModifiedBy>yx</cp:lastModifiedBy>
  <cp:revision>1129</cp:revision>
  <cp:lastPrinted>1601-01-01T00:00:00Z</cp:lastPrinted>
  <dcterms:created xsi:type="dcterms:W3CDTF">2015-05-05T17:39:16Z</dcterms:created>
  <dcterms:modified xsi:type="dcterms:W3CDTF">2016-03-14T05:37:51Z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_ms_pID_72543">
    <vt:lpwstr>(4)SgLwJpRjHIrqcd1AWEEdnNAtJH8BqE4PlV0Q4mf6XOk8h1GF4kutjQm3Fl3yFU+wTLvHm+5Z
eQnFPsnqQZXHweFBZ9qrYP251LfVtLoz11KxrPx1TMOtYMJ5/dmDJto8Oq6q3S/HlcoXY+Z6
uqUB0QDHZAPjia+v08EGEREfhta6x2pJrnSYUc3S/vOXoaNeSvQkRIpQncQnFhP7+l9eKXYA
J1tS5WI0nmUEuLLzox</vt:lpwstr>
  </property>
  <property fmtid="{D5CDD505-2E9C-101B-9397-08002B2CF9AE}" pid="3" name="_new_ms_pID_725431">
    <vt:lpwstr>G87TC8jDALWReyD1tdT429GVhV1LFMg3Fy/HA8yLEHvYbE7tYkYtEu
SPsz7ZN7avd/f50ivMk6kJUkw6WXt7DS5mLbpzau440rHgeNyLgm1vA4ls5FJLk/GgTmRCMG
D5P0YRfpXOlQPBpv5Bd+47Zf1wro8ukgDeJMSOMHO/EocAdRyp5ADFNlOz8oYyDqHl6S7G4F
dnSxBAgIQgFheqVyyGksExPxDC4z9dWvmq+r</vt:lpwstr>
  </property>
  <property fmtid="{D5CDD505-2E9C-101B-9397-08002B2CF9AE}" pid="4" name="_new_ms_pID_725432">
    <vt:lpwstr>silteDY07NhaVLPqlH4RSIazMXze2YzKjGHN
MN+ASWSkyGTsZ5sxxUmnuvNMICO95qSH9Qy3IjyCmb1Gm5qHEtsMsFk3YvG2gi11gdhvrJ64
NTLzpI3zaGyYnKvttsWn3cmjoD1X5+VBaHjLxVUOlolnxt7cMKgdMHhmgc6mesb9Jijr403B
w+CeMvfzGfmGSr3z/vljcQDqBF8Be67pbpoEWnbXyDWNiatrPufvqH</vt:lpwstr>
  </property>
  <property fmtid="{D5CDD505-2E9C-101B-9397-08002B2CF9AE}" pid="5" name="_new_ms_pID_725433">
    <vt:lpwstr>6wMqvDvUO9FrnGrq3N
1y0lGQ==</vt:lpwstr>
  </property>
  <property fmtid="{D5CDD505-2E9C-101B-9397-08002B2CF9AE}" pid="6" name="_2015_ms_pID_725343">
    <vt:lpwstr>(3)cicUPgatevCJ5oi1XbhUC8sVkeqPg87NeSZ6x+zjLnP4G/8Otc2OPzaFByWSWD0onfXsP6Gt
H3ubWSmchZVxY0DiyfxdTbW+pctXczDKVV6hSWvdZgZQsnQa+Uc4NFf0loTFCi8g+ftqJKhu
YstLWMPSHibeYvS33t2jU1R+VUfn20zK9LQvd+nXgNMJ2y75O+9YYqWxC/bVMn1jWqCNueiC
TTYo2oRzNAh88ySSKF</vt:lpwstr>
  </property>
  <property fmtid="{D5CDD505-2E9C-101B-9397-08002B2CF9AE}" pid="7" name="_2015_ms_pID_7253431">
    <vt:lpwstr>Seh254JLTkxEXU1MfnQwDQGJ3iWxUdmMfoSd7Yoz8zn5hdln0om8zV
8KKR92Kf0/Qy82letSlVDvsgyvNhcimML5Y7AbURzKA+mB0KVoesTtE4gbGMxDUjJgz/YW7L
nNvsF2sWiQUfLWhK0Ro6NKq+Tq04vpNSA6CXsedyK7pE+VtuoVtjZgq5N/c1JK0WLpU8dNwt
JeGsbbNsms9UIrK8gAIUMIcFQl1BX0pmNhDX</vt:lpwstr>
  </property>
  <property fmtid="{D5CDD505-2E9C-101B-9397-08002B2CF9AE}" pid="8" name="_2015_ms_pID_7253432">
    <vt:lpwstr>eM2B3k9ZshMnf2iaQ78Rrnja91mRJgSmNn/O
BAQiiogU</vt:lpwstr>
  </property>
  <property fmtid="{D5CDD505-2E9C-101B-9397-08002B2CF9AE}" pid="9" name="_readonly">
    <vt:lpwstr/>
  </property>
  <property fmtid="{D5CDD505-2E9C-101B-9397-08002B2CF9AE}" pid="10" name="_change">
    <vt:lpwstr/>
  </property>
  <property fmtid="{D5CDD505-2E9C-101B-9397-08002B2CF9AE}" pid="11" name="_full-control">
    <vt:lpwstr/>
  </property>
  <property fmtid="{D5CDD505-2E9C-101B-9397-08002B2CF9AE}" pid="12" name="sflag">
    <vt:lpwstr>1457933223</vt:lpwstr>
  </property>
</Properties>
</file>