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6"/>
  </p:sldMasterIdLst>
  <p:notesMasterIdLst>
    <p:notesMasterId r:id="rId24"/>
  </p:notesMasterIdLst>
  <p:handoutMasterIdLst>
    <p:handoutMasterId r:id="rId25"/>
  </p:handoutMasterIdLst>
  <p:sldIdLst>
    <p:sldId id="372" r:id="rId7"/>
    <p:sldId id="373" r:id="rId8"/>
    <p:sldId id="374" r:id="rId9"/>
    <p:sldId id="375" r:id="rId10"/>
    <p:sldId id="376" r:id="rId11"/>
    <p:sldId id="377" r:id="rId12"/>
    <p:sldId id="378" r:id="rId13"/>
    <p:sldId id="379" r:id="rId14"/>
    <p:sldId id="380" r:id="rId15"/>
    <p:sldId id="381" r:id="rId16"/>
    <p:sldId id="362" r:id="rId17"/>
    <p:sldId id="363" r:id="rId18"/>
    <p:sldId id="367" r:id="rId19"/>
    <p:sldId id="359" r:id="rId20"/>
    <p:sldId id="371" r:id="rId21"/>
    <p:sldId id="368" r:id="rId22"/>
    <p:sldId id="370" r:id="rId23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824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34" autoAdjust="0"/>
    <p:restoredTop sz="86410" autoAdjust="0"/>
  </p:normalViewPr>
  <p:slideViewPr>
    <p:cSldViewPr>
      <p:cViewPr varScale="1">
        <p:scale>
          <a:sx n="90" d="100"/>
          <a:sy n="90" d="100"/>
        </p:scale>
        <p:origin x="1362" y="78"/>
      </p:cViewPr>
      <p:guideLst>
        <p:guide orient="horz" pos="1824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24" Type="http://schemas.openxmlformats.org/officeDocument/2006/relationships/notesMaster" Target="notesMasters/notesMaster1.xml"/><Relationship Id="rId5" Type="http://schemas.openxmlformats.org/officeDocument/2006/relationships/customXml" Target="../customXml/item5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theme" Target="theme/theme1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71110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09610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65622" cy="276999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19708" y="6475413"/>
            <a:ext cx="1824217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Simone Merlin (Qualcomm)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65622" cy="276999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19708" y="6475413"/>
            <a:ext cx="1824217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Simone Merlin (Qualcomm)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65622" cy="276999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19708" y="6475413"/>
            <a:ext cx="1824217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Simone Merlin (Qualcomm)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65622" cy="276999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19708" y="6475413"/>
            <a:ext cx="1824217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Simone Merlin (Qualcomm)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65622" cy="276999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19708" y="6475413"/>
            <a:ext cx="1824217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Simone Merlin (Qualcomm)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65622" cy="276999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19708" y="6475413"/>
            <a:ext cx="1824217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Simone Merlin (Qualcomm)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65622" cy="276999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19708" y="6475413"/>
            <a:ext cx="1824217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Simone Merlin (Qualcomm)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65622" cy="276999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19708" y="6475413"/>
            <a:ext cx="1824217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Simone Merlin (Qualcomm)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65622" cy="276999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19708" y="6475413"/>
            <a:ext cx="1824217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Simone Merlin (Qualcomm)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857338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 userDrawn="1"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" name="TextBox 9"/>
          <p:cNvSpPr txBox="1"/>
          <p:nvPr userDrawn="1"/>
        </p:nvSpPr>
        <p:spPr>
          <a:xfrm>
            <a:off x="5257799" y="303340"/>
            <a:ext cx="335280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4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 smtClean="0">
                <a:solidFill>
                  <a:schemeClr val="tx1"/>
                </a:solidFill>
                <a:cs typeface="+mn-cs"/>
              </a:rPr>
              <a:t>doc.: IEEE </a:t>
            </a:r>
            <a:r>
              <a:rPr lang="en-US" sz="1800" b="1" dirty="0" smtClean="0">
                <a:solidFill>
                  <a:schemeClr val="tx1"/>
                </a:solidFill>
                <a:cs typeface="+mn-cs"/>
              </a:rPr>
              <a:t>802.11-16/0378r2</a:t>
            </a:r>
            <a:endParaRPr lang="en-US" sz="1800" b="1" dirty="0" smtClean="0">
              <a:solidFill>
                <a:schemeClr val="tx1"/>
              </a:solidFill>
              <a:cs typeface="+mn-cs"/>
            </a:endParaRPr>
          </a:p>
          <a:p>
            <a:pPr algn="r"/>
            <a:endParaRPr lang="en-US" b="1" dirty="0"/>
          </a:p>
        </p:txBody>
      </p:sp>
      <p:sp>
        <p:nvSpPr>
          <p:cNvPr id="11" name="TextBox 10"/>
          <p:cNvSpPr txBox="1"/>
          <p:nvPr userDrawn="1"/>
        </p:nvSpPr>
        <p:spPr>
          <a:xfrm>
            <a:off x="533400" y="316468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b="1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March</a:t>
            </a:r>
            <a:r>
              <a:rPr lang="en-US" b="1" baseline="0" dirty="0" smtClean="0"/>
              <a:t> </a:t>
            </a:r>
            <a:r>
              <a:rPr lang="en-US" sz="1800" b="1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2016</a:t>
            </a:r>
            <a:endParaRPr lang="en-US" sz="1800" b="1" kern="1200" dirty="0">
              <a:solidFill>
                <a:schemeClr val="tx1"/>
              </a:solidFill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smerlin@qti.qualcomm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mailto:rporat@broadcom.com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mujtaba@apple.com" TargetMode="External"/><Relationship Id="rId2" Type="http://schemas.openxmlformats.org/officeDocument/2006/relationships/hyperlink" Target="mailto:joonsuk@apple.co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chartman@apple.com" TargetMode="External"/><Relationship Id="rId5" Type="http://schemas.openxmlformats.org/officeDocument/2006/relationships/hyperlink" Target="mailto:ericwong@apple.com" TargetMode="External"/><Relationship Id="rId4" Type="http://schemas.openxmlformats.org/officeDocument/2006/relationships/hyperlink" Target="mailto:guoqing_li@apple.com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mailto:pmonajem@cisco.com" TargetMode="External"/><Relationship Id="rId3" Type="http://schemas.openxmlformats.org/officeDocument/2006/relationships/hyperlink" Target="mailto:lv.kaiying@zte.com.cn" TargetMode="External"/><Relationship Id="rId7" Type="http://schemas.openxmlformats.org/officeDocument/2006/relationships/hyperlink" Target="mailto:brianh@cisco.com" TargetMode="External"/><Relationship Id="rId2" Type="http://schemas.openxmlformats.org/officeDocument/2006/relationships/hyperlink" Target="mailto:sun.bo1@zte.com.cn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xing.weimin@zte.com.cn" TargetMode="External"/><Relationship Id="rId5" Type="http://schemas.openxmlformats.org/officeDocument/2006/relationships/hyperlink" Target="mailto:yao.ke5@zte.com.cn" TargetMode="External"/><Relationship Id="rId4" Type="http://schemas.openxmlformats.org/officeDocument/2006/relationships/hyperlink" Target="mailto:yfang@ztetx.com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mailto:david.halls@toshiba-trel.com" TargetMode="External"/><Relationship Id="rId3" Type="http://schemas.openxmlformats.org/officeDocument/2006/relationships/hyperlink" Target="mailto:narendar.madhavan@toshiba.co.jp" TargetMode="External"/><Relationship Id="rId7" Type="http://schemas.openxmlformats.org/officeDocument/2006/relationships/hyperlink" Target="mailto:kouji.horisaki@toshiba.co.jp" TargetMode="External"/><Relationship Id="rId2" Type="http://schemas.openxmlformats.org/officeDocument/2006/relationships/hyperlink" Target="mailto:tomo.adachi@toshiba.co.jp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tsuguhide.aoki@toshiba.co.jp" TargetMode="External"/><Relationship Id="rId11" Type="http://schemas.openxmlformats.org/officeDocument/2006/relationships/hyperlink" Target="mailto:fengming.cao@toshiba-trel.com" TargetMode="External"/><Relationship Id="rId5" Type="http://schemas.openxmlformats.org/officeDocument/2006/relationships/hyperlink" Target="mailto:toshihisa.nabetani@toshiba.co.jp" TargetMode="External"/><Relationship Id="rId10" Type="http://schemas.openxmlformats.org/officeDocument/2006/relationships/hyperlink" Target="mailto:zubeir.bocus@toshiba-trel.com" TargetMode="External"/><Relationship Id="rId4" Type="http://schemas.openxmlformats.org/officeDocument/2006/relationships/hyperlink" Target="mailto:kentaro.taniguchi@toshiba.co.jp" TargetMode="External"/><Relationship Id="rId9" Type="http://schemas.openxmlformats.org/officeDocument/2006/relationships/hyperlink" Target="mailto:filippo.tosato@toshiba-trel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4294967295"/>
          </p:nvPr>
        </p:nvSpPr>
        <p:spPr>
          <a:xfrm>
            <a:off x="4352775" y="6475413"/>
            <a:ext cx="905025" cy="230187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685800" y="1656108"/>
          <a:ext cx="7772400" cy="474469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54480"/>
                <a:gridCol w="1227221"/>
                <a:gridCol w="1718110"/>
                <a:gridCol w="1390850"/>
                <a:gridCol w="1881739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Simone</a:t>
                      </a:r>
                      <a:r>
                        <a:rPr lang="en-US" sz="12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Merlin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Qualcomm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  <a:hlinkClick r:id="rId3"/>
                        </a:rPr>
                        <a:t>smerlin@qti.qualcomm.com</a:t>
                      </a: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Albert Van Zelst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Netherlands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allert@qti.qualcomm.com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Alfred Asterjadhi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aasterja@qti.qualcomm.com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Arjun Bharadwaj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arjunb@qti.qualcomm.com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Bin Tian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btian@qti.qualcomm.com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Carlos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Aldana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caldana@qca.qualcomm.com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George Cherian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gcherian@qti.qualcomm.com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Gwendolyn Barriac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gbarriac@qti.qualcomm.com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Hemanth Sampath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hsampath@qti.qualcomm.com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Lin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0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linyang@qti.qualcomm.com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Menzo Wentink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</a:t>
                      </a:r>
                      <a:r>
                        <a:rPr lang="en-US" sz="10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Netherlands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mwentink@qti.qualcomm.com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Naveen Kakani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2100 </a:t>
                      </a:r>
                      <a:r>
                        <a:rPr lang="fr-FR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Lakeside</a:t>
                      </a: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Boulevard</a:t>
                      </a:r>
                      <a:b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Suite 475, Richardson</a:t>
                      </a:r>
                      <a:b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TX 75082, USA</a:t>
                      </a: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nkakani@qti.qualcomm.com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Raja Banerjea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1060 Rincon Circle San Jose</a:t>
                      </a:r>
                      <a:br>
                        <a:rPr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 95131, USA</a:t>
                      </a: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rajab@qit.qualcomm.com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 Van Nee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Netherlands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rvannee@qti.qualcomm.com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Rectangle 6"/>
          <p:cNvSpPr txBox="1">
            <a:spLocks noChangeArrowheads="1"/>
          </p:cNvSpPr>
          <p:nvPr/>
        </p:nvSpPr>
        <p:spPr bwMode="auto">
          <a:xfrm>
            <a:off x="533400" y="1143000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2016-03-14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066800"/>
          </a:xfrm>
        </p:spPr>
        <p:txBody>
          <a:bodyPr/>
          <a:lstStyle/>
          <a:p>
            <a:r>
              <a:rPr lang="en-US" dirty="0" smtClean="0"/>
              <a:t>Extended BA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4294967295"/>
          </p:nvPr>
        </p:nvSpPr>
        <p:spPr>
          <a:xfrm flipH="1">
            <a:off x="5791199" y="6475413"/>
            <a:ext cx="2752661" cy="184666"/>
          </a:xfrm>
          <a:prstGeom prst="rect">
            <a:avLst/>
          </a:prstGeom>
        </p:spPr>
        <p:txBody>
          <a:bodyPr/>
          <a:lstStyle/>
          <a:p>
            <a:pPr algn="r">
              <a:defRPr/>
            </a:pPr>
            <a:r>
              <a:rPr lang="en-US" smtClean="0"/>
              <a:t>Simone Merlin (Qualcomm)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5742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4294967295"/>
          </p:nvPr>
        </p:nvSpPr>
        <p:spPr>
          <a:xfrm>
            <a:off x="4352775" y="6523038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381000" y="990600"/>
          <a:ext cx="8153400" cy="1916430"/>
        </p:xfrm>
        <a:graphic>
          <a:graphicData uri="http://schemas.openxmlformats.org/drawingml/2006/table">
            <a:tbl>
              <a:tblPr firstRow="1" bandRow="1"/>
              <a:tblGrid>
                <a:gridCol w="1600200"/>
                <a:gridCol w="1295400"/>
                <a:gridCol w="1841221"/>
                <a:gridCol w="1282979"/>
                <a:gridCol w="2133600"/>
              </a:tblGrid>
              <a:tr h="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Minho Cheong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Newracom, Inc.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9008 Research </a:t>
                      </a:r>
                      <a:r>
                        <a:rPr lang="en-GB" sz="1100" dirty="0" smtClean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Dr, </a:t>
                      </a: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Irvine, CA 92618  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+1-949-390-7146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minho.cheong@newracom.com</a:t>
                      </a:r>
                      <a:r>
                        <a:rPr lang="en-GB" sz="9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 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Reza Hedayat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reza.hedayat@newracom.com</a:t>
                      </a:r>
                      <a:r>
                        <a:rPr lang="en-GB" sz="9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 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 smtClean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Young Hoon Kwon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younghoon.kwon@newracom.com</a:t>
                      </a:r>
                      <a:r>
                        <a:rPr lang="en-GB" sz="9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 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 smtClean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 err="1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Yongho</a:t>
                      </a: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 </a:t>
                      </a:r>
                      <a:r>
                        <a:rPr lang="en-GB" sz="1100" dirty="0" err="1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Seok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yongho.seok@newracom.com</a:t>
                      </a:r>
                      <a:r>
                        <a:rPr lang="en-GB" sz="9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 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045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Daewon Lee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daewon.lee@newracom.com</a:t>
                      </a:r>
                      <a:r>
                        <a:rPr lang="en-GB" sz="9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 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76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Yujin Noh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yujin.noh@newracom.com</a:t>
                      </a:r>
                      <a:r>
                        <a:rPr lang="en-GB" sz="9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 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381000" y="2907030"/>
          <a:ext cx="8153400" cy="628650"/>
        </p:xfrm>
        <a:graphic>
          <a:graphicData uri="http://schemas.openxmlformats.org/drawingml/2006/table">
            <a:tbl>
              <a:tblPr firstRow="1" bandRow="1"/>
              <a:tblGrid>
                <a:gridCol w="1600200"/>
                <a:gridCol w="1295400"/>
                <a:gridCol w="1841221"/>
                <a:gridCol w="1282979"/>
                <a:gridCol w="2133600"/>
              </a:tblGrid>
              <a:tr h="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Sigurd</a:t>
                      </a:r>
                      <a:r>
                        <a:rPr lang="en-GB" sz="1100" baseline="0" dirty="0" smtClean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 Schelstraete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 err="1" smtClean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Quantenna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3450 W. Warren Ave, Fremont, CA 94538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Sigurd@quantenna.com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Huizhao</a:t>
                      </a:r>
                      <a:r>
                        <a:rPr lang="en-GB" sz="1100" baseline="0" dirty="0" smtClean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 Wang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 smtClean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hwang@quanetnna.com</a:t>
                      </a:r>
                      <a:endParaRPr lang="en-GB" sz="9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 smtClean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Footer Placeholder 1"/>
          <p:cNvSpPr txBox="1">
            <a:spLocks/>
          </p:cNvSpPr>
          <p:nvPr/>
        </p:nvSpPr>
        <p:spPr>
          <a:xfrm flipH="1">
            <a:off x="5791199" y="6520934"/>
            <a:ext cx="2752661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smtClean="0"/>
              <a:t>Simone Merlin (Qualcomm)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1843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114800"/>
          </a:xfrm>
        </p:spPr>
        <p:txBody>
          <a:bodyPr/>
          <a:lstStyle/>
          <a:p>
            <a:r>
              <a:rPr lang="en-US" sz="2000" dirty="0" smtClean="0"/>
              <a:t>Existing BA frame format and protocol allows for acknowledging at most 64 MPDUs at a time</a:t>
            </a:r>
          </a:p>
          <a:p>
            <a:pPr lvl="1"/>
            <a:r>
              <a:rPr lang="en-US" sz="1800" dirty="0" smtClean="0"/>
              <a:t>BA Bitmap in the BA Frame format include 64-bits</a:t>
            </a:r>
          </a:p>
          <a:p>
            <a:pPr marL="457200" lvl="1" indent="0">
              <a:buNone/>
            </a:pPr>
            <a:endParaRPr lang="en-US" sz="1800" dirty="0" smtClean="0"/>
          </a:p>
          <a:p>
            <a:r>
              <a:rPr lang="en-US" sz="2000" dirty="0" smtClean="0"/>
              <a:t>MAC efficiency may be limited:</a:t>
            </a:r>
          </a:p>
          <a:p>
            <a:pPr lvl="1"/>
            <a:r>
              <a:rPr lang="en-US" dirty="0" smtClean="0"/>
              <a:t>At high rates, Data PPDUs are short and overhead increases</a:t>
            </a:r>
          </a:p>
          <a:p>
            <a:pPr lvl="2"/>
            <a:r>
              <a:rPr lang="en-US" dirty="0" smtClean="0"/>
              <a:t>E.g.: no A-MSDU aggregation: </a:t>
            </a:r>
          </a:p>
          <a:p>
            <a:pPr lvl="3"/>
            <a:r>
              <a:rPr lang="en-US" dirty="0" smtClean="0"/>
              <a:t>A-MPDU only carries 64x1500 = 96KB = 96us PSDU @ 1Gbps + an overhead of </a:t>
            </a:r>
            <a:r>
              <a:rPr lang="en-US" dirty="0" smtClean="0">
                <a:sym typeface="Wingdings" panose="05000000000000000000" pitchFamily="2" charset="2"/>
              </a:rPr>
              <a:t>~40us preamble + BA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If A-MSDU is used</a:t>
            </a:r>
            <a:endParaRPr lang="en-US" dirty="0" smtClean="0"/>
          </a:p>
          <a:p>
            <a:pPr lvl="3"/>
            <a:r>
              <a:rPr lang="en-US" dirty="0"/>
              <a:t> Heavy use of A-MSDU causes less reliable MPDUs, increased PER </a:t>
            </a:r>
            <a:r>
              <a:rPr lang="en-US" dirty="0" smtClean="0"/>
              <a:t>[1]</a:t>
            </a:r>
            <a:endParaRPr lang="en-US" dirty="0"/>
          </a:p>
          <a:p>
            <a:pPr lvl="3"/>
            <a:r>
              <a:rPr lang="en-US" dirty="0" smtClean="0"/>
              <a:t>Moreover, also in this case, at peak 11ax rate the efficiency is reduced:  A-MPDU + A-MSDU can at most pack ~750KB = &lt;100us at peak 11ax rate. </a:t>
            </a:r>
          </a:p>
          <a:p>
            <a:pPr lvl="1"/>
            <a:r>
              <a:rPr lang="en-US" dirty="0" smtClean="0"/>
              <a:t>BA windows advancement is limited in case of burst of errors</a:t>
            </a:r>
          </a:p>
          <a:p>
            <a:r>
              <a:rPr lang="en-US" sz="2000" dirty="0" smtClean="0"/>
              <a:t>We propose to add an option for a longer BA bitmap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6719708" y="6475413"/>
            <a:ext cx="2119492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Simone Merlin (Qualcomm)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926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 &gt; 64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/>
              <a:t>Proposal: Define a BA frame format that allows to acknowledge &gt; 64 MPDUs for same TID for a STA</a:t>
            </a:r>
          </a:p>
          <a:p>
            <a:pPr lvl="1"/>
            <a:r>
              <a:rPr lang="en-US" sz="1600" dirty="0" smtClean="0"/>
              <a:t>We suggest to allow the possibility to acknowledge of up to  256 MPDUs</a:t>
            </a:r>
          </a:p>
          <a:p>
            <a:pPr lvl="1"/>
            <a:r>
              <a:rPr lang="en-US" sz="1600" dirty="0" smtClean="0"/>
              <a:t>Good balance between increased efficiency and implementation/memory </a:t>
            </a:r>
            <a:r>
              <a:rPr lang="en-US" sz="1600" dirty="0" smtClean="0"/>
              <a:t>requirements </a:t>
            </a:r>
            <a:endParaRPr lang="en-US" sz="1400" dirty="0" smtClean="0"/>
          </a:p>
          <a:p>
            <a:endParaRPr lang="en-US" sz="1800" dirty="0"/>
          </a:p>
          <a:p>
            <a:r>
              <a:rPr lang="en-US" sz="1800" dirty="0" smtClean="0"/>
              <a:t>Support for the new bitmaps size is to be negotiated in ADDBA</a:t>
            </a:r>
          </a:p>
          <a:p>
            <a:endParaRPr lang="en-US" sz="1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6719708" y="6475413"/>
            <a:ext cx="2119492" cy="184666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Simone Merlin (Qualcomm)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C1789BC7-C074-42CC-ADF8-5107DF6BD1C1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13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Frame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077200" cy="4114800"/>
          </a:xfrm>
        </p:spPr>
        <p:txBody>
          <a:bodyPr/>
          <a:lstStyle/>
          <a:p>
            <a:r>
              <a:rPr lang="en-US" sz="1800" dirty="0" smtClean="0"/>
              <a:t>We </a:t>
            </a:r>
            <a:r>
              <a:rPr lang="en-US" sz="1800" dirty="0"/>
              <a:t>suggest to </a:t>
            </a:r>
            <a:r>
              <a:rPr lang="en-US" sz="1800" dirty="0" smtClean="0"/>
              <a:t>define </a:t>
            </a:r>
            <a:r>
              <a:rPr lang="en-US" sz="1800" dirty="0"/>
              <a:t>a </a:t>
            </a:r>
            <a:r>
              <a:rPr lang="en-US" sz="1800" dirty="0" smtClean="0"/>
              <a:t>modified format </a:t>
            </a:r>
            <a:r>
              <a:rPr lang="en-US" sz="1800" dirty="0"/>
              <a:t>of the </a:t>
            </a:r>
            <a:r>
              <a:rPr lang="en-US" sz="1800" dirty="0" smtClean="0"/>
              <a:t>Compressed </a:t>
            </a:r>
            <a:r>
              <a:rPr lang="en-US" sz="1800" dirty="0"/>
              <a:t>BA </a:t>
            </a:r>
            <a:r>
              <a:rPr lang="en-US" sz="1800" dirty="0" smtClean="0"/>
              <a:t>which caries a 256-bits bitmap</a:t>
            </a:r>
          </a:p>
          <a:p>
            <a:pPr lvl="1"/>
            <a:r>
              <a:rPr lang="en-US" sz="1600" dirty="0" smtClean="0"/>
              <a:t>BA &gt; 64 is mostly useful in SU PPDUs, for which a regular Basic BA frame can be used</a:t>
            </a:r>
          </a:p>
          <a:p>
            <a:r>
              <a:rPr lang="en-US" sz="1800" dirty="0" smtClean="0"/>
              <a:t>A reserved bit in the Fragment Number field can be used to indicate the length</a:t>
            </a:r>
          </a:p>
          <a:p>
            <a:pPr lvl="1"/>
            <a:r>
              <a:rPr lang="en-US" sz="1400" dirty="0" smtClean="0"/>
              <a:t>The proposal in </a:t>
            </a:r>
            <a:r>
              <a:rPr lang="en-US" sz="1400" dirty="0" smtClean="0"/>
              <a:t>[2]  </a:t>
            </a:r>
            <a:r>
              <a:rPr lang="en-US" sz="1400" dirty="0" smtClean="0"/>
              <a:t>suggests to use the same indication in case of M-BA, for unified design</a:t>
            </a:r>
          </a:p>
          <a:p>
            <a:pPr marL="457200" lvl="1" indent="0">
              <a:buNone/>
            </a:pPr>
            <a:endParaRPr lang="en-US" sz="1400" dirty="0" smtClean="0"/>
          </a:p>
          <a:p>
            <a:endParaRPr lang="en-US" sz="1800" dirty="0"/>
          </a:p>
          <a:p>
            <a:endParaRPr lang="en-US" sz="1800" dirty="0" smtClean="0"/>
          </a:p>
          <a:p>
            <a:endParaRPr lang="en-US" sz="1800" dirty="0"/>
          </a:p>
          <a:p>
            <a:endParaRPr lang="en-US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5" name="Footer Placeholder 1"/>
          <p:cNvSpPr txBox="1">
            <a:spLocks/>
          </p:cNvSpPr>
          <p:nvPr/>
        </p:nvSpPr>
        <p:spPr>
          <a:xfrm flipH="1">
            <a:off x="5791199" y="6475413"/>
            <a:ext cx="2752661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 algn="r">
              <a:defRPr/>
            </a:pPr>
            <a:r>
              <a:rPr lang="en-US" smtClean="0"/>
              <a:t>Simone Merlin (Qualcomm)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2241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/>
              <a:t>Buffer size and support for the new bitmap size will be negotiated. </a:t>
            </a:r>
          </a:p>
          <a:p>
            <a:endParaRPr lang="en-US" sz="1800" dirty="0" smtClean="0"/>
          </a:p>
          <a:p>
            <a:r>
              <a:rPr lang="en-US" sz="1800" dirty="0" smtClean="0"/>
              <a:t>Once negotiated, which BA length is actually used as a response? </a:t>
            </a:r>
          </a:p>
          <a:p>
            <a:pPr marL="0" indent="0">
              <a:buNone/>
            </a:pPr>
            <a:endParaRPr lang="en-US" sz="1800" dirty="0"/>
          </a:p>
          <a:p>
            <a:r>
              <a:rPr lang="en-US" sz="1800" dirty="0" smtClean="0"/>
              <a:t>The </a:t>
            </a:r>
            <a:r>
              <a:rPr lang="en-US" sz="1800" smtClean="0"/>
              <a:t>simplest option </a:t>
            </a:r>
            <a:r>
              <a:rPr lang="en-US" sz="1800" dirty="0" smtClean="0"/>
              <a:t>is that once negotiated, a </a:t>
            </a:r>
            <a:r>
              <a:rPr lang="en-US" sz="1800" dirty="0" err="1" smtClean="0"/>
              <a:t>responsding</a:t>
            </a:r>
            <a:r>
              <a:rPr lang="en-US" sz="1800" dirty="0" smtClean="0"/>
              <a:t> STA will always use the negotiated length.</a:t>
            </a:r>
          </a:p>
          <a:p>
            <a:endParaRPr lang="en-US" sz="1800" dirty="0"/>
          </a:p>
          <a:p>
            <a:r>
              <a:rPr lang="en-US" sz="1800" dirty="0" smtClean="0"/>
              <a:t>A more dynamic way is for the responding STA to use a BA bitmap of minimum size that covers all the outstanding SNs for which a correct MPDU was received</a:t>
            </a:r>
          </a:p>
          <a:p>
            <a:pPr lvl="1"/>
            <a:r>
              <a:rPr lang="en-US" sz="1400" dirty="0" smtClean="0"/>
              <a:t>Response duration is unpredictable from transmitter, which hiders the efficiency gain: </a:t>
            </a:r>
            <a:r>
              <a:rPr lang="en-US" sz="1400" dirty="0" err="1" smtClean="0"/>
              <a:t>te</a:t>
            </a:r>
            <a:r>
              <a:rPr lang="en-US" sz="1400" dirty="0" smtClean="0"/>
              <a:t> transmitter will have to set the NAV to the longest expected response </a:t>
            </a:r>
          </a:p>
          <a:p>
            <a:endParaRPr lang="en-US" sz="18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C1789BC7-C074-42CC-ADF8-5107DF6BD1C1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5" name="Footer Placeholder 1"/>
          <p:cNvSpPr txBox="1">
            <a:spLocks/>
          </p:cNvSpPr>
          <p:nvPr/>
        </p:nvSpPr>
        <p:spPr>
          <a:xfrm flipH="1">
            <a:off x="5791199" y="6475413"/>
            <a:ext cx="2752661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 algn="r">
              <a:defRPr/>
            </a:pPr>
            <a:r>
              <a:rPr lang="en-US" smtClean="0"/>
              <a:t>Simone Merlin (Qualcomm)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3441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[1]</a:t>
            </a:r>
            <a:r>
              <a:rPr lang="en-US" dirty="0" smtClean="0"/>
              <a:t> </a:t>
            </a:r>
            <a:r>
              <a:rPr lang="en-US" dirty="0"/>
              <a:t>11-13/449 </a:t>
            </a:r>
            <a:r>
              <a:rPr lang="en-US" dirty="0" smtClean="0"/>
              <a:t>lb197-cid278-extended-block-ack</a:t>
            </a:r>
            <a:endParaRPr lang="en-US" dirty="0" smtClean="0"/>
          </a:p>
          <a:p>
            <a:r>
              <a:rPr lang="en-US" dirty="0" smtClean="0"/>
              <a:t>[</a:t>
            </a:r>
            <a:r>
              <a:rPr lang="en-US" dirty="0" smtClean="0"/>
              <a:t>2</a:t>
            </a:r>
            <a:r>
              <a:rPr lang="en-US" dirty="0" smtClean="0"/>
              <a:t>] 11-16/0404r0 Block </a:t>
            </a:r>
            <a:r>
              <a:rPr lang="en-US" dirty="0" err="1" smtClean="0"/>
              <a:t>Ack</a:t>
            </a:r>
            <a:r>
              <a:rPr lang="en-US" dirty="0" smtClean="0"/>
              <a:t> Bitmap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5692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support </a:t>
            </a:r>
            <a:r>
              <a:rPr lang="en-US" dirty="0" smtClean="0"/>
              <a:t>to add to th</a:t>
            </a:r>
            <a:r>
              <a:rPr lang="en-US" dirty="0" smtClean="0"/>
              <a:t>e SFD </a:t>
            </a:r>
            <a:r>
              <a:rPr lang="en-US" dirty="0" smtClean="0"/>
              <a:t>the </a:t>
            </a:r>
            <a:r>
              <a:rPr lang="en-US" dirty="0" smtClean="0"/>
              <a:t>definition of a variant of the Compressed BA frame format with a 256-bits BA Bitmap field?</a:t>
            </a:r>
          </a:p>
          <a:p>
            <a:pPr marL="0" indent="0">
              <a:buNone/>
            </a:pPr>
            <a:r>
              <a:rPr lang="en-US" dirty="0" smtClean="0"/>
              <a:t>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239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</a:t>
            </a:r>
            <a:r>
              <a:rPr lang="en-US" dirty="0" smtClean="0"/>
              <a:t>support to add to the 11ax SFD</a:t>
            </a:r>
          </a:p>
          <a:p>
            <a:pPr lvl="1"/>
            <a:r>
              <a:rPr lang="en-US" dirty="0" smtClean="0"/>
              <a:t>Re</a:t>
            </a:r>
            <a:r>
              <a:rPr lang="en-US" dirty="0" smtClean="0"/>
              <a:t>served </a:t>
            </a:r>
            <a:r>
              <a:rPr lang="en-US" dirty="0" smtClean="0"/>
              <a:t>bit(s) in Fragment Number field </a:t>
            </a:r>
            <a:r>
              <a:rPr lang="en-US" dirty="0" smtClean="0"/>
              <a:t>of the BA are used to </a:t>
            </a:r>
            <a:r>
              <a:rPr lang="en-US" dirty="0" smtClean="0"/>
              <a:t>indicate the length of the BA Bitmap within the same BA Information field?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2793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4294967295"/>
          </p:nvPr>
        </p:nvSpPr>
        <p:spPr>
          <a:xfrm>
            <a:off x="4352775" y="6523038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/>
          </p:nvPr>
        </p:nvGraphicFramePr>
        <p:xfrm>
          <a:off x="731687" y="1252407"/>
          <a:ext cx="7405434" cy="245869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187514"/>
                <a:gridCol w="1227221"/>
                <a:gridCol w="1718110"/>
                <a:gridCol w="1390850"/>
                <a:gridCol w="1881739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Rolf De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Vegt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Qualcomm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rolfv@qca.qualcomm.com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Sameer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Vermani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svverman@qti.qualcomm.com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Alice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alicel@qti.qualcomm.com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Tevfik Yucek 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tyucek@qca.qualcomm.com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VK Jones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vkjones@qca.qualcomm.com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Youhan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youhank@qca.qualcomm.com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4294967295"/>
          </p:nvPr>
        </p:nvSpPr>
        <p:spPr>
          <a:xfrm flipH="1">
            <a:off x="5791199" y="6475413"/>
            <a:ext cx="2752661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Simone Merlin (Qualcomm)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054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5649599"/>
              </p:ext>
            </p:extLst>
          </p:nvPr>
        </p:nvGraphicFramePr>
        <p:xfrm>
          <a:off x="800100" y="3429000"/>
          <a:ext cx="7239000" cy="266194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 Stacey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Intel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2111 NE 25th Ave, Hillsboro OR 97124, USA 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+1-503-724-893 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robert.stacey@intel.com</a:t>
                      </a:r>
                      <a:endParaRPr lang="en-US" sz="11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Shahrnaz Azizi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shahrnaz.azizi@intel.com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 Huang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po-kai.huang@intel.com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Qinghua Li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quinghua.li@intel.com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Xiaogang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xiaogang.c.chen@intel.com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Chitto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Ghosh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chittabrata.ghosh@intel.com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Laurent Cariou 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laurent.cariou@intel.com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Yaron Alpert</a:t>
                      </a:r>
                      <a:endParaRPr lang="en-US" sz="12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yaron.alpert@intel.com</a:t>
                      </a:r>
                      <a:endParaRPr lang="en-US" sz="11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Assaf Gurevitz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assaf.gurevitz@intel.com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73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Ilan Sutskover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ilan.sutskover@intel.com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4669988"/>
              </p:ext>
            </p:extLst>
          </p:nvPr>
        </p:nvGraphicFramePr>
        <p:xfrm>
          <a:off x="800100" y="990600"/>
          <a:ext cx="7239000" cy="227912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Name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Affiliation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Ron Porat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8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Broadcom</a:t>
                      </a:r>
                      <a:endParaRPr lang="en-US" sz="12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8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8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  <a:hlinkClick r:id="rId2"/>
                        </a:rPr>
                        <a:t>rporat@broadcom.com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58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Sriram Venkateswaran </a:t>
                      </a: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Matthew Fischer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mfischer@broadcom.com</a:t>
                      </a: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Zhou Lan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Leo Montreuil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Andrew Blanksby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Vinko Erceg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Mingyue Ji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4294967295"/>
          </p:nvPr>
        </p:nvSpPr>
        <p:spPr>
          <a:xfrm flipH="1">
            <a:off x="5791199" y="6475413"/>
            <a:ext cx="2752661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Simone Merlin (Qualcomm)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8607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4294967295"/>
          </p:nvPr>
        </p:nvSpPr>
        <p:spPr>
          <a:xfrm>
            <a:off x="4352775" y="6523038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/>
          </p:nvPr>
        </p:nvGraphicFramePr>
        <p:xfrm>
          <a:off x="762000" y="1524000"/>
          <a:ext cx="7239000" cy="439591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Hongyuan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5"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Marvell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5"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5488 Marvell Lane,</a:t>
                      </a:r>
                      <a:b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Santa Clara, CA, 95054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5"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408-222-2500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hongyuan@marvell.com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Yakun Sun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yakunsun@marvell.com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Lei Wang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Leileiw@marvell.com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Liwen Chu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liwenchu@marvell.com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Jinjing Jiang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jinjing@marvell.com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yzhang@marvell.com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Rui Cao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ruicao@marvell.com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Sudhir Srinivasa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sudhirs@marvell.com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Bo 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boyu@marvell.com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Saga Tamhane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sagar@marvell.com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Mao 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my@marvel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..com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Xiayu Zheng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smtClean="0">
                          <a:latin typeface="Times New Roman"/>
                          <a:ea typeface="Times New Roman"/>
                          <a:cs typeface="Arial"/>
                        </a:rPr>
                        <a:t>xzheng@marvell.com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Christian Berger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crberger@marvell.com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Niranjan Grandhe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ngrandhe@marvell.com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Hui-Ling 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Lou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hlou@marvell.com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4294967295"/>
          </p:nvPr>
        </p:nvSpPr>
        <p:spPr>
          <a:xfrm flipH="1">
            <a:off x="5791199" y="6475413"/>
            <a:ext cx="2752661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Simone Merlin (Qualcomm)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0205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4294967295"/>
          </p:nvPr>
        </p:nvSpPr>
        <p:spPr>
          <a:xfrm>
            <a:off x="4352775" y="6523038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/>
          </p:nvPr>
        </p:nvGraphicFramePr>
        <p:xfrm>
          <a:off x="789972" y="4648200"/>
          <a:ext cx="7239000" cy="13772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Joonsuk Kim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Apple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sz="1200" b="0" u="sng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joonsuk@apple.com</a:t>
                      </a:r>
                      <a:endParaRPr lang="en-US" sz="9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Aon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Mujtaba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mujtaba@apple.com</a:t>
                      </a:r>
                      <a:endParaRPr lang="en-US" sz="900" u="none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Guoqing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Li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guoqing_li@apple.com</a:t>
                      </a:r>
                      <a:endParaRPr lang="en-US" sz="9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Eric Wong 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ericwong@apple.com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9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Chris</a:t>
                      </a:r>
                      <a:r>
                        <a:rPr lang="en-US" sz="12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Hartman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6"/>
                        </a:rPr>
                        <a:t>chartman@apple.com</a:t>
                      </a:r>
                      <a:endParaRPr lang="en-US" sz="900" u="none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762000" y="1219200"/>
          <a:ext cx="7239000" cy="304347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>
                          <a:latin typeface="+mn-lt"/>
                          <a:ea typeface="Times New Roman"/>
                          <a:cs typeface="Arial"/>
                        </a:rPr>
                        <a:t>Jianhan Liu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USA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2860 Junction Ave, San Jose, CA 95134, USA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+1-408-526-1899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jianhan.Liu@mediatek.com</a:t>
                      </a: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Thomas Pare</a:t>
                      </a: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thomas.pare@mediatek.com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ChaoChun Wang</a:t>
                      </a: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chaochun.wang@mediatek.com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James Wang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james.wang@mediatek.com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Times New Roman"/>
                          <a:ea typeface="Times New Roman"/>
                          <a:cs typeface="Arial"/>
                        </a:rPr>
                        <a:t>Tianyu Wu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tianyu.wu@mediatek.com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Times New Roman"/>
                          <a:ea typeface="Times New Roman"/>
                          <a:cs typeface="Arial"/>
                        </a:rPr>
                        <a:t>Russell Huang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russell.huang@mediatek.com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 Yee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No. 1 </a:t>
                      </a:r>
                      <a:r>
                        <a:rPr lang="en-GB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Dusing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1</a:t>
                      </a:r>
                      <a:r>
                        <a:rPr lang="en-GB" sz="1200" baseline="30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GB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Hsinchu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Taiwan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+886-3-567-0766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james.yee@mediatek.com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Alan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Jauh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alan.jauh@mediatek.com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Frank Hsu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frank.hsu@mediatek.com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4294967295"/>
          </p:nvPr>
        </p:nvSpPr>
        <p:spPr>
          <a:xfrm flipH="1">
            <a:off x="5791199" y="6475413"/>
            <a:ext cx="2752661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Simone Merlin (Qualcomm)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3034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4294967295"/>
          </p:nvPr>
        </p:nvSpPr>
        <p:spPr>
          <a:xfrm>
            <a:off x="4352775" y="6523038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5" name="Table 12"/>
          <p:cNvGraphicFramePr>
            <a:graphicFrameLocks noGrp="1"/>
          </p:cNvGraphicFramePr>
          <p:nvPr/>
        </p:nvGraphicFramePr>
        <p:xfrm>
          <a:off x="762000" y="990600"/>
          <a:ext cx="7467600" cy="523350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00200"/>
                <a:gridCol w="1072415"/>
                <a:gridCol w="1650733"/>
                <a:gridCol w="1336307"/>
                <a:gridCol w="1807945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David X. Yang</a:t>
                      </a:r>
                      <a:endParaRPr lang="en-US" altLang="zh-CN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Huawei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Shenzhen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david.yangxun@huawei.com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Jiayin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Xinjinqiao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Pudong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Shanghai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+86-18601656691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zhangjiayin@huawei.com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 Luo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Xinjinqiao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Pudong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Shanghai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jun.l@huawei.com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Yi Luo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+86-18665891036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Roy.luoyi@huawei.com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Yingpei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Lin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Xinjinqiao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Pudong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Shanghai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linyingpei@huawei.com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Jiyong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Pang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Xinjinqiao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Pudong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Shanghai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pangjiyong@huawei.com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Zhigang Rong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10180 Telesis Court, Suite 365, San Diego, CA  92121 NA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zhigang.rong@huawei.com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Jian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Shenzhen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ross.yujian@huawei.com</a:t>
                      </a:r>
                      <a:endParaRPr lang="zh-CN" altLang="en-US" sz="11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Ming </a:t>
                      </a: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Gan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altLang="zh-CN" sz="11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, Shenzhen</a:t>
                      </a:r>
                      <a:endParaRPr lang="en-US" altLang="zh-CN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ming.gan@huawei.com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Yunsong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10180 Telesis Court, Suite 365, San Diego, CA  92121 NA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yangyunsong@huawei.com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Junghoon Suh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Junghoon.Suh@huawei.com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Peter Loc</a:t>
                      </a:r>
                      <a:endParaRPr lang="zh-CN" alt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zh-CN" altLang="en-US" sz="11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peterloc@iwirelesstech.com</a:t>
                      </a:r>
                      <a:endParaRPr lang="zh-CN" altLang="en-US" sz="11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Edward</a:t>
                      </a:r>
                      <a:r>
                        <a:rPr lang="en-US" sz="12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Au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altLang="zh-CN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edward.ks.au@huawei.com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Teyan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altLang="zh-CN" sz="11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, Shenzhen</a:t>
                      </a:r>
                      <a:endParaRPr lang="en-US" altLang="zh-CN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latin typeface="+mn-lt"/>
                          <a:ea typeface="Times New Roman"/>
                          <a:cs typeface="Arial"/>
                        </a:rPr>
                        <a:t>chenteyan@huawei.com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Yunbo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Li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altLang="zh-CN" sz="1100" kern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, Shenzhen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latin typeface="+mn-lt"/>
                          <a:ea typeface="Times New Roman"/>
                          <a:cs typeface="Arial"/>
                        </a:rPr>
                        <a:t>liyunbo@huawei.com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4294967295"/>
          </p:nvPr>
        </p:nvSpPr>
        <p:spPr>
          <a:xfrm flipH="1">
            <a:off x="5791199" y="6475413"/>
            <a:ext cx="2752661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Simone Merlin (Qualcomm)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7029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4294967295"/>
          </p:nvPr>
        </p:nvSpPr>
        <p:spPr>
          <a:xfrm>
            <a:off x="4352775" y="6523038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762000" y="1078644"/>
          <a:ext cx="7620000" cy="329410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24000"/>
                <a:gridCol w="1203158"/>
                <a:gridCol w="1684421"/>
                <a:gridCol w="1363579"/>
                <a:gridCol w="1844842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Jinmin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LG Electronics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19,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Yangjae-daero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11gil,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Seocho-gu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Seoul 137-130, Korea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Jinmin1230.kim@lge.com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Kiseon Ryu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kiseon.ryu@lge.com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Jinyoung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Chun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jiny.chun@lge.com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Jinsoo Choi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js.choi@lge.com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Jeongki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jeongki.kim@lge.com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Dongguk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Lim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dongguk.lim@lge.com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Suhwook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suhwook.kim@lge.com 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Eunsung Park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esung.park@lge.com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JayH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Park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Hyunh.park@lge.com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HanGyu Cho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hg.cho@lge.com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 Derham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Orange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thomas.derham@orange.com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762000" y="4387663"/>
          <a:ext cx="7620000" cy="1479737"/>
        </p:xfrm>
        <a:graphic>
          <a:graphicData uri="http://schemas.openxmlformats.org/drawingml/2006/table">
            <a:tbl>
              <a:tblPr/>
              <a:tblGrid>
                <a:gridCol w="1523999"/>
                <a:gridCol w="1219200"/>
                <a:gridCol w="1676400"/>
                <a:gridCol w="1371600"/>
                <a:gridCol w="1828801"/>
              </a:tblGrid>
              <a:tr h="34147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Bo Sun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ZTE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#9 Wuxingduan, Xifeng</a:t>
                      </a:r>
                      <a:b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Rd., Xi'an, China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2"/>
                        </a:rPr>
                        <a:t>sun.bo1@zte.com.cn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Kaiying Lv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3"/>
                        </a:rPr>
                        <a:t>lv.kaiying@zte.com.cn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Yonggang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Fang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4"/>
                        </a:rPr>
                        <a:t>yfang@ztetx.com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Ke Yao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5"/>
                        </a:rPr>
                        <a:t>yao.ke5@zte.com.cn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Weimin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Xing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6"/>
                        </a:rPr>
                        <a:t>xing.weimin@zte.com.cn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Brian Hart 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Cisco Systems 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170 W Tasman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Dr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, San Jose, CA 95134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7"/>
                        </a:rPr>
                        <a:t>brianh@cisco.com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Pooya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Monajemi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  <a:hlinkClick r:id="rId8"/>
                        </a:rPr>
                        <a:t>pmonajem@cisco.com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4294967295"/>
          </p:nvPr>
        </p:nvSpPr>
        <p:spPr>
          <a:xfrm flipH="1">
            <a:off x="5791199" y="6475413"/>
            <a:ext cx="2752661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Simone Merlin (Qualcomm)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9573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4294967295"/>
          </p:nvPr>
        </p:nvSpPr>
        <p:spPr>
          <a:xfrm>
            <a:off x="4352775" y="6523038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/>
          </p:nvPr>
        </p:nvGraphicFramePr>
        <p:xfrm>
          <a:off x="381000" y="1193248"/>
          <a:ext cx="8153400" cy="405044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0680"/>
                <a:gridCol w="1287379"/>
                <a:gridCol w="1802331"/>
                <a:gridCol w="1459029"/>
                <a:gridCol w="1973981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Fei Tong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Samsung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Innovation Park,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Cambridge CB4 0DS   (U.K.)   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+44 1223 434633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f.tong@samsung.com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Hyunjeong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Maetan 3-dong; Yongtong-Gu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Suwon; South Korea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+82-31-279-9028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hyunjeong.kang@samsung.com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Kaushik Josiam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1301, E. Lookout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Dr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</a:t>
                      </a:r>
                      <a:b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Richardson TX 75070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(972) 761 7437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k.josiam@samsung.com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Mark Rison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Innovation Park, </a:t>
                      </a:r>
                      <a:b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Cambridge CB4 0DS   (U.K.)  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+44 1223  434600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m.rison@samsung.com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Rakesh Taori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1301, E. Lookout Dr,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Richardson TX 75070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(972) 761 7470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rakesh.taori@samsung.com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Sanghyun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Maetan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3-dong;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Yongtong-Gu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/>
                      </a:r>
                      <a:b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Suwon; South Korea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+82-10-8864-1751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s29.chang@samsung.com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Yasushi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Takatori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NTT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1-1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Hikari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-no-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oka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Yokosuka, Kanagawa 239-0847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Japan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+81 46 859 3135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takatori.yasushi@lab.ntt.co.jp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Yasuhiko Inoue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+81 46 859 5097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inoue.yasuhiko@lab.ntt.co.jp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Shoko Shinohara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latin typeface="Times New Roman"/>
                          <a:ea typeface="Times New Roman"/>
                          <a:cs typeface="Arial"/>
                        </a:rPr>
                        <a:t>+81 46 859 5107</a:t>
                      </a: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Shinohara.shoko@lab.ntt.co.jp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Yusuke </a:t>
                      </a:r>
                      <a:r>
                        <a:rPr lang="en-US" altLang="ja-JP" sz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Asai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</a:t>
                      </a:r>
                      <a:r>
                        <a:rPr lang="en-US" sz="10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46 859 3494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asai.yusuke@lab.ntt.co.jp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Koichi Ishihara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+81 46 859 4233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ishihara.koichi@lab.ntt.co.jp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200" dirty="0" smtClean="0">
                          <a:latin typeface="Times New Roman"/>
                          <a:ea typeface="Times New Roman"/>
                          <a:cs typeface="Arial"/>
                        </a:rPr>
                        <a:t>Junichi Iwatani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+81 46 859 4222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Iwatani.junichi@lab.ntt.co.jp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Akira Yamada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NTT DOCOMO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3-6, Hikarinooka, Yokosuka-shi, Kanagawa, 239-8536, Japan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+81 46 840 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3759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yamadaakira@nttdocomo.com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4294967295"/>
          </p:nvPr>
        </p:nvSpPr>
        <p:spPr>
          <a:xfrm flipH="1">
            <a:off x="5791199" y="6475413"/>
            <a:ext cx="2752661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Simone Merlin (Qualcomm)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0711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4294967295"/>
          </p:nvPr>
        </p:nvSpPr>
        <p:spPr>
          <a:xfrm>
            <a:off x="4352775" y="6523038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/>
          </p:nvPr>
        </p:nvGraphicFramePr>
        <p:xfrm>
          <a:off x="381000" y="1193248"/>
          <a:ext cx="8153400" cy="467136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0680"/>
                <a:gridCol w="1287379"/>
                <a:gridCol w="1802331"/>
                <a:gridCol w="1375610"/>
                <a:gridCol w="20574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Masahito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Mori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Sony Corp.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Masahito.Mori@jp.sony.com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Yusuke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Tanaka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YusukeC.Tanaka@jp.sony.com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Yuichi Morioka</a:t>
                      </a:r>
                      <a:endParaRPr lang="en-US" sz="11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Yuichi.Morioka@jp.sony.com</a:t>
                      </a:r>
                      <a:endParaRPr lang="en-US" altLang="ja-JP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+mn-lt"/>
                        </a:rPr>
                        <a:t>Kazuyuki Sakoda</a:t>
                      </a:r>
                      <a:endParaRPr lang="en-US" sz="1100" dirty="0">
                        <a:latin typeface="+mn-lt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Kazuyuki.Sakoda@am.sony.com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William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Carney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William.Carney@am.sony.com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Tomoko Adachi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1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Toshiba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1"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sng" strike="noStrike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hlinkClick r:id="rId2"/>
                        </a:rPr>
                        <a:t>tomo.adachi@toshiba.co.jp</a:t>
                      </a:r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Narendar Madhavan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sng" strike="noStrike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hlinkClick r:id="rId3"/>
                        </a:rPr>
                        <a:t>narendar.madhavan@toshiba.co.jp</a:t>
                      </a:r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Kentaro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Taniguchi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sng" strike="noStrike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hlinkClick r:id="rId4"/>
                        </a:rPr>
                        <a:t>kentaro.taniguchi@toshiba.co.jp</a:t>
                      </a:r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Toshihisa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Nabetani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sng" strike="noStrike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hlinkClick r:id="rId5"/>
                        </a:rPr>
                        <a:t>toshihisa.nabetani@toshiba.co.jp</a:t>
                      </a:r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Tsuguhide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Aoki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sng" strike="noStrike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hlinkClick r:id="rId6"/>
                        </a:rPr>
                        <a:t>tsuguhide.aoki@toshiba.co.jp</a:t>
                      </a:r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Koji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Horisaki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sng" strike="noStrike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hlinkClick r:id="rId7"/>
                        </a:rPr>
                        <a:t>kouji.horisaki@toshiba.co.jp</a:t>
                      </a:r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David Halls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sng" strike="noStrike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hlinkClick r:id="rId8"/>
                        </a:rPr>
                        <a:t>david.halls@toshiba-trel.com</a:t>
                      </a:r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Filippo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Tosato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sng" strike="noStrike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hlinkClick r:id="rId9"/>
                        </a:rPr>
                        <a:t>filippo.tosato@toshiba-trel.com</a:t>
                      </a:r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Zubeir Bocus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sng" strike="noStrike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hlinkClick r:id="rId10"/>
                        </a:rPr>
                        <a:t>zubeir.bocus@toshiba-trel.com</a:t>
                      </a:r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Fengming Cao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sng" strike="noStrike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hlinkClick r:id="rId11"/>
                        </a:rPr>
                        <a:t>fengming.cao@toshiba-trel.com</a:t>
                      </a:r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Parag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Kulkarni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sng" strike="noStrike" dirty="0" smtClean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parag.kulkarni@toshiba-trel.com</a:t>
                      </a:r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4294967295"/>
          </p:nvPr>
        </p:nvSpPr>
        <p:spPr>
          <a:xfrm flipH="1">
            <a:off x="5791199" y="6475413"/>
            <a:ext cx="2752661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Simone Merlin (Qualcomm)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2108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11240EB9AFDC146A8D3FE4112FB4C30" ma:contentTypeVersion="7" ma:contentTypeDescription="Create a new document." ma:contentTypeScope="" ma:versionID="f1fb0e7afeca2442021ecd262bfa0247">
  <xsd:schema xmlns:xsd="http://www.w3.org/2001/XMLSchema" xmlns:xs="http://www.w3.org/2001/XMLSchema" xmlns:p="http://schemas.microsoft.com/office/2006/metadata/properties" xmlns:ns1="http://schemas.microsoft.com/sharepoint/v3" xmlns:ns2="0b70e71a-8460-4b39-85bd-6974af91860c" targetNamespace="http://schemas.microsoft.com/office/2006/metadata/properties" ma:root="true" ma:fieldsID="b1c5b9b3698bd7e94a80e64b949295c6" ns1:_="" ns2:_="">
    <xsd:import namespace="http://schemas.microsoft.com/sharepoint/v3"/>
    <xsd:import namespace="0b70e71a-8460-4b39-85bd-6974af91860c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1:_dlc_Exempt" minOccurs="0"/>
                <xsd:element ref="ns2:QBU"/>
                <xsd:element ref="ns2:QDEPT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dlc_Exempt" ma:index="11" nillable="true" ma:displayName="Exempt from Policy" ma:hidden="true" ma:internalName="_dlc_Exempt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b70e71a-8460-4b39-85bd-6974af91860c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QBU" ma:index="12" ma:displayName="Qualcomm Business Unit" ma:default="Corporate" ma:internalName="QBU" ma:readOnly="true">
      <xsd:simpleType>
        <xsd:restriction base="dms:Text"/>
      </xsd:simpleType>
    </xsd:element>
    <xsd:element name="QDEPT" ma:index="13" ma:displayName="Qualcomm Department" ma:default="Corporate-RD" ma:internalName="QDEPT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0b70e71a-8460-4b39-85bd-6974af91860c">YMAJDHSWYS42-2-4080</_dlc_DocId>
    <_dlc_DocIdUrl xmlns="0b70e71a-8460-4b39-85bd-6974af91860c">
      <Url>https://projects.qualcomm.com/sites/WiFi-Advanced/_layouts/15/DocIdRedir.aspx?ID=YMAJDHSWYS42-2-4080</Url>
      <Description>YMAJDHSWYS42-2-4080</Description>
    </_dlc_DocIdUrl>
  </documentManagement>
</p:properties>
</file>

<file path=customXml/item4.xml><?xml version="1.0" encoding="utf-8"?>
<?mso-contentType ?>
<p:Policy xmlns:p="office.server.policy" id="" local="true">
  <p:Name>Document</p:Name>
  <p:Description/>
  <p:Statement/>
  <p:PolicyItems>
    <p:PolicyItem featureId="QualcommTagPolicy" staticId="0x010100311240EB9AFDC146A8D3FE4112FB4C30" UniqueId="895f98c7-af52-49b2-86d4-130fde7b5aa3">
      <p:Name>Qualcomm Tagging Policy</p:Name>
      <p:Description>Qualcomm Custom Policy for Tagging</p:Description>
      <p:CustomData/>
    </p:PolicyItem>
  </p:PolicyItems>
</p:Policy>
</file>

<file path=customXml/item5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8250B69-45ED-4E75-A4EB-B31A8B6EA27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0b70e71a-8460-4b39-85bd-6974af91860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E37ABE6-0674-432D-8DBC-4B68AB0FD072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24049432-4992-4329-8C87-3B425E67847A}">
  <ds:schemaRefs>
    <ds:schemaRef ds:uri="http://schemas.microsoft.com/office/2006/metadata/properties"/>
    <ds:schemaRef ds:uri="http://schemas.microsoft.com/office/infopath/2007/PartnerControls"/>
    <ds:schemaRef ds:uri="0b70e71a-8460-4b39-85bd-6974af91860c"/>
  </ds:schemaRefs>
</ds:datastoreItem>
</file>

<file path=customXml/itemProps4.xml><?xml version="1.0" encoding="utf-8"?>
<ds:datastoreItem xmlns:ds="http://schemas.openxmlformats.org/officeDocument/2006/customXml" ds:itemID="{06DEC7B1-478E-45F9-9A15-A872DD648690}">
  <ds:schemaRefs>
    <ds:schemaRef ds:uri="office.server.policy"/>
  </ds:schemaRefs>
</ds:datastoreItem>
</file>

<file path=customXml/itemProps5.xml><?xml version="1.0" encoding="utf-8"?>
<ds:datastoreItem xmlns:ds="http://schemas.openxmlformats.org/officeDocument/2006/customXml" ds:itemID="{AD20AAED-593D-4B5B-83BB-F4DD48EF74F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81580</TotalTime>
  <Words>1595</Words>
  <Application>Microsoft Office PowerPoint</Application>
  <PresentationFormat>On-screen Show (4:3)</PresentationFormat>
  <Paragraphs>580</Paragraphs>
  <Slides>17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Batang</vt:lpstr>
      <vt:lpstr>Arial</vt:lpstr>
      <vt:lpstr>Calibri</vt:lpstr>
      <vt:lpstr>Times New Roman</vt:lpstr>
      <vt:lpstr>Wingdings</vt:lpstr>
      <vt:lpstr>802-11-Submission</vt:lpstr>
      <vt:lpstr>Extended BA</vt:lpstr>
      <vt:lpstr>Authors (continued)</vt:lpstr>
      <vt:lpstr>PowerPoint Presentation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Introduction</vt:lpstr>
      <vt:lpstr>BA &gt; 64</vt:lpstr>
      <vt:lpstr>Frame Format</vt:lpstr>
      <vt:lpstr>Usage</vt:lpstr>
      <vt:lpstr>References</vt:lpstr>
      <vt:lpstr>SP1</vt:lpstr>
      <vt:lpstr>SP2</vt:lpstr>
    </vt:vector>
  </TitlesOfParts>
  <Company>AT&amp;T Labs Research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Ron Porat</dc:creator>
  <cp:lastModifiedBy>Merlin, Simone</cp:lastModifiedBy>
  <cp:revision>871</cp:revision>
  <cp:lastPrinted>1998-02-10T13:28:06Z</cp:lastPrinted>
  <dcterms:created xsi:type="dcterms:W3CDTF">2007-05-21T21:00:37Z</dcterms:created>
  <dcterms:modified xsi:type="dcterms:W3CDTF">2016-03-15T04:14:59Z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-459639300</vt:i4>
  </property>
  <property fmtid="{D5CDD505-2E9C-101B-9397-08002B2CF9AE}" pid="3" name="_NewReviewCycle">
    <vt:lpwstr/>
  </property>
  <property fmtid="{D5CDD505-2E9C-101B-9397-08002B2CF9AE}" pid="4" name="_EmailSubject">
    <vt:lpwstr>AMPDU</vt:lpwstr>
  </property>
  <property fmtid="{D5CDD505-2E9C-101B-9397-08002B2CF9AE}" pid="5" name="_AuthorEmail">
    <vt:lpwstr>smerlin@qti.qualcomm.com</vt:lpwstr>
  </property>
  <property fmtid="{D5CDD505-2E9C-101B-9397-08002B2CF9AE}" pid="6" name="_AuthorEmailDisplayName">
    <vt:lpwstr>Merlin, Simone</vt:lpwstr>
  </property>
  <property fmtid="{D5CDD505-2E9C-101B-9397-08002B2CF9AE}" pid="7" name="_PreviousAdHocReviewCycleID">
    <vt:i4>1377243491</vt:i4>
  </property>
  <property fmtid="{D5CDD505-2E9C-101B-9397-08002B2CF9AE}" pid="8" name="ContentTypeId">
    <vt:lpwstr>0x010100311240EB9AFDC146A8D3FE4112FB4C30</vt:lpwstr>
  </property>
  <property fmtid="{D5CDD505-2E9C-101B-9397-08002B2CF9AE}" pid="9" name="_dlc_DocIdItemGuid">
    <vt:lpwstr>04a03250-2f88-4d6e-ace6-08a9fc09d275</vt:lpwstr>
  </property>
</Properties>
</file>