
<file path=[Content_Types].xml><?xml version="1.0" encoding="utf-8"?>
<Types xmlns="http://schemas.openxmlformats.org/package/2006/content-types">
  <Default Extension="xml" ContentType="application/xml"/>
  <Default Extension="doc" ContentType="application/msword"/>
  <Default Extension="jpeg" ContentType="image/jpeg"/>
  <Default Extension="rels" ContentType="application/vnd.openxmlformats-package.relationships+xml"/>
  <Default Extension="emf" ContentType="image/x-emf"/>
  <Default Extension="xlsx" ContentType="application/vnd.openxmlformats-officedocument.spreadsheetml.sheet"/>
  <Default Extension="vml" ContentType="application/vnd.openxmlformats-officedocument.vmlDrawing"/>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33"/>
  </p:notesMasterIdLst>
  <p:handoutMasterIdLst>
    <p:handoutMasterId r:id="rId34"/>
  </p:handoutMasterIdLst>
  <p:sldIdLst>
    <p:sldId id="256" r:id="rId2"/>
    <p:sldId id="257" r:id="rId3"/>
    <p:sldId id="265" r:id="rId4"/>
    <p:sldId id="268" r:id="rId5"/>
    <p:sldId id="269" r:id="rId6"/>
    <p:sldId id="272" r:id="rId7"/>
    <p:sldId id="273" r:id="rId8"/>
    <p:sldId id="274" r:id="rId9"/>
    <p:sldId id="300" r:id="rId10"/>
    <p:sldId id="275" r:id="rId11"/>
    <p:sldId id="294" r:id="rId12"/>
    <p:sldId id="295" r:id="rId13"/>
    <p:sldId id="277" r:id="rId14"/>
    <p:sldId id="278" r:id="rId15"/>
    <p:sldId id="279" r:id="rId16"/>
    <p:sldId id="280" r:id="rId17"/>
    <p:sldId id="281" r:id="rId18"/>
    <p:sldId id="282" r:id="rId19"/>
    <p:sldId id="283" r:id="rId20"/>
    <p:sldId id="284" r:id="rId21"/>
    <p:sldId id="296" r:id="rId22"/>
    <p:sldId id="297" r:id="rId23"/>
    <p:sldId id="287" r:id="rId24"/>
    <p:sldId id="288" r:id="rId25"/>
    <p:sldId id="289" r:id="rId26"/>
    <p:sldId id="302" r:id="rId27"/>
    <p:sldId id="301" r:id="rId28"/>
    <p:sldId id="291" r:id="rId29"/>
    <p:sldId id="293" r:id="rId30"/>
    <p:sldId id="264" r:id="rId31"/>
    <p:sldId id="303" r:id="rId32"/>
  </p:sldIdLst>
  <p:sldSz cx="9144000" cy="6858000" type="screen4x3"/>
  <p:notesSz cx="6934200" cy="9280525"/>
  <p:defaultTextStyle>
    <a:defPPr>
      <a:defRPr lang="en-GB"/>
    </a:defPPr>
    <a:lvl1pPr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1pPr>
    <a:lvl2pPr marL="742950" indent="-28575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2pPr>
    <a:lvl3pPr marL="11430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3pPr>
    <a:lvl4pPr marL="16002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4pPr>
    <a:lvl5pPr marL="20574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5pPr>
    <a:lvl6pPr marL="2286000" algn="l" defTabSz="914400" rtl="0" eaLnBrk="1" latinLnBrk="0" hangingPunct="1">
      <a:defRPr sz="2400" kern="1200">
        <a:solidFill>
          <a:schemeClr val="bg1"/>
        </a:solidFill>
        <a:latin typeface="Times New Roman" pitchFamily="16" charset="0"/>
        <a:ea typeface="MS Gothic" charset="-128"/>
        <a:cs typeface="+mn-cs"/>
      </a:defRPr>
    </a:lvl6pPr>
    <a:lvl7pPr marL="2743200" algn="l" defTabSz="914400" rtl="0" eaLnBrk="1" latinLnBrk="0" hangingPunct="1">
      <a:defRPr sz="2400" kern="1200">
        <a:solidFill>
          <a:schemeClr val="bg1"/>
        </a:solidFill>
        <a:latin typeface="Times New Roman" pitchFamily="16" charset="0"/>
        <a:ea typeface="MS Gothic" charset="-128"/>
        <a:cs typeface="+mn-cs"/>
      </a:defRPr>
    </a:lvl7pPr>
    <a:lvl8pPr marL="3200400" algn="l" defTabSz="914400" rtl="0" eaLnBrk="1" latinLnBrk="0" hangingPunct="1">
      <a:defRPr sz="2400" kern="1200">
        <a:solidFill>
          <a:schemeClr val="bg1"/>
        </a:solidFill>
        <a:latin typeface="Times New Roman" pitchFamily="16" charset="0"/>
        <a:ea typeface="MS Gothic" charset="-128"/>
        <a:cs typeface="+mn-cs"/>
      </a:defRPr>
    </a:lvl8pPr>
    <a:lvl9pPr marL="3657600" algn="l" defTabSz="914400" rtl="0" eaLnBrk="1" latinLnBrk="0" hangingPunct="1">
      <a:defRPr sz="2400" kern="1200">
        <a:solidFill>
          <a:schemeClr val="bg1"/>
        </a:solidFill>
        <a:latin typeface="Times New Roman" pitchFamily="16" charset="0"/>
        <a:ea typeface="MS Gothic"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B8FF"/>
    <a:srgbClr val="C67A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6429" autoAdjust="0"/>
  </p:normalViewPr>
  <p:slideViewPr>
    <p:cSldViewPr>
      <p:cViewPr varScale="1">
        <p:scale>
          <a:sx n="122" d="100"/>
          <a:sy n="122" d="100"/>
        </p:scale>
        <p:origin x="1016" y="192"/>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handoutMaster" Target="handoutMasters/handoutMaster1.xml"/><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5138"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27475" y="0"/>
            <a:ext cx="3005138" cy="463550"/>
          </a:xfrm>
          <a:prstGeom prst="rect">
            <a:avLst/>
          </a:prstGeom>
        </p:spPr>
        <p:txBody>
          <a:bodyPr vert="horz" lIns="91440" tIns="45720" rIns="91440" bIns="45720" rtlCol="0"/>
          <a:lstStyle>
            <a:lvl1pPr algn="r">
              <a:defRPr sz="1200"/>
            </a:lvl1pPr>
          </a:lstStyle>
          <a:p>
            <a:r>
              <a:rPr lang="en-US" altLang="ja-JP" smtClean="0"/>
              <a:t>March 2016</a:t>
            </a:r>
            <a:endParaRPr lang="en-US"/>
          </a:p>
        </p:txBody>
      </p:sp>
      <p:sp>
        <p:nvSpPr>
          <p:cNvPr id="4" name="Footer Placeholder 3"/>
          <p:cNvSpPr>
            <a:spLocks noGrp="1"/>
          </p:cNvSpPr>
          <p:nvPr>
            <p:ph type="ftr" sz="quarter" idx="2"/>
          </p:nvPr>
        </p:nvSpPr>
        <p:spPr>
          <a:xfrm>
            <a:off x="0" y="8815388"/>
            <a:ext cx="3005138" cy="463550"/>
          </a:xfrm>
          <a:prstGeom prst="rect">
            <a:avLst/>
          </a:prstGeom>
        </p:spPr>
        <p:txBody>
          <a:bodyPr vert="horz" lIns="91440" tIns="45720" rIns="91440" bIns="45720" rtlCol="0" anchor="b"/>
          <a:lstStyle>
            <a:lvl1pPr algn="l">
              <a:defRPr sz="1200"/>
            </a:lvl1pPr>
          </a:lstStyle>
          <a:p>
            <a:r>
              <a:rPr lang="en-US" smtClean="0"/>
              <a:t>Minseok Kim, Niigata University</a:t>
            </a:r>
            <a:endParaRPr lang="en-US"/>
          </a:p>
        </p:txBody>
      </p:sp>
      <p:sp>
        <p:nvSpPr>
          <p:cNvPr id="5" name="Slide Number Placeholder 4"/>
          <p:cNvSpPr>
            <a:spLocks noGrp="1"/>
          </p:cNvSpPr>
          <p:nvPr>
            <p:ph type="sldNum" sz="quarter" idx="3"/>
          </p:nvPr>
        </p:nvSpPr>
        <p:spPr>
          <a:xfrm>
            <a:off x="3927475" y="8815388"/>
            <a:ext cx="3005138" cy="463550"/>
          </a:xfrm>
          <a:prstGeom prst="rect">
            <a:avLst/>
          </a:prstGeom>
        </p:spPr>
        <p:txBody>
          <a:bodyPr vert="horz" lIns="91440" tIns="45720" rIns="91440" bIns="45720" rtlCol="0" anchor="b"/>
          <a:lstStyle>
            <a:lvl1pPr algn="r">
              <a:defRPr sz="1200"/>
            </a:lvl1pPr>
          </a:lstStyle>
          <a:p>
            <a:fld id="{29996500-462A-4966-9632-4197CBF31A04}" type="slidenum">
              <a:rPr lang="en-US" smtClean="0"/>
              <a:pPr/>
              <a:t>‹#›</a:t>
            </a:fld>
            <a:endParaRPr lang="en-US"/>
          </a:p>
        </p:txBody>
      </p:sp>
    </p:spTree>
    <p:extLst>
      <p:ext uri="{BB962C8B-B14F-4D97-AF65-F5344CB8AC3E}">
        <p14:creationId xmlns:p14="http://schemas.microsoft.com/office/powerpoint/2010/main" val="4043374428"/>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934200" cy="9280525"/>
          </a:xfrm>
          <a:prstGeom prst="roundRect">
            <a:avLst>
              <a:gd name="adj" fmla="val 19"/>
            </a:avLst>
          </a:prstGeom>
          <a:solidFill>
            <a:srgbClr val="FFFFFF"/>
          </a:solidFill>
          <a:ln w="9525">
            <a:noFill/>
            <a:round/>
            <a:headEnd/>
            <a:tailEnd/>
          </a:ln>
          <a:effectLst/>
        </p:spPr>
        <p:txBody>
          <a:bodyPr wrap="none" anchor="ctr"/>
          <a:lstStyle/>
          <a:p>
            <a:endParaRPr lang="en-GB"/>
          </a:p>
        </p:txBody>
      </p:sp>
      <p:sp>
        <p:nvSpPr>
          <p:cNvPr id="2050" name="Rectangle 2"/>
          <p:cNvSpPr>
            <a:spLocks noGrp="1" noChangeArrowheads="1"/>
          </p:cNvSpPr>
          <p:nvPr>
            <p:ph type="hdr"/>
          </p:nvPr>
        </p:nvSpPr>
        <p:spPr bwMode="auto">
          <a:xfrm>
            <a:off x="5640388" y="96838"/>
            <a:ext cx="639762" cy="211137"/>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0000"/>
                </a:solidFill>
                <a:cs typeface="Arial Unicode MS" charset="0"/>
              </a:defRPr>
            </a:lvl1pPr>
          </a:lstStyle>
          <a:p>
            <a:r>
              <a:rPr lang="en-US"/>
              <a:t>doc.: IEEE 802.11-yy/xxxxr0</a:t>
            </a:r>
          </a:p>
        </p:txBody>
      </p:sp>
      <p:sp>
        <p:nvSpPr>
          <p:cNvPr id="2051" name="Rectangle 3"/>
          <p:cNvSpPr>
            <a:spLocks noGrp="1" noChangeArrowheads="1"/>
          </p:cNvSpPr>
          <p:nvPr>
            <p:ph type="dt"/>
          </p:nvPr>
        </p:nvSpPr>
        <p:spPr bwMode="auto">
          <a:xfrm>
            <a:off x="654050" y="96838"/>
            <a:ext cx="825500" cy="211137"/>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0000"/>
                </a:solidFill>
                <a:cs typeface="Arial Unicode MS" charset="0"/>
              </a:defRPr>
            </a:lvl1pPr>
          </a:lstStyle>
          <a:p>
            <a:r>
              <a:rPr lang="en-US" altLang="ja-JP" smtClean="0"/>
              <a:t>March 2016</a:t>
            </a:r>
            <a:endParaRPr lang="en-US"/>
          </a:p>
        </p:txBody>
      </p:sp>
      <p:sp>
        <p:nvSpPr>
          <p:cNvPr id="2052" name="Rectangle 4"/>
          <p:cNvSpPr>
            <a:spLocks noGrp="1" noRot="1" noChangeAspect="1" noChangeArrowheads="1"/>
          </p:cNvSpPr>
          <p:nvPr>
            <p:ph type="sldImg"/>
          </p:nvPr>
        </p:nvSpPr>
        <p:spPr bwMode="auto">
          <a:xfrm>
            <a:off x="1152525" y="701675"/>
            <a:ext cx="4627563" cy="3467100"/>
          </a:xfrm>
          <a:prstGeom prst="rect">
            <a:avLst/>
          </a:prstGeom>
          <a:noFill/>
          <a:ln w="12600">
            <a:solidFill>
              <a:srgbClr val="000000"/>
            </a:solidFill>
            <a:miter lim="800000"/>
            <a:headEnd/>
            <a:tailEnd/>
          </a:ln>
          <a:effectLst/>
        </p:spPr>
      </p:sp>
      <p:sp>
        <p:nvSpPr>
          <p:cNvPr id="2053" name="Rectangle 5"/>
          <p:cNvSpPr>
            <a:spLocks noGrp="1" noChangeArrowheads="1"/>
          </p:cNvSpPr>
          <p:nvPr>
            <p:ph type="body"/>
          </p:nvPr>
        </p:nvSpPr>
        <p:spPr bwMode="auto">
          <a:xfrm>
            <a:off x="923925" y="4408488"/>
            <a:ext cx="5084763" cy="4175125"/>
          </a:xfrm>
          <a:prstGeom prst="rect">
            <a:avLst/>
          </a:prstGeom>
          <a:noFill/>
          <a:ln w="9525">
            <a:noFill/>
            <a:round/>
            <a:headEnd/>
            <a:tailEnd/>
          </a:ln>
          <a:effectLst/>
        </p:spPr>
        <p:txBody>
          <a:bodyPr vert="horz" wrap="square" lIns="93600" tIns="46080" rIns="93600" bIns="46080" numCol="1" anchor="t" anchorCtr="0" compatLnSpc="1">
            <a:prstTxWarp prst="textNoShape">
              <a:avLst/>
            </a:prstTxWarp>
          </a:bodyPr>
          <a:lstStyle/>
          <a:p>
            <a:pPr lvl="0"/>
            <a:endParaRPr lang="en-US" smtClean="0"/>
          </a:p>
        </p:txBody>
      </p:sp>
      <p:sp>
        <p:nvSpPr>
          <p:cNvPr id="2054" name="Rectangle 6"/>
          <p:cNvSpPr>
            <a:spLocks noGrp="1" noChangeArrowheads="1"/>
          </p:cNvSpPr>
          <p:nvPr>
            <p:ph type="ftr"/>
          </p:nvPr>
        </p:nvSpPr>
        <p:spPr bwMode="auto">
          <a:xfrm>
            <a:off x="5357813" y="8985250"/>
            <a:ext cx="922337" cy="180975"/>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1200">
                <a:solidFill>
                  <a:srgbClr val="000000"/>
                </a:solidFill>
                <a:cs typeface="Arial Unicode MS" charset="0"/>
              </a:defRPr>
            </a:lvl1pPr>
          </a:lstStyle>
          <a:p>
            <a:r>
              <a:rPr lang="en-US" smtClean="0"/>
              <a:t>Minseok Kim, Niigata University</a:t>
            </a:r>
            <a:endParaRPr lang="en-US"/>
          </a:p>
        </p:txBody>
      </p:sp>
      <p:sp>
        <p:nvSpPr>
          <p:cNvPr id="2055" name="Rectangle 7"/>
          <p:cNvSpPr>
            <a:spLocks noGrp="1" noChangeArrowheads="1"/>
          </p:cNvSpPr>
          <p:nvPr>
            <p:ph type="sldNum"/>
          </p:nvPr>
        </p:nvSpPr>
        <p:spPr bwMode="auto">
          <a:xfrm>
            <a:off x="3222625" y="8985250"/>
            <a:ext cx="511175" cy="36353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cs typeface="Arial Unicode MS" charset="0"/>
              </a:defRPr>
            </a:lvl1pPr>
          </a:lstStyle>
          <a:p>
            <a:r>
              <a:rPr lang="en-US"/>
              <a:t>Page </a:t>
            </a:r>
            <a:fld id="{47A7FEEB-9CD2-43FE-843C-C5350BEACB45}" type="slidenum">
              <a:rPr lang="en-US"/>
              <a:pPr/>
              <a:t>‹#›</a:t>
            </a:fld>
            <a:endParaRPr lang="en-US"/>
          </a:p>
        </p:txBody>
      </p:sp>
      <p:sp>
        <p:nvSpPr>
          <p:cNvPr id="2056" name="Rectangle 8"/>
          <p:cNvSpPr>
            <a:spLocks noChangeArrowheads="1"/>
          </p:cNvSpPr>
          <p:nvPr/>
        </p:nvSpPr>
        <p:spPr bwMode="auto">
          <a:xfrm>
            <a:off x="722313" y="8985250"/>
            <a:ext cx="714375" cy="182563"/>
          </a:xfrm>
          <a:prstGeom prst="rect">
            <a:avLst/>
          </a:prstGeom>
          <a:noFill/>
          <a:ln w="9525">
            <a:noFill/>
            <a:round/>
            <a:headEnd/>
            <a:tailEnd/>
          </a:ln>
          <a:effectLst/>
        </p:spPr>
        <p:txBody>
          <a:bodyPr wrap="none" lIns="0" tIns="0" rIns="0" bIns="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200">
                <a:solidFill>
                  <a:srgbClr val="000000"/>
                </a:solidFill>
              </a:rPr>
              <a:t>Submission</a:t>
            </a:r>
          </a:p>
        </p:txBody>
      </p:sp>
      <p:sp>
        <p:nvSpPr>
          <p:cNvPr id="2057" name="Line 9"/>
          <p:cNvSpPr>
            <a:spLocks noChangeShapeType="1"/>
          </p:cNvSpPr>
          <p:nvPr/>
        </p:nvSpPr>
        <p:spPr bwMode="auto">
          <a:xfrm>
            <a:off x="723900" y="8983663"/>
            <a:ext cx="5486400" cy="1587"/>
          </a:xfrm>
          <a:prstGeom prst="line">
            <a:avLst/>
          </a:prstGeom>
          <a:noFill/>
          <a:ln w="12600">
            <a:solidFill>
              <a:srgbClr val="000000"/>
            </a:solidFill>
            <a:miter lim="800000"/>
            <a:headEnd/>
            <a:tailEnd/>
          </a:ln>
          <a:effectLst/>
        </p:spPr>
        <p:txBody>
          <a:bodyPr/>
          <a:lstStyle/>
          <a:p>
            <a:endParaRPr lang="en-GB"/>
          </a:p>
        </p:txBody>
      </p:sp>
      <p:sp>
        <p:nvSpPr>
          <p:cNvPr id="2058" name="Line 10"/>
          <p:cNvSpPr>
            <a:spLocks noChangeShapeType="1"/>
          </p:cNvSpPr>
          <p:nvPr/>
        </p:nvSpPr>
        <p:spPr bwMode="auto">
          <a:xfrm>
            <a:off x="647700" y="296863"/>
            <a:ext cx="5638800" cy="1587"/>
          </a:xfrm>
          <a:prstGeom prst="line">
            <a:avLst/>
          </a:prstGeom>
          <a:noFill/>
          <a:ln w="12600">
            <a:solidFill>
              <a:srgbClr val="000000"/>
            </a:solidFill>
            <a:miter lim="800000"/>
            <a:headEnd/>
            <a:tailEnd/>
          </a:ln>
          <a:effectLst/>
        </p:spPr>
        <p:txBody>
          <a:bodyPr/>
          <a:lstStyle/>
          <a:p>
            <a:endParaRPr lang="en-GB"/>
          </a:p>
        </p:txBody>
      </p:sp>
    </p:spTree>
    <p:extLst>
      <p:ext uri="{BB962C8B-B14F-4D97-AF65-F5344CB8AC3E}">
        <p14:creationId xmlns:p14="http://schemas.microsoft.com/office/powerpoint/2010/main" val="640659187"/>
      </p:ext>
    </p:extLst>
  </p:cSld>
  <p:clrMap bg1="lt1" tx1="dk1" bg2="lt2" tx2="dk2" accent1="accent1" accent2="accent2" accent3="accent3" accent4="accent4" accent5="accent5" accent6="accent6" hlink="hlink" folHlink="folHlink"/>
  <p:hf/>
  <p:notesStyle>
    <a:lvl1pPr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3"/>
          <p:cNvSpPr>
            <a:spLocks noGrp="1" noChangeArrowheads="1"/>
          </p:cNvSpPr>
          <p:nvPr>
            <p:ph type="dt"/>
          </p:nvPr>
        </p:nvSpPr>
        <p:spPr>
          <a:ln/>
        </p:spPr>
        <p:txBody>
          <a:bodyPr/>
          <a:lstStyle/>
          <a:p>
            <a:r>
              <a:rPr lang="en-US" altLang="ja-JP" smtClean="0"/>
              <a:t>March 2016</a:t>
            </a:r>
            <a:endParaRPr lang="en-US"/>
          </a:p>
        </p:txBody>
      </p:sp>
      <p:sp>
        <p:nvSpPr>
          <p:cNvPr id="7" name="Rectangle 7"/>
          <p:cNvSpPr>
            <a:spLocks noGrp="1" noChangeArrowheads="1"/>
          </p:cNvSpPr>
          <p:nvPr>
            <p:ph type="sldNum"/>
          </p:nvPr>
        </p:nvSpPr>
        <p:spPr>
          <a:ln/>
        </p:spPr>
        <p:txBody>
          <a:bodyPr/>
          <a:lstStyle/>
          <a:p>
            <a:r>
              <a:rPr lang="en-US"/>
              <a:t>Page </a:t>
            </a:r>
            <a:fld id="{465D53FD-DB5F-4815-BF01-6488A8FBD189}" type="slidenum">
              <a:rPr lang="en-US"/>
              <a:pPr/>
              <a:t>1</a:t>
            </a:fld>
            <a:endParaRPr lang="en-US"/>
          </a:p>
        </p:txBody>
      </p:sp>
      <p:sp>
        <p:nvSpPr>
          <p:cNvPr id="12289" name="Text Box 1"/>
          <p:cNvSpPr txBox="1">
            <a:spLocks noChangeArrowheads="1"/>
          </p:cNvSpPr>
          <p:nvPr/>
        </p:nvSpPr>
        <p:spPr bwMode="auto">
          <a:xfrm>
            <a:off x="1154113" y="701675"/>
            <a:ext cx="4625975" cy="3468688"/>
          </a:xfrm>
          <a:prstGeom prst="rect">
            <a:avLst/>
          </a:prstGeom>
          <a:solidFill>
            <a:srgbClr val="FFFFFF"/>
          </a:solidFill>
          <a:ln w="9525">
            <a:solidFill>
              <a:srgbClr val="000000"/>
            </a:solidFill>
            <a:miter lim="800000"/>
            <a:headEnd/>
            <a:tailEnd/>
          </a:ln>
          <a:effectLst/>
        </p:spPr>
        <p:txBody>
          <a:bodyPr wrap="none" anchor="ctr"/>
          <a:lstStyle/>
          <a:p>
            <a:endParaRPr lang="en-GB"/>
          </a:p>
        </p:txBody>
      </p:sp>
      <p:sp>
        <p:nvSpPr>
          <p:cNvPr id="12290" name="Rectangle 2"/>
          <p:cNvSpPr txBox="1">
            <a:spLocks noGrp="1" noChangeArrowheads="1"/>
          </p:cNvSpPr>
          <p:nvPr>
            <p:ph type="body"/>
          </p:nvPr>
        </p:nvSpPr>
        <p:spPr bwMode="auto">
          <a:xfrm>
            <a:off x="923925" y="4408488"/>
            <a:ext cx="5086350" cy="4270375"/>
          </a:xfrm>
          <a:prstGeom prst="rect">
            <a:avLst/>
          </a:prstGeom>
          <a:noFill/>
          <a:ln>
            <a:round/>
            <a:headEnd/>
            <a:tailEnd/>
          </a:ln>
        </p:spPr>
        <p:txBody>
          <a:bodyPr wrap="none" anchor="ctr"/>
          <a:lstStyle/>
          <a:p>
            <a:endParaRPr lang="en-US" dirty="0"/>
          </a:p>
        </p:txBody>
      </p:sp>
      <p:sp>
        <p:nvSpPr>
          <p:cNvPr id="2" name="フッター プレースホルダー 1"/>
          <p:cNvSpPr>
            <a:spLocks noGrp="1"/>
          </p:cNvSpPr>
          <p:nvPr>
            <p:ph type="ftr" idx="10"/>
          </p:nvPr>
        </p:nvSpPr>
        <p:spPr/>
        <p:txBody>
          <a:bodyPr/>
          <a:lstStyle/>
          <a:p>
            <a:r>
              <a:rPr lang="en-US" smtClean="0"/>
              <a:t>Minseok Kim, Niigata University</a:t>
            </a:r>
            <a:endParaRPr lang="en-US"/>
          </a:p>
        </p:txBody>
      </p:sp>
      <p:sp>
        <p:nvSpPr>
          <p:cNvPr id="3" name="ヘッダー プレースホルダー 2"/>
          <p:cNvSpPr>
            <a:spLocks noGrp="1"/>
          </p:cNvSpPr>
          <p:nvPr>
            <p:ph type="hdr" idx="11"/>
          </p:nvPr>
        </p:nvSpPr>
        <p:spPr/>
        <p:txBody>
          <a:bodyPr/>
          <a:lstStyle/>
          <a:p>
            <a:r>
              <a:rPr lang="en-US" smtClean="0"/>
              <a:t>doc.: IEEE 802.11-yy/xxxxr0</a:t>
            </a:r>
            <a:endParaRPr lang="en-US"/>
          </a:p>
        </p:txBody>
      </p:sp>
    </p:spTree>
    <p:extLst>
      <p:ext uri="{BB962C8B-B14F-4D97-AF65-F5344CB8AC3E}">
        <p14:creationId xmlns:p14="http://schemas.microsoft.com/office/powerpoint/2010/main" val="12770441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1154113" y="701675"/>
            <a:ext cx="4624387" cy="3467100"/>
          </a:xfrm>
          <a:ln/>
        </p:spPr>
      </p:sp>
      <p:sp>
        <p:nvSpPr>
          <p:cNvPr id="41987" name="Rectangle 3"/>
          <p:cNvSpPr>
            <a:spLocks noGrp="1" noChangeArrowheads="1"/>
          </p:cNvSpPr>
          <p:nvPr>
            <p:ph type="body" idx="1"/>
          </p:nvPr>
        </p:nvSpPr>
        <p:spPr>
          <a:noFill/>
          <a:ln/>
        </p:spPr>
        <p:txBody>
          <a:bodyPr/>
          <a:lstStyle/>
          <a:p>
            <a:pPr marL="171450" indent="-171450">
              <a:buFont typeface="Arial" panose="020B0604020202020204" pitchFamily="34" charset="0"/>
              <a:buChar char="•"/>
            </a:pPr>
            <a:r>
              <a:rPr lang="en-US" altLang="ja-JP" sz="1200" b="0" i="0" u="none" strike="noStrike" kern="1200" baseline="0" dirty="0" smtClean="0">
                <a:solidFill>
                  <a:srgbClr val="000000"/>
                </a:solidFill>
                <a:latin typeface="ＭＳ Ｐゴシック" pitchFamily="50" charset="-128"/>
                <a:ea typeface="+mn-ea"/>
                <a:cs typeface="+mn-cs"/>
              </a:rPr>
              <a:t>I would like to briefly explain the data processing.</a:t>
            </a:r>
          </a:p>
          <a:p>
            <a:pPr marL="171450" indent="-171450">
              <a:buFont typeface="Arial" panose="020B0604020202020204" pitchFamily="34" charset="0"/>
              <a:buChar char="•"/>
            </a:pPr>
            <a:r>
              <a:rPr lang="en-US" altLang="ja-JP" sz="1200" b="0" i="0" u="none" strike="noStrike" kern="1200" baseline="0" dirty="0" smtClean="0">
                <a:solidFill>
                  <a:srgbClr val="000000"/>
                </a:solidFill>
                <a:latin typeface="ＭＳ Ｐゴシック" pitchFamily="50" charset="-128"/>
                <a:ea typeface="+mn-ea"/>
                <a:cs typeface="+mn-cs"/>
              </a:rPr>
              <a:t>From measured angle-resolved channel transfer function for each polarization combination, the double directional channel impulse response is obtained by Fourier transform.</a:t>
            </a:r>
          </a:p>
          <a:p>
            <a:pPr marL="171450" indent="-171450">
              <a:buFont typeface="Arial" panose="020B0604020202020204" pitchFamily="34" charset="0"/>
              <a:buChar char="•"/>
            </a:pPr>
            <a:r>
              <a:rPr lang="en-US" altLang="ja-JP" sz="1200" b="0" i="0" u="none" strike="noStrike" kern="1200" baseline="0" dirty="0" smtClean="0">
                <a:solidFill>
                  <a:srgbClr val="000000"/>
                </a:solidFill>
                <a:latin typeface="ＭＳ Ｐゴシック" pitchFamily="50" charset="-128"/>
                <a:ea typeface="+mn-ea"/>
                <a:cs typeface="+mn-cs"/>
              </a:rPr>
              <a:t>Double directional angle delay power spectrum (DDADPS) is defined as its power value.</a:t>
            </a:r>
          </a:p>
        </p:txBody>
      </p:sp>
      <p:sp>
        <p:nvSpPr>
          <p:cNvPr id="2" name="フッター プレースホルダー 1"/>
          <p:cNvSpPr>
            <a:spLocks noGrp="1"/>
          </p:cNvSpPr>
          <p:nvPr>
            <p:ph type="ftr" idx="10"/>
          </p:nvPr>
        </p:nvSpPr>
        <p:spPr/>
        <p:txBody>
          <a:bodyPr/>
          <a:lstStyle/>
          <a:p>
            <a:r>
              <a:rPr lang="en-US" smtClean="0"/>
              <a:t>Minseok Kim, Niigata University</a:t>
            </a:r>
            <a:endParaRPr lang="en-US"/>
          </a:p>
        </p:txBody>
      </p:sp>
      <p:sp>
        <p:nvSpPr>
          <p:cNvPr id="3" name="ヘッダー プレースホルダー 2"/>
          <p:cNvSpPr>
            <a:spLocks noGrp="1"/>
          </p:cNvSpPr>
          <p:nvPr>
            <p:ph type="hdr" idx="11"/>
          </p:nvPr>
        </p:nvSpPr>
        <p:spPr/>
        <p:txBody>
          <a:bodyPr/>
          <a:lstStyle/>
          <a:p>
            <a:r>
              <a:rPr lang="en-US" smtClean="0"/>
              <a:t>doc.: IEEE 802.11-yy/xxxxr0</a:t>
            </a:r>
            <a:endParaRPr lang="en-US"/>
          </a:p>
        </p:txBody>
      </p:sp>
    </p:spTree>
    <p:extLst>
      <p:ext uri="{BB962C8B-B14F-4D97-AF65-F5344CB8AC3E}">
        <p14:creationId xmlns:p14="http://schemas.microsoft.com/office/powerpoint/2010/main" val="15799779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1154113" y="701675"/>
            <a:ext cx="4624387" cy="3467100"/>
          </a:xfrm>
          <a:ln/>
        </p:spPr>
      </p:sp>
      <p:sp>
        <p:nvSpPr>
          <p:cNvPr id="41987" name="Rectangle 3"/>
          <p:cNvSpPr>
            <a:spLocks noGrp="1" noChangeArrowheads="1"/>
          </p:cNvSpPr>
          <p:nvPr>
            <p:ph type="body" idx="1"/>
          </p:nvPr>
        </p:nvSpPr>
        <p:spPr>
          <a:noFill/>
          <a:ln/>
        </p:spPr>
        <p:txBody>
          <a:bodyPr/>
          <a:lstStyle/>
          <a:p>
            <a:pPr marL="171450" indent="-171450">
              <a:buFont typeface="Arial" panose="020B0604020202020204" pitchFamily="34" charset="0"/>
              <a:buChar char="•"/>
            </a:pPr>
            <a:r>
              <a:rPr lang="en-US" altLang="ja-JP" sz="1200" b="0" i="0" u="none" strike="noStrike" kern="1200" baseline="0" dirty="0" smtClean="0">
                <a:solidFill>
                  <a:srgbClr val="000000"/>
                </a:solidFill>
                <a:latin typeface="ＭＳ Ｐゴシック" pitchFamily="50" charset="-128"/>
                <a:ea typeface="+mn-ea"/>
                <a:cs typeface="+mn-cs"/>
              </a:rPr>
              <a:t>Then, the omni-directional angular power spectrum (APS) at MS and the power delay profile (PDP) are synthesized by summing up the angle and delay domains as</a:t>
            </a:r>
            <a:r>
              <a:rPr lang="ja-JP" altLang="en-US" sz="1200" b="0" i="0" u="none" strike="noStrike" kern="1200" baseline="0" dirty="0" smtClean="0">
                <a:solidFill>
                  <a:srgbClr val="000000"/>
                </a:solidFill>
                <a:latin typeface="ＭＳ Ｐゴシック" pitchFamily="50" charset="-128"/>
                <a:ea typeface="+mn-ea"/>
                <a:cs typeface="+mn-cs"/>
              </a:rPr>
              <a:t> </a:t>
            </a:r>
            <a:r>
              <a:rPr lang="en-US" altLang="ja-JP" sz="1200" b="0" i="0" u="none" strike="noStrike" kern="1200" baseline="0" dirty="0" smtClean="0">
                <a:solidFill>
                  <a:srgbClr val="000000"/>
                </a:solidFill>
                <a:latin typeface="ＭＳ Ｐゴシック" pitchFamily="50" charset="-128"/>
                <a:ea typeface="+mn-ea"/>
                <a:cs typeface="+mn-cs"/>
              </a:rPr>
              <a:t>you can see this equations</a:t>
            </a:r>
          </a:p>
          <a:p>
            <a:pPr marL="171450" indent="-171450">
              <a:buFont typeface="Arial" panose="020B0604020202020204" pitchFamily="34" charset="0"/>
              <a:buChar char="•"/>
            </a:pPr>
            <a:r>
              <a:rPr lang="en-US" altLang="ja-JP" sz="1200" b="0" i="0" u="none" strike="noStrike" kern="1200" baseline="0" dirty="0" smtClean="0">
                <a:solidFill>
                  <a:srgbClr val="000000"/>
                </a:solidFill>
                <a:latin typeface="ＭＳ Ｐゴシック" pitchFamily="50" charset="-128"/>
                <a:ea typeface="+mn-ea"/>
                <a:cs typeface="+mn-cs"/>
              </a:rPr>
              <a:t>Finally, we obtained APS and PDP combined by full polarimetric components.</a:t>
            </a:r>
          </a:p>
          <a:p>
            <a:pPr marL="0" indent="0">
              <a:buFont typeface="Arial" panose="020B0604020202020204" pitchFamily="34" charset="0"/>
              <a:buNone/>
            </a:pPr>
            <a:endParaRPr lang="en-US" altLang="ja-JP" sz="1200" b="0" i="0" u="none" strike="noStrike" kern="1200" baseline="0" dirty="0" smtClean="0">
              <a:solidFill>
                <a:srgbClr val="000000"/>
              </a:solidFill>
              <a:latin typeface="ＭＳ Ｐゴシック" pitchFamily="50" charset="-128"/>
              <a:ea typeface="ＭＳ Ｐゴシック" pitchFamily="50" charset="-128"/>
              <a:cs typeface="+mn-cs"/>
            </a:endParaRPr>
          </a:p>
        </p:txBody>
      </p:sp>
      <p:sp>
        <p:nvSpPr>
          <p:cNvPr id="2" name="フッター プレースホルダー 1"/>
          <p:cNvSpPr>
            <a:spLocks noGrp="1"/>
          </p:cNvSpPr>
          <p:nvPr>
            <p:ph type="ftr" idx="10"/>
          </p:nvPr>
        </p:nvSpPr>
        <p:spPr/>
        <p:txBody>
          <a:bodyPr/>
          <a:lstStyle/>
          <a:p>
            <a:r>
              <a:rPr lang="en-US" smtClean="0"/>
              <a:t>Minseok Kim, Niigata University</a:t>
            </a:r>
            <a:endParaRPr lang="en-US"/>
          </a:p>
        </p:txBody>
      </p:sp>
      <p:sp>
        <p:nvSpPr>
          <p:cNvPr id="3" name="ヘッダー プレースホルダー 2"/>
          <p:cNvSpPr>
            <a:spLocks noGrp="1"/>
          </p:cNvSpPr>
          <p:nvPr>
            <p:ph type="hdr" idx="11"/>
          </p:nvPr>
        </p:nvSpPr>
        <p:spPr/>
        <p:txBody>
          <a:bodyPr/>
          <a:lstStyle/>
          <a:p>
            <a:r>
              <a:rPr lang="en-US" smtClean="0"/>
              <a:t>doc.: IEEE 802.11-yy/xxxxr0</a:t>
            </a:r>
            <a:endParaRPr lang="en-US"/>
          </a:p>
        </p:txBody>
      </p:sp>
    </p:spTree>
    <p:extLst>
      <p:ext uri="{BB962C8B-B14F-4D97-AF65-F5344CB8AC3E}">
        <p14:creationId xmlns:p14="http://schemas.microsoft.com/office/powerpoint/2010/main" val="28835910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1154113" y="701675"/>
            <a:ext cx="4624387" cy="3467100"/>
          </a:xfrm>
          <a:ln/>
        </p:spPr>
      </p:sp>
      <p:sp>
        <p:nvSpPr>
          <p:cNvPr id="41987" name="Rectangle 3"/>
          <p:cNvSpPr>
            <a:spLocks noGrp="1" noChangeArrowheads="1"/>
          </p:cNvSpPr>
          <p:nvPr>
            <p:ph type="body" idx="1"/>
          </p:nvPr>
        </p:nvSpPr>
        <p:spPr>
          <a:noFill/>
          <a:ln/>
        </p:spPr>
        <p:txBody>
          <a:bodyPr/>
          <a:lstStyle/>
          <a:p>
            <a:pPr marL="171450" indent="-171450">
              <a:buFont typeface="Arial" panose="020B0604020202020204" pitchFamily="34" charset="0"/>
              <a:buChar char="•"/>
            </a:pPr>
            <a:r>
              <a:rPr lang="en-US" altLang="ja-JP" sz="1200" b="0" i="0" u="none" strike="noStrike" kern="1200" baseline="0" dirty="0" smtClean="0">
                <a:solidFill>
                  <a:srgbClr val="000000"/>
                </a:solidFill>
                <a:latin typeface="ＭＳ Ｐゴシック" pitchFamily="50" charset="-128"/>
                <a:ea typeface="+mn-ea"/>
                <a:cs typeface="+mn-cs"/>
              </a:rPr>
              <a:t>On the other hand, we also conducted RT simulation based on the 3D model over here.</a:t>
            </a:r>
          </a:p>
          <a:p>
            <a:pPr marL="171450" indent="-171450">
              <a:buFont typeface="Arial" panose="020B0604020202020204" pitchFamily="34" charset="0"/>
              <a:buChar char="•"/>
            </a:pPr>
            <a:r>
              <a:rPr lang="en-US" altLang="ja-JP" sz="1200" b="0" i="0" u="none" strike="noStrike" kern="1200" baseline="0" dirty="0" smtClean="0">
                <a:solidFill>
                  <a:srgbClr val="000000"/>
                </a:solidFill>
                <a:latin typeface="ＭＳ Ｐゴシック" pitchFamily="50" charset="-128"/>
                <a:ea typeface="+mn-ea"/>
                <a:cs typeface="+mn-cs"/>
              </a:rPr>
              <a:t>3 Reflections and 2 penetrations were considered for LoS condition, but 2 reflections, 2 penetrations, and 1 diffraction were calculated for OLoS.</a:t>
            </a:r>
          </a:p>
          <a:p>
            <a:pPr marL="0" indent="0">
              <a:buFont typeface="Arial" panose="020B0604020202020204" pitchFamily="34" charset="0"/>
              <a:buNone/>
            </a:pPr>
            <a:endParaRPr lang="en-US" altLang="ja-JP" sz="1200" b="0" i="0" u="none" strike="noStrike" kern="1200" baseline="0" dirty="0" smtClean="0">
              <a:solidFill>
                <a:srgbClr val="000000"/>
              </a:solidFill>
              <a:latin typeface="ＭＳ Ｐゴシック" pitchFamily="50" charset="-128"/>
              <a:ea typeface="ＭＳ Ｐゴシック" pitchFamily="50" charset="-128"/>
              <a:cs typeface="+mn-cs"/>
            </a:endParaRPr>
          </a:p>
        </p:txBody>
      </p:sp>
      <p:sp>
        <p:nvSpPr>
          <p:cNvPr id="2" name="フッター プレースホルダー 1"/>
          <p:cNvSpPr>
            <a:spLocks noGrp="1"/>
          </p:cNvSpPr>
          <p:nvPr>
            <p:ph type="ftr" idx="10"/>
          </p:nvPr>
        </p:nvSpPr>
        <p:spPr/>
        <p:txBody>
          <a:bodyPr/>
          <a:lstStyle/>
          <a:p>
            <a:r>
              <a:rPr lang="en-US" smtClean="0"/>
              <a:t>Minseok Kim, Niigata University</a:t>
            </a:r>
            <a:endParaRPr lang="en-US"/>
          </a:p>
        </p:txBody>
      </p:sp>
      <p:sp>
        <p:nvSpPr>
          <p:cNvPr id="3" name="ヘッダー プレースホルダー 2"/>
          <p:cNvSpPr>
            <a:spLocks noGrp="1"/>
          </p:cNvSpPr>
          <p:nvPr>
            <p:ph type="hdr" idx="11"/>
          </p:nvPr>
        </p:nvSpPr>
        <p:spPr/>
        <p:txBody>
          <a:bodyPr/>
          <a:lstStyle/>
          <a:p>
            <a:r>
              <a:rPr lang="en-US" smtClean="0"/>
              <a:t>doc.: IEEE 802.11-yy/xxxxr0</a:t>
            </a:r>
            <a:endParaRPr lang="en-US"/>
          </a:p>
        </p:txBody>
      </p:sp>
    </p:spTree>
    <p:extLst>
      <p:ext uri="{BB962C8B-B14F-4D97-AF65-F5344CB8AC3E}">
        <p14:creationId xmlns:p14="http://schemas.microsoft.com/office/powerpoint/2010/main" val="15961008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1154113" y="701675"/>
            <a:ext cx="4624387" cy="3467100"/>
          </a:xfrm>
          <a:ln/>
        </p:spPr>
      </p:sp>
      <p:sp>
        <p:nvSpPr>
          <p:cNvPr id="41987" name="Rectangle 3"/>
          <p:cNvSpPr>
            <a:spLocks noGrp="1" noChangeArrowheads="1"/>
          </p:cNvSpPr>
          <p:nvPr>
            <p:ph type="body" idx="1"/>
          </p:nvPr>
        </p:nvSpPr>
        <p:spPr>
          <a:noFill/>
          <a:ln/>
        </p:spPr>
        <p:txBody>
          <a:bodyPr/>
          <a:lstStyle/>
          <a:p>
            <a:pPr marL="171450" indent="-171450">
              <a:buFont typeface="Arial" panose="020B0604020202020204" pitchFamily="34" charset="0"/>
              <a:buChar char="•"/>
            </a:pPr>
            <a:r>
              <a:rPr lang="en-US" altLang="ja-JP" sz="1200" b="0" i="0" u="none" strike="noStrike" kern="1200" baseline="0" dirty="0" smtClean="0">
                <a:solidFill>
                  <a:srgbClr val="000000"/>
                </a:solidFill>
                <a:latin typeface="ＭＳ Ｐゴシック" pitchFamily="50" charset="-128"/>
                <a:ea typeface="+mn-ea"/>
                <a:cs typeface="+mn-cs"/>
              </a:rPr>
              <a:t>For identifying the propagation mechanism for MS pos1, the angle-delay power spectrum at BS are shown here. </a:t>
            </a:r>
          </a:p>
          <a:p>
            <a:pPr marL="171450" indent="-171450">
              <a:buFont typeface="Arial" panose="020B0604020202020204" pitchFamily="34" charset="0"/>
              <a:buChar char="•"/>
            </a:pPr>
            <a:r>
              <a:rPr lang="en-US" altLang="ja-JP" sz="1200" b="0" i="0" u="none" strike="noStrike" kern="1200" baseline="0" dirty="0" smtClean="0">
                <a:solidFill>
                  <a:srgbClr val="000000"/>
                </a:solidFill>
                <a:latin typeface="ＭＳ Ｐゴシック" pitchFamily="50" charset="-128"/>
                <a:ea typeface="+mn-ea"/>
                <a:cs typeface="+mn-cs"/>
              </a:rPr>
              <a:t>Upper and lower figures are the measurement and the ray tracing results, respectively.</a:t>
            </a:r>
          </a:p>
          <a:p>
            <a:pPr marL="171450" indent="-171450">
              <a:buFont typeface="Arial" panose="020B0604020202020204" pitchFamily="34" charset="0"/>
              <a:buChar char="•"/>
            </a:pPr>
            <a:r>
              <a:rPr lang="en-US" altLang="ja-JP" sz="1200" b="0" i="0" u="none" strike="noStrike" kern="1200" baseline="0" dirty="0" smtClean="0">
                <a:solidFill>
                  <a:srgbClr val="000000"/>
                </a:solidFill>
                <a:latin typeface="ＭＳ Ｐゴシック" pitchFamily="50" charset="-128"/>
                <a:ea typeface="+mn-ea"/>
                <a:cs typeface="+mn-cs"/>
              </a:rPr>
              <a:t>We can see that the RT is well matched to the measurement showing only few reflected paths other than LoS.</a:t>
            </a:r>
          </a:p>
          <a:p>
            <a:pPr marL="171450" indent="-171450">
              <a:buFont typeface="Arial" panose="020B0604020202020204" pitchFamily="34" charset="0"/>
              <a:buChar char="•"/>
            </a:pPr>
            <a:r>
              <a:rPr lang="en-US" altLang="ja-JP" sz="1200" b="0" i="0" u="none" strike="noStrike" kern="1200" baseline="0" dirty="0" smtClean="0">
                <a:solidFill>
                  <a:srgbClr val="000000"/>
                </a:solidFill>
                <a:latin typeface="ＭＳ Ｐゴシック" pitchFamily="50" charset="-128"/>
                <a:ea typeface="+mn-ea"/>
                <a:cs typeface="+mn-cs"/>
              </a:rPr>
              <a:t>The path with delay of 125 ns is identified as a single-bounce reflection from the wall by using measured angular power spectrum and the ray tracing result.</a:t>
            </a:r>
          </a:p>
          <a:p>
            <a:pPr marL="0" indent="0">
              <a:buFont typeface="Arial" panose="020B0604020202020204" pitchFamily="34" charset="0"/>
              <a:buNone/>
            </a:pPr>
            <a:endParaRPr lang="en-US" altLang="ja-JP" sz="1200" b="0" i="0" u="none" strike="noStrike" kern="1200" baseline="0" dirty="0" smtClean="0">
              <a:solidFill>
                <a:srgbClr val="000000"/>
              </a:solidFill>
              <a:latin typeface="ＭＳ Ｐゴシック" pitchFamily="50" charset="-128"/>
              <a:ea typeface="ＭＳ Ｐゴシック" pitchFamily="50" charset="-128"/>
              <a:cs typeface="+mn-cs"/>
            </a:endParaRPr>
          </a:p>
        </p:txBody>
      </p:sp>
      <p:sp>
        <p:nvSpPr>
          <p:cNvPr id="2" name="フッター プレースホルダー 1"/>
          <p:cNvSpPr>
            <a:spLocks noGrp="1"/>
          </p:cNvSpPr>
          <p:nvPr>
            <p:ph type="ftr" idx="10"/>
          </p:nvPr>
        </p:nvSpPr>
        <p:spPr/>
        <p:txBody>
          <a:bodyPr/>
          <a:lstStyle/>
          <a:p>
            <a:r>
              <a:rPr lang="en-US" smtClean="0"/>
              <a:t>Minseok Kim, Niigata University</a:t>
            </a:r>
            <a:endParaRPr lang="en-US"/>
          </a:p>
        </p:txBody>
      </p:sp>
      <p:sp>
        <p:nvSpPr>
          <p:cNvPr id="3" name="ヘッダー プレースホルダー 2"/>
          <p:cNvSpPr>
            <a:spLocks noGrp="1"/>
          </p:cNvSpPr>
          <p:nvPr>
            <p:ph type="hdr" idx="11"/>
          </p:nvPr>
        </p:nvSpPr>
        <p:spPr/>
        <p:txBody>
          <a:bodyPr/>
          <a:lstStyle/>
          <a:p>
            <a:r>
              <a:rPr lang="en-US" smtClean="0"/>
              <a:t>doc.: IEEE 802.11-yy/xxxxr0</a:t>
            </a:r>
            <a:endParaRPr lang="en-US"/>
          </a:p>
        </p:txBody>
      </p:sp>
    </p:spTree>
    <p:extLst>
      <p:ext uri="{BB962C8B-B14F-4D97-AF65-F5344CB8AC3E}">
        <p14:creationId xmlns:p14="http://schemas.microsoft.com/office/powerpoint/2010/main" val="11188271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1154113" y="701675"/>
            <a:ext cx="4624387" cy="3467100"/>
          </a:xfrm>
          <a:ln/>
        </p:spPr>
      </p:sp>
      <p:sp>
        <p:nvSpPr>
          <p:cNvPr id="41987" name="Rectangle 3"/>
          <p:cNvSpPr>
            <a:spLocks noGrp="1" noChangeArrowheads="1"/>
          </p:cNvSpPr>
          <p:nvPr>
            <p:ph type="body" idx="1"/>
          </p:nvPr>
        </p:nvSpPr>
        <p:spPr>
          <a:noFill/>
          <a:ln/>
        </p:spPr>
        <p:txBody>
          <a:bodyPr/>
          <a:lstStyle/>
          <a:p>
            <a:pPr marL="171450" indent="-171450">
              <a:buFont typeface="Arial" panose="020B0604020202020204" pitchFamily="34" charset="0"/>
              <a:buChar char="•"/>
            </a:pPr>
            <a:r>
              <a:rPr lang="en-US" altLang="ja-JP" sz="1200" b="0" i="0" u="none" strike="noStrike" kern="1200" baseline="0" dirty="0" smtClean="0">
                <a:solidFill>
                  <a:srgbClr val="000000"/>
                </a:solidFill>
                <a:latin typeface="ＭＳ Ｐゴシック" pitchFamily="50" charset="-128"/>
                <a:ea typeface="+mn-ea"/>
                <a:cs typeface="+mn-cs"/>
              </a:rPr>
              <a:t>For MS_pos2, there are several multi-path components with single and double bounce but the power is not so significantly large. </a:t>
            </a:r>
          </a:p>
          <a:p>
            <a:pPr marL="171450" indent="-171450">
              <a:buFont typeface="Arial" panose="020B0604020202020204" pitchFamily="34" charset="0"/>
              <a:buChar char="•"/>
            </a:pPr>
            <a:r>
              <a:rPr lang="en-US" altLang="ja-JP" sz="1200" b="0" i="0" u="none" strike="noStrike" kern="1200" baseline="0" dirty="0" smtClean="0">
                <a:solidFill>
                  <a:srgbClr val="000000"/>
                </a:solidFill>
                <a:latin typeface="ＭＳ Ｐゴシック" pitchFamily="50" charset="-128"/>
                <a:ea typeface="+mn-ea"/>
                <a:cs typeface="+mn-cs"/>
              </a:rPr>
              <a:t>In this figure, strongest single-bounce wall reflection is illustrated.</a:t>
            </a:r>
          </a:p>
          <a:p>
            <a:pPr marL="171450" indent="-171450">
              <a:buFont typeface="Arial" panose="020B0604020202020204" pitchFamily="34" charset="0"/>
              <a:buChar char="•"/>
            </a:pPr>
            <a:endParaRPr lang="en-US" altLang="ja-JP" sz="1200" b="0" i="0" u="none" strike="noStrike" kern="1200" baseline="0" dirty="0" smtClean="0">
              <a:solidFill>
                <a:srgbClr val="000000"/>
              </a:solidFill>
              <a:latin typeface="ＭＳ Ｐゴシック" pitchFamily="50" charset="-128"/>
              <a:ea typeface="ＭＳ Ｐゴシック" pitchFamily="50" charset="-128"/>
              <a:cs typeface="+mn-cs"/>
            </a:endParaRPr>
          </a:p>
        </p:txBody>
      </p:sp>
      <p:sp>
        <p:nvSpPr>
          <p:cNvPr id="2" name="フッター プレースホルダー 1"/>
          <p:cNvSpPr>
            <a:spLocks noGrp="1"/>
          </p:cNvSpPr>
          <p:nvPr>
            <p:ph type="ftr" idx="10"/>
          </p:nvPr>
        </p:nvSpPr>
        <p:spPr/>
        <p:txBody>
          <a:bodyPr/>
          <a:lstStyle/>
          <a:p>
            <a:r>
              <a:rPr lang="en-US" smtClean="0"/>
              <a:t>Minseok Kim, Niigata University</a:t>
            </a:r>
            <a:endParaRPr lang="en-US"/>
          </a:p>
        </p:txBody>
      </p:sp>
      <p:sp>
        <p:nvSpPr>
          <p:cNvPr id="3" name="ヘッダー プレースホルダー 2"/>
          <p:cNvSpPr>
            <a:spLocks noGrp="1"/>
          </p:cNvSpPr>
          <p:nvPr>
            <p:ph type="hdr" idx="11"/>
          </p:nvPr>
        </p:nvSpPr>
        <p:spPr/>
        <p:txBody>
          <a:bodyPr/>
          <a:lstStyle/>
          <a:p>
            <a:r>
              <a:rPr lang="en-US" smtClean="0"/>
              <a:t>doc.: IEEE 802.11-yy/xxxxr0</a:t>
            </a:r>
            <a:endParaRPr lang="en-US"/>
          </a:p>
        </p:txBody>
      </p:sp>
    </p:spTree>
    <p:extLst>
      <p:ext uri="{BB962C8B-B14F-4D97-AF65-F5344CB8AC3E}">
        <p14:creationId xmlns:p14="http://schemas.microsoft.com/office/powerpoint/2010/main" val="37348706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1154113" y="701675"/>
            <a:ext cx="4624387" cy="3467100"/>
          </a:xfrm>
          <a:ln/>
        </p:spPr>
      </p:sp>
      <p:sp>
        <p:nvSpPr>
          <p:cNvPr id="41987" name="Rectangle 3"/>
          <p:cNvSpPr>
            <a:spLocks noGrp="1" noChangeArrowheads="1"/>
          </p:cNvSpPr>
          <p:nvPr>
            <p:ph type="body" idx="1"/>
          </p:nvPr>
        </p:nvSpPr>
        <p:spPr>
          <a:noFill/>
          <a:ln/>
        </p:spPr>
        <p:txBody>
          <a:bodyPr/>
          <a:lstStyle/>
          <a:p>
            <a:pPr marL="171450" indent="-171450">
              <a:buFont typeface="Arial" panose="020B0604020202020204" pitchFamily="34" charset="0"/>
              <a:buChar char="•"/>
            </a:pPr>
            <a:r>
              <a:rPr lang="en-US" altLang="ja-JP" sz="1200" b="0" i="0" u="none" strike="noStrike" kern="1200" baseline="0" dirty="0" smtClean="0">
                <a:solidFill>
                  <a:srgbClr val="000000"/>
                </a:solidFill>
                <a:latin typeface="ＭＳ Ｐゴシック" pitchFamily="50" charset="-128"/>
                <a:ea typeface="+mn-ea"/>
                <a:cs typeface="+mn-cs"/>
              </a:rPr>
              <a:t>For MS_pos3 which is in obstructed-LoS condition, you can see that there are only few components of edge diffraction, single and double bounce reflection.</a:t>
            </a:r>
          </a:p>
          <a:p>
            <a:pPr marL="171450" indent="-171450">
              <a:buFont typeface="Arial" panose="020B0604020202020204" pitchFamily="34" charset="0"/>
              <a:buChar char="•"/>
            </a:pPr>
            <a:r>
              <a:rPr lang="en-US" altLang="ja-JP" sz="1200" b="0" i="0" u="none" strike="noStrike" kern="1200" baseline="0" dirty="0" smtClean="0">
                <a:solidFill>
                  <a:srgbClr val="000000"/>
                </a:solidFill>
                <a:latin typeface="ＭＳ Ｐゴシック" pitchFamily="50" charset="-128"/>
                <a:ea typeface="+mn-ea"/>
                <a:cs typeface="+mn-cs"/>
              </a:rPr>
              <a:t>For edge diffraction, we can confirm it from these APS and is traced as you can see. The diffraction point is the metallic pillar.</a:t>
            </a:r>
          </a:p>
          <a:p>
            <a:pPr marL="171450" indent="-171450">
              <a:buFont typeface="Arial" panose="020B0604020202020204" pitchFamily="34" charset="0"/>
              <a:buChar char="•"/>
            </a:pPr>
            <a:endParaRPr lang="en-US" altLang="ja-JP" sz="1200" b="0" i="0" u="none" strike="noStrike" kern="1200" baseline="0" dirty="0" smtClean="0">
              <a:solidFill>
                <a:srgbClr val="000000"/>
              </a:solidFill>
              <a:latin typeface="ＭＳ Ｐゴシック" pitchFamily="50" charset="-128"/>
              <a:ea typeface="ＭＳ Ｐゴシック" pitchFamily="50" charset="-128"/>
              <a:cs typeface="+mn-cs"/>
            </a:endParaRPr>
          </a:p>
        </p:txBody>
      </p:sp>
      <p:sp>
        <p:nvSpPr>
          <p:cNvPr id="2" name="フッター プレースホルダー 1"/>
          <p:cNvSpPr>
            <a:spLocks noGrp="1"/>
          </p:cNvSpPr>
          <p:nvPr>
            <p:ph type="ftr" idx="10"/>
          </p:nvPr>
        </p:nvSpPr>
        <p:spPr/>
        <p:txBody>
          <a:bodyPr/>
          <a:lstStyle/>
          <a:p>
            <a:r>
              <a:rPr lang="en-US" smtClean="0"/>
              <a:t>Minseok Kim, Niigata University</a:t>
            </a:r>
            <a:endParaRPr lang="en-US"/>
          </a:p>
        </p:txBody>
      </p:sp>
      <p:sp>
        <p:nvSpPr>
          <p:cNvPr id="3" name="ヘッダー プレースホルダー 2"/>
          <p:cNvSpPr>
            <a:spLocks noGrp="1"/>
          </p:cNvSpPr>
          <p:nvPr>
            <p:ph type="hdr" idx="11"/>
          </p:nvPr>
        </p:nvSpPr>
        <p:spPr/>
        <p:txBody>
          <a:bodyPr/>
          <a:lstStyle/>
          <a:p>
            <a:r>
              <a:rPr lang="en-US" smtClean="0"/>
              <a:t>doc.: IEEE 802.11-yy/xxxxr0</a:t>
            </a:r>
            <a:endParaRPr lang="en-US"/>
          </a:p>
        </p:txBody>
      </p:sp>
    </p:spTree>
    <p:extLst>
      <p:ext uri="{BB962C8B-B14F-4D97-AF65-F5344CB8AC3E}">
        <p14:creationId xmlns:p14="http://schemas.microsoft.com/office/powerpoint/2010/main" val="38490951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1154113" y="701675"/>
            <a:ext cx="4624387" cy="3467100"/>
          </a:xfrm>
          <a:ln/>
        </p:spPr>
      </p:sp>
      <p:sp>
        <p:nvSpPr>
          <p:cNvPr id="41987" name="Rectangle 3"/>
          <p:cNvSpPr>
            <a:spLocks noGrp="1" noChangeArrowheads="1"/>
          </p:cNvSpPr>
          <p:nvPr>
            <p:ph type="body" idx="1"/>
          </p:nvPr>
        </p:nvSpPr>
        <p:spPr>
          <a:noFill/>
          <a:ln/>
        </p:spPr>
        <p:txBody>
          <a:bodyPr/>
          <a:lstStyle/>
          <a:p>
            <a:pPr marL="171450" indent="-171450">
              <a:buFont typeface="Arial" panose="020B0604020202020204" pitchFamily="34" charset="0"/>
              <a:buChar char="•"/>
            </a:pPr>
            <a:r>
              <a:rPr lang="en-US" altLang="ja-JP" sz="1200" b="0" i="0" u="none" strike="noStrike" kern="1200" baseline="0" dirty="0" smtClean="0">
                <a:solidFill>
                  <a:srgbClr val="000000"/>
                </a:solidFill>
                <a:latin typeface="ＭＳ Ｐゴシック" pitchFamily="50" charset="-128"/>
                <a:ea typeface="+mn-ea"/>
                <a:cs typeface="+mn-cs"/>
              </a:rPr>
              <a:t>The ray tracing could successfully generate the dominant multi-path components.</a:t>
            </a:r>
          </a:p>
          <a:p>
            <a:pPr marL="171450" marR="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r>
              <a:rPr lang="en-US" altLang="ja-JP" sz="1200" b="0" i="0" u="none" strike="noStrike" kern="1200" baseline="0" dirty="0" smtClean="0">
                <a:solidFill>
                  <a:srgbClr val="000000"/>
                </a:solidFill>
                <a:latin typeface="ＭＳ Ｐゴシック" pitchFamily="50" charset="-128"/>
                <a:ea typeface="+mn-ea"/>
                <a:cs typeface="+mn-cs"/>
              </a:rPr>
              <a:t>The following scattering objects could not be modelled, and in reality</a:t>
            </a:r>
            <a:r>
              <a:rPr lang="en-US" altLang="ja-JP" dirty="0" smtClean="0"/>
              <a:t> relatively</a:t>
            </a:r>
            <a:r>
              <a:rPr lang="en-US" altLang="ja-JP" baseline="0" dirty="0" smtClean="0"/>
              <a:t> small power to the LoS component was observed in the measurement.</a:t>
            </a:r>
          </a:p>
          <a:p>
            <a:pPr marL="171450" marR="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r>
              <a:rPr lang="en-US" altLang="ja-JP" baseline="0" dirty="0" smtClean="0"/>
              <a:t>In summary, the relative power of the single-bounce and double-bounce reflection is ranged between -16 and -10, and -19 and -15, respectively. </a:t>
            </a:r>
            <a:endParaRPr lang="en-US" altLang="ja-JP" dirty="0" smtClean="0"/>
          </a:p>
          <a:p>
            <a:pPr marL="0" indent="0">
              <a:buFont typeface="Arial" panose="020B0604020202020204" pitchFamily="34" charset="0"/>
              <a:buNone/>
            </a:pPr>
            <a:endParaRPr lang="en-US" altLang="ja-JP" sz="1200" b="0" i="0" u="none" strike="noStrike" kern="1200" baseline="0" dirty="0" smtClean="0">
              <a:solidFill>
                <a:srgbClr val="000000"/>
              </a:solidFill>
              <a:latin typeface="ＭＳ Ｐゴシック" pitchFamily="50" charset="-128"/>
              <a:ea typeface="ＭＳ Ｐゴシック" pitchFamily="50" charset="-128"/>
              <a:cs typeface="+mn-cs"/>
            </a:endParaRPr>
          </a:p>
        </p:txBody>
      </p:sp>
      <p:sp>
        <p:nvSpPr>
          <p:cNvPr id="2" name="フッター プレースホルダー 1"/>
          <p:cNvSpPr>
            <a:spLocks noGrp="1"/>
          </p:cNvSpPr>
          <p:nvPr>
            <p:ph type="ftr" idx="10"/>
          </p:nvPr>
        </p:nvSpPr>
        <p:spPr/>
        <p:txBody>
          <a:bodyPr/>
          <a:lstStyle/>
          <a:p>
            <a:r>
              <a:rPr lang="en-US" smtClean="0"/>
              <a:t>Minseok Kim, Niigata University</a:t>
            </a:r>
            <a:endParaRPr lang="en-US"/>
          </a:p>
        </p:txBody>
      </p:sp>
      <p:sp>
        <p:nvSpPr>
          <p:cNvPr id="3" name="ヘッダー プレースホルダー 2"/>
          <p:cNvSpPr>
            <a:spLocks noGrp="1"/>
          </p:cNvSpPr>
          <p:nvPr>
            <p:ph type="hdr" idx="11"/>
          </p:nvPr>
        </p:nvSpPr>
        <p:spPr/>
        <p:txBody>
          <a:bodyPr/>
          <a:lstStyle/>
          <a:p>
            <a:r>
              <a:rPr lang="en-US" smtClean="0"/>
              <a:t>doc.: IEEE 802.11-yy/xxxxr0</a:t>
            </a:r>
            <a:endParaRPr lang="en-US"/>
          </a:p>
        </p:txBody>
      </p:sp>
    </p:spTree>
    <p:extLst>
      <p:ext uri="{BB962C8B-B14F-4D97-AF65-F5344CB8AC3E}">
        <p14:creationId xmlns:p14="http://schemas.microsoft.com/office/powerpoint/2010/main" val="37313261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1154113" y="701675"/>
            <a:ext cx="4624387" cy="3467100"/>
          </a:xfrm>
          <a:ln/>
        </p:spPr>
      </p:sp>
      <p:sp>
        <p:nvSpPr>
          <p:cNvPr id="41987" name="Rectangle 3"/>
          <p:cNvSpPr>
            <a:spLocks noGrp="1" noChangeArrowheads="1"/>
          </p:cNvSpPr>
          <p:nvPr>
            <p:ph type="body" idx="1"/>
          </p:nvPr>
        </p:nvSpPr>
        <p:spPr>
          <a:noFill/>
          <a:ln/>
        </p:spPr>
        <p:txBody>
          <a:bodyPr/>
          <a:lstStyle/>
          <a:p>
            <a:pPr marL="171450" indent="-171450">
              <a:buFont typeface="Arial" panose="020B0604020202020204" pitchFamily="34" charset="0"/>
              <a:buChar char="•"/>
            </a:pPr>
            <a:r>
              <a:rPr lang="en-US" altLang="ja-JP" sz="1200" b="0" i="0" u="none" strike="noStrike" kern="1200" baseline="0" dirty="0" smtClean="0">
                <a:solidFill>
                  <a:srgbClr val="000000"/>
                </a:solidFill>
                <a:latin typeface="ＭＳ Ｐゴシック" pitchFamily="50" charset="-128"/>
                <a:ea typeface="ＭＳ Ｐゴシック" pitchFamily="50" charset="-128"/>
                <a:cs typeface="+mn-cs"/>
              </a:rPr>
              <a:t>This table shows the list of all observed paths for three MS positions.</a:t>
            </a:r>
          </a:p>
          <a:p>
            <a:pPr marL="171450" marR="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r>
              <a:rPr lang="en-US" altLang="ja-JP" sz="1200" b="0" i="0" u="none" strike="noStrike" kern="1200" baseline="0" dirty="0" smtClean="0">
                <a:solidFill>
                  <a:srgbClr val="000000"/>
                </a:solidFill>
                <a:latin typeface="ＭＳ Ｐゴシック" pitchFamily="50" charset="-128"/>
                <a:ea typeface="ＭＳ Ｐゴシック" pitchFamily="50" charset="-128"/>
                <a:cs typeface="+mn-cs"/>
              </a:rPr>
              <a:t>From this results, we can see that </a:t>
            </a:r>
            <a:r>
              <a:rPr lang="en-US" altLang="ja-JP" sz="1200" dirty="0" smtClean="0"/>
              <a:t>strong single-bounce reflection from nearby buildings should be deterministically modeled.</a:t>
            </a:r>
            <a:endParaRPr kumimoji="1" lang="ja-JP" altLang="en-US" sz="1200" dirty="0" smtClean="0"/>
          </a:p>
          <a:p>
            <a:pPr marL="171450" indent="-171450">
              <a:buFont typeface="Arial" panose="020B0604020202020204" pitchFamily="34" charset="0"/>
              <a:buChar char="•"/>
            </a:pPr>
            <a:endParaRPr lang="en-US" altLang="ja-JP" sz="1200" b="0" i="0" u="none" strike="noStrike" kern="1200" baseline="0" dirty="0" smtClean="0">
              <a:solidFill>
                <a:srgbClr val="000000"/>
              </a:solidFill>
              <a:latin typeface="ＭＳ Ｐゴシック" pitchFamily="50" charset="-128"/>
              <a:ea typeface="ＭＳ Ｐゴシック" pitchFamily="50" charset="-128"/>
              <a:cs typeface="+mn-cs"/>
            </a:endParaRPr>
          </a:p>
        </p:txBody>
      </p:sp>
      <p:sp>
        <p:nvSpPr>
          <p:cNvPr id="2" name="フッター プレースホルダー 1"/>
          <p:cNvSpPr>
            <a:spLocks noGrp="1"/>
          </p:cNvSpPr>
          <p:nvPr>
            <p:ph type="ftr" idx="10"/>
          </p:nvPr>
        </p:nvSpPr>
        <p:spPr/>
        <p:txBody>
          <a:bodyPr/>
          <a:lstStyle/>
          <a:p>
            <a:r>
              <a:rPr lang="en-US" smtClean="0"/>
              <a:t>Minseok Kim, Niigata University</a:t>
            </a:r>
            <a:endParaRPr lang="en-US"/>
          </a:p>
        </p:txBody>
      </p:sp>
      <p:sp>
        <p:nvSpPr>
          <p:cNvPr id="3" name="ヘッダー プレースホルダー 2"/>
          <p:cNvSpPr>
            <a:spLocks noGrp="1"/>
          </p:cNvSpPr>
          <p:nvPr>
            <p:ph type="hdr" idx="11"/>
          </p:nvPr>
        </p:nvSpPr>
        <p:spPr/>
        <p:txBody>
          <a:bodyPr/>
          <a:lstStyle/>
          <a:p>
            <a:r>
              <a:rPr lang="en-US" smtClean="0"/>
              <a:t>doc.: IEEE 802.11-yy/xxxxr0</a:t>
            </a:r>
            <a:endParaRPr lang="en-US"/>
          </a:p>
        </p:txBody>
      </p:sp>
    </p:spTree>
    <p:extLst>
      <p:ext uri="{BB962C8B-B14F-4D97-AF65-F5344CB8AC3E}">
        <p14:creationId xmlns:p14="http://schemas.microsoft.com/office/powerpoint/2010/main" val="6168223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a:spLocks noGrp="1" noRot="1" noChangeAspect="1"/>
          </p:cNvSpPr>
          <p:nvPr>
            <p:ph type="sldImg"/>
          </p:nvPr>
        </p:nvSpPr>
        <p:spPr>
          <a:xfrm>
            <a:off x="1154113" y="701675"/>
            <a:ext cx="4624387" cy="3467100"/>
          </a:xfrm>
          <a:prstGeom prst="rect">
            <a:avLst/>
          </a:prstGeom>
        </p:spPr>
        <p:txBody>
          <a:bodyPr/>
          <a:lstStyle/>
          <a:p>
            <a:endParaRPr/>
          </a:p>
        </p:txBody>
      </p:sp>
      <p:sp>
        <p:nvSpPr>
          <p:cNvPr id="135" name="Shape 135"/>
          <p:cNvSpPr>
            <a:spLocks noGrp="1"/>
          </p:cNvSpPr>
          <p:nvPr>
            <p:ph type="body" sz="quarter" idx="1"/>
          </p:nvPr>
        </p:nvSpPr>
        <p:spPr>
          <a:prstGeom prst="rect">
            <a:avLst/>
          </a:prstGeom>
        </p:spPr>
        <p:txBody>
          <a:bodyPr/>
          <a:lstStyle/>
          <a:p>
            <a:pPr marL="171450" indent="-171450">
              <a:buFont typeface="Arial" panose="020B0604020202020204" pitchFamily="34" charset="0"/>
              <a:buChar char="•"/>
            </a:pPr>
            <a:r>
              <a:rPr lang="en-US" dirty="0" smtClean="0"/>
              <a:t>IEEE802.11ay outdoor</a:t>
            </a:r>
            <a:r>
              <a:rPr lang="en-US" baseline="0" dirty="0" smtClean="0"/>
              <a:t> channel models are based on </a:t>
            </a:r>
            <a:r>
              <a:rPr lang="en-US" dirty="0" smtClean="0"/>
              <a:t>Quasi-deterministic model based on MiWEBA.</a:t>
            </a:r>
          </a:p>
          <a:p>
            <a:pPr marL="171450" indent="-171450">
              <a:buFont typeface="Arial" panose="020B0604020202020204" pitchFamily="34" charset="0"/>
              <a:buChar char="•"/>
            </a:pPr>
            <a:r>
              <a:rPr lang="en-US" dirty="0" smtClean="0"/>
              <a:t>In this model, the approach builds on the representation of the millimeter-wave channel impulse response comprised of a few strong</a:t>
            </a:r>
            <a:r>
              <a:rPr lang="en-US" baseline="0" dirty="0" smtClean="0"/>
              <a:t> </a:t>
            </a:r>
            <a:r>
              <a:rPr lang="en-US" dirty="0" smtClean="0"/>
              <a:t>deterministic components (called D-rays) and a number of relatively weak random rays (called R-rays).</a:t>
            </a:r>
          </a:p>
          <a:p>
            <a:pPr marL="171450" indent="-171450">
              <a:buFont typeface="Arial" panose="020B0604020202020204" pitchFamily="34" charset="0"/>
              <a:buChar char="•"/>
            </a:pPr>
            <a:r>
              <a:rPr lang="en-US" dirty="0" smtClean="0"/>
              <a:t>The deterministic components make the major contribution into the signal power, usually can be clearly identified as reflection from scenario-important macro objects, e.g.,  LoS, Ground reflection, and Near-wall reflection</a:t>
            </a:r>
            <a:r>
              <a:rPr lang="en-US" baseline="0" dirty="0" smtClean="0"/>
              <a:t> which are d</a:t>
            </a:r>
            <a:r>
              <a:rPr lang="en-US" dirty="0" smtClean="0"/>
              <a:t>etermined by the location of Tx and Rx in the surrounding environment.</a:t>
            </a:r>
          </a:p>
          <a:p>
            <a:pPr marL="171450" indent="-171450">
              <a:buFont typeface="Arial" panose="020B0604020202020204" pitchFamily="34" charset="0"/>
              <a:buChar char="•"/>
            </a:pPr>
            <a:r>
              <a:rPr lang="en-US" dirty="0" smtClean="0"/>
              <a:t>On th</a:t>
            </a:r>
            <a:r>
              <a:rPr lang="en-US" baseline="0" dirty="0" smtClean="0"/>
              <a:t>e other hand, t</a:t>
            </a:r>
            <a:r>
              <a:rPr lang="en-US" dirty="0" smtClean="0"/>
              <a:t>he random components includes the reflections from far-away static objects and random objects which are statistically modeled.</a:t>
            </a:r>
            <a:endParaRPr dirty="0"/>
          </a:p>
        </p:txBody>
      </p:sp>
      <p:sp>
        <p:nvSpPr>
          <p:cNvPr id="2" name="フッター プレースホルダー 1"/>
          <p:cNvSpPr>
            <a:spLocks noGrp="1"/>
          </p:cNvSpPr>
          <p:nvPr>
            <p:ph type="ftr" idx="10"/>
          </p:nvPr>
        </p:nvSpPr>
        <p:spPr/>
        <p:txBody>
          <a:bodyPr/>
          <a:lstStyle/>
          <a:p>
            <a:r>
              <a:rPr lang="en-US" smtClean="0"/>
              <a:t>Minseok Kim, Niigata University</a:t>
            </a:r>
            <a:endParaRPr lang="en-US"/>
          </a:p>
        </p:txBody>
      </p:sp>
      <p:sp>
        <p:nvSpPr>
          <p:cNvPr id="3" name="ヘッダー プレースホルダー 2"/>
          <p:cNvSpPr>
            <a:spLocks noGrp="1"/>
          </p:cNvSpPr>
          <p:nvPr>
            <p:ph type="hdr" idx="11"/>
          </p:nvPr>
        </p:nvSpPr>
        <p:spPr/>
        <p:txBody>
          <a:bodyPr/>
          <a:lstStyle/>
          <a:p>
            <a:r>
              <a:rPr lang="en-US" smtClean="0"/>
              <a:t>doc.: IEEE 802.11-yy/xxxxr0</a:t>
            </a:r>
            <a:endParaRPr lang="en-US"/>
          </a:p>
        </p:txBody>
      </p:sp>
    </p:spTree>
    <p:extLst>
      <p:ext uri="{BB962C8B-B14F-4D97-AF65-F5344CB8AC3E}">
        <p14:creationId xmlns:p14="http://schemas.microsoft.com/office/powerpoint/2010/main" val="33102017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54113" y="701675"/>
            <a:ext cx="4624387" cy="3467100"/>
          </a:xfrm>
        </p:spPr>
      </p:sp>
      <p:sp>
        <p:nvSpPr>
          <p:cNvPr id="3" name="ノート プレースホルダー 2"/>
          <p:cNvSpPr>
            <a:spLocks noGrp="1"/>
          </p:cNvSpPr>
          <p:nvPr>
            <p:ph type="body" idx="1"/>
          </p:nvPr>
        </p:nvSpPr>
        <p:spPr/>
        <p:txBody>
          <a:bodyPr/>
          <a:lstStyle/>
          <a:p>
            <a:pPr marL="171450" indent="-171450">
              <a:buFont typeface="Arial" panose="020B0604020202020204" pitchFamily="34" charset="0"/>
              <a:buChar char="•"/>
            </a:pPr>
            <a:r>
              <a:rPr kumimoji="1" lang="en-US" altLang="ja-JP" dirty="0" smtClean="0"/>
              <a:t>The channel parameters of these two components are</a:t>
            </a:r>
            <a:r>
              <a:rPr kumimoji="1" lang="en-US" altLang="ja-JP" baseline="0" dirty="0" smtClean="0"/>
              <a:t> as following.</a:t>
            </a:r>
          </a:p>
          <a:p>
            <a:pPr marL="171450" indent="-171450">
              <a:buFont typeface="Arial" panose="020B0604020202020204" pitchFamily="34" charset="0"/>
              <a:buChar char="•"/>
            </a:pPr>
            <a:r>
              <a:rPr kumimoji="1" lang="en-US" altLang="ja-JP" baseline="0" dirty="0" smtClean="0"/>
              <a:t>For </a:t>
            </a:r>
            <a:r>
              <a:rPr kumimoji="1" lang="en-US" altLang="ja-JP" dirty="0" smtClean="0"/>
              <a:t>deterministic components, loss is calculated by </a:t>
            </a:r>
            <a:r>
              <a:rPr kumimoji="1" lang="en-US" altLang="ja-JP" dirty="0" err="1" smtClean="0"/>
              <a:t>Friis</a:t>
            </a:r>
            <a:r>
              <a:rPr kumimoji="1" lang="en-US" altLang="ja-JP" dirty="0" smtClean="0"/>
              <a:t> equation and Fresnel reflection equation and </a:t>
            </a:r>
          </a:p>
          <a:p>
            <a:pPr marL="171450" indent="-171450">
              <a:buFont typeface="Arial" panose="020B0604020202020204" pitchFamily="34" charset="0"/>
              <a:buChar char="•"/>
            </a:pPr>
            <a:r>
              <a:rPr kumimoji="1" lang="en-US" altLang="ja-JP" dirty="0" err="1" smtClean="0"/>
              <a:t>AoA</a:t>
            </a:r>
            <a:r>
              <a:rPr kumimoji="1" lang="en-US" altLang="ja-JP" dirty="0" smtClean="0"/>
              <a:t> (Angle-of-arrival), </a:t>
            </a:r>
            <a:r>
              <a:rPr kumimoji="1" lang="en-US" altLang="ja-JP" dirty="0" err="1" smtClean="0"/>
              <a:t>AoD</a:t>
            </a:r>
            <a:r>
              <a:rPr kumimoji="1" lang="en-US" altLang="ja-JP" dirty="0" smtClean="0"/>
              <a:t> (Angle-of-departure) and delay are determined by the location of Tx and Rx</a:t>
            </a:r>
          </a:p>
          <a:p>
            <a:pPr marL="171450" indent="-171450">
              <a:buFont typeface="Arial" panose="020B0604020202020204" pitchFamily="34" charset="0"/>
              <a:buChar char="•"/>
            </a:pPr>
            <a:r>
              <a:rPr kumimoji="1" lang="en-US" altLang="ja-JP" dirty="0" smtClean="0"/>
              <a:t>The parameters of</a:t>
            </a:r>
            <a:r>
              <a:rPr kumimoji="1" lang="en-US" altLang="ja-JP" baseline="0" dirty="0" smtClean="0"/>
              <a:t> the </a:t>
            </a:r>
            <a:r>
              <a:rPr kumimoji="1" lang="en-US" altLang="ja-JP" dirty="0" smtClean="0"/>
              <a:t>random components includes No Clusters, </a:t>
            </a:r>
            <a:r>
              <a:rPr kumimoji="1" lang="ja-JP" altLang="en-US" dirty="0" smtClean="0"/>
              <a:t>𝑁</a:t>
            </a:r>
            <a:r>
              <a:rPr kumimoji="1" lang="en-US" altLang="ja-JP" dirty="0" smtClean="0"/>
              <a:t>_</a:t>
            </a:r>
            <a:r>
              <a:rPr kumimoji="1" lang="ja-JP" altLang="en-US" dirty="0" smtClean="0"/>
              <a:t>𝑐</a:t>
            </a:r>
            <a:r>
              <a:rPr kumimoji="1" lang="en-US" altLang="ja-JP" dirty="0" smtClean="0"/>
              <a:t>,</a:t>
            </a:r>
            <a:r>
              <a:rPr kumimoji="1" lang="en-US" altLang="ja-JP" baseline="0" dirty="0" smtClean="0"/>
              <a:t> </a:t>
            </a:r>
            <a:r>
              <a:rPr kumimoji="1" lang="en-US" altLang="ja-JP" dirty="0" smtClean="0"/>
              <a:t>Cluster arrival rate, </a:t>
            </a:r>
            <a:r>
              <a:rPr kumimoji="1" lang="ja-JP" altLang="en-US" dirty="0" smtClean="0"/>
              <a:t>𝜆</a:t>
            </a:r>
            <a:r>
              <a:rPr kumimoji="1" lang="en-US" altLang="ja-JP" dirty="0" smtClean="0"/>
              <a:t>,</a:t>
            </a:r>
            <a:r>
              <a:rPr kumimoji="1" lang="en-US" altLang="ja-JP" baseline="0" dirty="0" smtClean="0"/>
              <a:t> </a:t>
            </a:r>
            <a:r>
              <a:rPr kumimoji="1" lang="en-US" altLang="ja-JP" dirty="0" smtClean="0"/>
              <a:t>Cluster power-decay constant, </a:t>
            </a:r>
            <a:r>
              <a:rPr kumimoji="1" lang="ja-JP" altLang="en-US" dirty="0" smtClean="0"/>
              <a:t>𝛾</a:t>
            </a:r>
            <a:r>
              <a:rPr kumimoji="1" lang="en-US" altLang="ja-JP" dirty="0" smtClean="0"/>
              <a:t>,</a:t>
            </a:r>
            <a:r>
              <a:rPr kumimoji="1" lang="en-US" altLang="ja-JP" baseline="0" dirty="0" smtClean="0"/>
              <a:t> </a:t>
            </a:r>
            <a:r>
              <a:rPr kumimoji="1" lang="en-US" altLang="ja-JP" dirty="0" smtClean="0"/>
              <a:t>Ray </a:t>
            </a:r>
            <a:r>
              <a:rPr kumimoji="1" lang="ja-JP" altLang="en-US" dirty="0" smtClean="0"/>
              <a:t>𝐾 </a:t>
            </a:r>
            <a:r>
              <a:rPr kumimoji="1" lang="en-US" altLang="ja-JP" dirty="0" smtClean="0"/>
              <a:t>factor,</a:t>
            </a:r>
            <a:r>
              <a:rPr kumimoji="1" lang="en-US" altLang="ja-JP" baseline="0" dirty="0" smtClean="0"/>
              <a:t> </a:t>
            </a:r>
            <a:r>
              <a:rPr kumimoji="1" lang="en-US" altLang="ja-JP" dirty="0" err="1" smtClean="0"/>
              <a:t>AoA</a:t>
            </a:r>
            <a:r>
              <a:rPr kumimoji="1" lang="en-US" altLang="ja-JP" dirty="0" smtClean="0"/>
              <a:t> and </a:t>
            </a:r>
            <a:r>
              <a:rPr kumimoji="1" lang="en-US" altLang="ja-JP" dirty="0" err="1" smtClean="0"/>
              <a:t>AoD</a:t>
            </a:r>
            <a:endParaRPr kumimoji="1" lang="en-US" altLang="ja-JP" dirty="0" smtClean="0"/>
          </a:p>
          <a:p>
            <a:endParaRPr kumimoji="1" lang="ja-JP" altLang="en-US" dirty="0"/>
          </a:p>
        </p:txBody>
      </p:sp>
      <p:sp>
        <p:nvSpPr>
          <p:cNvPr id="4" name="ヘッダー プレースホルダー 3"/>
          <p:cNvSpPr>
            <a:spLocks noGrp="1"/>
          </p:cNvSpPr>
          <p:nvPr>
            <p:ph type="hdr" idx="10"/>
          </p:nvPr>
        </p:nvSpPr>
        <p:spPr/>
        <p:txBody>
          <a:bodyPr/>
          <a:lstStyle/>
          <a:p>
            <a:r>
              <a:rPr lang="en-US" smtClean="0"/>
              <a:t>doc.: IEEE 802.11-yy/xxxxr0</a:t>
            </a:r>
            <a:endParaRPr lang="en-US"/>
          </a:p>
        </p:txBody>
      </p:sp>
      <p:sp>
        <p:nvSpPr>
          <p:cNvPr id="5" name="日付プレースホルダー 4"/>
          <p:cNvSpPr>
            <a:spLocks noGrp="1"/>
          </p:cNvSpPr>
          <p:nvPr>
            <p:ph type="dt" idx="11"/>
          </p:nvPr>
        </p:nvSpPr>
        <p:spPr/>
        <p:txBody>
          <a:bodyPr/>
          <a:lstStyle/>
          <a:p>
            <a:r>
              <a:rPr lang="en-US" altLang="ja-JP" smtClean="0"/>
              <a:t>March 2016</a:t>
            </a:r>
            <a:endParaRPr lang="en-US"/>
          </a:p>
        </p:txBody>
      </p:sp>
      <p:sp>
        <p:nvSpPr>
          <p:cNvPr id="6" name="フッター プレースホルダー 5"/>
          <p:cNvSpPr>
            <a:spLocks noGrp="1"/>
          </p:cNvSpPr>
          <p:nvPr>
            <p:ph type="ftr" idx="12"/>
          </p:nvPr>
        </p:nvSpPr>
        <p:spPr/>
        <p:txBody>
          <a:bodyPr/>
          <a:lstStyle/>
          <a:p>
            <a:r>
              <a:rPr lang="en-US" smtClean="0"/>
              <a:t>Minseok Kim, Niigata University</a:t>
            </a:r>
            <a:endParaRPr lang="en-US"/>
          </a:p>
        </p:txBody>
      </p:sp>
      <p:sp>
        <p:nvSpPr>
          <p:cNvPr id="7" name="スライド番号プレースホルダー 6"/>
          <p:cNvSpPr>
            <a:spLocks noGrp="1"/>
          </p:cNvSpPr>
          <p:nvPr>
            <p:ph type="sldNum" idx="13"/>
          </p:nvPr>
        </p:nvSpPr>
        <p:spPr/>
        <p:txBody>
          <a:bodyPr/>
          <a:lstStyle/>
          <a:p>
            <a:r>
              <a:rPr lang="en-US" smtClean="0"/>
              <a:t>Page </a:t>
            </a:r>
            <a:fld id="{47A7FEEB-9CD2-43FE-843C-C5350BEACB45}" type="slidenum">
              <a:rPr lang="en-US" smtClean="0"/>
              <a:pPr/>
              <a:t>21</a:t>
            </a:fld>
            <a:endParaRPr lang="en-US"/>
          </a:p>
        </p:txBody>
      </p:sp>
    </p:spTree>
    <p:extLst>
      <p:ext uri="{BB962C8B-B14F-4D97-AF65-F5344CB8AC3E}">
        <p14:creationId xmlns:p14="http://schemas.microsoft.com/office/powerpoint/2010/main" val="7926562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3"/>
          <p:cNvSpPr>
            <a:spLocks noGrp="1" noChangeArrowheads="1"/>
          </p:cNvSpPr>
          <p:nvPr>
            <p:ph type="dt"/>
          </p:nvPr>
        </p:nvSpPr>
        <p:spPr>
          <a:ln/>
        </p:spPr>
        <p:txBody>
          <a:bodyPr/>
          <a:lstStyle/>
          <a:p>
            <a:r>
              <a:rPr lang="en-US" altLang="ja-JP" smtClean="0"/>
              <a:t>March 2016</a:t>
            </a:r>
            <a:endParaRPr lang="en-US"/>
          </a:p>
        </p:txBody>
      </p:sp>
      <p:sp>
        <p:nvSpPr>
          <p:cNvPr id="7" name="Rectangle 7"/>
          <p:cNvSpPr>
            <a:spLocks noGrp="1" noChangeArrowheads="1"/>
          </p:cNvSpPr>
          <p:nvPr>
            <p:ph type="sldNum"/>
          </p:nvPr>
        </p:nvSpPr>
        <p:spPr>
          <a:ln/>
        </p:spPr>
        <p:txBody>
          <a:bodyPr/>
          <a:lstStyle/>
          <a:p>
            <a:r>
              <a:rPr lang="en-US"/>
              <a:t>Page </a:t>
            </a:r>
            <a:fld id="{CA5AFF69-4AEE-4693-9CD6-98E2EBC076EC}" type="slidenum">
              <a:rPr lang="en-US"/>
              <a:pPr/>
              <a:t>2</a:t>
            </a:fld>
            <a:endParaRPr lang="en-US"/>
          </a:p>
        </p:txBody>
      </p:sp>
      <p:sp>
        <p:nvSpPr>
          <p:cNvPr id="13313" name="Text Box 1"/>
          <p:cNvSpPr txBox="1">
            <a:spLocks noChangeArrowheads="1"/>
          </p:cNvSpPr>
          <p:nvPr/>
        </p:nvSpPr>
        <p:spPr bwMode="auto">
          <a:xfrm>
            <a:off x="1154113" y="701675"/>
            <a:ext cx="4625975" cy="3468688"/>
          </a:xfrm>
          <a:prstGeom prst="rect">
            <a:avLst/>
          </a:prstGeom>
          <a:solidFill>
            <a:srgbClr val="FFFFFF"/>
          </a:solidFill>
          <a:ln w="9525">
            <a:solidFill>
              <a:srgbClr val="000000"/>
            </a:solidFill>
            <a:miter lim="800000"/>
            <a:headEnd/>
            <a:tailEnd/>
          </a:ln>
          <a:effectLst/>
        </p:spPr>
        <p:txBody>
          <a:bodyPr wrap="none" anchor="ctr"/>
          <a:lstStyle/>
          <a:p>
            <a:endParaRPr lang="en-GB"/>
          </a:p>
        </p:txBody>
      </p:sp>
      <p:sp>
        <p:nvSpPr>
          <p:cNvPr id="13314" name="Rectangle 2"/>
          <p:cNvSpPr txBox="1">
            <a:spLocks noGrp="1" noChangeArrowheads="1"/>
          </p:cNvSpPr>
          <p:nvPr>
            <p:ph type="body"/>
          </p:nvPr>
        </p:nvSpPr>
        <p:spPr bwMode="auto">
          <a:xfrm>
            <a:off x="923925" y="4408488"/>
            <a:ext cx="5086350" cy="4270375"/>
          </a:xfrm>
          <a:prstGeom prst="rect">
            <a:avLst/>
          </a:prstGeom>
          <a:noFill/>
          <a:ln>
            <a:round/>
            <a:headEnd/>
            <a:tailEnd/>
          </a:ln>
        </p:spPr>
        <p:txBody>
          <a:bodyPr wrap="none" anchor="ctr"/>
          <a:lstStyle/>
          <a:p>
            <a:pPr algn="just">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altLang="ja-JP" sz="1200" dirty="0" smtClean="0"/>
              <a:t>In our contribution, the channel measurement results in an outdoor environment in Niigata university campus at an mm-wave band of 58.5 GHz assuming an open area outdoor hotspot access scenario will be introduced. </a:t>
            </a:r>
          </a:p>
          <a:p>
            <a:pPr algn="just">
              <a:tabLst>
                <a:tab pos="912813" algn="l"/>
                <a:tab pos="1827213" algn="l"/>
                <a:tab pos="2741613" algn="l"/>
                <a:tab pos="3656013" algn="l"/>
                <a:tab pos="4570413" algn="l"/>
                <a:tab pos="5484813" algn="l"/>
                <a:tab pos="6399213" algn="l"/>
                <a:tab pos="7313613" algn="l"/>
                <a:tab pos="8228013" algn="l"/>
                <a:tab pos="9142413" algn="l"/>
                <a:tab pos="10056813" algn="l"/>
              </a:tabLst>
            </a:pPr>
            <a:endParaRPr lang="en-US" altLang="ja-JP" sz="1200" dirty="0" smtClean="0"/>
          </a:p>
          <a:p>
            <a:pPr algn="just">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altLang="ja-JP" sz="1200" dirty="0" smtClean="0"/>
              <a:t>Our contribution will include the following. </a:t>
            </a:r>
          </a:p>
          <a:p>
            <a:pPr algn="just">
              <a:buFont typeface="Arial" panose="020B0604020202020204" pitchFamily="34"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altLang="ja-JP" sz="1200" dirty="0" smtClean="0"/>
              <a:t>First, the dominant propagation mechanism is discussed by comparison between the measurement and ray-tracing simulation which identified up to the third order specular reflection from walls and ground, the penetration into glass, and the first order diffraction. The polarization properties of the observed dominant multi-path components will also be described by using their </a:t>
            </a:r>
            <a:r>
              <a:rPr lang="en-US" altLang="ja-JP" sz="1200" dirty="0" err="1" smtClean="0"/>
              <a:t>polarimetric</a:t>
            </a:r>
            <a:r>
              <a:rPr lang="en-US" altLang="ja-JP" sz="1200" dirty="0" smtClean="0"/>
              <a:t> path gain. </a:t>
            </a:r>
          </a:p>
          <a:p>
            <a:pPr algn="just">
              <a:buFont typeface="Arial" panose="020B0604020202020204" pitchFamily="34"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altLang="ja-JP" sz="1200" dirty="0" smtClean="0"/>
              <a:t>Second, the statistical channel parameters of random ray component are presented based on the existing quasi-deterministic (Q-D) approach. </a:t>
            </a:r>
          </a:p>
          <a:p>
            <a:pPr algn="just">
              <a:buFont typeface="Arial" panose="020B0604020202020204" pitchFamily="34"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altLang="ja-JP" sz="1200" dirty="0" smtClean="0"/>
              <a:t>For extraction of statistical channel parameters, the ray-tracing simulation calibrated by some measurement results was used to increase the number of channel realizations. </a:t>
            </a:r>
          </a:p>
          <a:p>
            <a:pPr algn="just">
              <a:buFont typeface="Arial" panose="020B0604020202020204" pitchFamily="34"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altLang="ja-JP" sz="1200" dirty="0" smtClean="0"/>
              <a:t>The proposed model (CM2) regards the first-order wall reflected paths from nearby surrounding buildings as well as the </a:t>
            </a:r>
            <a:r>
              <a:rPr lang="en-US" altLang="ja-JP" sz="1200" dirty="0" err="1" smtClean="0"/>
              <a:t>LoS</a:t>
            </a:r>
            <a:r>
              <a:rPr lang="en-US" altLang="ja-JP" sz="1200" dirty="0" smtClean="0"/>
              <a:t> and ground reflected paths as deterministic components. Then, the statistical properties of the other random components were parameterized.</a:t>
            </a:r>
            <a:endParaRPr lang="ja-JP" altLang="ja-JP" sz="1200" dirty="0" smtClean="0"/>
          </a:p>
          <a:p>
            <a:endParaRPr lang="en-US" dirty="0"/>
          </a:p>
        </p:txBody>
      </p:sp>
      <p:sp>
        <p:nvSpPr>
          <p:cNvPr id="2" name="フッター プレースホルダー 1"/>
          <p:cNvSpPr>
            <a:spLocks noGrp="1"/>
          </p:cNvSpPr>
          <p:nvPr>
            <p:ph type="ftr" idx="10"/>
          </p:nvPr>
        </p:nvSpPr>
        <p:spPr/>
        <p:txBody>
          <a:bodyPr/>
          <a:lstStyle/>
          <a:p>
            <a:r>
              <a:rPr lang="en-US" smtClean="0"/>
              <a:t>Minseok Kim, Niigata University</a:t>
            </a:r>
            <a:endParaRPr lang="en-US"/>
          </a:p>
        </p:txBody>
      </p:sp>
      <p:sp>
        <p:nvSpPr>
          <p:cNvPr id="3" name="ヘッダー プレースホルダー 2"/>
          <p:cNvSpPr>
            <a:spLocks noGrp="1"/>
          </p:cNvSpPr>
          <p:nvPr>
            <p:ph type="hdr" idx="11"/>
          </p:nvPr>
        </p:nvSpPr>
        <p:spPr/>
        <p:txBody>
          <a:bodyPr/>
          <a:lstStyle/>
          <a:p>
            <a:r>
              <a:rPr lang="en-US" smtClean="0"/>
              <a:t>doc.: IEEE 802.11-yy/xxxxr0</a:t>
            </a:r>
            <a:endParaRPr lang="en-US"/>
          </a:p>
        </p:txBody>
      </p:sp>
    </p:spTree>
    <p:extLst>
      <p:ext uri="{BB962C8B-B14F-4D97-AF65-F5344CB8AC3E}">
        <p14:creationId xmlns:p14="http://schemas.microsoft.com/office/powerpoint/2010/main" val="8403076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54113" y="701675"/>
            <a:ext cx="4624387" cy="3467100"/>
          </a:xfrm>
        </p:spPr>
      </p:sp>
      <p:sp>
        <p:nvSpPr>
          <p:cNvPr id="3" name="ノート プレースホルダー 2"/>
          <p:cNvSpPr>
            <a:spLocks noGrp="1"/>
          </p:cNvSpPr>
          <p:nvPr>
            <p:ph type="body" idx="1"/>
          </p:nvPr>
        </p:nvSpPr>
        <p:spPr/>
        <p:txBody>
          <a:bodyPr/>
          <a:lstStyle/>
          <a:p>
            <a:pPr marL="171450" indent="-171450">
              <a:buFont typeface="Arial" panose="020B0604020202020204" pitchFamily="34" charset="0"/>
              <a:buChar char="•"/>
            </a:pPr>
            <a:r>
              <a:rPr kumimoji="1" lang="en-US" altLang="ja-JP" dirty="0" smtClean="0"/>
              <a:t>In this contribution,</a:t>
            </a:r>
            <a:r>
              <a:rPr kumimoji="1" lang="en-US" altLang="ja-JP" baseline="0" dirty="0" smtClean="0"/>
              <a:t> we evaluated two kind of models of CM1 and CM2.</a:t>
            </a:r>
          </a:p>
          <a:p>
            <a:pPr marL="171450" indent="-171450">
              <a:buFont typeface="Arial" panose="020B0604020202020204" pitchFamily="34" charset="0"/>
              <a:buChar char="•"/>
            </a:pPr>
            <a:r>
              <a:rPr kumimoji="1" lang="en-US" altLang="ja-JP" baseline="0" dirty="0" smtClean="0"/>
              <a:t>CM1 is the same model as the existing open area model where LoS and Ground reflections are only considered as D-ray components.</a:t>
            </a:r>
            <a:endParaRPr kumimoji="1" lang="en-US" altLang="ja-JP" dirty="0" smtClean="0"/>
          </a:p>
          <a:p>
            <a:pPr marL="171450" indent="-171450">
              <a:buFont typeface="Arial" panose="020B0604020202020204" pitchFamily="34" charset="0"/>
              <a:buChar char="•"/>
            </a:pPr>
            <a:r>
              <a:rPr kumimoji="1" lang="en-US" altLang="ja-JP" dirty="0" smtClean="0"/>
              <a:t>However,</a:t>
            </a:r>
            <a:r>
              <a:rPr kumimoji="1" lang="en-US" altLang="ja-JP" baseline="0" dirty="0" smtClean="0"/>
              <a:t> as you can see in this figure, there are some surrounding buildings like a street canyon in the measurement environment. </a:t>
            </a:r>
          </a:p>
          <a:p>
            <a:pPr marL="171450" indent="-171450">
              <a:buFont typeface="Arial" panose="020B0604020202020204" pitchFamily="34" charset="0"/>
              <a:buChar char="•"/>
            </a:pPr>
            <a:r>
              <a:rPr kumimoji="1" lang="en-US" altLang="ja-JP" baseline="0" dirty="0" smtClean="0"/>
              <a:t>Therefore, in CM2, the r</a:t>
            </a:r>
            <a:r>
              <a:rPr kumimoji="1" lang="en-US" altLang="ja-JP" dirty="0" smtClean="0"/>
              <a:t>eflection from nearby buildings are taken into account as D-Ray, namely, D-Ray includes LoS, GR and single-bounce reflections from near walls.</a:t>
            </a:r>
          </a:p>
          <a:p>
            <a:endParaRPr kumimoji="1" lang="ja-JP" altLang="en-US" dirty="0"/>
          </a:p>
        </p:txBody>
      </p:sp>
      <p:sp>
        <p:nvSpPr>
          <p:cNvPr id="4" name="ヘッダー プレースホルダー 3"/>
          <p:cNvSpPr>
            <a:spLocks noGrp="1"/>
          </p:cNvSpPr>
          <p:nvPr>
            <p:ph type="hdr" idx="10"/>
          </p:nvPr>
        </p:nvSpPr>
        <p:spPr/>
        <p:txBody>
          <a:bodyPr/>
          <a:lstStyle/>
          <a:p>
            <a:r>
              <a:rPr lang="en-US" smtClean="0"/>
              <a:t>doc.: IEEE 802.11-yy/xxxxr0</a:t>
            </a:r>
            <a:endParaRPr lang="en-US"/>
          </a:p>
        </p:txBody>
      </p:sp>
      <p:sp>
        <p:nvSpPr>
          <p:cNvPr id="5" name="日付プレースホルダー 4"/>
          <p:cNvSpPr>
            <a:spLocks noGrp="1"/>
          </p:cNvSpPr>
          <p:nvPr>
            <p:ph type="dt" idx="11"/>
          </p:nvPr>
        </p:nvSpPr>
        <p:spPr/>
        <p:txBody>
          <a:bodyPr/>
          <a:lstStyle/>
          <a:p>
            <a:r>
              <a:rPr lang="en-US" altLang="ja-JP" smtClean="0"/>
              <a:t>March 2016</a:t>
            </a:r>
            <a:endParaRPr lang="en-US"/>
          </a:p>
        </p:txBody>
      </p:sp>
      <p:sp>
        <p:nvSpPr>
          <p:cNvPr id="6" name="フッター プレースホルダー 5"/>
          <p:cNvSpPr>
            <a:spLocks noGrp="1"/>
          </p:cNvSpPr>
          <p:nvPr>
            <p:ph type="ftr" idx="12"/>
          </p:nvPr>
        </p:nvSpPr>
        <p:spPr/>
        <p:txBody>
          <a:bodyPr/>
          <a:lstStyle/>
          <a:p>
            <a:r>
              <a:rPr lang="en-US" smtClean="0"/>
              <a:t>Minseok Kim, Niigata University</a:t>
            </a:r>
            <a:endParaRPr lang="en-US"/>
          </a:p>
        </p:txBody>
      </p:sp>
      <p:sp>
        <p:nvSpPr>
          <p:cNvPr id="7" name="スライド番号プレースホルダー 6"/>
          <p:cNvSpPr>
            <a:spLocks noGrp="1"/>
          </p:cNvSpPr>
          <p:nvPr>
            <p:ph type="sldNum" idx="13"/>
          </p:nvPr>
        </p:nvSpPr>
        <p:spPr/>
        <p:txBody>
          <a:bodyPr/>
          <a:lstStyle/>
          <a:p>
            <a:r>
              <a:rPr lang="en-US" smtClean="0"/>
              <a:t>Page </a:t>
            </a:r>
            <a:fld id="{47A7FEEB-9CD2-43FE-843C-C5350BEACB45}" type="slidenum">
              <a:rPr lang="en-US" smtClean="0"/>
              <a:pPr/>
              <a:t>22</a:t>
            </a:fld>
            <a:endParaRPr lang="en-US"/>
          </a:p>
        </p:txBody>
      </p:sp>
    </p:spTree>
    <p:extLst>
      <p:ext uri="{BB962C8B-B14F-4D97-AF65-F5344CB8AC3E}">
        <p14:creationId xmlns:p14="http://schemas.microsoft.com/office/powerpoint/2010/main" val="4372581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Shape 495"/>
          <p:cNvSpPr>
            <a:spLocks noGrp="1" noRot="1" noChangeAspect="1"/>
          </p:cNvSpPr>
          <p:nvPr>
            <p:ph type="sldImg"/>
          </p:nvPr>
        </p:nvSpPr>
        <p:spPr>
          <a:xfrm>
            <a:off x="1154113" y="701675"/>
            <a:ext cx="4624387" cy="3467100"/>
          </a:xfrm>
          <a:prstGeom prst="rect">
            <a:avLst/>
          </a:prstGeom>
        </p:spPr>
        <p:txBody>
          <a:bodyPr/>
          <a:lstStyle/>
          <a:p>
            <a:endParaRPr/>
          </a:p>
        </p:txBody>
      </p:sp>
      <p:sp>
        <p:nvSpPr>
          <p:cNvPr id="496" name="Shape 496"/>
          <p:cNvSpPr>
            <a:spLocks noGrp="1"/>
          </p:cNvSpPr>
          <p:nvPr>
            <p:ph type="body" sz="quarter" idx="1"/>
          </p:nvPr>
        </p:nvSpPr>
        <p:spPr>
          <a:prstGeom prst="rect">
            <a:avLst/>
          </a:prstGeom>
        </p:spPr>
        <p:txBody>
          <a:bodyPr/>
          <a:lstStyle/>
          <a:p>
            <a:pPr marL="171450" indent="-171450">
              <a:buFont typeface="Arial" panose="020B0604020202020204" pitchFamily="34" charset="0"/>
              <a:buChar char="•"/>
            </a:pPr>
            <a:r>
              <a:rPr lang="en-US" altLang="ja-JP" sz="1200" dirty="0" smtClean="0"/>
              <a:t>For extraction of statistical channel parameters, the ray-tracing simulation calibrated by some measurement results was used to increase the number of channel realizations. </a:t>
            </a:r>
          </a:p>
          <a:p>
            <a:pPr marL="171450" indent="-171450">
              <a:buFont typeface="Arial" panose="020B0604020202020204" pitchFamily="34" charset="0"/>
              <a:buChar char="•"/>
            </a:pPr>
            <a:r>
              <a:rPr lang="en-US" altLang="ja-JP" sz="1200" dirty="0" smtClean="0"/>
              <a:t>As you can see</a:t>
            </a:r>
            <a:r>
              <a:rPr lang="en-US" altLang="ja-JP" sz="1200" baseline="0" dirty="0" smtClean="0"/>
              <a:t> in this figure, the RT results were collected for randomly selected 305 MS points.</a:t>
            </a:r>
            <a:endParaRPr lang="en-US" altLang="ja-JP" sz="1200" dirty="0" smtClean="0"/>
          </a:p>
          <a:p>
            <a:pPr marL="171450" indent="-171450">
              <a:buFont typeface="Arial" panose="020B0604020202020204" pitchFamily="34" charset="0"/>
              <a:buChar char="•"/>
            </a:pPr>
            <a:r>
              <a:rPr lang="en-US" altLang="ja-JP" sz="1200" dirty="0" smtClean="0"/>
              <a:t>In</a:t>
            </a:r>
            <a:r>
              <a:rPr lang="en-US" altLang="ja-JP" sz="1200" baseline="0" dirty="0" smtClean="0"/>
              <a:t> the right side, the data processing flow is shown. From the ray tracing simulation with reflection counts up to 3, the LoS, GR and dominant wall reflections are removed.</a:t>
            </a:r>
          </a:p>
          <a:p>
            <a:pPr marL="171450" indent="-171450">
              <a:buFont typeface="Arial" panose="020B0604020202020204" pitchFamily="34" charset="0"/>
              <a:buChar char="•"/>
            </a:pPr>
            <a:r>
              <a:rPr lang="en-US" altLang="ja-JP" sz="1200" baseline="0" dirty="0" smtClean="0"/>
              <a:t>Then, </a:t>
            </a:r>
            <a:r>
              <a:rPr lang="en-US" altLang="ja-JP" sz="1200" dirty="0" smtClean="0"/>
              <a:t>the statistical properties of the other random components were parameterized with the o</a:t>
            </a:r>
            <a:r>
              <a:rPr lang="en-US" altLang="ja-JP" sz="1200" baseline="0" dirty="0" smtClean="0"/>
              <a:t>btained paths from bandwidth limit and peak detection</a:t>
            </a:r>
            <a:r>
              <a:rPr lang="en-US" altLang="ja-JP" sz="1200" dirty="0" smtClean="0"/>
              <a:t>.</a:t>
            </a:r>
            <a:endParaRPr dirty="0"/>
          </a:p>
        </p:txBody>
      </p:sp>
      <p:sp>
        <p:nvSpPr>
          <p:cNvPr id="2" name="フッター プレースホルダー 1"/>
          <p:cNvSpPr>
            <a:spLocks noGrp="1"/>
          </p:cNvSpPr>
          <p:nvPr>
            <p:ph type="ftr" idx="10"/>
          </p:nvPr>
        </p:nvSpPr>
        <p:spPr/>
        <p:txBody>
          <a:bodyPr/>
          <a:lstStyle/>
          <a:p>
            <a:r>
              <a:rPr lang="en-US" smtClean="0"/>
              <a:t>Minseok Kim, Niigata University</a:t>
            </a:r>
            <a:endParaRPr lang="en-US"/>
          </a:p>
        </p:txBody>
      </p:sp>
      <p:sp>
        <p:nvSpPr>
          <p:cNvPr id="3" name="ヘッダー プレースホルダー 2"/>
          <p:cNvSpPr>
            <a:spLocks noGrp="1"/>
          </p:cNvSpPr>
          <p:nvPr>
            <p:ph type="hdr" idx="11"/>
          </p:nvPr>
        </p:nvSpPr>
        <p:spPr/>
        <p:txBody>
          <a:bodyPr/>
          <a:lstStyle/>
          <a:p>
            <a:r>
              <a:rPr lang="en-US" smtClean="0"/>
              <a:t>doc.: IEEE 802.11-yy/xxxxr0</a:t>
            </a:r>
            <a:endParaRPr lang="en-US"/>
          </a:p>
        </p:txBody>
      </p:sp>
    </p:spTree>
    <p:extLst>
      <p:ext uri="{BB962C8B-B14F-4D97-AF65-F5344CB8AC3E}">
        <p14:creationId xmlns:p14="http://schemas.microsoft.com/office/powerpoint/2010/main" val="36627764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 name="Shape 546"/>
          <p:cNvSpPr>
            <a:spLocks noGrp="1" noRot="1" noChangeAspect="1"/>
          </p:cNvSpPr>
          <p:nvPr>
            <p:ph type="sldImg"/>
          </p:nvPr>
        </p:nvSpPr>
        <p:spPr>
          <a:xfrm>
            <a:off x="1154113" y="701675"/>
            <a:ext cx="4624387" cy="3467100"/>
          </a:xfrm>
          <a:prstGeom prst="rect">
            <a:avLst/>
          </a:prstGeom>
        </p:spPr>
        <p:txBody>
          <a:bodyPr/>
          <a:lstStyle/>
          <a:p>
            <a:endParaRPr/>
          </a:p>
        </p:txBody>
      </p:sp>
      <p:sp>
        <p:nvSpPr>
          <p:cNvPr id="547" name="Shape 547"/>
          <p:cNvSpPr>
            <a:spLocks noGrp="1"/>
          </p:cNvSpPr>
          <p:nvPr>
            <p:ph type="body" sz="quarter" idx="1"/>
          </p:nvPr>
        </p:nvSpPr>
        <p:spPr>
          <a:prstGeom prst="rect">
            <a:avLst/>
          </a:prstGeom>
        </p:spPr>
        <p:txBody>
          <a:bodyPr/>
          <a:lstStyle/>
          <a:p>
            <a:pPr marL="171450" indent="-171450">
              <a:buFont typeface="Arial" panose="020B0604020202020204" pitchFamily="34" charset="0"/>
              <a:buChar char="•"/>
            </a:pPr>
            <a:r>
              <a:rPr lang="en-US" dirty="0" smtClean="0"/>
              <a:t>First, the</a:t>
            </a:r>
            <a:r>
              <a:rPr lang="en-US" baseline="0" dirty="0" smtClean="0"/>
              <a:t> delay domain parameters based on the right figure are obtained as following.</a:t>
            </a:r>
          </a:p>
          <a:p>
            <a:pPr marL="171450" indent="-171450">
              <a:buFont typeface="Arial" panose="020B0604020202020204" pitchFamily="34" charset="0"/>
              <a:buChar char="•"/>
            </a:pPr>
            <a:r>
              <a:rPr lang="en-US" baseline="0" dirty="0" smtClean="0"/>
              <a:t>In ray tracing simulation, the objects with simple and smooth surface are only modeled. and thus a detected ray is regarded as a cluster.</a:t>
            </a:r>
          </a:p>
          <a:p>
            <a:pPr marL="171450" indent="-171450">
              <a:buFont typeface="Arial" panose="020B0604020202020204" pitchFamily="34" charset="0"/>
              <a:buChar char="•"/>
            </a:pPr>
            <a:r>
              <a:rPr lang="en-US" baseline="0" dirty="0" smtClean="0"/>
              <a:t>The clusters are extracted by peak detection with -120 dB threshold as you can see in lower left figure.</a:t>
            </a:r>
          </a:p>
          <a:p>
            <a:pPr marL="171450" indent="-171450">
              <a:buFont typeface="Arial" panose="020B0604020202020204" pitchFamily="34" charset="0"/>
              <a:buChar char="•"/>
            </a:pPr>
            <a:r>
              <a:rPr lang="en-US" baseline="0" dirty="0" smtClean="0"/>
              <a:t>For the detected clusters, number of clusters and cluster delay which is modeled by exponential distribution, and cluster arrival rate.</a:t>
            </a:r>
            <a:endParaRPr dirty="0"/>
          </a:p>
        </p:txBody>
      </p:sp>
      <p:sp>
        <p:nvSpPr>
          <p:cNvPr id="2" name="フッター プレースホルダー 1"/>
          <p:cNvSpPr>
            <a:spLocks noGrp="1"/>
          </p:cNvSpPr>
          <p:nvPr>
            <p:ph type="ftr" idx="10"/>
          </p:nvPr>
        </p:nvSpPr>
        <p:spPr/>
        <p:txBody>
          <a:bodyPr/>
          <a:lstStyle/>
          <a:p>
            <a:r>
              <a:rPr lang="en-US" smtClean="0"/>
              <a:t>Minseok Kim, Niigata University</a:t>
            </a:r>
            <a:endParaRPr lang="en-US"/>
          </a:p>
        </p:txBody>
      </p:sp>
      <p:sp>
        <p:nvSpPr>
          <p:cNvPr id="3" name="ヘッダー プレースホルダー 2"/>
          <p:cNvSpPr>
            <a:spLocks noGrp="1"/>
          </p:cNvSpPr>
          <p:nvPr>
            <p:ph type="hdr" idx="11"/>
          </p:nvPr>
        </p:nvSpPr>
        <p:spPr/>
        <p:txBody>
          <a:bodyPr/>
          <a:lstStyle/>
          <a:p>
            <a:r>
              <a:rPr lang="en-US" smtClean="0"/>
              <a:t>doc.: IEEE 802.11-yy/xxxxr0</a:t>
            </a:r>
            <a:endParaRPr lang="en-US"/>
          </a:p>
        </p:txBody>
      </p:sp>
    </p:spTree>
    <p:extLst>
      <p:ext uri="{BB962C8B-B14F-4D97-AF65-F5344CB8AC3E}">
        <p14:creationId xmlns:p14="http://schemas.microsoft.com/office/powerpoint/2010/main" val="33020865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 name="Shape 612"/>
          <p:cNvSpPr>
            <a:spLocks noGrp="1" noRot="1" noChangeAspect="1"/>
          </p:cNvSpPr>
          <p:nvPr>
            <p:ph type="sldImg"/>
          </p:nvPr>
        </p:nvSpPr>
        <p:spPr>
          <a:xfrm>
            <a:off x="1154113" y="701675"/>
            <a:ext cx="4624387" cy="3467100"/>
          </a:xfrm>
          <a:prstGeom prst="rect">
            <a:avLst/>
          </a:prstGeom>
        </p:spPr>
        <p:txBody>
          <a:bodyPr/>
          <a:lstStyle/>
          <a:p>
            <a:endParaRPr/>
          </a:p>
        </p:txBody>
      </p:sp>
      <p:sp>
        <p:nvSpPr>
          <p:cNvPr id="613" name="Shape 613"/>
          <p:cNvSpPr>
            <a:spLocks noGrp="1"/>
          </p:cNvSpPr>
          <p:nvPr>
            <p:ph type="body" sz="quarter" idx="1"/>
          </p:nvPr>
        </p:nvSpPr>
        <p:spPr>
          <a:prstGeom prst="rect">
            <a:avLst/>
          </a:prstGeom>
        </p:spPr>
        <p:txBody>
          <a:bodyPr/>
          <a:lstStyle/>
          <a:p>
            <a:pPr marL="171450" indent="-171450">
              <a:buFont typeface="Arial" panose="020B0604020202020204" pitchFamily="34" charset="0"/>
              <a:buChar char="•"/>
            </a:pPr>
            <a:r>
              <a:rPr lang="en-US" dirty="0" smtClean="0"/>
              <a:t>The channel impulse response is represented by the linear</a:t>
            </a:r>
            <a:r>
              <a:rPr lang="en-US" baseline="0" dirty="0" smtClean="0"/>
              <a:t> combination of individual clusters as this expression.</a:t>
            </a:r>
          </a:p>
          <a:p>
            <a:pPr marL="171450" indent="-171450">
              <a:buFont typeface="Arial" panose="020B0604020202020204" pitchFamily="34" charset="0"/>
              <a:buChar char="•"/>
            </a:pPr>
            <a:r>
              <a:rPr lang="en-US" baseline="0" dirty="0" smtClean="0"/>
              <a:t>Beta and theta denote gain and phase of the cluster.</a:t>
            </a:r>
          </a:p>
          <a:p>
            <a:pPr marL="171450" indent="-171450">
              <a:buFont typeface="Arial" panose="020B0604020202020204" pitchFamily="34" charset="0"/>
              <a:buChar char="•"/>
            </a:pPr>
            <a:r>
              <a:rPr lang="en-US" dirty="0" smtClean="0"/>
              <a:t>The relative gain of the cluster</a:t>
            </a:r>
            <a:r>
              <a:rPr lang="en-US" baseline="0" dirty="0" smtClean="0"/>
              <a:t> in terms of the base delay is obtained by commonly used exponential decay model as you can see in the right figure.</a:t>
            </a:r>
            <a:endParaRPr dirty="0"/>
          </a:p>
        </p:txBody>
      </p:sp>
      <p:sp>
        <p:nvSpPr>
          <p:cNvPr id="2" name="フッター プレースホルダー 1"/>
          <p:cNvSpPr>
            <a:spLocks noGrp="1"/>
          </p:cNvSpPr>
          <p:nvPr>
            <p:ph type="ftr" idx="10"/>
          </p:nvPr>
        </p:nvSpPr>
        <p:spPr/>
        <p:txBody>
          <a:bodyPr/>
          <a:lstStyle/>
          <a:p>
            <a:r>
              <a:rPr lang="en-US" smtClean="0"/>
              <a:t>Minseok Kim, Niigata University</a:t>
            </a:r>
            <a:endParaRPr lang="en-US"/>
          </a:p>
        </p:txBody>
      </p:sp>
      <p:sp>
        <p:nvSpPr>
          <p:cNvPr id="3" name="ヘッダー プレースホルダー 2"/>
          <p:cNvSpPr>
            <a:spLocks noGrp="1"/>
          </p:cNvSpPr>
          <p:nvPr>
            <p:ph type="hdr" idx="11"/>
          </p:nvPr>
        </p:nvSpPr>
        <p:spPr/>
        <p:txBody>
          <a:bodyPr/>
          <a:lstStyle/>
          <a:p>
            <a:r>
              <a:rPr lang="en-US" smtClean="0"/>
              <a:t>doc.: IEEE 802.11-yy/xxxxr0</a:t>
            </a:r>
            <a:endParaRPr lang="en-US"/>
          </a:p>
        </p:txBody>
      </p:sp>
    </p:spTree>
    <p:extLst>
      <p:ext uri="{BB962C8B-B14F-4D97-AF65-F5344CB8AC3E}">
        <p14:creationId xmlns:p14="http://schemas.microsoft.com/office/powerpoint/2010/main" val="34223197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 name="Shape 546"/>
          <p:cNvSpPr>
            <a:spLocks noGrp="1" noRot="1" noChangeAspect="1"/>
          </p:cNvSpPr>
          <p:nvPr>
            <p:ph type="sldImg"/>
          </p:nvPr>
        </p:nvSpPr>
        <p:spPr>
          <a:xfrm>
            <a:off x="1154113" y="701675"/>
            <a:ext cx="4624387" cy="3467100"/>
          </a:xfrm>
          <a:prstGeom prst="rect">
            <a:avLst/>
          </a:prstGeom>
        </p:spPr>
        <p:txBody>
          <a:bodyPr/>
          <a:lstStyle/>
          <a:p>
            <a:endParaRPr/>
          </a:p>
        </p:txBody>
      </p:sp>
      <p:sp>
        <p:nvSpPr>
          <p:cNvPr id="547" name="Shape 547"/>
          <p:cNvSpPr>
            <a:spLocks noGrp="1"/>
          </p:cNvSpPr>
          <p:nvPr>
            <p:ph type="body" sz="quarter" idx="1"/>
          </p:nvPr>
        </p:nvSpPr>
        <p:spPr>
          <a:prstGeom prst="rect">
            <a:avLst/>
          </a:prstGeom>
        </p:spPr>
        <p:txBody>
          <a:bodyPr/>
          <a:lstStyle/>
          <a:p>
            <a:pPr marL="171450" indent="-171450">
              <a:buFont typeface="Arial" panose="020B0604020202020204" pitchFamily="34" charset="0"/>
              <a:buChar char="•"/>
            </a:pPr>
            <a:r>
              <a:rPr lang="en-US" dirty="0" smtClean="0"/>
              <a:t>Regarding the angular</a:t>
            </a:r>
            <a:r>
              <a:rPr lang="en-US" baseline="0" dirty="0" smtClean="0"/>
              <a:t> domain parameters of the random ray components, cluster angles are modeled by some well known distribution functions.</a:t>
            </a:r>
          </a:p>
          <a:p>
            <a:pPr marL="171450" indent="-171450">
              <a:buFont typeface="Arial" panose="020B0604020202020204" pitchFamily="34" charset="0"/>
              <a:buChar char="•"/>
            </a:pPr>
            <a:r>
              <a:rPr lang="en-US" baseline="0" dirty="0" smtClean="0"/>
              <a:t>Azimuth angles of </a:t>
            </a:r>
            <a:r>
              <a:rPr lang="en-US" baseline="0" dirty="0" err="1" smtClean="0"/>
              <a:t>AoA</a:t>
            </a:r>
            <a:r>
              <a:rPr lang="en-US" baseline="0" dirty="0" smtClean="0"/>
              <a:t> and </a:t>
            </a:r>
            <a:r>
              <a:rPr lang="en-US" baseline="0" dirty="0" err="1" smtClean="0"/>
              <a:t>AoD</a:t>
            </a:r>
            <a:r>
              <a:rPr lang="en-US" baseline="0" dirty="0" smtClean="0"/>
              <a:t> can be modeled by uniform distribution which is quite reasonable for any general environments.</a:t>
            </a:r>
          </a:p>
          <a:p>
            <a:pPr marL="171450" indent="-171450">
              <a:buFont typeface="Arial" panose="020B0604020202020204" pitchFamily="34" charset="0"/>
              <a:buChar char="•"/>
            </a:pPr>
            <a:r>
              <a:rPr lang="en-US" baseline="0" dirty="0" smtClean="0"/>
              <a:t>Elevation angles can also be modeled by uniform distribution, but the coverage range should be flexible because they are determined by Tx and Rx position as you can see the upper right figure. </a:t>
            </a:r>
          </a:p>
          <a:p>
            <a:pPr marL="171450" indent="-171450">
              <a:buFont typeface="Arial" panose="020B0604020202020204" pitchFamily="34" charset="0"/>
              <a:buChar char="•"/>
            </a:pPr>
            <a:r>
              <a:rPr lang="en-US" dirty="0" smtClean="0"/>
              <a:t>Normalized</a:t>
            </a:r>
            <a:r>
              <a:rPr lang="en-US" baseline="0" dirty="0" smtClean="0"/>
              <a:t> elevation angle as expressed here is introduced.</a:t>
            </a:r>
            <a:endParaRPr dirty="0"/>
          </a:p>
        </p:txBody>
      </p:sp>
      <p:sp>
        <p:nvSpPr>
          <p:cNvPr id="2" name="フッター プレースホルダー 1"/>
          <p:cNvSpPr>
            <a:spLocks noGrp="1"/>
          </p:cNvSpPr>
          <p:nvPr>
            <p:ph type="ftr" idx="10"/>
          </p:nvPr>
        </p:nvSpPr>
        <p:spPr/>
        <p:txBody>
          <a:bodyPr/>
          <a:lstStyle/>
          <a:p>
            <a:r>
              <a:rPr lang="en-US" smtClean="0"/>
              <a:t>Minseok Kim, Niigata University</a:t>
            </a:r>
            <a:endParaRPr lang="en-US"/>
          </a:p>
        </p:txBody>
      </p:sp>
      <p:sp>
        <p:nvSpPr>
          <p:cNvPr id="3" name="ヘッダー プレースホルダー 2"/>
          <p:cNvSpPr>
            <a:spLocks noGrp="1"/>
          </p:cNvSpPr>
          <p:nvPr>
            <p:ph type="hdr" idx="11"/>
          </p:nvPr>
        </p:nvSpPr>
        <p:spPr/>
        <p:txBody>
          <a:bodyPr/>
          <a:lstStyle/>
          <a:p>
            <a:r>
              <a:rPr lang="en-US" smtClean="0"/>
              <a:t>doc.: IEEE 802.11-yy/xxxxr0</a:t>
            </a:r>
            <a:endParaRPr lang="en-US"/>
          </a:p>
        </p:txBody>
      </p:sp>
    </p:spTree>
    <p:extLst>
      <p:ext uri="{BB962C8B-B14F-4D97-AF65-F5344CB8AC3E}">
        <p14:creationId xmlns:p14="http://schemas.microsoft.com/office/powerpoint/2010/main" val="23066725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54113" y="701675"/>
            <a:ext cx="4624387" cy="3467100"/>
          </a:xfrm>
        </p:spPr>
      </p:sp>
      <p:sp>
        <p:nvSpPr>
          <p:cNvPr id="3" name="ノート プレースホルダー 2"/>
          <p:cNvSpPr>
            <a:spLocks noGrp="1"/>
          </p:cNvSpPr>
          <p:nvPr>
            <p:ph type="body" idx="1"/>
          </p:nvPr>
        </p:nvSpPr>
        <p:spPr/>
        <p:txBody>
          <a:bodyPr/>
          <a:lstStyle/>
          <a:p>
            <a:pPr marL="171450" indent="-171450">
              <a:buFont typeface="Arial" panose="020B0604020202020204" pitchFamily="34" charset="0"/>
              <a:buChar char="•"/>
            </a:pPr>
            <a:r>
              <a:rPr kumimoji="1" lang="en-US" altLang="ja-JP" dirty="0" smtClean="0"/>
              <a:t>This</a:t>
            </a:r>
            <a:r>
              <a:rPr kumimoji="1" lang="en-US" altLang="ja-JP" baseline="0" dirty="0" smtClean="0"/>
              <a:t> slide shows PDFs of cluster angles, namely, azimuth and elevation of </a:t>
            </a:r>
            <a:r>
              <a:rPr kumimoji="1" lang="en-US" altLang="ja-JP" baseline="0" dirty="0" err="1" smtClean="0"/>
              <a:t>AoA</a:t>
            </a:r>
            <a:r>
              <a:rPr kumimoji="1" lang="en-US" altLang="ja-JP" baseline="0" dirty="0" smtClean="0"/>
              <a:t>, and azimuth and elevation of </a:t>
            </a:r>
            <a:r>
              <a:rPr kumimoji="1" lang="en-US" altLang="ja-JP" baseline="0" dirty="0" err="1" smtClean="0"/>
              <a:t>AoD</a:t>
            </a:r>
            <a:r>
              <a:rPr kumimoji="1" lang="en-US" altLang="ja-JP" baseline="0" dirty="0" smtClean="0"/>
              <a:t>, respectively.</a:t>
            </a:r>
          </a:p>
          <a:p>
            <a:pPr marL="171450" indent="-171450">
              <a:buFont typeface="Arial" panose="020B0604020202020204" pitchFamily="34" charset="0"/>
              <a:buChar char="•"/>
            </a:pPr>
            <a:r>
              <a:rPr kumimoji="1" lang="en-US" altLang="ja-JP" baseline="0" dirty="0" smtClean="0"/>
              <a:t>All empirical distributions are modeled by uniform distribution where the parameters were obtained by the least square method.</a:t>
            </a:r>
          </a:p>
          <a:p>
            <a:pPr marL="0" indent="0">
              <a:buFont typeface="Arial" panose="020B0604020202020204" pitchFamily="34" charset="0"/>
              <a:buNone/>
            </a:pPr>
            <a:endParaRPr kumimoji="1" lang="ja-JP" altLang="en-US" dirty="0"/>
          </a:p>
        </p:txBody>
      </p:sp>
      <p:sp>
        <p:nvSpPr>
          <p:cNvPr id="4" name="ヘッダー プレースホルダー 3"/>
          <p:cNvSpPr>
            <a:spLocks noGrp="1"/>
          </p:cNvSpPr>
          <p:nvPr>
            <p:ph type="hdr" idx="10"/>
          </p:nvPr>
        </p:nvSpPr>
        <p:spPr/>
        <p:txBody>
          <a:bodyPr/>
          <a:lstStyle/>
          <a:p>
            <a:r>
              <a:rPr lang="en-US" smtClean="0"/>
              <a:t>doc.: IEEE 802.11-yy/xxxxr0</a:t>
            </a:r>
            <a:endParaRPr lang="en-US"/>
          </a:p>
        </p:txBody>
      </p:sp>
      <p:sp>
        <p:nvSpPr>
          <p:cNvPr id="5" name="日付プレースホルダー 4"/>
          <p:cNvSpPr>
            <a:spLocks noGrp="1"/>
          </p:cNvSpPr>
          <p:nvPr>
            <p:ph type="dt" idx="11"/>
          </p:nvPr>
        </p:nvSpPr>
        <p:spPr/>
        <p:txBody>
          <a:bodyPr/>
          <a:lstStyle/>
          <a:p>
            <a:r>
              <a:rPr lang="en-US" altLang="ja-JP" smtClean="0"/>
              <a:t>March 2016</a:t>
            </a:r>
            <a:endParaRPr lang="en-US"/>
          </a:p>
        </p:txBody>
      </p:sp>
      <p:sp>
        <p:nvSpPr>
          <p:cNvPr id="6" name="フッター プレースホルダー 5"/>
          <p:cNvSpPr>
            <a:spLocks noGrp="1"/>
          </p:cNvSpPr>
          <p:nvPr>
            <p:ph type="ftr" idx="12"/>
          </p:nvPr>
        </p:nvSpPr>
        <p:spPr/>
        <p:txBody>
          <a:bodyPr/>
          <a:lstStyle/>
          <a:p>
            <a:r>
              <a:rPr lang="en-US" smtClean="0"/>
              <a:t>Minseok Kim, Niigata University</a:t>
            </a:r>
            <a:endParaRPr lang="en-US"/>
          </a:p>
        </p:txBody>
      </p:sp>
      <p:sp>
        <p:nvSpPr>
          <p:cNvPr id="7" name="スライド番号プレースホルダー 6"/>
          <p:cNvSpPr>
            <a:spLocks noGrp="1"/>
          </p:cNvSpPr>
          <p:nvPr>
            <p:ph type="sldNum" idx="13"/>
          </p:nvPr>
        </p:nvSpPr>
        <p:spPr/>
        <p:txBody>
          <a:bodyPr/>
          <a:lstStyle/>
          <a:p>
            <a:r>
              <a:rPr lang="en-US" smtClean="0"/>
              <a:t>Page </a:t>
            </a:r>
            <a:fld id="{47A7FEEB-9CD2-43FE-843C-C5350BEACB45}" type="slidenum">
              <a:rPr lang="en-US" smtClean="0"/>
              <a:pPr/>
              <a:t>27</a:t>
            </a:fld>
            <a:endParaRPr lang="en-US"/>
          </a:p>
        </p:txBody>
      </p:sp>
    </p:spTree>
    <p:extLst>
      <p:ext uri="{BB962C8B-B14F-4D97-AF65-F5344CB8AC3E}">
        <p14:creationId xmlns:p14="http://schemas.microsoft.com/office/powerpoint/2010/main" val="40570071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9" name="Shape 639"/>
          <p:cNvSpPr>
            <a:spLocks noGrp="1" noRot="1" noChangeAspect="1"/>
          </p:cNvSpPr>
          <p:nvPr>
            <p:ph type="sldImg"/>
          </p:nvPr>
        </p:nvSpPr>
        <p:spPr>
          <a:xfrm>
            <a:off x="1154113" y="701675"/>
            <a:ext cx="4624387" cy="3467100"/>
          </a:xfrm>
          <a:prstGeom prst="rect">
            <a:avLst/>
          </a:prstGeom>
        </p:spPr>
        <p:txBody>
          <a:bodyPr/>
          <a:lstStyle/>
          <a:p>
            <a:endParaRPr/>
          </a:p>
        </p:txBody>
      </p:sp>
      <p:sp>
        <p:nvSpPr>
          <p:cNvPr id="640" name="Shape 640"/>
          <p:cNvSpPr>
            <a:spLocks noGrp="1"/>
          </p:cNvSpPr>
          <p:nvPr>
            <p:ph type="body" sz="quarter" idx="1"/>
          </p:nvPr>
        </p:nvSpPr>
        <p:spPr>
          <a:prstGeom prst="rect">
            <a:avLst/>
          </a:prstGeom>
        </p:spPr>
        <p:txBody>
          <a:bodyPr/>
          <a:lstStyle/>
          <a:p>
            <a:pPr marL="171450" indent="-171450">
              <a:buFont typeface="Arial" panose="020B0604020202020204" pitchFamily="34" charset="0"/>
              <a:buChar char="•"/>
            </a:pPr>
            <a:r>
              <a:rPr lang="en-US" dirty="0" smtClean="0"/>
              <a:t>This table</a:t>
            </a:r>
            <a:r>
              <a:rPr lang="en-US" baseline="0" dirty="0" smtClean="0"/>
              <a:t> summarizes the R-Ray parameters of CM1, CM2 (which excluded single-bounce wall reflections) and existing MiWEBA model.</a:t>
            </a:r>
          </a:p>
          <a:p>
            <a:pPr marL="171450" indent="-171450">
              <a:buFont typeface="Arial" panose="020B0604020202020204" pitchFamily="34" charset="0"/>
              <a:buChar char="•"/>
            </a:pPr>
            <a:r>
              <a:rPr lang="en-US" baseline="0" dirty="0" smtClean="0"/>
              <a:t>Regarding delay domain characteristic, the power decay constant of the proposed model is smaller than MiWEBA model. </a:t>
            </a:r>
          </a:p>
          <a:p>
            <a:pPr marL="171450" indent="-171450">
              <a:buFont typeface="Arial" panose="020B0604020202020204" pitchFamily="34" charset="0"/>
              <a:buChar char="•"/>
            </a:pPr>
            <a:r>
              <a:rPr lang="en-US" baseline="0" dirty="0" smtClean="0"/>
              <a:t>On the other hand, in the angular characteristic, the proposed model has much wider distribution in azimuth.</a:t>
            </a:r>
          </a:p>
          <a:p>
            <a:pPr marL="171450" indent="-171450">
              <a:buFont typeface="Arial" panose="020B0604020202020204" pitchFamily="34" charset="0"/>
              <a:buChar char="•"/>
            </a:pPr>
            <a:r>
              <a:rPr lang="en-US" baseline="0" dirty="0" smtClean="0"/>
              <a:t>In this work, the elevation is newly modeled by the normalized angle for Tx and Rx position dependency.</a:t>
            </a:r>
          </a:p>
          <a:p>
            <a:pPr marL="171450" indent="-171450">
              <a:buFont typeface="Arial" panose="020B0604020202020204" pitchFamily="34" charset="0"/>
              <a:buChar char="•"/>
            </a:pPr>
            <a:endParaRPr dirty="0"/>
          </a:p>
        </p:txBody>
      </p:sp>
      <p:sp>
        <p:nvSpPr>
          <p:cNvPr id="2" name="フッター プレースホルダー 1"/>
          <p:cNvSpPr>
            <a:spLocks noGrp="1"/>
          </p:cNvSpPr>
          <p:nvPr>
            <p:ph type="ftr" idx="10"/>
          </p:nvPr>
        </p:nvSpPr>
        <p:spPr/>
        <p:txBody>
          <a:bodyPr/>
          <a:lstStyle/>
          <a:p>
            <a:r>
              <a:rPr lang="en-US" smtClean="0"/>
              <a:t>Minseok Kim, Niigata University</a:t>
            </a:r>
            <a:endParaRPr lang="en-US"/>
          </a:p>
        </p:txBody>
      </p:sp>
      <p:sp>
        <p:nvSpPr>
          <p:cNvPr id="3" name="ヘッダー プレースホルダー 2"/>
          <p:cNvSpPr>
            <a:spLocks noGrp="1"/>
          </p:cNvSpPr>
          <p:nvPr>
            <p:ph type="hdr" idx="11"/>
          </p:nvPr>
        </p:nvSpPr>
        <p:spPr/>
        <p:txBody>
          <a:bodyPr/>
          <a:lstStyle/>
          <a:p>
            <a:r>
              <a:rPr lang="en-US" smtClean="0"/>
              <a:t>doc.: IEEE 802.11-yy/xxxxr0</a:t>
            </a:r>
            <a:endParaRPr lang="en-US"/>
          </a:p>
        </p:txBody>
      </p:sp>
    </p:spTree>
    <p:extLst>
      <p:ext uri="{BB962C8B-B14F-4D97-AF65-F5344CB8AC3E}">
        <p14:creationId xmlns:p14="http://schemas.microsoft.com/office/powerpoint/2010/main" val="8554644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1154113" y="701675"/>
            <a:ext cx="4624387" cy="3467100"/>
          </a:xfrm>
          <a:ln/>
        </p:spPr>
      </p:sp>
      <p:sp>
        <p:nvSpPr>
          <p:cNvPr id="41987" name="Rectangle 3"/>
          <p:cNvSpPr>
            <a:spLocks noGrp="1" noChangeArrowheads="1"/>
          </p:cNvSpPr>
          <p:nvPr>
            <p:ph type="body" idx="1"/>
          </p:nvPr>
        </p:nvSpPr>
        <p:spPr>
          <a:noFill/>
          <a:ln/>
        </p:spPr>
        <p:txBody>
          <a:bodyPr/>
          <a:lstStyle/>
          <a:p>
            <a:pPr marL="171450" indent="-171450">
              <a:buFont typeface="Arial" panose="020B0604020202020204" pitchFamily="34" charset="0"/>
              <a:buChar char="•"/>
            </a:pPr>
            <a:endParaRPr lang="en-US" altLang="ja-JP" sz="1200" b="0" i="0" u="none" strike="noStrike" kern="1200" baseline="0" dirty="0" smtClean="0">
              <a:solidFill>
                <a:srgbClr val="000000"/>
              </a:solidFill>
              <a:latin typeface="ＭＳ Ｐゴシック" pitchFamily="50" charset="-128"/>
              <a:ea typeface="ＭＳ Ｐゴシック" pitchFamily="50" charset="-128"/>
              <a:cs typeface="+mn-cs"/>
            </a:endParaRPr>
          </a:p>
        </p:txBody>
      </p:sp>
      <p:sp>
        <p:nvSpPr>
          <p:cNvPr id="2" name="フッター プレースホルダー 1"/>
          <p:cNvSpPr>
            <a:spLocks noGrp="1"/>
          </p:cNvSpPr>
          <p:nvPr>
            <p:ph type="ftr" idx="10"/>
          </p:nvPr>
        </p:nvSpPr>
        <p:spPr/>
        <p:txBody>
          <a:bodyPr/>
          <a:lstStyle/>
          <a:p>
            <a:r>
              <a:rPr lang="en-US" smtClean="0"/>
              <a:t>Minseok Kim, Niigata University</a:t>
            </a:r>
            <a:endParaRPr lang="en-US"/>
          </a:p>
        </p:txBody>
      </p:sp>
      <p:sp>
        <p:nvSpPr>
          <p:cNvPr id="3" name="ヘッダー プレースホルダー 2"/>
          <p:cNvSpPr>
            <a:spLocks noGrp="1"/>
          </p:cNvSpPr>
          <p:nvPr>
            <p:ph type="hdr" idx="11"/>
          </p:nvPr>
        </p:nvSpPr>
        <p:spPr/>
        <p:txBody>
          <a:bodyPr/>
          <a:lstStyle/>
          <a:p>
            <a:r>
              <a:rPr lang="en-US" smtClean="0"/>
              <a:t>doc.: IEEE 802.11-yy/xxxxr0</a:t>
            </a:r>
            <a:endParaRPr lang="en-US"/>
          </a:p>
        </p:txBody>
      </p:sp>
    </p:spTree>
    <p:extLst>
      <p:ext uri="{BB962C8B-B14F-4D97-AF65-F5344CB8AC3E}">
        <p14:creationId xmlns:p14="http://schemas.microsoft.com/office/powerpoint/2010/main" val="14623012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3"/>
          <p:cNvSpPr>
            <a:spLocks noGrp="1" noChangeArrowheads="1"/>
          </p:cNvSpPr>
          <p:nvPr>
            <p:ph type="dt"/>
          </p:nvPr>
        </p:nvSpPr>
        <p:spPr>
          <a:ln/>
        </p:spPr>
        <p:txBody>
          <a:bodyPr/>
          <a:lstStyle/>
          <a:p>
            <a:r>
              <a:rPr lang="en-US" altLang="ja-JP" smtClean="0"/>
              <a:t>March 2016</a:t>
            </a:r>
            <a:endParaRPr lang="en-US"/>
          </a:p>
        </p:txBody>
      </p:sp>
      <p:sp>
        <p:nvSpPr>
          <p:cNvPr id="7" name="Rectangle 7"/>
          <p:cNvSpPr>
            <a:spLocks noGrp="1" noChangeArrowheads="1"/>
          </p:cNvSpPr>
          <p:nvPr>
            <p:ph type="sldNum"/>
          </p:nvPr>
        </p:nvSpPr>
        <p:spPr>
          <a:ln/>
        </p:spPr>
        <p:txBody>
          <a:bodyPr/>
          <a:lstStyle/>
          <a:p>
            <a:r>
              <a:rPr lang="en-US"/>
              <a:t>Page </a:t>
            </a:r>
            <a:fld id="{E6AF579C-E269-44CC-A9F4-B7D1E2EA3836}" type="slidenum">
              <a:rPr lang="en-US"/>
              <a:pPr/>
              <a:t>30</a:t>
            </a:fld>
            <a:endParaRPr lang="en-US"/>
          </a:p>
        </p:txBody>
      </p:sp>
      <p:sp>
        <p:nvSpPr>
          <p:cNvPr id="20481" name="Rectangle 1"/>
          <p:cNvSpPr txBox="1">
            <a:spLocks noGrp="1" noRot="1" noChangeAspect="1" noChangeArrowheads="1"/>
          </p:cNvSpPr>
          <p:nvPr>
            <p:ph type="sldImg"/>
          </p:nvPr>
        </p:nvSpPr>
        <p:spPr bwMode="auto">
          <a:xfrm>
            <a:off x="1154113" y="701675"/>
            <a:ext cx="4625975" cy="3468688"/>
          </a:xfrm>
          <a:prstGeom prst="rect">
            <a:avLst/>
          </a:prstGeom>
          <a:solidFill>
            <a:srgbClr val="FFFFFF"/>
          </a:solidFill>
          <a:ln>
            <a:solidFill>
              <a:srgbClr val="000000"/>
            </a:solidFill>
            <a:miter lim="800000"/>
            <a:headEnd/>
            <a:tailEnd/>
          </a:ln>
        </p:spPr>
      </p:sp>
      <p:sp>
        <p:nvSpPr>
          <p:cNvPr id="20482"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
        <p:nvSpPr>
          <p:cNvPr id="2" name="フッター プレースホルダー 1"/>
          <p:cNvSpPr>
            <a:spLocks noGrp="1"/>
          </p:cNvSpPr>
          <p:nvPr>
            <p:ph type="ftr" idx="10"/>
          </p:nvPr>
        </p:nvSpPr>
        <p:spPr/>
        <p:txBody>
          <a:bodyPr/>
          <a:lstStyle/>
          <a:p>
            <a:r>
              <a:rPr lang="en-US" smtClean="0"/>
              <a:t>Minseok Kim, Niigata University</a:t>
            </a:r>
            <a:endParaRPr lang="en-US"/>
          </a:p>
        </p:txBody>
      </p:sp>
      <p:sp>
        <p:nvSpPr>
          <p:cNvPr id="3" name="ヘッダー プレースホルダー 2"/>
          <p:cNvSpPr>
            <a:spLocks noGrp="1"/>
          </p:cNvSpPr>
          <p:nvPr>
            <p:ph type="hdr" idx="11"/>
          </p:nvPr>
        </p:nvSpPr>
        <p:spPr/>
        <p:txBody>
          <a:bodyPr/>
          <a:lstStyle/>
          <a:p>
            <a:r>
              <a:rPr lang="en-US" smtClean="0"/>
              <a:t>doc.: IEEE 802.11-yy/xxxxr0</a:t>
            </a:r>
            <a:endParaRPr lang="en-US"/>
          </a:p>
        </p:txBody>
      </p:sp>
    </p:spTree>
    <p:extLst>
      <p:ext uri="{BB962C8B-B14F-4D97-AF65-F5344CB8AC3E}">
        <p14:creationId xmlns:p14="http://schemas.microsoft.com/office/powerpoint/2010/main" val="26254468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3"/>
          <p:cNvSpPr>
            <a:spLocks noGrp="1" noChangeArrowheads="1"/>
          </p:cNvSpPr>
          <p:nvPr>
            <p:ph type="dt"/>
          </p:nvPr>
        </p:nvSpPr>
        <p:spPr>
          <a:ln/>
        </p:spPr>
        <p:txBody>
          <a:bodyPr/>
          <a:lstStyle/>
          <a:p>
            <a:r>
              <a:rPr lang="en-US" altLang="ja-JP" smtClean="0"/>
              <a:t>March 2016</a:t>
            </a:r>
            <a:endParaRPr lang="en-US"/>
          </a:p>
        </p:txBody>
      </p:sp>
      <p:sp>
        <p:nvSpPr>
          <p:cNvPr id="7" name="Rectangle 7"/>
          <p:cNvSpPr>
            <a:spLocks noGrp="1" noChangeArrowheads="1"/>
          </p:cNvSpPr>
          <p:nvPr>
            <p:ph type="sldNum"/>
          </p:nvPr>
        </p:nvSpPr>
        <p:spPr>
          <a:ln/>
        </p:spPr>
        <p:txBody>
          <a:bodyPr/>
          <a:lstStyle/>
          <a:p>
            <a:r>
              <a:rPr lang="en-US"/>
              <a:t>Page </a:t>
            </a:r>
            <a:fld id="{E6AF579C-E269-44CC-A9F4-B7D1E2EA3836}" type="slidenum">
              <a:rPr lang="en-US"/>
              <a:pPr/>
              <a:t>31</a:t>
            </a:fld>
            <a:endParaRPr lang="en-US"/>
          </a:p>
        </p:txBody>
      </p:sp>
      <p:sp>
        <p:nvSpPr>
          <p:cNvPr id="20481" name="Rectangle 1"/>
          <p:cNvSpPr txBox="1">
            <a:spLocks noGrp="1" noRot="1" noChangeAspect="1" noChangeArrowheads="1"/>
          </p:cNvSpPr>
          <p:nvPr>
            <p:ph type="sldImg"/>
          </p:nvPr>
        </p:nvSpPr>
        <p:spPr bwMode="auto">
          <a:xfrm>
            <a:off x="1154113" y="701675"/>
            <a:ext cx="4625975" cy="3468688"/>
          </a:xfrm>
          <a:prstGeom prst="rect">
            <a:avLst/>
          </a:prstGeom>
          <a:solidFill>
            <a:srgbClr val="FFFFFF"/>
          </a:solidFill>
          <a:ln>
            <a:solidFill>
              <a:srgbClr val="000000"/>
            </a:solidFill>
            <a:miter lim="800000"/>
            <a:headEnd/>
            <a:tailEnd/>
          </a:ln>
        </p:spPr>
      </p:sp>
      <p:sp>
        <p:nvSpPr>
          <p:cNvPr id="20482"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
        <p:nvSpPr>
          <p:cNvPr id="2" name="フッター プレースホルダー 1"/>
          <p:cNvSpPr>
            <a:spLocks noGrp="1"/>
          </p:cNvSpPr>
          <p:nvPr>
            <p:ph type="ftr" idx="10"/>
          </p:nvPr>
        </p:nvSpPr>
        <p:spPr/>
        <p:txBody>
          <a:bodyPr/>
          <a:lstStyle/>
          <a:p>
            <a:r>
              <a:rPr lang="en-US" smtClean="0"/>
              <a:t>Minseok Kim, Niigata University</a:t>
            </a:r>
            <a:endParaRPr lang="en-US"/>
          </a:p>
        </p:txBody>
      </p:sp>
      <p:sp>
        <p:nvSpPr>
          <p:cNvPr id="3" name="ヘッダー プレースホルダー 2"/>
          <p:cNvSpPr>
            <a:spLocks noGrp="1"/>
          </p:cNvSpPr>
          <p:nvPr>
            <p:ph type="hdr" idx="11"/>
          </p:nvPr>
        </p:nvSpPr>
        <p:spPr/>
        <p:txBody>
          <a:bodyPr/>
          <a:lstStyle/>
          <a:p>
            <a:r>
              <a:rPr lang="en-US" smtClean="0"/>
              <a:t>doc.: IEEE 802.11-yy/xxxxr0</a:t>
            </a:r>
            <a:endParaRPr lang="en-US"/>
          </a:p>
        </p:txBody>
      </p:sp>
    </p:spTree>
    <p:extLst>
      <p:ext uri="{BB962C8B-B14F-4D97-AF65-F5344CB8AC3E}">
        <p14:creationId xmlns:p14="http://schemas.microsoft.com/office/powerpoint/2010/main" val="2537968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1154113" y="701675"/>
            <a:ext cx="4624387" cy="3467100"/>
          </a:xfrm>
          <a:ln/>
        </p:spPr>
      </p:sp>
      <p:sp>
        <p:nvSpPr>
          <p:cNvPr id="41987" name="Rectangle 3"/>
          <p:cNvSpPr>
            <a:spLocks noGrp="1" noChangeArrowheads="1"/>
          </p:cNvSpPr>
          <p:nvPr>
            <p:ph type="body" idx="1"/>
          </p:nvPr>
        </p:nvSpPr>
        <p:spPr>
          <a:noFill/>
          <a:ln/>
        </p:spPr>
        <p:txBody>
          <a:bodyPr/>
          <a:lstStyle/>
          <a:p>
            <a:pPr marL="171450" marR="0" indent="-171450" algn="l" defTabSz="449263"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endParaRPr lang="en-US" altLang="ja-JP" baseline="0" dirty="0" smtClean="0">
              <a:ea typeface="ＭＳ Ｐゴシック" charset="-128"/>
            </a:endParaRPr>
          </a:p>
        </p:txBody>
      </p:sp>
      <p:sp>
        <p:nvSpPr>
          <p:cNvPr id="2" name="フッター プレースホルダー 1"/>
          <p:cNvSpPr>
            <a:spLocks noGrp="1"/>
          </p:cNvSpPr>
          <p:nvPr>
            <p:ph type="ftr" idx="10"/>
          </p:nvPr>
        </p:nvSpPr>
        <p:spPr/>
        <p:txBody>
          <a:bodyPr/>
          <a:lstStyle/>
          <a:p>
            <a:r>
              <a:rPr lang="en-US" smtClean="0"/>
              <a:t>Minseok Kim, Niigata University</a:t>
            </a:r>
            <a:endParaRPr lang="en-US"/>
          </a:p>
        </p:txBody>
      </p:sp>
      <p:sp>
        <p:nvSpPr>
          <p:cNvPr id="3" name="ヘッダー プレースホルダー 2"/>
          <p:cNvSpPr>
            <a:spLocks noGrp="1"/>
          </p:cNvSpPr>
          <p:nvPr>
            <p:ph type="hdr" idx="11"/>
          </p:nvPr>
        </p:nvSpPr>
        <p:spPr/>
        <p:txBody>
          <a:bodyPr/>
          <a:lstStyle/>
          <a:p>
            <a:r>
              <a:rPr lang="en-US" smtClean="0"/>
              <a:t>doc.: IEEE 802.11-yy/xxxxr0</a:t>
            </a:r>
            <a:endParaRPr lang="en-US"/>
          </a:p>
        </p:txBody>
      </p:sp>
    </p:spTree>
    <p:extLst>
      <p:ext uri="{BB962C8B-B14F-4D97-AF65-F5344CB8AC3E}">
        <p14:creationId xmlns:p14="http://schemas.microsoft.com/office/powerpoint/2010/main" val="4217844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Shape 81"/>
          <p:cNvSpPr>
            <a:spLocks noGrp="1" noRot="1" noChangeAspect="1"/>
          </p:cNvSpPr>
          <p:nvPr>
            <p:ph type="sldImg"/>
          </p:nvPr>
        </p:nvSpPr>
        <p:spPr>
          <a:xfrm>
            <a:off x="1154113" y="701675"/>
            <a:ext cx="4624387" cy="3467100"/>
          </a:xfrm>
          <a:prstGeom prst="rect">
            <a:avLst/>
          </a:prstGeom>
        </p:spPr>
        <p:txBody>
          <a:bodyPr/>
          <a:lstStyle/>
          <a:p>
            <a:endParaRPr/>
          </a:p>
        </p:txBody>
      </p:sp>
      <p:sp>
        <p:nvSpPr>
          <p:cNvPr id="82" name="Shape 82"/>
          <p:cNvSpPr>
            <a:spLocks noGrp="1"/>
          </p:cNvSpPr>
          <p:nvPr>
            <p:ph type="body" sz="quarter" idx="1"/>
          </p:nvPr>
        </p:nvSpPr>
        <p:spPr>
          <a:prstGeom prst="rect">
            <a:avLst/>
          </a:prstGeom>
        </p:spPr>
        <p:txBody>
          <a:bodyPr/>
          <a:lstStyle/>
          <a:p>
            <a:pPr>
              <a:buFont typeface="Arial" panose="020B0604020202020204" pitchFamily="34" charset="0"/>
              <a:buChar char="•"/>
            </a:pPr>
            <a:r>
              <a:rPr lang="en-US" altLang="ja-JP" dirty="0" smtClean="0"/>
              <a:t> As you know, f</a:t>
            </a:r>
            <a:r>
              <a:rPr lang="en-US" altLang="ja-JP" baseline="0" dirty="0" smtClean="0"/>
              <a:t>or </a:t>
            </a:r>
            <a:r>
              <a:rPr lang="en-US" altLang="ja-JP" dirty="0" smtClean="0"/>
              <a:t>multi-Gb/s data throughput for WLANs, i</a:t>
            </a:r>
            <a:r>
              <a:rPr lang="en-US" altLang="ja-JP" b="0" dirty="0" smtClean="0"/>
              <a:t>n May 2015, the IEEE802.11 </a:t>
            </a:r>
            <a:r>
              <a:rPr lang="en-US" altLang="ja-JP" b="0" dirty="0" err="1" smtClean="0"/>
              <a:t>TGay</a:t>
            </a:r>
            <a:r>
              <a:rPr lang="en-US" altLang="ja-JP" b="0" dirty="0" smtClean="0"/>
              <a:t> group started for development of the new standard enhancing the efficiency and performance of existing IEEE 802.11ad specification providing WLANs connectivity in 60 GHz band.</a:t>
            </a:r>
            <a:endParaRPr lang="en-US" altLang="ja-JP" dirty="0" smtClean="0"/>
          </a:p>
          <a:p>
            <a:pPr>
              <a:buFont typeface="Arial" panose="020B0604020202020204" pitchFamily="34" charset="0"/>
              <a:buChar char="•"/>
            </a:pPr>
            <a:r>
              <a:rPr lang="en-US" altLang="ja-JP" dirty="0" smtClean="0"/>
              <a:t> It</a:t>
            </a:r>
            <a:r>
              <a:rPr lang="en-US" altLang="ja-JP" baseline="0" dirty="0" smtClean="0"/>
              <a:t> aims to i</a:t>
            </a:r>
            <a:r>
              <a:rPr lang="en-US" altLang="ja-JP" dirty="0" smtClean="0"/>
              <a:t>ncrease the data transmission rates defined in IEEE 802.11ad from 7 Gbps up to 30 Gbps for growing demands of new broadband “</a:t>
            </a:r>
            <a:r>
              <a:rPr lang="en-US" altLang="ja-JP" i="1" dirty="0" smtClean="0"/>
              <a:t>outdoor applications</a:t>
            </a:r>
            <a:r>
              <a:rPr lang="en-US" altLang="ja-JP" dirty="0" smtClean="0"/>
              <a:t>” as well as indoor</a:t>
            </a:r>
            <a:r>
              <a:rPr lang="en-US" altLang="ja-JP" baseline="0" dirty="0" smtClean="0"/>
              <a:t> applications.</a:t>
            </a:r>
            <a:endParaRPr lang="ja-JP" altLang="en-US" dirty="0" smtClean="0"/>
          </a:p>
          <a:p>
            <a:pPr marL="0" lvl="0" indent="-228600" algn="l">
              <a:buClr>
                <a:schemeClr val="accent2"/>
              </a:buClr>
              <a:buSzPct val="100000"/>
              <a:buFont typeface="Wingdings"/>
              <a:buNone/>
            </a:pPr>
            <a:endParaRPr lang="en-US" dirty="0" smtClean="0"/>
          </a:p>
          <a:p>
            <a:pPr marL="0" lvl="0" indent="-228600" algn="l">
              <a:buClr>
                <a:schemeClr val="accent2"/>
              </a:buClr>
              <a:buSzPct val="100000"/>
              <a:buFont typeface="Wingdings"/>
              <a:buNone/>
            </a:pPr>
            <a:endParaRPr dirty="0"/>
          </a:p>
        </p:txBody>
      </p:sp>
      <p:sp>
        <p:nvSpPr>
          <p:cNvPr id="2" name="フッター プレースホルダー 1"/>
          <p:cNvSpPr>
            <a:spLocks noGrp="1"/>
          </p:cNvSpPr>
          <p:nvPr>
            <p:ph type="ftr" idx="10"/>
          </p:nvPr>
        </p:nvSpPr>
        <p:spPr/>
        <p:txBody>
          <a:bodyPr/>
          <a:lstStyle/>
          <a:p>
            <a:r>
              <a:rPr lang="en-US" smtClean="0"/>
              <a:t>Minseok Kim, Niigata University</a:t>
            </a:r>
            <a:endParaRPr lang="en-US"/>
          </a:p>
        </p:txBody>
      </p:sp>
      <p:sp>
        <p:nvSpPr>
          <p:cNvPr id="3" name="ヘッダー プレースホルダー 2"/>
          <p:cNvSpPr>
            <a:spLocks noGrp="1"/>
          </p:cNvSpPr>
          <p:nvPr>
            <p:ph type="hdr" idx="11"/>
          </p:nvPr>
        </p:nvSpPr>
        <p:spPr/>
        <p:txBody>
          <a:bodyPr/>
          <a:lstStyle/>
          <a:p>
            <a:r>
              <a:rPr lang="en-US" smtClean="0"/>
              <a:t>doc.: IEEE 802.11-yy/xxxxr0</a:t>
            </a:r>
            <a:endParaRPr lang="en-US"/>
          </a:p>
        </p:txBody>
      </p:sp>
    </p:spTree>
    <p:extLst>
      <p:ext uri="{BB962C8B-B14F-4D97-AF65-F5344CB8AC3E}">
        <p14:creationId xmlns:p14="http://schemas.microsoft.com/office/powerpoint/2010/main" val="1142263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1154113" y="701675"/>
            <a:ext cx="4624387" cy="3467100"/>
          </a:xfrm>
          <a:ln/>
        </p:spPr>
      </p:sp>
      <p:sp>
        <p:nvSpPr>
          <p:cNvPr id="41987" name="Rectangle 3"/>
          <p:cNvSpPr>
            <a:spLocks noGrp="1" noChangeArrowheads="1"/>
          </p:cNvSpPr>
          <p:nvPr>
            <p:ph type="body" idx="1"/>
          </p:nvPr>
        </p:nvSpPr>
        <p:spPr>
          <a:noFill/>
          <a:ln/>
        </p:spPr>
        <p:txBody>
          <a:bodyPr/>
          <a:lstStyle/>
          <a:p>
            <a:pPr marL="171450" marR="0" indent="-171450" algn="l" defTabSz="914341"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r>
              <a:rPr lang="en-US" altLang="ja-JP" baseline="0" dirty="0" smtClean="0">
                <a:ea typeface="ＭＳ Ｐゴシック" charset="-128"/>
              </a:rPr>
              <a:t>The new channel models applicable for evaluation of the IEEE 802.11ay systems performance should be developed. </a:t>
            </a:r>
          </a:p>
          <a:p>
            <a:pPr marL="171450" marR="0" indent="-171450" algn="l" defTabSz="914341"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r>
              <a:rPr lang="en-US" altLang="ja-JP" baseline="0" dirty="0" smtClean="0">
                <a:ea typeface="ＭＳ Ｐゴシック" charset="-128"/>
              </a:rPr>
              <a:t>For indoor scenarios, extension of IEEE802.11ad indoor model is considered.</a:t>
            </a:r>
          </a:p>
          <a:p>
            <a:pPr marL="171450" marR="0" indent="-171450" algn="l" defTabSz="914341"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r>
              <a:rPr lang="en-US" altLang="ja-JP" baseline="0" dirty="0" smtClean="0">
                <a:ea typeface="ＭＳ Ｐゴシック" charset="-128"/>
              </a:rPr>
              <a:t>However, for outdoor scenarios, the channel models should be extended based on the existing channel models, or new model should be developed by using extensive ray-tracing simulations and the results of new experimental measurements, e.g., MiWEBA model. </a:t>
            </a:r>
          </a:p>
          <a:p>
            <a:pPr marL="171450" marR="0" indent="-171450" algn="l" defTabSz="914341"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r>
              <a:rPr lang="en-US" altLang="ja-JP" baseline="0" dirty="0" smtClean="0">
                <a:ea typeface="ＭＳ Ｐゴシック" charset="-128"/>
              </a:rPr>
              <a:t>Our contribution includes as following. </a:t>
            </a:r>
          </a:p>
          <a:p>
            <a:pPr marL="171450" marR="0" indent="-171450" algn="l" defTabSz="914341"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r>
              <a:rPr lang="en-US" altLang="ja-JP" baseline="0" dirty="0" smtClean="0">
                <a:ea typeface="ＭＳ Ｐゴシック" charset="-128"/>
              </a:rPr>
              <a:t>From the measurement campaign in an outdoor open area hot spot access scenario, dominant propagation mechanisms are discussed.</a:t>
            </a:r>
          </a:p>
          <a:p>
            <a:pPr marL="171450" marR="0" indent="-171450" algn="l" defTabSz="914341"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r>
              <a:rPr lang="en-US" altLang="ja-JP" sz="1200" dirty="0" smtClean="0"/>
              <a:t>Further, the statistical channel parameters are presented based on the existing quasi-deterministic (Q-D) approach. </a:t>
            </a:r>
          </a:p>
          <a:p>
            <a:pPr marL="171450" marR="0" indent="-171450" algn="l" defTabSz="914341" rtl="0" eaLnBrk="0" fontAlgn="base" latinLnBrk="0" hangingPunct="0">
              <a:lnSpc>
                <a:spcPct val="100000"/>
              </a:lnSpc>
              <a:spcBef>
                <a:spcPct val="30000"/>
              </a:spcBef>
              <a:spcAft>
                <a:spcPct val="0"/>
              </a:spcAft>
              <a:buClr>
                <a:srgbClr val="000000"/>
              </a:buClr>
              <a:buSzPct val="100000"/>
              <a:buFont typeface="Arial" panose="020B0604020202020204" pitchFamily="34" charset="0"/>
              <a:buChar char="•"/>
              <a:tabLst/>
              <a:defRPr/>
            </a:pPr>
            <a:r>
              <a:rPr lang="en-US" altLang="ja-JP" sz="1200" dirty="0" smtClean="0"/>
              <a:t>For extraction of statistical channel parameters, the ray-tracing simulation calibrated by some measurement results was used to increase the number of channel realizations.</a:t>
            </a:r>
            <a:endParaRPr lang="en-US" altLang="ja-JP" baseline="0" dirty="0" smtClean="0">
              <a:ea typeface="ＭＳ Ｐゴシック" charset="-128"/>
            </a:endParaRPr>
          </a:p>
        </p:txBody>
      </p:sp>
      <p:sp>
        <p:nvSpPr>
          <p:cNvPr id="2" name="フッター プレースホルダー 1"/>
          <p:cNvSpPr>
            <a:spLocks noGrp="1"/>
          </p:cNvSpPr>
          <p:nvPr>
            <p:ph type="ftr" idx="10"/>
          </p:nvPr>
        </p:nvSpPr>
        <p:spPr/>
        <p:txBody>
          <a:bodyPr/>
          <a:lstStyle/>
          <a:p>
            <a:r>
              <a:rPr lang="en-US" smtClean="0"/>
              <a:t>Minseok Kim, Niigata University</a:t>
            </a:r>
            <a:endParaRPr lang="en-US"/>
          </a:p>
        </p:txBody>
      </p:sp>
      <p:sp>
        <p:nvSpPr>
          <p:cNvPr id="3" name="ヘッダー プレースホルダー 2"/>
          <p:cNvSpPr>
            <a:spLocks noGrp="1"/>
          </p:cNvSpPr>
          <p:nvPr>
            <p:ph type="hdr" idx="11"/>
          </p:nvPr>
        </p:nvSpPr>
        <p:spPr/>
        <p:txBody>
          <a:bodyPr/>
          <a:lstStyle/>
          <a:p>
            <a:r>
              <a:rPr lang="en-US" smtClean="0"/>
              <a:t>doc.: IEEE 802.11-yy/xxxxr0</a:t>
            </a:r>
            <a:endParaRPr lang="en-US"/>
          </a:p>
        </p:txBody>
      </p:sp>
    </p:spTree>
    <p:extLst>
      <p:ext uri="{BB962C8B-B14F-4D97-AF65-F5344CB8AC3E}">
        <p14:creationId xmlns:p14="http://schemas.microsoft.com/office/powerpoint/2010/main" val="717458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1154113" y="701675"/>
            <a:ext cx="4624387" cy="3467100"/>
          </a:xfrm>
          <a:ln/>
        </p:spPr>
      </p:sp>
      <p:sp>
        <p:nvSpPr>
          <p:cNvPr id="41987" name="Rectangle 3"/>
          <p:cNvSpPr>
            <a:spLocks noGrp="1" noChangeArrowheads="1"/>
          </p:cNvSpPr>
          <p:nvPr>
            <p:ph type="body" idx="1"/>
          </p:nvPr>
        </p:nvSpPr>
        <p:spPr>
          <a:noFill/>
          <a:ln/>
        </p:spPr>
        <p:txBody>
          <a:bodyPr/>
          <a:lstStyle/>
          <a:p>
            <a:pPr marL="171450" indent="-171450">
              <a:buFont typeface="Arial" panose="020B0604020202020204" pitchFamily="34" charset="0"/>
              <a:buChar char="•"/>
            </a:pPr>
            <a:r>
              <a:rPr lang="en-US" altLang="ja-JP" baseline="0" dirty="0" smtClean="0">
                <a:latin typeface="Times New Roman" pitchFamily="18" charset="0"/>
                <a:ea typeface="ＭＳ Ｐゴシック" charset="-128"/>
              </a:rPr>
              <a:t>For the developed channel sounder, we built up the system using a MIMO software defined radio testbed for baseband and commercial products of RF transceiver.</a:t>
            </a:r>
          </a:p>
          <a:p>
            <a:pPr marL="171450" indent="-171450">
              <a:buFont typeface="Arial" panose="020B0604020202020204" pitchFamily="34" charset="0"/>
              <a:buChar char="•"/>
            </a:pPr>
            <a:r>
              <a:rPr lang="en-US" altLang="ja-JP" baseline="0" dirty="0" smtClean="0">
                <a:latin typeface="Times New Roman" pitchFamily="18" charset="0"/>
                <a:ea typeface="ＭＳ Ｐゴシック" charset="-128"/>
              </a:rPr>
              <a:t>It is featured by double directional measurement rotating high gain horn antennas at both sides of Tx and Rx and full polarimetric measurement by using dual-polar 2x2 MIMO configuration.</a:t>
            </a:r>
          </a:p>
          <a:p>
            <a:pPr marL="171450" indent="-171450">
              <a:buFont typeface="Arial" panose="020B0604020202020204" pitchFamily="34" charset="0"/>
              <a:buChar char="•"/>
            </a:pPr>
            <a:r>
              <a:rPr lang="en-US" altLang="ja-JP" baseline="0" dirty="0" smtClean="0">
                <a:latin typeface="Times New Roman" pitchFamily="18" charset="0"/>
                <a:ea typeface="ＭＳ Ｐゴシック" charset="-128"/>
              </a:rPr>
              <a:t>The sounding signal was chirp sequence so called Newman phase </a:t>
            </a:r>
            <a:r>
              <a:rPr lang="en-US" altLang="ja-JP" baseline="0" dirty="0" err="1" smtClean="0">
                <a:latin typeface="Times New Roman" pitchFamily="18" charset="0"/>
                <a:ea typeface="ＭＳ Ｐゴシック" charset="-128"/>
              </a:rPr>
              <a:t>multitone</a:t>
            </a:r>
            <a:r>
              <a:rPr lang="en-US" altLang="ja-JP" baseline="0" dirty="0" smtClean="0">
                <a:latin typeface="Times New Roman" pitchFamily="18" charset="0"/>
                <a:ea typeface="ＭＳ Ｐゴシック" charset="-128"/>
              </a:rPr>
              <a:t>, where each sub-carrier has different phase as you can see this equation. </a:t>
            </a:r>
          </a:p>
          <a:p>
            <a:pPr marL="0" indent="0">
              <a:buFont typeface="Arial" panose="020B0604020202020204" pitchFamily="34" charset="0"/>
              <a:buNone/>
            </a:pPr>
            <a:endParaRPr lang="en-US" altLang="ja-JP" baseline="0" dirty="0" smtClean="0">
              <a:latin typeface="Times New Roman" pitchFamily="18" charset="0"/>
              <a:ea typeface="ＭＳ Ｐゴシック" charset="-128"/>
            </a:endParaRPr>
          </a:p>
        </p:txBody>
      </p:sp>
      <p:sp>
        <p:nvSpPr>
          <p:cNvPr id="2" name="フッター プレースホルダー 1"/>
          <p:cNvSpPr>
            <a:spLocks noGrp="1"/>
          </p:cNvSpPr>
          <p:nvPr>
            <p:ph type="ftr" idx="10"/>
          </p:nvPr>
        </p:nvSpPr>
        <p:spPr/>
        <p:txBody>
          <a:bodyPr/>
          <a:lstStyle/>
          <a:p>
            <a:r>
              <a:rPr lang="en-US" smtClean="0"/>
              <a:t>Minseok Kim, Niigata University</a:t>
            </a:r>
            <a:endParaRPr lang="en-US"/>
          </a:p>
        </p:txBody>
      </p:sp>
      <p:sp>
        <p:nvSpPr>
          <p:cNvPr id="3" name="ヘッダー プレースホルダー 2"/>
          <p:cNvSpPr>
            <a:spLocks noGrp="1"/>
          </p:cNvSpPr>
          <p:nvPr>
            <p:ph type="hdr" idx="11"/>
          </p:nvPr>
        </p:nvSpPr>
        <p:spPr/>
        <p:txBody>
          <a:bodyPr/>
          <a:lstStyle/>
          <a:p>
            <a:r>
              <a:rPr lang="en-US" smtClean="0"/>
              <a:t>doc.: IEEE 802.11-yy/xxxxr0</a:t>
            </a:r>
            <a:endParaRPr lang="en-US"/>
          </a:p>
        </p:txBody>
      </p:sp>
    </p:spTree>
    <p:extLst>
      <p:ext uri="{BB962C8B-B14F-4D97-AF65-F5344CB8AC3E}">
        <p14:creationId xmlns:p14="http://schemas.microsoft.com/office/powerpoint/2010/main" val="35237973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1154113" y="701675"/>
            <a:ext cx="4624387" cy="3467100"/>
          </a:xfrm>
          <a:ln/>
        </p:spPr>
      </p:sp>
      <p:sp>
        <p:nvSpPr>
          <p:cNvPr id="41987" name="Rectangle 3"/>
          <p:cNvSpPr>
            <a:spLocks noGrp="1" noChangeArrowheads="1"/>
          </p:cNvSpPr>
          <p:nvPr>
            <p:ph type="body" idx="1"/>
          </p:nvPr>
        </p:nvSpPr>
        <p:spPr>
          <a:noFill/>
          <a:ln/>
        </p:spPr>
        <p:txBody>
          <a:bodyPr/>
          <a:lstStyle/>
          <a:p>
            <a:pPr marL="171450" indent="-171450">
              <a:buFont typeface="Arial" panose="020B0604020202020204" pitchFamily="34" charset="0"/>
              <a:buChar char="•"/>
            </a:pPr>
            <a:r>
              <a:rPr lang="en-US" altLang="ja-JP" sz="1200" b="0" i="0" u="none" strike="noStrike" kern="1200" baseline="0" dirty="0" smtClean="0">
                <a:solidFill>
                  <a:srgbClr val="000000"/>
                </a:solidFill>
                <a:latin typeface="ＭＳ Ｐゴシック" pitchFamily="50" charset="-128"/>
                <a:ea typeface="+mn-ea"/>
                <a:cs typeface="+mn-cs"/>
              </a:rPr>
              <a:t>The circuit schematic of the developed sounder is shown here. Based on 285MHz external LO, the PLL</a:t>
            </a:r>
            <a:r>
              <a:rPr lang="ja-JP" altLang="en-US" sz="1200" b="0" i="0" u="none" strike="noStrike" kern="1200" baseline="0" dirty="0" smtClean="0">
                <a:solidFill>
                  <a:srgbClr val="000000"/>
                </a:solidFill>
                <a:latin typeface="ＭＳ Ｐゴシック" pitchFamily="50" charset="-128"/>
                <a:ea typeface="+mn-ea"/>
                <a:cs typeface="+mn-cs"/>
              </a:rPr>
              <a:t> </a:t>
            </a:r>
            <a:r>
              <a:rPr lang="en-US" altLang="ja-JP" sz="1200" b="0" i="0" u="none" strike="noStrike" kern="1200" baseline="0" dirty="0" smtClean="0">
                <a:solidFill>
                  <a:srgbClr val="000000"/>
                </a:solidFill>
                <a:latin typeface="ＭＳ Ｐゴシック" pitchFamily="50" charset="-128"/>
                <a:ea typeface="+mn-ea"/>
                <a:cs typeface="+mn-cs"/>
              </a:rPr>
              <a:t>generates 17GHz, and then converted into 60GHz by frequency multiplier.</a:t>
            </a:r>
          </a:p>
          <a:p>
            <a:pPr marL="171450" indent="-171450">
              <a:buFont typeface="Arial" panose="020B0604020202020204" pitchFamily="34" charset="0"/>
              <a:buChar char="•"/>
            </a:pPr>
            <a:r>
              <a:rPr lang="en-US" altLang="ja-JP" sz="1200" b="0" i="0" u="none" strike="noStrike" kern="1200" baseline="0" dirty="0" smtClean="0">
                <a:solidFill>
                  <a:srgbClr val="000000"/>
                </a:solidFill>
                <a:latin typeface="ＭＳ Ｐゴシック" pitchFamily="50" charset="-128"/>
                <a:ea typeface="+mn-ea"/>
                <a:cs typeface="+mn-cs"/>
              </a:rPr>
              <a:t>The exact frequency is 58.5 GHz with bandwidth of 400MHz. Tx power is 10dBm.</a:t>
            </a:r>
          </a:p>
          <a:p>
            <a:pPr marL="171450" indent="-171450">
              <a:buFont typeface="Arial" panose="020B0604020202020204" pitchFamily="34" charset="0"/>
              <a:buChar char="•"/>
            </a:pPr>
            <a:r>
              <a:rPr lang="en-US" altLang="ja-JP" sz="1200" b="0" i="0" u="none" strike="noStrike" kern="1200" baseline="0" dirty="0" smtClean="0">
                <a:solidFill>
                  <a:srgbClr val="000000"/>
                </a:solidFill>
                <a:latin typeface="ＭＳ Ｐゴシック" pitchFamily="50" charset="-128"/>
                <a:ea typeface="+mn-ea"/>
                <a:cs typeface="+mn-cs"/>
              </a:rPr>
              <a:t>The number of </a:t>
            </a:r>
            <a:r>
              <a:rPr lang="en-US" altLang="ja-JP" sz="1200" b="0" i="0" u="none" strike="noStrike" kern="1200" baseline="0" dirty="0" err="1" smtClean="0">
                <a:solidFill>
                  <a:srgbClr val="000000"/>
                </a:solidFill>
                <a:latin typeface="ＭＳ Ｐゴシック" pitchFamily="50" charset="-128"/>
                <a:ea typeface="+mn-ea"/>
                <a:cs typeface="+mn-cs"/>
              </a:rPr>
              <a:t>multitone</a:t>
            </a:r>
            <a:r>
              <a:rPr lang="en-US" altLang="ja-JP" sz="1200" b="0" i="0" u="none" strike="noStrike" kern="1200" baseline="0" dirty="0" smtClean="0">
                <a:solidFill>
                  <a:srgbClr val="000000"/>
                </a:solidFill>
                <a:latin typeface="ＭＳ Ｐゴシック" pitchFamily="50" charset="-128"/>
                <a:ea typeface="+mn-ea"/>
                <a:cs typeface="+mn-cs"/>
              </a:rPr>
              <a:t> is 256, measurable maximum delay is 640ns. You can see the photograph of the system.</a:t>
            </a:r>
          </a:p>
          <a:p>
            <a:pPr marL="0" indent="0">
              <a:buFont typeface="Arial" panose="020B0604020202020204" pitchFamily="34" charset="0"/>
              <a:buNone/>
            </a:pPr>
            <a:endParaRPr lang="en-US" altLang="ja-JP" sz="1200" b="0" i="0" u="none" strike="noStrike" kern="1200" baseline="0" dirty="0" smtClean="0">
              <a:solidFill>
                <a:srgbClr val="000000"/>
              </a:solidFill>
              <a:latin typeface="ＭＳ Ｐゴシック" pitchFamily="50" charset="-128"/>
              <a:ea typeface="ＭＳ Ｐゴシック" pitchFamily="50" charset="-128"/>
              <a:cs typeface="+mn-cs"/>
            </a:endParaRPr>
          </a:p>
        </p:txBody>
      </p:sp>
      <p:sp>
        <p:nvSpPr>
          <p:cNvPr id="2" name="フッター プレースホルダー 1"/>
          <p:cNvSpPr>
            <a:spLocks noGrp="1"/>
          </p:cNvSpPr>
          <p:nvPr>
            <p:ph type="ftr" idx="10"/>
          </p:nvPr>
        </p:nvSpPr>
        <p:spPr/>
        <p:txBody>
          <a:bodyPr/>
          <a:lstStyle/>
          <a:p>
            <a:r>
              <a:rPr lang="en-US" smtClean="0"/>
              <a:t>Minseok Kim, Niigata University</a:t>
            </a:r>
            <a:endParaRPr lang="en-US"/>
          </a:p>
        </p:txBody>
      </p:sp>
      <p:sp>
        <p:nvSpPr>
          <p:cNvPr id="3" name="ヘッダー プレースホルダー 2"/>
          <p:cNvSpPr>
            <a:spLocks noGrp="1"/>
          </p:cNvSpPr>
          <p:nvPr>
            <p:ph type="hdr" idx="11"/>
          </p:nvPr>
        </p:nvSpPr>
        <p:spPr/>
        <p:txBody>
          <a:bodyPr/>
          <a:lstStyle/>
          <a:p>
            <a:r>
              <a:rPr lang="en-US" smtClean="0"/>
              <a:t>doc.: IEEE 802.11-yy/xxxxr0</a:t>
            </a:r>
            <a:endParaRPr lang="en-US"/>
          </a:p>
        </p:txBody>
      </p:sp>
    </p:spTree>
    <p:extLst>
      <p:ext uri="{BB962C8B-B14F-4D97-AF65-F5344CB8AC3E}">
        <p14:creationId xmlns:p14="http://schemas.microsoft.com/office/powerpoint/2010/main" val="34020456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1154113" y="701675"/>
            <a:ext cx="4624387" cy="3467100"/>
          </a:xfrm>
          <a:ln/>
        </p:spPr>
      </p:sp>
      <p:sp>
        <p:nvSpPr>
          <p:cNvPr id="41987" name="Rectangle 3"/>
          <p:cNvSpPr>
            <a:spLocks noGrp="1" noChangeArrowheads="1"/>
          </p:cNvSpPr>
          <p:nvPr>
            <p:ph type="body" idx="1"/>
          </p:nvPr>
        </p:nvSpPr>
        <p:spPr>
          <a:noFill/>
          <a:ln/>
        </p:spPr>
        <p:txBody>
          <a:bodyPr/>
          <a:lstStyle/>
          <a:p>
            <a:pPr marL="171450" indent="-171450">
              <a:buFont typeface="Arial" panose="020B0604020202020204" pitchFamily="34" charset="0"/>
              <a:buChar char="•"/>
            </a:pPr>
            <a:r>
              <a:rPr lang="en-US" altLang="ja-JP" sz="1200" b="0" i="0" u="none" strike="noStrike" kern="1200" baseline="0" dirty="0" smtClean="0">
                <a:solidFill>
                  <a:srgbClr val="000000"/>
                </a:solidFill>
                <a:latin typeface="ＭＳ Ｐゴシック" pitchFamily="50" charset="-128"/>
                <a:ea typeface="+mn-ea"/>
                <a:cs typeface="+mn-cs"/>
              </a:rPr>
              <a:t>As in the right figure, two antennas in different polarization are mounted for dual-polar measurement.</a:t>
            </a:r>
          </a:p>
          <a:p>
            <a:pPr marL="171450" indent="-171450">
              <a:buFont typeface="Arial" panose="020B0604020202020204" pitchFamily="34" charset="0"/>
              <a:buChar char="•"/>
            </a:pPr>
            <a:r>
              <a:rPr lang="en-US" altLang="ja-JP" sz="1200" b="0" i="0" u="none" strike="noStrike" kern="1200" baseline="0" dirty="0" smtClean="0">
                <a:solidFill>
                  <a:srgbClr val="000000"/>
                </a:solidFill>
                <a:latin typeface="ＭＳ Ｐゴシック" pitchFamily="50" charset="-128"/>
                <a:ea typeface="+mn-ea"/>
                <a:cs typeface="+mn-cs"/>
              </a:rPr>
              <a:t>For directional channel acquisition, pyramidal horn antennas at both sides of Tx and Rx were panned and tilted in azimuth and elevation directions for obtaining channel transfer function for the specific angle.</a:t>
            </a:r>
          </a:p>
          <a:p>
            <a:pPr marL="171450" indent="-171450">
              <a:buFont typeface="Arial" panose="020B0604020202020204" pitchFamily="34" charset="0"/>
              <a:buChar char="•"/>
            </a:pPr>
            <a:r>
              <a:rPr lang="en-US" altLang="ja-JP" sz="1200" b="0" i="0" u="none" strike="noStrike" kern="1200" baseline="0" dirty="0" smtClean="0">
                <a:solidFill>
                  <a:srgbClr val="000000"/>
                </a:solidFill>
                <a:latin typeface="ＭＳ Ｐゴシック" pitchFamily="50" charset="-128"/>
                <a:ea typeface="+mn-ea"/>
                <a:cs typeface="+mn-cs"/>
              </a:rPr>
              <a:t>The gains and beam width (HPBW) are 24 dBi and 12 degrees for Tx, and 15 dBi and 30 degrees for Rx, respectively.</a:t>
            </a:r>
          </a:p>
          <a:p>
            <a:pPr marL="171450" indent="-171450">
              <a:buFont typeface="Arial" panose="020B0604020202020204" pitchFamily="34" charset="0"/>
              <a:buChar char="•"/>
            </a:pPr>
            <a:r>
              <a:rPr lang="en-US" altLang="ja-JP" sz="1200" b="0" i="0" u="none" strike="noStrike" kern="1200" baseline="0" dirty="0" smtClean="0">
                <a:solidFill>
                  <a:srgbClr val="000000"/>
                </a:solidFill>
                <a:latin typeface="ＭＳ Ｐゴシック" pitchFamily="50" charset="-128"/>
                <a:ea typeface="+mn-ea"/>
                <a:cs typeface="+mn-cs"/>
              </a:rPr>
              <a:t>The antenna radiation patterns are shown in these figures.</a:t>
            </a:r>
          </a:p>
          <a:p>
            <a:pPr marL="0" indent="0">
              <a:buFont typeface="Arial" panose="020B0604020202020204" pitchFamily="34" charset="0"/>
              <a:buNone/>
            </a:pPr>
            <a:endParaRPr lang="en-US" altLang="ja-JP" sz="1200" b="0" i="0" u="none" strike="noStrike" kern="1200" baseline="0" dirty="0" smtClean="0">
              <a:solidFill>
                <a:srgbClr val="000000"/>
              </a:solidFill>
              <a:latin typeface="ＭＳ Ｐゴシック" pitchFamily="50" charset="-128"/>
              <a:ea typeface="ＭＳ Ｐゴシック" pitchFamily="50" charset="-128"/>
              <a:cs typeface="+mn-cs"/>
            </a:endParaRPr>
          </a:p>
        </p:txBody>
      </p:sp>
      <p:sp>
        <p:nvSpPr>
          <p:cNvPr id="2" name="フッター プレースホルダー 1"/>
          <p:cNvSpPr>
            <a:spLocks noGrp="1"/>
          </p:cNvSpPr>
          <p:nvPr>
            <p:ph type="ftr" idx="10"/>
          </p:nvPr>
        </p:nvSpPr>
        <p:spPr/>
        <p:txBody>
          <a:bodyPr/>
          <a:lstStyle/>
          <a:p>
            <a:r>
              <a:rPr lang="en-US" smtClean="0"/>
              <a:t>Minseok Kim, Niigata University</a:t>
            </a:r>
            <a:endParaRPr lang="en-US"/>
          </a:p>
        </p:txBody>
      </p:sp>
      <p:sp>
        <p:nvSpPr>
          <p:cNvPr id="3" name="ヘッダー プレースホルダー 2"/>
          <p:cNvSpPr>
            <a:spLocks noGrp="1"/>
          </p:cNvSpPr>
          <p:nvPr>
            <p:ph type="hdr" idx="11"/>
          </p:nvPr>
        </p:nvSpPr>
        <p:spPr/>
        <p:txBody>
          <a:bodyPr/>
          <a:lstStyle/>
          <a:p>
            <a:r>
              <a:rPr lang="en-US" smtClean="0"/>
              <a:t>doc.: IEEE 802.11-yy/xxxxr0</a:t>
            </a:r>
            <a:endParaRPr lang="en-US"/>
          </a:p>
        </p:txBody>
      </p:sp>
    </p:spTree>
    <p:extLst>
      <p:ext uri="{BB962C8B-B14F-4D97-AF65-F5344CB8AC3E}">
        <p14:creationId xmlns:p14="http://schemas.microsoft.com/office/powerpoint/2010/main" val="8114278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1154113" y="701675"/>
            <a:ext cx="4624387" cy="3467100"/>
          </a:xfrm>
          <a:ln/>
        </p:spPr>
      </p:sp>
      <p:sp>
        <p:nvSpPr>
          <p:cNvPr id="41987" name="Rectangle 3"/>
          <p:cNvSpPr>
            <a:spLocks noGrp="1" noChangeArrowheads="1"/>
          </p:cNvSpPr>
          <p:nvPr>
            <p:ph type="body" idx="1"/>
          </p:nvPr>
        </p:nvSpPr>
        <p:spPr>
          <a:noFill/>
          <a:ln/>
        </p:spPr>
        <p:txBody>
          <a:bodyPr/>
          <a:lstStyle/>
          <a:p>
            <a:pPr marL="171450" indent="-171450">
              <a:buFont typeface="Arial" panose="020B0604020202020204" pitchFamily="34" charset="0"/>
              <a:buChar char="•"/>
            </a:pPr>
            <a:r>
              <a:rPr lang="en-US" altLang="ja-JP" baseline="0" dirty="0" smtClean="0">
                <a:latin typeface="Times New Roman" pitchFamily="18" charset="0"/>
                <a:ea typeface="ＭＳ Ｐゴシック" charset="-128"/>
              </a:rPr>
              <a:t>The measurement campaign was conducted in the area as shown here where some buildings are located</a:t>
            </a:r>
            <a:r>
              <a:rPr lang="en-US" altLang="ja-JP" sz="1200" b="0" i="0" u="none" strike="noStrike" kern="1200" baseline="0" dirty="0" smtClean="0">
                <a:solidFill>
                  <a:srgbClr val="000000"/>
                </a:solidFill>
                <a:latin typeface="ＭＳ Ｐゴシック" pitchFamily="50" charset="-128"/>
                <a:ea typeface="ＭＳ Ｐゴシック" pitchFamily="50" charset="-128"/>
                <a:cs typeface="+mn-cs"/>
              </a:rPr>
              <a:t> at 20~30m far away from the BS antenna. </a:t>
            </a:r>
          </a:p>
          <a:p>
            <a:pPr marL="171450" indent="-171450">
              <a:buFont typeface="Arial" panose="020B0604020202020204" pitchFamily="34" charset="0"/>
              <a:buChar char="•"/>
            </a:pPr>
            <a:r>
              <a:rPr lang="en-US" altLang="ja-JP" sz="1200" b="0" i="0" u="none" strike="noStrike" kern="1200" baseline="0" dirty="0" smtClean="0">
                <a:solidFill>
                  <a:srgbClr val="000000"/>
                </a:solidFill>
                <a:latin typeface="ＭＳ Ｐゴシック" pitchFamily="50" charset="-128"/>
                <a:ea typeface="ＭＳ Ｐゴシック" pitchFamily="50" charset="-128"/>
                <a:cs typeface="+mn-cs"/>
              </a:rPr>
              <a:t>The distance between BS and MS antennas was approximately 30 m.</a:t>
            </a:r>
            <a:endParaRPr lang="en-US" altLang="ja-JP" baseline="0" dirty="0" smtClean="0">
              <a:latin typeface="Times New Roman" pitchFamily="18" charset="0"/>
              <a:ea typeface="ＭＳ Ｐゴシック" charset="-128"/>
            </a:endParaRPr>
          </a:p>
          <a:p>
            <a:pPr marL="171450" indent="-171450">
              <a:buFont typeface="Arial" panose="020B0604020202020204" pitchFamily="34" charset="0"/>
              <a:buChar char="•"/>
            </a:pPr>
            <a:r>
              <a:rPr lang="en-US" altLang="ja-JP" baseline="0" dirty="0" smtClean="0">
                <a:latin typeface="Times New Roman" pitchFamily="18" charset="0"/>
                <a:ea typeface="ＭＳ Ｐゴシック" charset="-128"/>
              </a:rPr>
              <a:t>BS was located at around the center of the area and the channel transfer functions were measured at three MS positions. </a:t>
            </a:r>
          </a:p>
          <a:p>
            <a:pPr marL="171450" indent="-171450">
              <a:buFont typeface="Arial" panose="020B0604020202020204" pitchFamily="34" charset="0"/>
              <a:buChar char="•"/>
            </a:pPr>
            <a:r>
              <a:rPr lang="en-US" altLang="ja-JP" baseline="0" dirty="0" smtClean="0">
                <a:latin typeface="Times New Roman" pitchFamily="18" charset="0"/>
                <a:ea typeface="ＭＳ Ｐゴシック" charset="-128"/>
              </a:rPr>
              <a:t>MS pos1 and MS pos2 were in LoS condition and MS pos3 was in obstructed-LoS (OLoS) condition. </a:t>
            </a:r>
          </a:p>
          <a:p>
            <a:pPr marL="171450" indent="-171450">
              <a:buFont typeface="Arial" panose="020B0604020202020204" pitchFamily="34" charset="0"/>
              <a:buChar char="•"/>
            </a:pPr>
            <a:r>
              <a:rPr lang="en-US" altLang="ja-JP" baseline="0" dirty="0" smtClean="0">
                <a:latin typeface="Times New Roman" pitchFamily="18" charset="0"/>
                <a:ea typeface="ＭＳ Ｐゴシック" charset="-128"/>
              </a:rPr>
              <a:t>The antenna heights were 3 m for BS and 1.35 m for MS. </a:t>
            </a:r>
          </a:p>
        </p:txBody>
      </p:sp>
      <p:sp>
        <p:nvSpPr>
          <p:cNvPr id="2" name="フッター プレースホルダー 1"/>
          <p:cNvSpPr>
            <a:spLocks noGrp="1"/>
          </p:cNvSpPr>
          <p:nvPr>
            <p:ph type="ftr" idx="10"/>
          </p:nvPr>
        </p:nvSpPr>
        <p:spPr/>
        <p:txBody>
          <a:bodyPr/>
          <a:lstStyle/>
          <a:p>
            <a:r>
              <a:rPr lang="en-US" smtClean="0"/>
              <a:t>Minseok Kim, Niigata University</a:t>
            </a:r>
            <a:endParaRPr lang="en-US"/>
          </a:p>
        </p:txBody>
      </p:sp>
      <p:sp>
        <p:nvSpPr>
          <p:cNvPr id="3" name="ヘッダー プレースホルダー 2"/>
          <p:cNvSpPr>
            <a:spLocks noGrp="1"/>
          </p:cNvSpPr>
          <p:nvPr>
            <p:ph type="hdr" idx="11"/>
          </p:nvPr>
        </p:nvSpPr>
        <p:spPr/>
        <p:txBody>
          <a:bodyPr/>
          <a:lstStyle/>
          <a:p>
            <a:r>
              <a:rPr lang="en-US" smtClean="0"/>
              <a:t>doc.: IEEE 802.11-yy/xxxxr0</a:t>
            </a:r>
            <a:endParaRPr lang="en-US"/>
          </a:p>
        </p:txBody>
      </p:sp>
    </p:spTree>
    <p:extLst>
      <p:ext uri="{BB962C8B-B14F-4D97-AF65-F5344CB8AC3E}">
        <p14:creationId xmlns:p14="http://schemas.microsoft.com/office/powerpoint/2010/main" val="19331588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ja-JP" altLang="en-US" smtClean="0"/>
              <a:t>マスター タイトルの書式設定</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en-GB"/>
          </a:p>
        </p:txBody>
      </p:sp>
      <p:sp>
        <p:nvSpPr>
          <p:cNvPr id="4" name="Date Placeholder 3"/>
          <p:cNvSpPr>
            <a:spLocks noGrp="1"/>
          </p:cNvSpPr>
          <p:nvPr>
            <p:ph type="dt" idx="10"/>
          </p:nvPr>
        </p:nvSpPr>
        <p:spPr/>
        <p:txBody>
          <a:bodyPr/>
          <a:lstStyle>
            <a:lvl1pPr>
              <a:defRPr/>
            </a:lvl1pPr>
          </a:lstStyle>
          <a:p>
            <a:r>
              <a:rPr lang="en-US" altLang="ja-JP" smtClean="0"/>
              <a:t>March 2016</a:t>
            </a:r>
            <a:endParaRPr lang="en-GB"/>
          </a:p>
        </p:txBody>
      </p:sp>
      <p:sp>
        <p:nvSpPr>
          <p:cNvPr id="5" name="Footer Placeholder 4"/>
          <p:cNvSpPr>
            <a:spLocks noGrp="1"/>
          </p:cNvSpPr>
          <p:nvPr>
            <p:ph type="ftr" idx="11"/>
          </p:nvPr>
        </p:nvSpPr>
        <p:spPr/>
        <p:txBody>
          <a:bodyPr/>
          <a:lstStyle>
            <a:lvl1pPr>
              <a:defRPr/>
            </a:lvl1pPr>
          </a:lstStyle>
          <a:p>
            <a:r>
              <a:rPr lang="en-GB" smtClean="0"/>
              <a:t>Minseok Kim, Niigata University</a:t>
            </a:r>
            <a:endParaRPr lang="en-GB"/>
          </a:p>
        </p:txBody>
      </p:sp>
      <p:sp>
        <p:nvSpPr>
          <p:cNvPr id="6" name="Slide Number Placeholder 5"/>
          <p:cNvSpPr>
            <a:spLocks noGrp="1"/>
          </p:cNvSpPr>
          <p:nvPr>
            <p:ph type="sldNum" idx="12"/>
          </p:nvPr>
        </p:nvSpPr>
        <p:spPr/>
        <p:txBody>
          <a:bodyPr/>
          <a:lstStyle>
            <a:lvl1pPr>
              <a:defRPr/>
            </a:lvl1pPr>
          </a:lstStyle>
          <a:p>
            <a:r>
              <a:rPr lang="en-GB"/>
              <a:t>Slide </a:t>
            </a:r>
            <a:fld id="{DE40C9FC-4879-4F20-9ECA-A574A90476B7}" type="slidenum">
              <a:rPr lang="en-GB"/>
              <a:pPr/>
              <a:t>‹#›</a:t>
            </a:fld>
            <a:endParaRPr lang="en-GB"/>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GB"/>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GB"/>
          </a:p>
        </p:txBody>
      </p:sp>
      <p:sp>
        <p:nvSpPr>
          <p:cNvPr id="6" name="Slide Number Placeholder 5"/>
          <p:cNvSpPr>
            <a:spLocks noGrp="1"/>
          </p:cNvSpPr>
          <p:nvPr>
            <p:ph type="sldNum" idx="12"/>
          </p:nvPr>
        </p:nvSpPr>
        <p:spPr/>
        <p:txBody>
          <a:bodyPr/>
          <a:lstStyle>
            <a:lvl1pPr>
              <a:defRPr/>
            </a:lvl1pPr>
          </a:lstStyle>
          <a:p>
            <a:r>
              <a:rPr lang="en-GB" dirty="0"/>
              <a:t>Slide </a:t>
            </a:r>
            <a:fld id="{440F5867-744E-4AA6-B0ED-4C44D2DFBB7B}" type="slidenum">
              <a:rPr lang="en-GB"/>
              <a:pPr/>
              <a:t>‹#›</a:t>
            </a:fld>
            <a:endParaRPr lang="en-GB" dirty="0"/>
          </a:p>
        </p:txBody>
      </p:sp>
      <p:sp>
        <p:nvSpPr>
          <p:cNvPr id="11" name="Rectangle 4"/>
          <p:cNvSpPr>
            <a:spLocks noGrp="1" noChangeArrowheads="1"/>
          </p:cNvSpPr>
          <p:nvPr>
            <p:ph type="ftr" idx="14"/>
          </p:nvPr>
        </p:nvSpPr>
        <p:spPr bwMode="auto">
          <a:xfrm>
            <a:off x="5357818" y="6475413"/>
            <a:ext cx="3184520" cy="180975"/>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cs typeface="Arial Unicode MS" charset="0"/>
              </a:defRPr>
            </a:lvl1pPr>
          </a:lstStyle>
          <a:p>
            <a:r>
              <a:rPr lang="en-GB" smtClean="0"/>
              <a:t>Minseok Kim, Niigata University</a:t>
            </a:r>
            <a:endParaRPr lang="en-GB" dirty="0"/>
          </a:p>
        </p:txBody>
      </p:sp>
      <p:sp>
        <p:nvSpPr>
          <p:cNvPr id="12" name="Rectangle 3"/>
          <p:cNvSpPr>
            <a:spLocks noGrp="1" noChangeArrowheads="1"/>
          </p:cNvSpPr>
          <p:nvPr>
            <p:ph type="dt" idx="15"/>
          </p:nvPr>
        </p:nvSpPr>
        <p:spPr bwMode="auto">
          <a:xfrm>
            <a:off x="696912" y="333375"/>
            <a:ext cx="1874823" cy="273050"/>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800" b="1">
                <a:solidFill>
                  <a:srgbClr val="000000"/>
                </a:solidFill>
                <a:cs typeface="Arial Unicode MS" charset="0"/>
              </a:defRPr>
            </a:lvl1pPr>
          </a:lstStyle>
          <a:p>
            <a:r>
              <a:rPr lang="en-US" altLang="ja-JP" smtClean="0"/>
              <a:t>March 2016</a:t>
            </a:r>
            <a:endParaRPr lang="en-GB"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Date Placeholder 3"/>
          <p:cNvSpPr>
            <a:spLocks noGrp="1"/>
          </p:cNvSpPr>
          <p:nvPr>
            <p:ph type="dt" idx="10"/>
          </p:nvPr>
        </p:nvSpPr>
        <p:spPr/>
        <p:txBody>
          <a:bodyPr/>
          <a:lstStyle>
            <a:lvl1pPr>
              <a:defRPr/>
            </a:lvl1pPr>
          </a:lstStyle>
          <a:p>
            <a:r>
              <a:rPr lang="en-US" altLang="ja-JP" smtClean="0"/>
              <a:t>March 2016</a:t>
            </a:r>
            <a:endParaRPr lang="en-GB"/>
          </a:p>
        </p:txBody>
      </p:sp>
      <p:sp>
        <p:nvSpPr>
          <p:cNvPr id="5" name="Footer Placeholder 4"/>
          <p:cNvSpPr>
            <a:spLocks noGrp="1"/>
          </p:cNvSpPr>
          <p:nvPr>
            <p:ph type="ftr" idx="11"/>
          </p:nvPr>
        </p:nvSpPr>
        <p:spPr/>
        <p:txBody>
          <a:bodyPr/>
          <a:lstStyle>
            <a:lvl1pPr>
              <a:defRPr/>
            </a:lvl1pPr>
          </a:lstStyle>
          <a:p>
            <a:r>
              <a:rPr lang="en-GB" smtClean="0"/>
              <a:t>Minseok Kim, Niigata University</a:t>
            </a:r>
            <a:endParaRPr lang="en-GB"/>
          </a:p>
        </p:txBody>
      </p:sp>
      <p:sp>
        <p:nvSpPr>
          <p:cNvPr id="6" name="Slide Number Placeholder 5"/>
          <p:cNvSpPr>
            <a:spLocks noGrp="1"/>
          </p:cNvSpPr>
          <p:nvPr>
            <p:ph type="sldNum" idx="12"/>
          </p:nvPr>
        </p:nvSpPr>
        <p:spPr/>
        <p:txBody>
          <a:bodyPr/>
          <a:lstStyle>
            <a:lvl1pPr>
              <a:defRPr/>
            </a:lvl1pPr>
          </a:lstStyle>
          <a:p>
            <a:r>
              <a:rPr lang="en-GB"/>
              <a:t>Slide </a:t>
            </a:r>
            <a:fld id="{3ABCC52B-A3F7-440B-BBF2-55191E6E7773}" type="slidenum">
              <a:rPr lang="en-GB"/>
              <a:pPr/>
              <a:t>‹#›</a:t>
            </a:fld>
            <a:endParaRPr lang="en-GB"/>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GB"/>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GB"/>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GB"/>
          </a:p>
        </p:txBody>
      </p:sp>
      <p:sp>
        <p:nvSpPr>
          <p:cNvPr id="5" name="Date Placeholder 4"/>
          <p:cNvSpPr>
            <a:spLocks noGrp="1"/>
          </p:cNvSpPr>
          <p:nvPr>
            <p:ph type="dt" idx="10"/>
          </p:nvPr>
        </p:nvSpPr>
        <p:spPr/>
        <p:txBody>
          <a:bodyPr/>
          <a:lstStyle>
            <a:lvl1pPr>
              <a:defRPr/>
            </a:lvl1pPr>
          </a:lstStyle>
          <a:p>
            <a:r>
              <a:rPr lang="en-US" altLang="ja-JP" smtClean="0"/>
              <a:t>March 2016</a:t>
            </a:r>
            <a:endParaRPr lang="en-GB"/>
          </a:p>
        </p:txBody>
      </p:sp>
      <p:sp>
        <p:nvSpPr>
          <p:cNvPr id="6" name="Footer Placeholder 5"/>
          <p:cNvSpPr>
            <a:spLocks noGrp="1"/>
          </p:cNvSpPr>
          <p:nvPr>
            <p:ph type="ftr" idx="11"/>
          </p:nvPr>
        </p:nvSpPr>
        <p:spPr/>
        <p:txBody>
          <a:bodyPr/>
          <a:lstStyle>
            <a:lvl1pPr>
              <a:defRPr/>
            </a:lvl1pPr>
          </a:lstStyle>
          <a:p>
            <a:r>
              <a:rPr lang="en-GB" smtClean="0"/>
              <a:t>Minseok Kim, Niigata University</a:t>
            </a:r>
            <a:endParaRPr lang="en-GB"/>
          </a:p>
        </p:txBody>
      </p:sp>
      <p:sp>
        <p:nvSpPr>
          <p:cNvPr id="7" name="Slide Number Placeholder 6"/>
          <p:cNvSpPr>
            <a:spLocks noGrp="1"/>
          </p:cNvSpPr>
          <p:nvPr>
            <p:ph type="sldNum" idx="12"/>
          </p:nvPr>
        </p:nvSpPr>
        <p:spPr/>
        <p:txBody>
          <a:bodyPr/>
          <a:lstStyle>
            <a:lvl1pPr>
              <a:defRPr/>
            </a:lvl1pPr>
          </a:lstStyle>
          <a:p>
            <a:r>
              <a:rPr lang="en-GB"/>
              <a:t>Slide </a:t>
            </a:r>
            <a:fld id="{1CD163DD-D5E7-41DA-95F2-71530C24F8C3}" type="slidenum">
              <a:rPr lang="en-GB"/>
              <a:pPr/>
              <a:t>‹#›</a:t>
            </a:fld>
            <a:endParaRPr lang="en-GB"/>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GB"/>
          </a:p>
        </p:txBody>
      </p:sp>
      <p:sp>
        <p:nvSpPr>
          <p:cNvPr id="7" name="Date Placeholder 6"/>
          <p:cNvSpPr>
            <a:spLocks noGrp="1"/>
          </p:cNvSpPr>
          <p:nvPr>
            <p:ph type="dt" idx="10"/>
          </p:nvPr>
        </p:nvSpPr>
        <p:spPr/>
        <p:txBody>
          <a:bodyPr/>
          <a:lstStyle>
            <a:lvl1pPr>
              <a:defRPr/>
            </a:lvl1pPr>
          </a:lstStyle>
          <a:p>
            <a:r>
              <a:rPr lang="en-US" altLang="ja-JP" smtClean="0"/>
              <a:t>March 2016</a:t>
            </a:r>
            <a:endParaRPr lang="en-GB"/>
          </a:p>
        </p:txBody>
      </p:sp>
      <p:sp>
        <p:nvSpPr>
          <p:cNvPr id="8" name="Footer Placeholder 7"/>
          <p:cNvSpPr>
            <a:spLocks noGrp="1"/>
          </p:cNvSpPr>
          <p:nvPr>
            <p:ph type="ftr" idx="11"/>
          </p:nvPr>
        </p:nvSpPr>
        <p:spPr>
          <a:xfrm>
            <a:off x="5643570" y="6475413"/>
            <a:ext cx="2898768" cy="180975"/>
          </a:xfrm>
        </p:spPr>
        <p:txBody>
          <a:bodyPr/>
          <a:lstStyle>
            <a:lvl1pPr>
              <a:defRPr/>
            </a:lvl1pPr>
          </a:lstStyle>
          <a:p>
            <a:r>
              <a:rPr lang="en-GB" smtClean="0"/>
              <a:t>Minseok Kim, Niigata University</a:t>
            </a:r>
            <a:endParaRPr lang="en-GB" dirty="0"/>
          </a:p>
        </p:txBody>
      </p:sp>
      <p:sp>
        <p:nvSpPr>
          <p:cNvPr id="9" name="Slide Number Placeholder 8"/>
          <p:cNvSpPr>
            <a:spLocks noGrp="1"/>
          </p:cNvSpPr>
          <p:nvPr>
            <p:ph type="sldNum" idx="12"/>
          </p:nvPr>
        </p:nvSpPr>
        <p:spPr/>
        <p:txBody>
          <a:bodyPr/>
          <a:lstStyle>
            <a:lvl1pPr>
              <a:defRPr/>
            </a:lvl1pPr>
          </a:lstStyle>
          <a:p>
            <a:r>
              <a:rPr lang="en-GB"/>
              <a:t>Slide </a:t>
            </a:r>
            <a:fld id="{69B99EC4-A1FB-4C79-B9A5-C1FFD5A90380}" type="slidenum">
              <a:rPr lang="en-GB"/>
              <a:pPr/>
              <a:t>‹#›</a:t>
            </a:fld>
            <a:endParaRPr lang="en-GB"/>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GB"/>
          </a:p>
        </p:txBody>
      </p:sp>
      <p:sp>
        <p:nvSpPr>
          <p:cNvPr id="3" name="Date Placeholder 2"/>
          <p:cNvSpPr>
            <a:spLocks noGrp="1"/>
          </p:cNvSpPr>
          <p:nvPr>
            <p:ph type="dt" idx="10"/>
          </p:nvPr>
        </p:nvSpPr>
        <p:spPr/>
        <p:txBody>
          <a:bodyPr/>
          <a:lstStyle>
            <a:lvl1pPr>
              <a:defRPr/>
            </a:lvl1pPr>
          </a:lstStyle>
          <a:p>
            <a:r>
              <a:rPr lang="en-US" altLang="ja-JP" smtClean="0"/>
              <a:t>March 2016</a:t>
            </a:r>
            <a:endParaRPr lang="en-GB"/>
          </a:p>
        </p:txBody>
      </p:sp>
      <p:sp>
        <p:nvSpPr>
          <p:cNvPr id="4" name="Footer Placeholder 3"/>
          <p:cNvSpPr>
            <a:spLocks noGrp="1"/>
          </p:cNvSpPr>
          <p:nvPr>
            <p:ph type="ftr" idx="11"/>
          </p:nvPr>
        </p:nvSpPr>
        <p:spPr/>
        <p:txBody>
          <a:bodyPr/>
          <a:lstStyle>
            <a:lvl1pPr>
              <a:defRPr/>
            </a:lvl1pPr>
          </a:lstStyle>
          <a:p>
            <a:r>
              <a:rPr lang="en-GB" smtClean="0"/>
              <a:t>Minseok Kim, Niigata University</a:t>
            </a:r>
            <a:endParaRPr lang="en-GB"/>
          </a:p>
        </p:txBody>
      </p:sp>
      <p:sp>
        <p:nvSpPr>
          <p:cNvPr id="5" name="Slide Number Placeholder 4"/>
          <p:cNvSpPr>
            <a:spLocks noGrp="1"/>
          </p:cNvSpPr>
          <p:nvPr>
            <p:ph type="sldNum" idx="12"/>
          </p:nvPr>
        </p:nvSpPr>
        <p:spPr/>
        <p:txBody>
          <a:bodyPr/>
          <a:lstStyle>
            <a:lvl1pPr>
              <a:defRPr/>
            </a:lvl1pPr>
          </a:lstStyle>
          <a:p>
            <a:r>
              <a:rPr lang="en-GB"/>
              <a:t>Slide </a:t>
            </a:r>
            <a:fld id="{06B781AF-4CCF-49B0-A572-DE54FBE5D942}" type="slidenum">
              <a:rPr lang="en-GB"/>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r>
              <a:rPr lang="en-US" altLang="ja-JP" smtClean="0"/>
              <a:t>March 2016</a:t>
            </a:r>
            <a:endParaRPr lang="en-GB"/>
          </a:p>
        </p:txBody>
      </p:sp>
      <p:sp>
        <p:nvSpPr>
          <p:cNvPr id="3" name="Footer Placeholder 2"/>
          <p:cNvSpPr>
            <a:spLocks noGrp="1"/>
          </p:cNvSpPr>
          <p:nvPr>
            <p:ph type="ftr" idx="11"/>
          </p:nvPr>
        </p:nvSpPr>
        <p:spPr/>
        <p:txBody>
          <a:bodyPr/>
          <a:lstStyle>
            <a:lvl1pPr>
              <a:defRPr/>
            </a:lvl1pPr>
          </a:lstStyle>
          <a:p>
            <a:r>
              <a:rPr lang="en-GB" smtClean="0"/>
              <a:t>Minseok Kim, Niigata University</a:t>
            </a:r>
            <a:endParaRPr lang="en-GB"/>
          </a:p>
        </p:txBody>
      </p:sp>
      <p:sp>
        <p:nvSpPr>
          <p:cNvPr id="4" name="Slide Number Placeholder 3"/>
          <p:cNvSpPr>
            <a:spLocks noGrp="1"/>
          </p:cNvSpPr>
          <p:nvPr>
            <p:ph type="sldNum" idx="12"/>
          </p:nvPr>
        </p:nvSpPr>
        <p:spPr/>
        <p:txBody>
          <a:bodyPr/>
          <a:lstStyle>
            <a:lvl1pPr>
              <a:defRPr/>
            </a:lvl1pPr>
          </a:lstStyle>
          <a:p>
            <a:r>
              <a:rPr lang="en-GB"/>
              <a:t>Slide </a:t>
            </a:r>
            <a:fld id="{F5D8E26B-7BCF-4D25-9C89-0168A6618F18}" type="slidenum">
              <a:rPr lang="en-GB"/>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GB"/>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GB"/>
          </a:p>
        </p:txBody>
      </p:sp>
      <p:sp>
        <p:nvSpPr>
          <p:cNvPr id="4" name="Date Placeholder 3"/>
          <p:cNvSpPr>
            <a:spLocks noGrp="1"/>
          </p:cNvSpPr>
          <p:nvPr>
            <p:ph type="dt" idx="10"/>
          </p:nvPr>
        </p:nvSpPr>
        <p:spPr/>
        <p:txBody>
          <a:bodyPr/>
          <a:lstStyle>
            <a:lvl1pPr>
              <a:defRPr/>
            </a:lvl1pPr>
          </a:lstStyle>
          <a:p>
            <a:r>
              <a:rPr lang="en-US" altLang="ja-JP" smtClean="0"/>
              <a:t>March 2016</a:t>
            </a:r>
            <a:endParaRPr lang="en-GB"/>
          </a:p>
        </p:txBody>
      </p:sp>
      <p:sp>
        <p:nvSpPr>
          <p:cNvPr id="5" name="Footer Placeholder 4"/>
          <p:cNvSpPr>
            <a:spLocks noGrp="1"/>
          </p:cNvSpPr>
          <p:nvPr>
            <p:ph type="ftr" idx="11"/>
          </p:nvPr>
        </p:nvSpPr>
        <p:spPr/>
        <p:txBody>
          <a:bodyPr/>
          <a:lstStyle>
            <a:lvl1pPr>
              <a:defRPr/>
            </a:lvl1pPr>
          </a:lstStyle>
          <a:p>
            <a:r>
              <a:rPr lang="en-GB" smtClean="0"/>
              <a:t>Minseok Kim, Niigata University</a:t>
            </a:r>
            <a:endParaRPr lang="en-GB"/>
          </a:p>
        </p:txBody>
      </p:sp>
      <p:sp>
        <p:nvSpPr>
          <p:cNvPr id="6" name="Slide Number Placeholder 5"/>
          <p:cNvSpPr>
            <a:spLocks noGrp="1"/>
          </p:cNvSpPr>
          <p:nvPr>
            <p:ph type="sldNum" idx="12"/>
          </p:nvPr>
        </p:nvSpPr>
        <p:spPr/>
        <p:txBody>
          <a:bodyPr/>
          <a:lstStyle>
            <a:lvl1pPr>
              <a:defRPr/>
            </a:lvl1pPr>
          </a:lstStyle>
          <a:p>
            <a:r>
              <a:rPr lang="en-GB"/>
              <a:t>Slide </a:t>
            </a:r>
            <a:fld id="{6B5E41C2-EF12-4EF2-8280-F2B4208277C2}" type="slidenum">
              <a:rPr lang="en-GB"/>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85800"/>
            <a:ext cx="1941513" cy="5408613"/>
          </a:xfrm>
        </p:spPr>
        <p:txBody>
          <a:bodyPr vert="eaVert"/>
          <a:lstStyle/>
          <a:p>
            <a:r>
              <a:rPr lang="ja-JP" altLang="en-US" smtClean="0"/>
              <a:t>マスター タイトルの書式設定</a:t>
            </a:r>
            <a:endParaRPr lang="en-GB"/>
          </a:p>
        </p:txBody>
      </p:sp>
      <p:sp>
        <p:nvSpPr>
          <p:cNvPr id="3" name="Vertical Text Placeholder 2"/>
          <p:cNvSpPr>
            <a:spLocks noGrp="1"/>
          </p:cNvSpPr>
          <p:nvPr>
            <p:ph type="body" orient="vert" idx="1"/>
          </p:nvPr>
        </p:nvSpPr>
        <p:spPr>
          <a:xfrm>
            <a:off x="685800" y="685800"/>
            <a:ext cx="5676900" cy="5408613"/>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GB"/>
          </a:p>
        </p:txBody>
      </p:sp>
      <p:sp>
        <p:nvSpPr>
          <p:cNvPr id="4" name="Date Placeholder 3"/>
          <p:cNvSpPr>
            <a:spLocks noGrp="1"/>
          </p:cNvSpPr>
          <p:nvPr>
            <p:ph type="dt" idx="10"/>
          </p:nvPr>
        </p:nvSpPr>
        <p:spPr/>
        <p:txBody>
          <a:bodyPr/>
          <a:lstStyle>
            <a:lvl1pPr>
              <a:defRPr/>
            </a:lvl1pPr>
          </a:lstStyle>
          <a:p>
            <a:r>
              <a:rPr lang="en-US" altLang="ja-JP" smtClean="0"/>
              <a:t>March 2016</a:t>
            </a:r>
            <a:endParaRPr lang="en-GB"/>
          </a:p>
        </p:txBody>
      </p:sp>
      <p:sp>
        <p:nvSpPr>
          <p:cNvPr id="5" name="Footer Placeholder 4"/>
          <p:cNvSpPr>
            <a:spLocks noGrp="1"/>
          </p:cNvSpPr>
          <p:nvPr>
            <p:ph type="ftr" idx="11"/>
          </p:nvPr>
        </p:nvSpPr>
        <p:spPr/>
        <p:txBody>
          <a:bodyPr/>
          <a:lstStyle>
            <a:lvl1pPr>
              <a:defRPr/>
            </a:lvl1pPr>
          </a:lstStyle>
          <a:p>
            <a:r>
              <a:rPr lang="en-GB" smtClean="0"/>
              <a:t>Minseok Kim, Niigata University</a:t>
            </a:r>
            <a:endParaRPr lang="en-GB"/>
          </a:p>
        </p:txBody>
      </p:sp>
      <p:sp>
        <p:nvSpPr>
          <p:cNvPr id="6" name="Slide Number Placeholder 5"/>
          <p:cNvSpPr>
            <a:spLocks noGrp="1"/>
          </p:cNvSpPr>
          <p:nvPr>
            <p:ph type="sldNum" idx="12"/>
          </p:nvPr>
        </p:nvSpPr>
        <p:spPr/>
        <p:txBody>
          <a:bodyPr/>
          <a:lstStyle>
            <a:lvl1pPr>
              <a:defRPr/>
            </a:lvl1pPr>
          </a:lstStyle>
          <a:p>
            <a:r>
              <a:rPr lang="en-GB"/>
              <a:t>Slide </a:t>
            </a:r>
            <a:fld id="{9B0D65C8-A0CA-4DDA-83BB-897866218593}" type="slidenum">
              <a:rPr lang="en-GB"/>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85800" y="685800"/>
            <a:ext cx="7770813" cy="106521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p>
            <a:pPr lvl="0"/>
            <a:r>
              <a:rPr lang="en-GB" smtClean="0"/>
              <a:t>Click to edit the title text format</a:t>
            </a:r>
          </a:p>
        </p:txBody>
      </p:sp>
      <p:sp>
        <p:nvSpPr>
          <p:cNvPr id="1026" name="Rectangle 2"/>
          <p:cNvSpPr>
            <a:spLocks noGrp="1" noChangeArrowheads="1"/>
          </p:cNvSpPr>
          <p:nvPr>
            <p:ph type="body" idx="1"/>
          </p:nvPr>
        </p:nvSpPr>
        <p:spPr bwMode="auto">
          <a:xfrm>
            <a:off x="685800" y="1981200"/>
            <a:ext cx="7770813" cy="4113213"/>
          </a:xfrm>
          <a:prstGeom prst="rect">
            <a:avLst/>
          </a:prstGeom>
          <a:noFill/>
          <a:ln w="9525">
            <a:noFill/>
            <a:round/>
            <a:headEnd/>
            <a:tailEnd/>
          </a:ln>
          <a:effectLst/>
        </p:spPr>
        <p:txBody>
          <a:bodyPr vert="horz" wrap="square" lIns="92160" tIns="46080" rIns="92160" bIns="4608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
        <p:nvSpPr>
          <p:cNvPr id="1027" name="Rectangle 3"/>
          <p:cNvSpPr>
            <a:spLocks noGrp="1" noChangeArrowheads="1"/>
          </p:cNvSpPr>
          <p:nvPr>
            <p:ph type="dt"/>
          </p:nvPr>
        </p:nvSpPr>
        <p:spPr bwMode="auto">
          <a:xfrm>
            <a:off x="696912" y="333375"/>
            <a:ext cx="1874823" cy="273050"/>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800" b="1">
                <a:solidFill>
                  <a:srgbClr val="000000"/>
                </a:solidFill>
                <a:cs typeface="Arial Unicode MS" charset="0"/>
              </a:defRPr>
            </a:lvl1pPr>
          </a:lstStyle>
          <a:p>
            <a:r>
              <a:rPr lang="en-US" altLang="ja-JP" smtClean="0"/>
              <a:t>March 2016</a:t>
            </a:r>
            <a:endParaRPr lang="en-GB" dirty="0"/>
          </a:p>
        </p:txBody>
      </p:sp>
      <p:sp>
        <p:nvSpPr>
          <p:cNvPr id="1028" name="Rectangle 4"/>
          <p:cNvSpPr>
            <a:spLocks noGrp="1" noChangeArrowheads="1"/>
          </p:cNvSpPr>
          <p:nvPr>
            <p:ph type="ftr"/>
          </p:nvPr>
        </p:nvSpPr>
        <p:spPr bwMode="auto">
          <a:xfrm>
            <a:off x="5357818" y="6475413"/>
            <a:ext cx="3184520" cy="180975"/>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cs typeface="Arial Unicode MS" charset="0"/>
              </a:defRPr>
            </a:lvl1pPr>
          </a:lstStyle>
          <a:p>
            <a:r>
              <a:rPr lang="en-GB" smtClean="0"/>
              <a:t>Minseok Kim, Niigata University</a:t>
            </a:r>
            <a:endParaRPr lang="en-GB" dirty="0"/>
          </a:p>
        </p:txBody>
      </p:sp>
      <p:sp>
        <p:nvSpPr>
          <p:cNvPr id="1029" name="Rectangle 5"/>
          <p:cNvSpPr>
            <a:spLocks noGrp="1" noChangeArrowheads="1"/>
          </p:cNvSpPr>
          <p:nvPr>
            <p:ph type="sldNum"/>
          </p:nvPr>
        </p:nvSpPr>
        <p:spPr bwMode="auto">
          <a:xfrm>
            <a:off x="4344988" y="6475413"/>
            <a:ext cx="528637" cy="36353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cs typeface="Arial Unicode MS" charset="0"/>
              </a:defRPr>
            </a:lvl1pPr>
          </a:lstStyle>
          <a:p>
            <a:r>
              <a:rPr lang="en-GB"/>
              <a:t>Slide </a:t>
            </a:r>
            <a:fld id="{D09C756B-EB39-4236-ADBB-73052B179AE4}" type="slidenum">
              <a:rPr lang="en-GB"/>
              <a:pPr/>
              <a:t>‹#›</a:t>
            </a:fld>
            <a:endParaRPr lang="en-GB"/>
          </a:p>
        </p:txBody>
      </p:sp>
      <p:sp>
        <p:nvSpPr>
          <p:cNvPr id="1030" name="Line 6"/>
          <p:cNvSpPr>
            <a:spLocks noChangeShapeType="1"/>
          </p:cNvSpPr>
          <p:nvPr/>
        </p:nvSpPr>
        <p:spPr bwMode="auto">
          <a:xfrm>
            <a:off x="685800" y="609600"/>
            <a:ext cx="7772400" cy="1588"/>
          </a:xfrm>
          <a:prstGeom prst="line">
            <a:avLst/>
          </a:prstGeom>
          <a:noFill/>
          <a:ln w="12600">
            <a:solidFill>
              <a:srgbClr val="000000"/>
            </a:solidFill>
            <a:miter lim="800000"/>
            <a:headEnd/>
            <a:tailEnd/>
          </a:ln>
          <a:effectLst/>
        </p:spPr>
        <p:txBody>
          <a:bodyPr/>
          <a:lstStyle/>
          <a:p>
            <a:endParaRPr lang="en-GB"/>
          </a:p>
        </p:txBody>
      </p:sp>
      <p:sp>
        <p:nvSpPr>
          <p:cNvPr id="1031" name="Rectangle 7"/>
          <p:cNvSpPr>
            <a:spLocks noChangeArrowheads="1"/>
          </p:cNvSpPr>
          <p:nvPr/>
        </p:nvSpPr>
        <p:spPr bwMode="auto">
          <a:xfrm>
            <a:off x="684213" y="6475413"/>
            <a:ext cx="714375" cy="182562"/>
          </a:xfrm>
          <a:prstGeom prst="rect">
            <a:avLst/>
          </a:prstGeom>
          <a:noFill/>
          <a:ln w="9525">
            <a:noFill/>
            <a:round/>
            <a:headEnd/>
            <a:tailEnd/>
          </a:ln>
          <a:effectLst/>
        </p:spPr>
        <p:txBody>
          <a:bodyPr wrap="none" lIns="0" tIns="0" rIns="0" bIns="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dirty="0">
                <a:solidFill>
                  <a:srgbClr val="000000"/>
                </a:solidFill>
              </a:rPr>
              <a:t>Submission</a:t>
            </a:r>
          </a:p>
        </p:txBody>
      </p:sp>
      <p:sp>
        <p:nvSpPr>
          <p:cNvPr id="1032" name="Line 8"/>
          <p:cNvSpPr>
            <a:spLocks noChangeShapeType="1"/>
          </p:cNvSpPr>
          <p:nvPr/>
        </p:nvSpPr>
        <p:spPr bwMode="auto">
          <a:xfrm>
            <a:off x="685800" y="6477000"/>
            <a:ext cx="7848600" cy="1588"/>
          </a:xfrm>
          <a:prstGeom prst="line">
            <a:avLst/>
          </a:prstGeom>
          <a:noFill/>
          <a:ln w="12600">
            <a:solidFill>
              <a:srgbClr val="000000"/>
            </a:solidFill>
            <a:miter lim="800000"/>
            <a:headEnd/>
            <a:tailEnd/>
          </a:ln>
          <a:effectLst/>
        </p:spPr>
        <p:txBody>
          <a:bodyPr/>
          <a:lstStyle/>
          <a:p>
            <a:endParaRPr lang="en-GB"/>
          </a:p>
        </p:txBody>
      </p:sp>
      <p:sp>
        <p:nvSpPr>
          <p:cNvPr id="10" name="Date Placeholder 3"/>
          <p:cNvSpPr txBox="1">
            <a:spLocks/>
          </p:cNvSpPr>
          <p:nvPr userDrawn="1"/>
        </p:nvSpPr>
        <p:spPr bwMode="auto">
          <a:xfrm>
            <a:off x="5000628" y="357166"/>
            <a:ext cx="3500462" cy="273050"/>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defRPr/>
            </a:lvl1pPr>
          </a:lstStyle>
          <a:p>
            <a:pPr marL="0" marR="0" lvl="0" indent="0" algn="r"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1800" b="1" i="0" u="none" strike="noStrike" kern="1200" cap="none" spc="0" normalizeH="0" baseline="0" noProof="0" dirty="0" smtClean="0">
                <a:ln>
                  <a:noFill/>
                </a:ln>
                <a:solidFill>
                  <a:srgbClr val="000000"/>
                </a:solidFill>
                <a:effectLst/>
                <a:uLnTx/>
                <a:uFillTx/>
                <a:latin typeface="Times New Roman" pitchFamily="16" charset="0"/>
                <a:ea typeface="MS Gothic" charset="-128"/>
                <a:cs typeface="Arial Unicode MS" charset="0"/>
              </a:rPr>
              <a:t>doc.: IEEE 802.11-16/0342r0</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8" r:id="rId8"/>
    <p:sldLayoutId id="2147483659" r:id="rId9"/>
  </p:sldLayoutIdLst>
  <p:timing>
    <p:tnLst>
      <p:par>
        <p:cTn id="1" dur="indefinite" restart="never" nodeType="tmRoot"/>
      </p:par>
    </p:tnLst>
  </p:timing>
  <p:hf hdr="0"/>
  <p:txStyles>
    <p:titleStyle>
      <a:lvl1pPr algn="ctr" defTabSz="449263" rtl="0" eaLnBrk="1" fontAlgn="base" hangingPunct="1">
        <a:spcBef>
          <a:spcPct val="0"/>
        </a:spcBef>
        <a:spcAft>
          <a:spcPct val="0"/>
        </a:spcAft>
        <a:buClr>
          <a:srgbClr val="000000"/>
        </a:buClr>
        <a:buSzPct val="100000"/>
        <a:buFont typeface="Times New Roman" pitchFamily="16" charset="0"/>
        <a:defRPr kumimoji="1"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kumimoji="1"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kumimoji="1"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kumimoji="1"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kumimoji="1"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kumimoji="1"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kumimoji="1"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kumimoji="1"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kumimoji="1" sz="3200" b="1">
          <a:solidFill>
            <a:srgbClr val="000000"/>
          </a:solidFill>
          <a:latin typeface="Times New Roman" pitchFamily="16" charset="0"/>
          <a:ea typeface="MS Gothic" charset="-128"/>
        </a:defRPr>
      </a:lvl9pPr>
    </p:titleStyle>
    <p:bodyStyle>
      <a:lvl1pPr marL="342900" indent="-342900" algn="l" defTabSz="449263" rtl="0" eaLnBrk="1" fontAlgn="base" hangingPunct="1">
        <a:spcBef>
          <a:spcPts val="600"/>
        </a:spcBef>
        <a:spcAft>
          <a:spcPct val="0"/>
        </a:spcAft>
        <a:buClr>
          <a:srgbClr val="000000"/>
        </a:buClr>
        <a:buSzPct val="100000"/>
        <a:buFont typeface="Times New Roman" pitchFamily="16" charset="0"/>
        <a:defRPr kumimoji="1" sz="2400" b="1">
          <a:solidFill>
            <a:srgbClr val="000000"/>
          </a:solidFill>
          <a:latin typeface="+mn-lt"/>
          <a:ea typeface="+mn-ea"/>
          <a:cs typeface="+mn-cs"/>
        </a:defRPr>
      </a:lvl1pPr>
      <a:lvl2pPr marL="742950" indent="-285750" algn="l" defTabSz="449263" rtl="0" eaLnBrk="1" fontAlgn="base" hangingPunct="1">
        <a:spcBef>
          <a:spcPts val="500"/>
        </a:spcBef>
        <a:spcAft>
          <a:spcPct val="0"/>
        </a:spcAft>
        <a:buClr>
          <a:srgbClr val="000000"/>
        </a:buClr>
        <a:buSzPct val="100000"/>
        <a:buFont typeface="Times New Roman" pitchFamily="16" charset="0"/>
        <a:defRPr kumimoji="1" sz="2000">
          <a:solidFill>
            <a:srgbClr val="000000"/>
          </a:solidFill>
          <a:latin typeface="+mn-lt"/>
          <a:ea typeface="+mn-ea"/>
        </a:defRPr>
      </a:lvl2pPr>
      <a:lvl3pPr marL="1143000" indent="-228600" algn="l" defTabSz="449263" rtl="0" eaLnBrk="1" fontAlgn="base" hangingPunct="1">
        <a:spcBef>
          <a:spcPts val="450"/>
        </a:spcBef>
        <a:spcAft>
          <a:spcPct val="0"/>
        </a:spcAft>
        <a:buClr>
          <a:srgbClr val="000000"/>
        </a:buClr>
        <a:buSzPct val="100000"/>
        <a:buFont typeface="Times New Roman" pitchFamily="16" charset="0"/>
        <a:defRPr kumimoji="1">
          <a:solidFill>
            <a:srgbClr val="000000"/>
          </a:solidFill>
          <a:latin typeface="+mn-lt"/>
          <a:ea typeface="+mn-ea"/>
        </a:defRPr>
      </a:lvl3pPr>
      <a:lvl4pPr marL="1600200" indent="-228600" algn="l" defTabSz="449263" rtl="0" eaLnBrk="1" fontAlgn="base" hangingPunct="1">
        <a:spcBef>
          <a:spcPts val="400"/>
        </a:spcBef>
        <a:spcAft>
          <a:spcPct val="0"/>
        </a:spcAft>
        <a:buClr>
          <a:srgbClr val="000000"/>
        </a:buClr>
        <a:buSzPct val="100000"/>
        <a:buFont typeface="Times New Roman" pitchFamily="16" charset="0"/>
        <a:defRPr kumimoji="1" sz="1600">
          <a:solidFill>
            <a:srgbClr val="000000"/>
          </a:solidFill>
          <a:latin typeface="+mn-lt"/>
          <a:ea typeface="+mn-ea"/>
        </a:defRPr>
      </a:lvl4pPr>
      <a:lvl5pPr marL="2057400" indent="-228600" algn="l" defTabSz="449263" rtl="0" eaLnBrk="1" fontAlgn="base" hangingPunct="1">
        <a:spcBef>
          <a:spcPts val="400"/>
        </a:spcBef>
        <a:spcAft>
          <a:spcPct val="0"/>
        </a:spcAft>
        <a:buClr>
          <a:srgbClr val="000000"/>
        </a:buClr>
        <a:buSzPct val="100000"/>
        <a:buFont typeface="Times New Roman" pitchFamily="16" charset="0"/>
        <a:defRPr kumimoji="1" sz="1600">
          <a:solidFill>
            <a:srgbClr val="000000"/>
          </a:solidFill>
          <a:latin typeface="+mn-lt"/>
          <a:ea typeface="+mn-ea"/>
        </a:defRPr>
      </a:lvl5pPr>
      <a:lvl6pPr marL="2514600" indent="-228600" algn="l" defTabSz="449263" rtl="0" eaLnBrk="1" fontAlgn="base" hangingPunct="1">
        <a:spcBef>
          <a:spcPts val="400"/>
        </a:spcBef>
        <a:spcAft>
          <a:spcPct val="0"/>
        </a:spcAft>
        <a:buClr>
          <a:srgbClr val="000000"/>
        </a:buClr>
        <a:buSzPct val="100000"/>
        <a:buFont typeface="Times New Roman" pitchFamily="16" charset="0"/>
        <a:defRPr kumimoji="1" sz="1600">
          <a:solidFill>
            <a:srgbClr val="000000"/>
          </a:solidFill>
          <a:latin typeface="+mn-lt"/>
          <a:ea typeface="+mn-ea"/>
        </a:defRPr>
      </a:lvl6pPr>
      <a:lvl7pPr marL="2971800" indent="-228600" algn="l" defTabSz="449263" rtl="0" eaLnBrk="1" fontAlgn="base" hangingPunct="1">
        <a:spcBef>
          <a:spcPts val="400"/>
        </a:spcBef>
        <a:spcAft>
          <a:spcPct val="0"/>
        </a:spcAft>
        <a:buClr>
          <a:srgbClr val="000000"/>
        </a:buClr>
        <a:buSzPct val="100000"/>
        <a:buFont typeface="Times New Roman" pitchFamily="16" charset="0"/>
        <a:defRPr kumimoji="1" sz="1600">
          <a:solidFill>
            <a:srgbClr val="000000"/>
          </a:solidFill>
          <a:latin typeface="+mn-lt"/>
          <a:ea typeface="+mn-ea"/>
        </a:defRPr>
      </a:lvl7pPr>
      <a:lvl8pPr marL="3429000" indent="-228600" algn="l" defTabSz="449263" rtl="0" eaLnBrk="1" fontAlgn="base" hangingPunct="1">
        <a:spcBef>
          <a:spcPts val="400"/>
        </a:spcBef>
        <a:spcAft>
          <a:spcPct val="0"/>
        </a:spcAft>
        <a:buClr>
          <a:srgbClr val="000000"/>
        </a:buClr>
        <a:buSzPct val="100000"/>
        <a:buFont typeface="Times New Roman" pitchFamily="16" charset="0"/>
        <a:defRPr kumimoji="1" sz="1600">
          <a:solidFill>
            <a:srgbClr val="000000"/>
          </a:solidFill>
          <a:latin typeface="+mn-lt"/>
          <a:ea typeface="+mn-ea"/>
        </a:defRPr>
      </a:lvl8pPr>
      <a:lvl9pPr marL="3886200" indent="-228600" algn="l" defTabSz="449263" rtl="0" eaLnBrk="1" fontAlgn="base" hangingPunct="1">
        <a:spcBef>
          <a:spcPts val="400"/>
        </a:spcBef>
        <a:spcAft>
          <a:spcPct val="0"/>
        </a:spcAft>
        <a:buClr>
          <a:srgbClr val="000000"/>
        </a:buClr>
        <a:buSzPct val="100000"/>
        <a:buFont typeface="Times New Roman" pitchFamily="16" charset="0"/>
        <a:defRPr kumimoji="1" sz="1600">
          <a:solidFill>
            <a:srgbClr val="000000"/>
          </a:solidFill>
          <a:latin typeface="+mn-lt"/>
          <a:ea typeface="+mn-ea"/>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oleObject" Target="../embeddings/Microsoft_Word_97_-_2004___1.doc"/><Relationship Id="rId5" Type="http://schemas.openxmlformats.org/officeDocument/2006/relationships/image" Target="../media/image1.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jpeg"/><Relationship Id="rId5"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emf"/></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NULL"/><Relationship Id="rId8" Type="http://schemas.openxmlformats.org/officeDocument/2006/relationships/image" Target="NULL"/><Relationship Id="rId9" Type="http://schemas.openxmlformats.org/officeDocument/2006/relationships/image" Target="NULL"/><Relationship Id="rId10"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20.png"/><Relationship Id="rId7" Type="http://schemas.openxmlformats.org/officeDocument/2006/relationships/image" Target="../media/image38.png"/><Relationship Id="rId8" Type="http://schemas.openxmlformats.org/officeDocument/2006/relationships/image" Target="NULL"/><Relationship Id="rId9" Type="http://schemas.openxmlformats.org/officeDocument/2006/relationships/image" Target="NULL"/><Relationship Id="rId10"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NULL"/><Relationship Id="rId8" Type="http://schemas.openxmlformats.org/officeDocument/2006/relationships/image" Target="NULL"/><Relationship Id="rId9" Type="http://schemas.openxmlformats.org/officeDocument/2006/relationships/image" Target="../media/image44.png"/><Relationship Id="rId10" Type="http://schemas.openxmlformats.org/officeDocument/2006/relationships/image" Target="../media/image32.png"/><Relationship Id="rId11" Type="http://schemas.openxmlformats.org/officeDocument/2006/relationships/image" Target="../media/image33.png"/><Relationship Id="rId12" Type="http://schemas.openxmlformats.org/officeDocument/2006/relationships/image" Target="../media/image34.png"/><Relationship Id="rId13" Type="http://schemas.openxmlformats.org/officeDocument/2006/relationships/image" Target="../media/image35.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5" Type="http://schemas.openxmlformats.org/officeDocument/2006/relationships/image" Target="../media/image38.jpe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package" Target="../embeddings/Microsoft_Excel_______1.xlsx"/><Relationship Id="rId5" Type="http://schemas.openxmlformats.org/officeDocument/2006/relationships/image" Target="../media/image39.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jpeg"/><Relationship Id="rId1" Type="http://schemas.openxmlformats.org/officeDocument/2006/relationships/slideLayout" Target="../slideLayouts/slideLayout5.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54.png"/><Relationship Id="rId5" Type="http://schemas.openxmlformats.org/officeDocument/2006/relationships/image" Target="../media/image58.png"/><Relationship Id="rId6" Type="http://schemas.openxmlformats.org/officeDocument/2006/relationships/image" Target="../media/image59.png"/><Relationship Id="rId7" Type="http://schemas.openxmlformats.org/officeDocument/2006/relationships/image" Target="../media/image60.png"/><Relationship Id="rId8"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48.emf"/><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49.emf"/></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0.png"/><Relationship Id="rId4" Type="http://schemas.openxmlformats.org/officeDocument/2006/relationships/image" Target="../media/image131.png"/><Relationship Id="rId5" Type="http://schemas.openxmlformats.org/officeDocument/2006/relationships/image" Target="../media/image8.png"/><Relationship Id="rId6" Type="http://schemas.openxmlformats.org/officeDocument/2006/relationships/image" Target="../media/image141.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14.png"/><Relationship Id="rId5" Type="http://schemas.openxmlformats.org/officeDocument/2006/relationships/image" Target="../media/image13.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idx="15"/>
          </p:nvPr>
        </p:nvSpPr>
        <p:spPr>
          <a:xfrm>
            <a:off x="696912" y="333375"/>
            <a:ext cx="2303451" cy="273050"/>
          </a:xfrm>
        </p:spPr>
        <p:txBody>
          <a:bodyPr/>
          <a:lstStyle/>
          <a:p>
            <a:r>
              <a:rPr lang="en-US" altLang="ja-JP" smtClean="0"/>
              <a:t>March 2016</a:t>
            </a:r>
            <a:endParaRPr lang="en-GB" dirty="0"/>
          </a:p>
        </p:txBody>
      </p:sp>
      <p:sp>
        <p:nvSpPr>
          <p:cNvPr id="3073" name="Rectangle 1"/>
          <p:cNvSpPr>
            <a:spLocks noGrp="1" noChangeArrowheads="1"/>
          </p:cNvSpPr>
          <p:nvPr>
            <p:ph type="title"/>
          </p:nvPr>
        </p:nvSpPr>
        <p:spPr>
          <a:xfrm>
            <a:off x="685800" y="685800"/>
            <a:ext cx="7772400" cy="1066800"/>
          </a:xfrm>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400" dirty="0" smtClean="0"/>
              <a:t>Channel </a:t>
            </a:r>
            <a:r>
              <a:rPr lang="en-US" sz="2400" dirty="0"/>
              <a:t>Model for Outdoor Open Area Access </a:t>
            </a:r>
            <a:r>
              <a:rPr lang="en-US" sz="2400" dirty="0" smtClean="0"/>
              <a:t>Scenarios</a:t>
            </a:r>
            <a:endParaRPr lang="en-GB" sz="2400" dirty="0"/>
          </a:p>
        </p:txBody>
      </p:sp>
      <p:sp>
        <p:nvSpPr>
          <p:cNvPr id="3074" name="Rectangle 2"/>
          <p:cNvSpPr>
            <a:spLocks noGrp="1" noChangeArrowheads="1"/>
          </p:cNvSpPr>
          <p:nvPr>
            <p:ph type="body" idx="1"/>
          </p:nvPr>
        </p:nvSpPr>
        <p:spPr>
          <a:xfrm>
            <a:off x="685800" y="1524000"/>
            <a:ext cx="7772400" cy="396875"/>
          </a:xfrm>
          <a:ln/>
        </p:spPr>
        <p:txBody>
          <a:bodyPr/>
          <a:lstStyle/>
          <a:p>
            <a:pPr algn="ctr">
              <a:spcBef>
                <a:spcPts val="500"/>
              </a:spcBef>
              <a:tabLst>
                <a:tab pos="912813" algn="l"/>
                <a:tab pos="1827213" algn="l"/>
                <a:tab pos="2741613" algn="l"/>
                <a:tab pos="3656013" algn="l"/>
                <a:tab pos="4570413" algn="l"/>
                <a:tab pos="5484813" algn="l"/>
                <a:tab pos="6399213" algn="l"/>
                <a:tab pos="7313613" algn="l"/>
                <a:tab pos="8228013" algn="l"/>
                <a:tab pos="9142413" algn="l"/>
                <a:tab pos="10056813" algn="l"/>
              </a:tabLst>
            </a:pPr>
            <a:r>
              <a:rPr lang="en-GB" sz="2000" dirty="0"/>
              <a:t>Date:</a:t>
            </a:r>
            <a:r>
              <a:rPr lang="en-GB" sz="2000" b="0" dirty="0"/>
              <a:t> </a:t>
            </a:r>
            <a:r>
              <a:rPr lang="en-GB" sz="2000" b="0" dirty="0" smtClean="0"/>
              <a:t>2016-03-15</a:t>
            </a:r>
            <a:endParaRPr lang="en-GB" sz="2000" b="0" dirty="0"/>
          </a:p>
        </p:txBody>
      </p:sp>
      <p:sp>
        <p:nvSpPr>
          <p:cNvPr id="3076" name="Rectangle 4"/>
          <p:cNvSpPr>
            <a:spLocks noChangeArrowheads="1"/>
          </p:cNvSpPr>
          <p:nvPr/>
        </p:nvSpPr>
        <p:spPr bwMode="auto">
          <a:xfrm>
            <a:off x="533400" y="1939925"/>
            <a:ext cx="1447800" cy="381000"/>
          </a:xfrm>
          <a:prstGeom prst="rect">
            <a:avLst/>
          </a:prstGeom>
          <a:noFill/>
          <a:ln w="9525">
            <a:noFill/>
            <a:round/>
            <a:headEnd/>
            <a:tailEnd/>
          </a:ln>
          <a:effectLst/>
        </p:spPr>
        <p:txBody>
          <a:bodyPr lIns="92160" tIns="46080" rIns="92160" bIns="46080"/>
          <a:lstStyle/>
          <a:p>
            <a:pPr>
              <a:spcBef>
                <a:spcPts val="500"/>
              </a:spcBef>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pPr>
            <a:r>
              <a:rPr lang="en-GB" sz="2000">
                <a:solidFill>
                  <a:srgbClr val="000000"/>
                </a:solidFill>
              </a:rPr>
              <a:t>Authors:</a:t>
            </a:r>
          </a:p>
        </p:txBody>
      </p:sp>
      <p:graphicFrame>
        <p:nvGraphicFramePr>
          <p:cNvPr id="9" name="Object 3"/>
          <p:cNvGraphicFramePr>
            <a:graphicFrameLocks noChangeAspect="1"/>
          </p:cNvGraphicFramePr>
          <p:nvPr>
            <p:extLst>
              <p:ext uri="{D42A27DB-BD31-4B8C-83A1-F6EECF244321}">
                <p14:modId xmlns:p14="http://schemas.microsoft.com/office/powerpoint/2010/main" val="455911186"/>
              </p:ext>
            </p:extLst>
          </p:nvPr>
        </p:nvGraphicFramePr>
        <p:xfrm>
          <a:off x="514350" y="2281238"/>
          <a:ext cx="7915275" cy="3352800"/>
        </p:xfrm>
        <a:graphic>
          <a:graphicData uri="http://schemas.openxmlformats.org/presentationml/2006/ole">
            <mc:AlternateContent xmlns:mc="http://schemas.openxmlformats.org/markup-compatibility/2006">
              <mc:Choice xmlns:v="urn:schemas-microsoft-com:vml" Requires="v">
                <p:oleObj spid="_x0000_s3186" name="Document" r:id="rId4" imgW="8242738" imgH="3499819" progId="Word.Document.8">
                  <p:embed/>
                </p:oleObj>
              </mc:Choice>
              <mc:Fallback>
                <p:oleObj name="Document" r:id="rId4" imgW="8242738" imgH="3499819" progId="Word.Document.8">
                  <p:embed/>
                  <p:pic>
                    <p:nvPicPr>
                      <p:cNvPr id="0" name=""/>
                      <p:cNvPicPr>
                        <a:picLocks noChangeAspect="1" noChangeArrowheads="1"/>
                      </p:cNvPicPr>
                      <p:nvPr/>
                    </p:nvPicPr>
                    <p:blipFill>
                      <a:blip r:embed="rId5"/>
                      <a:srcRect/>
                      <a:stretch>
                        <a:fillRect/>
                      </a:stretch>
                    </p:blipFill>
                    <p:spPr bwMode="auto">
                      <a:xfrm>
                        <a:off x="514350" y="2281238"/>
                        <a:ext cx="7915275" cy="3352800"/>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sp>
        <p:nvSpPr>
          <p:cNvPr id="2" name="フッター プレースホルダー 1"/>
          <p:cNvSpPr>
            <a:spLocks noGrp="1"/>
          </p:cNvSpPr>
          <p:nvPr>
            <p:ph type="ftr" idx="14"/>
          </p:nvPr>
        </p:nvSpPr>
        <p:spPr/>
        <p:txBody>
          <a:bodyPr/>
          <a:lstStyle/>
          <a:p>
            <a:r>
              <a:rPr lang="en-GB" smtClean="0"/>
              <a:t>Minseok Kim, Niigata University</a:t>
            </a:r>
            <a:endParaRPr lang="en-GB" dirty="0"/>
          </a:p>
        </p:txBody>
      </p:sp>
      <p:sp>
        <p:nvSpPr>
          <p:cNvPr id="3" name="スライド番号プレースホルダー 2"/>
          <p:cNvSpPr>
            <a:spLocks noGrp="1"/>
          </p:cNvSpPr>
          <p:nvPr>
            <p:ph type="sldNum" idx="12"/>
          </p:nvPr>
        </p:nvSpPr>
        <p:spPr/>
        <p:txBody>
          <a:bodyPr/>
          <a:lstStyle/>
          <a:p>
            <a:r>
              <a:rPr lang="en-GB" smtClean="0"/>
              <a:t>Slide </a:t>
            </a:r>
            <a:fld id="{440F5867-744E-4AA6-B0ED-4C44D2DFBB7B}" type="slidenum">
              <a:rPr lang="en-GB" smtClean="0"/>
              <a:pPr/>
              <a:t>1</a:t>
            </a:fld>
            <a:endParaRPr lang="en-GB"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p:txBody>
          <a:bodyPr/>
          <a:lstStyle/>
          <a:p>
            <a:r>
              <a:rPr lang="en-US" altLang="ja-JP" dirty="0" smtClean="0"/>
              <a:t>Measurement Campaign</a:t>
            </a:r>
            <a:endParaRPr lang="ja-JP" altLang="en-US" dirty="0" smtClean="0"/>
          </a:p>
        </p:txBody>
      </p:sp>
      <p:sp>
        <p:nvSpPr>
          <p:cNvPr id="23556" name="Rectangle 3"/>
          <p:cNvSpPr>
            <a:spLocks noGrp="1" noChangeArrowheads="1"/>
          </p:cNvSpPr>
          <p:nvPr>
            <p:ph type="body" idx="1"/>
          </p:nvPr>
        </p:nvSpPr>
        <p:spPr/>
        <p:txBody>
          <a:bodyPr/>
          <a:lstStyle/>
          <a:p>
            <a:r>
              <a:rPr lang="en-GB" altLang="ja-JP" smtClean="0"/>
              <a:t>University campus open square</a:t>
            </a:r>
          </a:p>
          <a:p>
            <a:endParaRPr lang="en-GB" altLang="ja-JP" smtClean="0"/>
          </a:p>
          <a:p>
            <a:endParaRPr lang="en-GB" altLang="ja-JP" smtClean="0"/>
          </a:p>
          <a:p>
            <a:endParaRPr lang="en-GB" altLang="ja-JP" smtClean="0"/>
          </a:p>
          <a:p>
            <a:endParaRPr lang="en-GB" altLang="ja-JP" smtClean="0"/>
          </a:p>
          <a:p>
            <a:endParaRPr lang="en-GB" altLang="ja-JP" smtClean="0"/>
          </a:p>
          <a:p>
            <a:endParaRPr lang="en-GB" altLang="ja-JP" smtClean="0"/>
          </a:p>
          <a:p>
            <a:endParaRPr lang="en-GB" altLang="ja-JP" dirty="0"/>
          </a:p>
        </p:txBody>
      </p:sp>
      <p:sp>
        <p:nvSpPr>
          <p:cNvPr id="82" name="テキスト ボックス 81"/>
          <p:cNvSpPr txBox="1"/>
          <p:nvPr/>
        </p:nvSpPr>
        <p:spPr>
          <a:xfrm>
            <a:off x="3001605" y="5901620"/>
            <a:ext cx="2366367" cy="236391"/>
          </a:xfrm>
          <a:prstGeom prst="rect">
            <a:avLst/>
          </a:prstGeom>
          <a:noFill/>
        </p:spPr>
        <p:txBody>
          <a:bodyPr wrap="square" rtlCol="0">
            <a:spAutoFit/>
          </a:bodyPr>
          <a:lstStyle/>
          <a:p>
            <a:pPr algn="ctr" defTabSz="914400" fontAlgn="auto">
              <a:spcBef>
                <a:spcPts val="0"/>
              </a:spcBef>
              <a:spcAft>
                <a:spcPts val="0"/>
              </a:spcAft>
            </a:pPr>
            <a:r>
              <a:rPr lang="en-US" altLang="ja-JP" sz="1200" dirty="0" smtClean="0">
                <a:solidFill>
                  <a:prstClr val="black"/>
                </a:solidFill>
                <a:latin typeface="Arial" panose="020B0604020202020204" pitchFamily="34" charset="0"/>
                <a:ea typeface="ＭＳ Ｐゴシック" panose="020B0600070205080204" pitchFamily="50" charset="-128"/>
              </a:rPr>
              <a:t>Map data @Google, ZENRIN</a:t>
            </a:r>
            <a:endParaRPr lang="ja-JP" altLang="en-US" sz="1200" dirty="0">
              <a:solidFill>
                <a:prstClr val="black"/>
              </a:solidFill>
              <a:latin typeface="Arial" panose="020B0604020202020204" pitchFamily="34" charset="0"/>
              <a:ea typeface="ＭＳ Ｐゴシック" panose="020B0600070205080204" pitchFamily="50" charset="-128"/>
            </a:endParaRPr>
          </a:p>
        </p:txBody>
      </p:sp>
      <p:grpSp>
        <p:nvGrpSpPr>
          <p:cNvPr id="83" name="グループ化 82"/>
          <p:cNvGrpSpPr/>
          <p:nvPr/>
        </p:nvGrpSpPr>
        <p:grpSpPr>
          <a:xfrm>
            <a:off x="355529" y="2060848"/>
            <a:ext cx="4863900" cy="3826332"/>
            <a:chOff x="432001" y="1632129"/>
            <a:chExt cx="4863900" cy="3826332"/>
          </a:xfrm>
        </p:grpSpPr>
        <p:pic>
          <p:nvPicPr>
            <p:cNvPr id="84" name="図 83"/>
            <p:cNvPicPr>
              <a:picLocks noChangeAspect="1"/>
            </p:cNvPicPr>
            <p:nvPr/>
          </p:nvPicPr>
          <p:blipFill rotWithShape="1">
            <a:blip r:embed="rId3"/>
            <a:srcRect r="11484" b="7804"/>
            <a:stretch/>
          </p:blipFill>
          <p:spPr>
            <a:xfrm>
              <a:off x="432001" y="1632129"/>
              <a:ext cx="4863900" cy="3826332"/>
            </a:xfrm>
            <a:prstGeom prst="rect">
              <a:avLst/>
            </a:prstGeom>
          </p:spPr>
        </p:pic>
        <p:sp>
          <p:nvSpPr>
            <p:cNvPr id="85" name="星 5 84"/>
            <p:cNvSpPr/>
            <p:nvPr/>
          </p:nvSpPr>
          <p:spPr>
            <a:xfrm>
              <a:off x="2580657" y="3188893"/>
              <a:ext cx="206499" cy="206107"/>
            </a:xfrm>
            <a:prstGeom prst="star5">
              <a:avLst/>
            </a:prstGeom>
            <a:solidFill>
              <a:srgbClr val="F07756"/>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smtClean="0">
                <a:ln>
                  <a:noFill/>
                </a:ln>
                <a:solidFill>
                  <a:prstClr val="white"/>
                </a:solidFill>
                <a:effectLst/>
                <a:uLnTx/>
                <a:uFillTx/>
                <a:latin typeface="Arial" panose="020B0604020202020204" pitchFamily="34" charset="0"/>
                <a:ea typeface="ＭＳ Ｐゴシック" panose="020B0600070205080204" pitchFamily="50" charset="-128"/>
                <a:cs typeface="+mn-cs"/>
              </a:endParaRPr>
            </a:p>
          </p:txBody>
        </p:sp>
        <p:sp>
          <p:nvSpPr>
            <p:cNvPr id="86" name="テキスト ボックス 85"/>
            <p:cNvSpPr txBox="1"/>
            <p:nvPr/>
          </p:nvSpPr>
          <p:spPr>
            <a:xfrm>
              <a:off x="2393475" y="2873705"/>
              <a:ext cx="581628" cy="31518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smtClean="0">
                  <a:ln>
                    <a:noFill/>
                  </a:ln>
                  <a:solidFill>
                    <a:srgbClr val="F07756"/>
                  </a:solidFill>
                  <a:effectLst/>
                  <a:uLnTx/>
                  <a:uFillTx/>
                  <a:latin typeface="Arial" panose="020B0604020202020204" pitchFamily="34" charset="0"/>
                  <a:ea typeface="ＭＳ Ｐゴシック" panose="020B0600070205080204" pitchFamily="50" charset="-128"/>
                  <a:cs typeface="Arial" panose="020B0604020202020204" pitchFamily="34" charset="0"/>
                </a:rPr>
                <a:t>BS</a:t>
              </a:r>
              <a:endParaRPr kumimoji="0" lang="ja-JP" altLang="en-US" sz="1800" b="0" i="0" u="none" strike="noStrike" kern="0" cap="none" spc="0" normalizeH="0" baseline="0" noProof="0" dirty="0" smtClean="0">
                <a:ln>
                  <a:noFill/>
                </a:ln>
                <a:solidFill>
                  <a:srgbClr val="F07756"/>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87" name="テキスト ボックス 86"/>
            <p:cNvSpPr txBox="1"/>
            <p:nvPr/>
          </p:nvSpPr>
          <p:spPr>
            <a:xfrm>
              <a:off x="908158" y="3069040"/>
              <a:ext cx="1278579"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smtClean="0">
                  <a:ln w="3175">
                    <a:solidFill>
                      <a:srgbClr val="549E39">
                        <a:lumMod val="40000"/>
                        <a:lumOff val="60000"/>
                        <a:alpha val="35000"/>
                      </a:srgbClr>
                    </a:solidFill>
                  </a:ln>
                  <a:solidFill>
                    <a:srgbClr val="62E465"/>
                  </a:solidFill>
                  <a:effectLst/>
                  <a:uLnTx/>
                  <a:uFillTx/>
                  <a:latin typeface="Arial" panose="020B0604020202020204" pitchFamily="34" charset="0"/>
                  <a:ea typeface="ＭＳ Ｐゴシック" panose="020B0600070205080204" pitchFamily="50" charset="-128"/>
                  <a:cs typeface="Arial" panose="020B0604020202020204" pitchFamily="34" charset="0"/>
                </a:rPr>
                <a:t>MS_pos1</a:t>
              </a:r>
              <a:endParaRPr kumimoji="0" lang="ja-JP" altLang="en-US" sz="1800" b="0" i="0" u="none" strike="noStrike" kern="0" cap="none" spc="0" normalizeH="0" baseline="0" noProof="0" dirty="0" smtClean="0">
                <a:ln w="3175">
                  <a:solidFill>
                    <a:srgbClr val="549E39">
                      <a:lumMod val="40000"/>
                      <a:lumOff val="60000"/>
                      <a:alpha val="35000"/>
                    </a:srgbClr>
                  </a:solidFill>
                </a:ln>
                <a:solidFill>
                  <a:srgbClr val="62E465"/>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88" name="テキスト ボックス 87"/>
            <p:cNvSpPr txBox="1"/>
            <p:nvPr/>
          </p:nvSpPr>
          <p:spPr>
            <a:xfrm>
              <a:off x="3301589" y="3794363"/>
              <a:ext cx="1309084"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smtClean="0">
                  <a:ln w="3175">
                    <a:solidFill>
                      <a:srgbClr val="549E39">
                        <a:lumMod val="40000"/>
                        <a:lumOff val="60000"/>
                        <a:alpha val="35000"/>
                      </a:srgbClr>
                    </a:solidFill>
                  </a:ln>
                  <a:solidFill>
                    <a:srgbClr val="62E465"/>
                  </a:solidFill>
                  <a:effectLst/>
                  <a:uLnTx/>
                  <a:uFillTx/>
                  <a:latin typeface="Arial" panose="020B0604020202020204" pitchFamily="34" charset="0"/>
                  <a:ea typeface="ＭＳ Ｐゴシック" panose="020B0600070205080204" pitchFamily="50" charset="-128"/>
                  <a:cs typeface="Arial" panose="020B0604020202020204" pitchFamily="34" charset="0"/>
                </a:rPr>
                <a:t>MS_pos2</a:t>
              </a:r>
              <a:endParaRPr kumimoji="0" lang="ja-JP" altLang="en-US" sz="1800" b="0" i="0" u="none" strike="noStrike" kern="0" cap="none" spc="0" normalizeH="0" baseline="0" noProof="0" dirty="0" smtClean="0">
                <a:ln w="3175">
                  <a:solidFill>
                    <a:srgbClr val="549E39">
                      <a:lumMod val="40000"/>
                      <a:lumOff val="60000"/>
                      <a:alpha val="35000"/>
                    </a:srgbClr>
                  </a:solidFill>
                </a:ln>
                <a:solidFill>
                  <a:srgbClr val="62E465"/>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89" name="テキスト ボックス 88"/>
            <p:cNvSpPr txBox="1"/>
            <p:nvPr/>
          </p:nvSpPr>
          <p:spPr>
            <a:xfrm>
              <a:off x="3425563" y="3036267"/>
              <a:ext cx="1258265"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smtClean="0">
                  <a:ln w="3175">
                    <a:solidFill>
                      <a:srgbClr val="549E39">
                        <a:lumMod val="40000"/>
                        <a:lumOff val="60000"/>
                        <a:alpha val="35000"/>
                      </a:srgbClr>
                    </a:solidFill>
                  </a:ln>
                  <a:solidFill>
                    <a:srgbClr val="62E465"/>
                  </a:solidFill>
                  <a:effectLst/>
                  <a:uLnTx/>
                  <a:uFillTx/>
                  <a:latin typeface="Arial" panose="020B0604020202020204" pitchFamily="34" charset="0"/>
                  <a:ea typeface="ＭＳ Ｐゴシック" panose="020B0600070205080204" pitchFamily="50" charset="-128"/>
                  <a:cs typeface="Arial" panose="020B0604020202020204" pitchFamily="34" charset="0"/>
                </a:rPr>
                <a:t>MS_pos3</a:t>
              </a:r>
              <a:endParaRPr kumimoji="0" lang="ja-JP" altLang="en-US" sz="1800" b="0" i="0" u="none" strike="noStrike" kern="0" cap="none" spc="0" normalizeH="0" baseline="0" noProof="0" dirty="0" smtClean="0">
                <a:ln w="3175">
                  <a:solidFill>
                    <a:srgbClr val="549E39">
                      <a:lumMod val="40000"/>
                      <a:lumOff val="60000"/>
                      <a:alpha val="35000"/>
                    </a:srgbClr>
                  </a:solidFill>
                </a:ln>
                <a:solidFill>
                  <a:srgbClr val="62E465"/>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90" name="円/楕円 17"/>
            <p:cNvSpPr/>
            <p:nvPr/>
          </p:nvSpPr>
          <p:spPr>
            <a:xfrm>
              <a:off x="1414223" y="2908939"/>
              <a:ext cx="180000" cy="180000"/>
            </a:xfrm>
            <a:prstGeom prst="ellipse">
              <a:avLst/>
            </a:prstGeom>
            <a:solidFill>
              <a:srgbClr val="92D050"/>
            </a:solidFill>
            <a:ln w="28575"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91" name="円/楕円 19"/>
            <p:cNvSpPr/>
            <p:nvPr/>
          </p:nvSpPr>
          <p:spPr>
            <a:xfrm>
              <a:off x="3816153" y="3656377"/>
              <a:ext cx="180000" cy="180000"/>
            </a:xfrm>
            <a:prstGeom prst="ellipse">
              <a:avLst/>
            </a:prstGeom>
            <a:solidFill>
              <a:srgbClr val="92D050"/>
            </a:solidFill>
            <a:ln w="28575"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92" name="円/楕円 20"/>
            <p:cNvSpPr/>
            <p:nvPr/>
          </p:nvSpPr>
          <p:spPr>
            <a:xfrm>
              <a:off x="3964696" y="2856807"/>
              <a:ext cx="180000" cy="180000"/>
            </a:xfrm>
            <a:prstGeom prst="ellipse">
              <a:avLst/>
            </a:prstGeom>
            <a:solidFill>
              <a:srgbClr val="92D050"/>
            </a:solidFill>
            <a:ln w="28575"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smtClean="0">
                <a:ln>
                  <a:noFill/>
                </a:ln>
                <a:solidFill>
                  <a:prstClr val="white"/>
                </a:solidFill>
                <a:effectLst/>
                <a:uLnTx/>
                <a:uFillTx/>
                <a:latin typeface="Calibri" panose="020F0502020204030204"/>
                <a:ea typeface="ＭＳ Ｐゴシック" panose="020B0600070205080204" pitchFamily="50" charset="-128"/>
                <a:cs typeface="+mn-cs"/>
              </a:endParaRPr>
            </a:p>
          </p:txBody>
        </p:sp>
      </p:grpSp>
      <p:pic>
        <p:nvPicPr>
          <p:cNvPr id="93" name="図 92"/>
          <p:cNvPicPr>
            <a:picLocks noChangeAspect="1"/>
          </p:cNvPicPr>
          <p:nvPr/>
        </p:nvPicPr>
        <p:blipFill rotWithShape="1">
          <a:blip r:embed="rId4" cstate="print">
            <a:extLst>
              <a:ext uri="{28A0092B-C50C-407E-A947-70E740481C1C}">
                <a14:useLocalDpi xmlns:a14="http://schemas.microsoft.com/office/drawing/2010/main" val="0"/>
              </a:ext>
            </a:extLst>
          </a:blip>
          <a:srcRect l="34040" t="17387" r="27307" b="13410"/>
          <a:stretch/>
        </p:blipFill>
        <p:spPr>
          <a:xfrm>
            <a:off x="5367972" y="2060848"/>
            <a:ext cx="1594385" cy="3805950"/>
          </a:xfrm>
          <a:prstGeom prst="rect">
            <a:avLst/>
          </a:prstGeom>
        </p:spPr>
      </p:pic>
      <p:pic>
        <p:nvPicPr>
          <p:cNvPr id="94" name="図 93"/>
          <p:cNvPicPr>
            <a:picLocks noChangeAspect="1"/>
          </p:cNvPicPr>
          <p:nvPr/>
        </p:nvPicPr>
        <p:blipFill rotWithShape="1">
          <a:blip r:embed="rId5" cstate="print">
            <a:extLst>
              <a:ext uri="{28A0092B-C50C-407E-A947-70E740481C1C}">
                <a14:useLocalDpi xmlns:a14="http://schemas.microsoft.com/office/drawing/2010/main" val="0"/>
              </a:ext>
            </a:extLst>
          </a:blip>
          <a:srcRect l="26206" t="23890" r="30642" b="925"/>
          <a:stretch/>
        </p:blipFill>
        <p:spPr>
          <a:xfrm>
            <a:off x="7089830" y="2060848"/>
            <a:ext cx="1638300" cy="3805950"/>
          </a:xfrm>
          <a:prstGeom prst="rect">
            <a:avLst/>
          </a:prstGeom>
        </p:spPr>
      </p:pic>
      <p:sp>
        <p:nvSpPr>
          <p:cNvPr id="95" name="テキスト ボックス 94"/>
          <p:cNvSpPr txBox="1"/>
          <p:nvPr/>
        </p:nvSpPr>
        <p:spPr>
          <a:xfrm>
            <a:off x="5367972" y="5866798"/>
            <a:ext cx="1775906" cy="338554"/>
          </a:xfrm>
          <a:prstGeom prst="rect">
            <a:avLst/>
          </a:prstGeom>
          <a:noFill/>
        </p:spPr>
        <p:txBody>
          <a:bodyPr wrap="square" rtlCol="0">
            <a:spAutoFit/>
          </a:bodyPr>
          <a:lstStyle/>
          <a:p>
            <a:pPr algn="ctr" defTabSz="914400" fontAlgn="auto">
              <a:spcBef>
                <a:spcPts val="0"/>
              </a:spcBef>
              <a:spcAft>
                <a:spcPts val="0"/>
              </a:spcAft>
            </a:pPr>
            <a:r>
              <a:rPr lang="en-US" altLang="ja-JP" sz="1600" dirty="0" smtClean="0">
                <a:solidFill>
                  <a:prstClr val="black"/>
                </a:solidFill>
                <a:latin typeface="Calibri" panose="020F0502020204030204"/>
                <a:ea typeface="ＭＳ Ｐゴシック" panose="020B0600070205080204" pitchFamily="50" charset="-128"/>
                <a:cs typeface="Arial Unicode MS" panose="020B0604020202020204" pitchFamily="50" charset="-128"/>
              </a:rPr>
              <a:t>Base Station</a:t>
            </a:r>
            <a:r>
              <a:rPr lang="en-US" altLang="ja-JP" sz="1600" dirty="0" smtClean="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(BS)</a:t>
            </a:r>
            <a:endParaRPr lang="ja-JP" altLang="en-US" sz="160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cxnSp>
        <p:nvCxnSpPr>
          <p:cNvPr id="96" name="直線コネクタ 95"/>
          <p:cNvCxnSpPr/>
          <p:nvPr/>
        </p:nvCxnSpPr>
        <p:spPr>
          <a:xfrm>
            <a:off x="4680009" y="5692061"/>
            <a:ext cx="436926" cy="390"/>
          </a:xfrm>
          <a:prstGeom prst="line">
            <a:avLst/>
          </a:prstGeom>
          <a:noFill/>
          <a:ln w="28575" cap="flat" cmpd="sng" algn="ctr">
            <a:solidFill>
              <a:sysClr val="window" lastClr="FFFFFF"/>
            </a:solidFill>
            <a:prstDash val="solid"/>
            <a:miter lim="800000"/>
          </a:ln>
          <a:effectLst/>
        </p:spPr>
      </p:cxnSp>
      <p:cxnSp>
        <p:nvCxnSpPr>
          <p:cNvPr id="97" name="直線コネクタ 96"/>
          <p:cNvCxnSpPr/>
          <p:nvPr/>
        </p:nvCxnSpPr>
        <p:spPr>
          <a:xfrm flipH="1" flipV="1">
            <a:off x="4689230" y="5628542"/>
            <a:ext cx="1600" cy="76200"/>
          </a:xfrm>
          <a:prstGeom prst="line">
            <a:avLst/>
          </a:prstGeom>
          <a:noFill/>
          <a:ln w="28575" cap="flat" cmpd="sng" algn="ctr">
            <a:solidFill>
              <a:sysClr val="window" lastClr="FFFFFF"/>
            </a:solidFill>
            <a:prstDash val="solid"/>
            <a:miter lim="800000"/>
          </a:ln>
          <a:effectLst/>
        </p:spPr>
      </p:cxnSp>
      <p:cxnSp>
        <p:nvCxnSpPr>
          <p:cNvPr id="98" name="直線コネクタ 97"/>
          <p:cNvCxnSpPr/>
          <p:nvPr/>
        </p:nvCxnSpPr>
        <p:spPr>
          <a:xfrm flipH="1" flipV="1">
            <a:off x="5116935" y="5628542"/>
            <a:ext cx="1600" cy="76200"/>
          </a:xfrm>
          <a:prstGeom prst="line">
            <a:avLst/>
          </a:prstGeom>
          <a:noFill/>
          <a:ln w="28575" cap="flat" cmpd="sng" algn="ctr">
            <a:solidFill>
              <a:sysClr val="window" lastClr="FFFFFF"/>
            </a:solidFill>
            <a:prstDash val="solid"/>
            <a:miter lim="800000"/>
          </a:ln>
          <a:effectLst/>
        </p:spPr>
      </p:cxnSp>
      <p:sp>
        <p:nvSpPr>
          <p:cNvPr id="99" name="テキスト ボックス 98"/>
          <p:cNvSpPr txBox="1"/>
          <p:nvPr/>
        </p:nvSpPr>
        <p:spPr>
          <a:xfrm>
            <a:off x="4608512" y="5360424"/>
            <a:ext cx="759460" cy="369332"/>
          </a:xfrm>
          <a:prstGeom prst="rect">
            <a:avLst/>
          </a:prstGeom>
          <a:noFill/>
        </p:spPr>
        <p:txBody>
          <a:bodyPr wrap="square" rtlCol="0">
            <a:spAutoFit/>
          </a:bodyPr>
          <a:lstStyle/>
          <a:p>
            <a:pPr defTabSz="914400" fontAlgn="auto">
              <a:spcBef>
                <a:spcPts val="0"/>
              </a:spcBef>
              <a:spcAft>
                <a:spcPts val="0"/>
              </a:spcAft>
            </a:pPr>
            <a:r>
              <a:rPr lang="en-US" altLang="ja-JP" sz="1800" dirty="0" smtClean="0">
                <a:solidFill>
                  <a:prstClr val="white"/>
                </a:solidFill>
                <a:latin typeface="Calibri" panose="020F0502020204030204"/>
                <a:ea typeface="ＭＳ Ｐゴシック" panose="020B0600070205080204" pitchFamily="50" charset="-128"/>
              </a:rPr>
              <a:t>10m</a:t>
            </a:r>
            <a:endParaRPr lang="ja-JP" altLang="en-US" sz="1800" dirty="0">
              <a:solidFill>
                <a:prstClr val="white"/>
              </a:solidFill>
              <a:latin typeface="Calibri" panose="020F0502020204030204"/>
              <a:ea typeface="ＭＳ Ｐゴシック" panose="020B0600070205080204" pitchFamily="50" charset="-128"/>
            </a:endParaRPr>
          </a:p>
        </p:txBody>
      </p:sp>
      <p:cxnSp>
        <p:nvCxnSpPr>
          <p:cNvPr id="100" name="直線矢印コネクタ 99"/>
          <p:cNvCxnSpPr/>
          <p:nvPr/>
        </p:nvCxnSpPr>
        <p:spPr>
          <a:xfrm>
            <a:off x="6511896" y="2156202"/>
            <a:ext cx="0" cy="3173243"/>
          </a:xfrm>
          <a:prstGeom prst="straightConnector1">
            <a:avLst/>
          </a:prstGeom>
          <a:noFill/>
          <a:ln w="57150" cap="flat" cmpd="sng" algn="ctr">
            <a:solidFill>
              <a:sysClr val="window" lastClr="FFFFFF"/>
            </a:solidFill>
            <a:prstDash val="solid"/>
            <a:miter lim="800000"/>
            <a:headEnd type="triangle"/>
            <a:tailEnd type="triangle"/>
          </a:ln>
          <a:effectLst/>
        </p:spPr>
      </p:cxnSp>
      <p:sp>
        <p:nvSpPr>
          <p:cNvPr id="101" name="テキスト ボックス 100"/>
          <p:cNvSpPr txBox="1"/>
          <p:nvPr/>
        </p:nvSpPr>
        <p:spPr>
          <a:xfrm>
            <a:off x="6511896" y="2339580"/>
            <a:ext cx="726831" cy="369332"/>
          </a:xfrm>
          <a:prstGeom prst="rect">
            <a:avLst/>
          </a:prstGeom>
          <a:noFill/>
        </p:spPr>
        <p:txBody>
          <a:bodyPr wrap="square" rtlCol="0">
            <a:spAutoFit/>
          </a:bodyPr>
          <a:lstStyle/>
          <a:p>
            <a:pPr defTabSz="914400" fontAlgn="auto">
              <a:spcBef>
                <a:spcPts val="0"/>
              </a:spcBef>
              <a:spcAft>
                <a:spcPts val="0"/>
              </a:spcAft>
            </a:pPr>
            <a:r>
              <a:rPr lang="en-US" altLang="ja-JP" sz="1800" dirty="0" smtClean="0">
                <a:solidFill>
                  <a:prstClr val="white"/>
                </a:solidFill>
                <a:latin typeface="Arial" panose="020B0604020202020204" pitchFamily="34" charset="0"/>
                <a:ea typeface="ＭＳ Ｐゴシック" panose="020B0600070205080204" pitchFamily="50" charset="-128"/>
                <a:cs typeface="Arial" panose="020B0604020202020204" pitchFamily="34" charset="0"/>
              </a:rPr>
              <a:t>3m</a:t>
            </a:r>
            <a:endParaRPr lang="ja-JP" altLang="en-US" sz="1800" dirty="0">
              <a:solidFill>
                <a:prstClr val="white"/>
              </a:solidFill>
              <a:latin typeface="Arial" panose="020B0604020202020204" pitchFamily="34" charset="0"/>
              <a:ea typeface="ＭＳ Ｐゴシック" panose="020B0600070205080204" pitchFamily="50" charset="-128"/>
              <a:cs typeface="Arial" panose="020B0604020202020204" pitchFamily="34" charset="0"/>
            </a:endParaRPr>
          </a:p>
        </p:txBody>
      </p:sp>
      <p:cxnSp>
        <p:nvCxnSpPr>
          <p:cNvPr id="102" name="直線矢印コネクタ 101"/>
          <p:cNvCxnSpPr/>
          <p:nvPr/>
        </p:nvCxnSpPr>
        <p:spPr>
          <a:xfrm>
            <a:off x="8635527" y="2215347"/>
            <a:ext cx="0" cy="3173243"/>
          </a:xfrm>
          <a:prstGeom prst="straightConnector1">
            <a:avLst/>
          </a:prstGeom>
          <a:noFill/>
          <a:ln w="57150" cap="flat" cmpd="sng" algn="ctr">
            <a:solidFill>
              <a:sysClr val="window" lastClr="FFFFFF"/>
            </a:solidFill>
            <a:prstDash val="solid"/>
            <a:miter lim="800000"/>
            <a:headEnd type="triangle"/>
            <a:tailEnd type="triangle"/>
          </a:ln>
          <a:effectLst/>
        </p:spPr>
      </p:cxnSp>
      <p:sp>
        <p:nvSpPr>
          <p:cNvPr id="103" name="テキスト ボックス 102"/>
          <p:cNvSpPr txBox="1"/>
          <p:nvPr/>
        </p:nvSpPr>
        <p:spPr>
          <a:xfrm>
            <a:off x="7143878" y="2339580"/>
            <a:ext cx="1033757" cy="369332"/>
          </a:xfrm>
          <a:prstGeom prst="rect">
            <a:avLst/>
          </a:prstGeom>
          <a:noFill/>
        </p:spPr>
        <p:txBody>
          <a:bodyPr wrap="square" rtlCol="0">
            <a:spAutoFit/>
          </a:bodyPr>
          <a:lstStyle/>
          <a:p>
            <a:pPr defTabSz="914400" fontAlgn="auto">
              <a:spcBef>
                <a:spcPts val="0"/>
              </a:spcBef>
              <a:spcAft>
                <a:spcPts val="0"/>
              </a:spcAft>
            </a:pPr>
            <a:r>
              <a:rPr lang="en-US" altLang="ja-JP" sz="1800" dirty="0" smtClean="0">
                <a:solidFill>
                  <a:prstClr val="white"/>
                </a:solidFill>
                <a:latin typeface="Arial" panose="020B0604020202020204" pitchFamily="34" charset="0"/>
                <a:ea typeface="ＭＳ Ｐゴシック" panose="020B0600070205080204" pitchFamily="50" charset="-128"/>
                <a:cs typeface="Arial" panose="020B0604020202020204" pitchFamily="34" charset="0"/>
              </a:rPr>
              <a:t>1.35m</a:t>
            </a:r>
            <a:endParaRPr lang="ja-JP" altLang="en-US" sz="1800" dirty="0">
              <a:solidFill>
                <a:prstClr val="white"/>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04" name="テキスト ボックス 103"/>
          <p:cNvSpPr txBox="1"/>
          <p:nvPr/>
        </p:nvSpPr>
        <p:spPr>
          <a:xfrm>
            <a:off x="7089830" y="5865116"/>
            <a:ext cx="1878844" cy="338554"/>
          </a:xfrm>
          <a:prstGeom prst="rect">
            <a:avLst/>
          </a:prstGeom>
          <a:noFill/>
        </p:spPr>
        <p:txBody>
          <a:bodyPr wrap="square" rtlCol="0">
            <a:spAutoFit/>
          </a:bodyPr>
          <a:lstStyle/>
          <a:p>
            <a:pPr algn="ctr" defTabSz="914400" fontAlgn="auto">
              <a:spcBef>
                <a:spcPts val="0"/>
              </a:spcBef>
              <a:spcAft>
                <a:spcPts val="0"/>
              </a:spcAft>
            </a:pPr>
            <a:r>
              <a:rPr lang="en-US" altLang="ja-JP" sz="1600" dirty="0" smtClean="0">
                <a:solidFill>
                  <a:prstClr val="black"/>
                </a:solidFill>
                <a:latin typeface="Calibri" panose="020F0502020204030204"/>
                <a:ea typeface="ＭＳ Ｐゴシック" panose="020B0600070205080204" pitchFamily="50" charset="-128"/>
                <a:cs typeface="Arial Unicode MS" panose="020B0604020202020204" pitchFamily="50" charset="-128"/>
              </a:rPr>
              <a:t>Mobile Station</a:t>
            </a:r>
            <a:r>
              <a:rPr lang="en-US" altLang="ja-JP" sz="1600" dirty="0" smtClean="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(MS)</a:t>
            </a:r>
            <a:endParaRPr lang="ja-JP" altLang="en-US" sz="160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105" name="角丸四角形 104"/>
          <p:cNvSpPr/>
          <p:nvPr/>
        </p:nvSpPr>
        <p:spPr>
          <a:xfrm>
            <a:off x="1470975" y="4603603"/>
            <a:ext cx="1878116" cy="477890"/>
          </a:xfrm>
          <a:prstGeom prst="roundRect">
            <a:avLst/>
          </a:prstGeom>
          <a:solidFill>
            <a:sysClr val="window" lastClr="FFFFFF">
              <a:alpha val="85000"/>
            </a:sysClr>
          </a:solidFill>
          <a:ln w="12700" cap="flat" cmpd="sng" algn="ctr">
            <a:solidFill>
              <a:srgbClr val="549E39">
                <a:shade val="50000"/>
              </a:srgbClr>
            </a:solidFill>
            <a:prstDash val="solid"/>
            <a:miter lim="800000"/>
          </a:ln>
          <a:effectLst>
            <a:softEdge rad="635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Line of Sight(</a:t>
            </a:r>
            <a:r>
              <a:rPr kumimoji="0" lang="en-US" altLang="ja-JP" sz="1800" b="0" i="0" u="none" strike="noStrike" kern="0" cap="none" spc="0" normalizeH="0" baseline="0" noProof="0" dirty="0" err="1" smtClean="0">
                <a:ln>
                  <a:noFill/>
                </a:ln>
                <a:solidFill>
                  <a:prstClr val="black"/>
                </a:solidFill>
                <a:effectLst/>
                <a:uLnTx/>
                <a:uFillTx/>
                <a:latin typeface="Calibri" panose="020F0502020204030204"/>
                <a:ea typeface="ＭＳ Ｐゴシック" panose="020B0600070205080204" pitchFamily="50" charset="-128"/>
                <a:cs typeface="+mn-cs"/>
              </a:rPr>
              <a:t>LoS</a:t>
            </a:r>
            <a:r>
              <a:rPr kumimoji="0" lang="en-US" altLang="ja-JP" sz="1800" b="0" i="0" u="none" strike="noStrike" kern="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endParaRPr kumimoji="0" lang="ja-JP" altLang="en-US" sz="1800" b="0" i="0" u="none" strike="noStrike" kern="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p:txBody>
      </p:sp>
      <p:cxnSp>
        <p:nvCxnSpPr>
          <p:cNvPr id="106" name="直線矢印コネクタ 105"/>
          <p:cNvCxnSpPr/>
          <p:nvPr/>
        </p:nvCxnSpPr>
        <p:spPr>
          <a:xfrm flipH="1" flipV="1">
            <a:off x="1611653" y="3867093"/>
            <a:ext cx="575248" cy="646502"/>
          </a:xfrm>
          <a:prstGeom prst="straightConnector1">
            <a:avLst/>
          </a:prstGeom>
          <a:noFill/>
          <a:ln w="38100" cap="flat" cmpd="sng" algn="ctr">
            <a:solidFill>
              <a:sysClr val="window" lastClr="FFFFFF"/>
            </a:solidFill>
            <a:prstDash val="solid"/>
            <a:miter lim="800000"/>
            <a:tailEnd type="triangle"/>
          </a:ln>
          <a:effectLst/>
        </p:spPr>
      </p:cxnSp>
      <p:cxnSp>
        <p:nvCxnSpPr>
          <p:cNvPr id="107" name="直線矢印コネクタ 106"/>
          <p:cNvCxnSpPr>
            <a:endCxn id="88" idx="1"/>
          </p:cNvCxnSpPr>
          <p:nvPr/>
        </p:nvCxnSpPr>
        <p:spPr>
          <a:xfrm flipV="1">
            <a:off x="2607434" y="4407748"/>
            <a:ext cx="617683" cy="153584"/>
          </a:xfrm>
          <a:prstGeom prst="straightConnector1">
            <a:avLst/>
          </a:prstGeom>
          <a:noFill/>
          <a:ln w="38100" cap="flat" cmpd="sng" algn="ctr">
            <a:solidFill>
              <a:sysClr val="window" lastClr="FFFFFF"/>
            </a:solidFill>
            <a:prstDash val="solid"/>
            <a:miter lim="800000"/>
            <a:tailEnd type="triangle"/>
          </a:ln>
          <a:effectLst/>
        </p:spPr>
      </p:cxnSp>
      <p:sp>
        <p:nvSpPr>
          <p:cNvPr id="108" name="角丸四角形 107"/>
          <p:cNvSpPr/>
          <p:nvPr/>
        </p:nvSpPr>
        <p:spPr>
          <a:xfrm>
            <a:off x="2737066" y="2301183"/>
            <a:ext cx="2506271" cy="477890"/>
          </a:xfrm>
          <a:prstGeom prst="roundRect">
            <a:avLst/>
          </a:prstGeom>
          <a:solidFill>
            <a:sysClr val="window" lastClr="FFFFFF">
              <a:alpha val="85000"/>
            </a:sysClr>
          </a:solidFill>
          <a:ln w="12700" cap="flat" cmpd="sng" algn="ctr">
            <a:solidFill>
              <a:srgbClr val="549E39">
                <a:shade val="50000"/>
              </a:srgbClr>
            </a:solidFill>
            <a:prstDash val="solid"/>
            <a:miter lim="800000"/>
          </a:ln>
          <a:effectLst>
            <a:softEdge rad="635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Obstructed </a:t>
            </a:r>
            <a:r>
              <a:rPr kumimoji="0" lang="en-US" altLang="ja-JP" sz="1800" b="0" i="0" u="none" strike="noStrike" kern="0" cap="none" spc="0" normalizeH="0" baseline="0" noProof="0" dirty="0" err="1" smtClean="0">
                <a:ln>
                  <a:noFill/>
                </a:ln>
                <a:solidFill>
                  <a:prstClr val="black"/>
                </a:solidFill>
                <a:effectLst/>
                <a:uLnTx/>
                <a:uFillTx/>
                <a:latin typeface="Calibri" panose="020F0502020204030204"/>
                <a:ea typeface="ＭＳ Ｐゴシック" panose="020B0600070205080204" pitchFamily="50" charset="-128"/>
                <a:cs typeface="+mn-cs"/>
              </a:rPr>
              <a:t>LoS</a:t>
            </a:r>
            <a:r>
              <a:rPr kumimoji="0" lang="en-US" altLang="ja-JP" sz="1800" b="0" i="0" u="none" strike="noStrike" kern="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 (</a:t>
            </a:r>
            <a:r>
              <a:rPr kumimoji="0" lang="en-US" altLang="ja-JP" sz="1800" b="0" i="0" u="none" strike="noStrike" kern="0" cap="none" spc="0" normalizeH="0" baseline="0" noProof="0" dirty="0" err="1" smtClean="0">
                <a:ln>
                  <a:noFill/>
                </a:ln>
                <a:solidFill>
                  <a:prstClr val="black"/>
                </a:solidFill>
                <a:effectLst/>
                <a:uLnTx/>
                <a:uFillTx/>
                <a:latin typeface="Calibri" panose="020F0502020204030204"/>
                <a:ea typeface="ＭＳ Ｐゴシック" panose="020B0600070205080204" pitchFamily="50" charset="-128"/>
                <a:cs typeface="+mn-cs"/>
              </a:rPr>
              <a:t>OLoS</a:t>
            </a:r>
            <a:r>
              <a:rPr kumimoji="0" lang="en-US" altLang="ja-JP" sz="1800" b="0" i="0" u="none" strike="noStrike" kern="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endParaRPr kumimoji="0" lang="ja-JP" altLang="en-US" sz="1800" b="0" i="0" u="none" strike="noStrike" kern="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endParaRPr>
          </a:p>
        </p:txBody>
      </p:sp>
      <p:cxnSp>
        <p:nvCxnSpPr>
          <p:cNvPr id="109" name="直線矢印コネクタ 108"/>
          <p:cNvCxnSpPr/>
          <p:nvPr/>
        </p:nvCxnSpPr>
        <p:spPr>
          <a:xfrm flipH="1">
            <a:off x="4082308" y="2760788"/>
            <a:ext cx="320809" cy="478755"/>
          </a:xfrm>
          <a:prstGeom prst="straightConnector1">
            <a:avLst/>
          </a:prstGeom>
          <a:noFill/>
          <a:ln w="38100" cap="flat" cmpd="sng" algn="ctr">
            <a:solidFill>
              <a:sysClr val="window" lastClr="FFFFFF"/>
            </a:solidFill>
            <a:prstDash val="solid"/>
            <a:miter lim="800000"/>
            <a:tailEnd type="triangle"/>
          </a:ln>
          <a:effectLst/>
        </p:spPr>
      </p:cxnSp>
      <p:sp>
        <p:nvSpPr>
          <p:cNvPr id="5" name="日付プレースホルダー 4"/>
          <p:cNvSpPr>
            <a:spLocks noGrp="1"/>
          </p:cNvSpPr>
          <p:nvPr>
            <p:ph type="dt" idx="15"/>
          </p:nvPr>
        </p:nvSpPr>
        <p:spPr/>
        <p:txBody>
          <a:bodyPr/>
          <a:lstStyle/>
          <a:p>
            <a:r>
              <a:rPr lang="en-US" altLang="ja-JP" smtClean="0"/>
              <a:t>March 2016</a:t>
            </a:r>
            <a:endParaRPr lang="en-GB" dirty="0"/>
          </a:p>
        </p:txBody>
      </p:sp>
      <p:sp>
        <p:nvSpPr>
          <p:cNvPr id="6" name="フッター プレースホルダー 5"/>
          <p:cNvSpPr>
            <a:spLocks noGrp="1"/>
          </p:cNvSpPr>
          <p:nvPr>
            <p:ph type="ftr" idx="14"/>
          </p:nvPr>
        </p:nvSpPr>
        <p:spPr>
          <a:xfrm>
            <a:off x="5357818" y="6475413"/>
            <a:ext cx="3184520" cy="180975"/>
          </a:xfrm>
        </p:spPr>
        <p:txBody>
          <a:bodyPr/>
          <a:lstStyle/>
          <a:p>
            <a:r>
              <a:rPr lang="en-GB" smtClean="0"/>
              <a:t>Minseok Kim, Niigata University</a:t>
            </a:r>
            <a:endParaRPr lang="en-GB" dirty="0"/>
          </a:p>
        </p:txBody>
      </p:sp>
      <p:sp>
        <p:nvSpPr>
          <p:cNvPr id="7" name="スライド番号プレースホルダー 6"/>
          <p:cNvSpPr>
            <a:spLocks noGrp="1"/>
          </p:cNvSpPr>
          <p:nvPr>
            <p:ph type="sldNum" idx="12"/>
          </p:nvPr>
        </p:nvSpPr>
        <p:spPr>
          <a:xfrm>
            <a:off x="4352245" y="6468156"/>
            <a:ext cx="528637" cy="363537"/>
          </a:xfrm>
        </p:spPr>
        <p:txBody>
          <a:bodyPr/>
          <a:lstStyle/>
          <a:p>
            <a:r>
              <a:rPr lang="en-GB" dirty="0" smtClean="0"/>
              <a:t>Slide </a:t>
            </a:r>
            <a:fld id="{440F5867-744E-4AA6-B0ED-4C44D2DFBB7B}" type="slidenum">
              <a:rPr lang="en-GB" smtClean="0"/>
              <a:pPr/>
              <a:t>10</a:t>
            </a:fld>
            <a:endParaRPr lang="en-GB" dirty="0"/>
          </a:p>
        </p:txBody>
      </p:sp>
    </p:spTree>
    <p:extLst>
      <p:ext uri="{BB962C8B-B14F-4D97-AF65-F5344CB8AC3E}">
        <p14:creationId xmlns:p14="http://schemas.microsoft.com/office/powerpoint/2010/main" val="1564088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p:txBody>
          <a:bodyPr/>
          <a:lstStyle/>
          <a:p>
            <a:r>
              <a:rPr lang="en-US" altLang="ja-JP" smtClean="0"/>
              <a:t>Data Processing</a:t>
            </a:r>
            <a:endParaRPr lang="ja-JP" altLang="en-US" dirty="0" smtClean="0"/>
          </a:p>
        </p:txBody>
      </p:sp>
      <p:sp>
        <p:nvSpPr>
          <p:cNvPr id="23556" name="Rectangle 3"/>
          <p:cNvSpPr>
            <a:spLocks noGrp="1" noChangeArrowheads="1"/>
          </p:cNvSpPr>
          <p:nvPr>
            <p:ph type="body" idx="1"/>
          </p:nvPr>
        </p:nvSpPr>
        <p:spPr/>
        <p:txBody>
          <a:bodyPr/>
          <a:lstStyle/>
          <a:p>
            <a:pPr>
              <a:buFont typeface="Arial" panose="020B0604020202020204" pitchFamily="34" charset="0"/>
              <a:buChar char="•"/>
            </a:pPr>
            <a:r>
              <a:rPr lang="en-US" altLang="ja-JP" dirty="0"/>
              <a:t>Double directional channel impulse response</a:t>
            </a:r>
          </a:p>
          <a:p>
            <a:pPr>
              <a:buFont typeface="Arial" panose="020B0604020202020204" pitchFamily="34" charset="0"/>
              <a:buChar char="•"/>
            </a:pPr>
            <a:endParaRPr lang="en-US" altLang="ja-JP" dirty="0"/>
          </a:p>
          <a:p>
            <a:pPr>
              <a:buFont typeface="Arial" panose="020B0604020202020204" pitchFamily="34" charset="0"/>
              <a:buChar char="•"/>
            </a:pPr>
            <a:endParaRPr lang="en-US" altLang="ja-JP" dirty="0"/>
          </a:p>
          <a:p>
            <a:pPr>
              <a:buFont typeface="Arial" panose="020B0604020202020204" pitchFamily="34" charset="0"/>
              <a:buChar char="•"/>
            </a:pPr>
            <a:endParaRPr lang="en-US" altLang="ja-JP" dirty="0"/>
          </a:p>
          <a:p>
            <a:pPr>
              <a:buFont typeface="Arial" panose="020B0604020202020204" pitchFamily="34" charset="0"/>
              <a:buChar char="•"/>
            </a:pPr>
            <a:r>
              <a:rPr lang="en-US" altLang="ja-JP" dirty="0"/>
              <a:t>Double directional angle delay power spectrum (DDADPS)</a:t>
            </a:r>
          </a:p>
          <a:p>
            <a:pPr>
              <a:buFont typeface="Arial" panose="020B0604020202020204" pitchFamily="34" charset="0"/>
              <a:buChar char="•"/>
            </a:pPr>
            <a:endParaRPr lang="en-US" altLang="ja-JP" dirty="0" smtClean="0"/>
          </a:p>
        </p:txBody>
      </p:sp>
      <p:sp>
        <p:nvSpPr>
          <p:cNvPr id="5" name="日付プレースホルダー 4"/>
          <p:cNvSpPr>
            <a:spLocks noGrp="1"/>
          </p:cNvSpPr>
          <p:nvPr>
            <p:ph type="dt" idx="15"/>
          </p:nvPr>
        </p:nvSpPr>
        <p:spPr/>
        <p:txBody>
          <a:bodyPr/>
          <a:lstStyle/>
          <a:p>
            <a:r>
              <a:rPr lang="en-US" altLang="ja-JP" smtClean="0"/>
              <a:t>March 2016</a:t>
            </a:r>
            <a:endParaRPr lang="en-GB" dirty="0"/>
          </a:p>
        </p:txBody>
      </p:sp>
      <p:sp>
        <p:nvSpPr>
          <p:cNvPr id="6" name="フッター プレースホルダー 5"/>
          <p:cNvSpPr>
            <a:spLocks noGrp="1"/>
          </p:cNvSpPr>
          <p:nvPr>
            <p:ph type="ftr" idx="14"/>
          </p:nvPr>
        </p:nvSpPr>
        <p:spPr>
          <a:xfrm>
            <a:off x="5355177" y="6472692"/>
            <a:ext cx="3184520" cy="180975"/>
          </a:xfrm>
        </p:spPr>
        <p:txBody>
          <a:bodyPr/>
          <a:lstStyle/>
          <a:p>
            <a:r>
              <a:rPr lang="en-GB" dirty="0" smtClean="0"/>
              <a:t>Minseok Kim, Niigata University</a:t>
            </a:r>
            <a:endParaRPr lang="en-GB" dirty="0"/>
          </a:p>
        </p:txBody>
      </p:sp>
      <p:sp>
        <p:nvSpPr>
          <p:cNvPr id="8" name="スライド番号プレースホルダー 7"/>
          <p:cNvSpPr>
            <a:spLocks noGrp="1"/>
          </p:cNvSpPr>
          <p:nvPr>
            <p:ph type="sldNum" idx="12"/>
          </p:nvPr>
        </p:nvSpPr>
        <p:spPr>
          <a:xfrm>
            <a:off x="4349604" y="6472692"/>
            <a:ext cx="528637" cy="363537"/>
          </a:xfrm>
        </p:spPr>
        <p:txBody>
          <a:bodyPr/>
          <a:lstStyle/>
          <a:p>
            <a:r>
              <a:rPr lang="en-GB" dirty="0" smtClean="0"/>
              <a:t>Slide </a:t>
            </a:r>
            <a:fld id="{440F5867-744E-4AA6-B0ED-4C44D2DFBB7B}" type="slidenum">
              <a:rPr lang="en-GB" smtClean="0"/>
              <a:pPr/>
              <a:t>11</a:t>
            </a:fld>
            <a:endParaRPr lang="en-GB" dirty="0"/>
          </a:p>
        </p:txBody>
      </p:sp>
      <p:sp>
        <p:nvSpPr>
          <p:cNvPr id="29" name="右中かっこ 28"/>
          <p:cNvSpPr/>
          <p:nvPr/>
        </p:nvSpPr>
        <p:spPr bwMode="auto">
          <a:xfrm rot="16200000">
            <a:off x="5237069" y="2492606"/>
            <a:ext cx="164123" cy="589131"/>
          </a:xfrm>
          <a:prstGeom prst="righ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449263" rtl="0" eaLnBrk="1" fontAlgn="base" latinLnBrk="0" hangingPunct="1">
              <a:lnSpc>
                <a:spcPct val="98000"/>
              </a:lnSpc>
              <a:spcBef>
                <a:spcPct val="0"/>
              </a:spcBef>
              <a:spcAft>
                <a:spcPct val="0"/>
              </a:spcAft>
              <a:buClr>
                <a:srgbClr val="000000"/>
              </a:buClr>
              <a:buSzPct val="100000"/>
              <a:buFont typeface="Times New Roman" pitchFamily="16" charset="0"/>
              <a:buNone/>
              <a:tabLst/>
            </a:pPr>
            <a:endParaRPr kumimoji="0" lang="ja-JP" altLang="en-US" sz="1400" b="0" i="0" u="none" strike="noStrike" cap="none" normalizeH="0" baseline="0" smtClean="0">
              <a:ln>
                <a:noFill/>
              </a:ln>
              <a:solidFill>
                <a:schemeClr val="bg1"/>
              </a:solidFill>
              <a:effectLst/>
              <a:latin typeface="Times New Roman" pitchFamily="16" charset="0"/>
              <a:ea typeface="굴림" pitchFamily="32" charset="-127"/>
            </a:endParaRPr>
          </a:p>
        </p:txBody>
      </p:sp>
      <p:sp>
        <p:nvSpPr>
          <p:cNvPr id="30" name="正方形/長方形 29"/>
          <p:cNvSpPr/>
          <p:nvPr/>
        </p:nvSpPr>
        <p:spPr>
          <a:xfrm>
            <a:off x="4967781" y="2452574"/>
            <a:ext cx="633507" cy="369332"/>
          </a:xfrm>
          <a:prstGeom prst="rect">
            <a:avLst/>
          </a:prstGeom>
        </p:spPr>
        <p:txBody>
          <a:bodyPr wrap="none">
            <a:spAutoFit/>
          </a:bodyPr>
          <a:lstStyle/>
          <a:p>
            <a:r>
              <a:rPr lang="en-US" altLang="ja-JP" sz="1800" dirty="0" err="1" smtClean="0">
                <a:solidFill>
                  <a:srgbClr val="FF0000"/>
                </a:solidFill>
              </a:rPr>
              <a:t>AoA</a:t>
            </a:r>
            <a:endParaRPr lang="ja-JP" altLang="en-US" sz="1800" dirty="0">
              <a:solidFill>
                <a:srgbClr val="FF0000"/>
              </a:solidFill>
            </a:endParaRPr>
          </a:p>
        </p:txBody>
      </p:sp>
      <p:sp>
        <p:nvSpPr>
          <p:cNvPr id="31" name="正方形/長方形 30"/>
          <p:cNvSpPr/>
          <p:nvPr/>
        </p:nvSpPr>
        <p:spPr>
          <a:xfrm>
            <a:off x="5759301" y="2452574"/>
            <a:ext cx="633507" cy="369332"/>
          </a:xfrm>
          <a:prstGeom prst="rect">
            <a:avLst/>
          </a:prstGeom>
        </p:spPr>
        <p:txBody>
          <a:bodyPr wrap="none">
            <a:spAutoFit/>
          </a:bodyPr>
          <a:lstStyle/>
          <a:p>
            <a:r>
              <a:rPr lang="en-US" altLang="ja-JP" sz="1800" dirty="0" err="1" smtClean="0">
                <a:solidFill>
                  <a:srgbClr val="FF0000"/>
                </a:solidFill>
              </a:rPr>
              <a:t>AoD</a:t>
            </a:r>
            <a:endParaRPr lang="ja-JP" altLang="en-US" sz="1800" dirty="0">
              <a:solidFill>
                <a:srgbClr val="FF0000"/>
              </a:solidFill>
            </a:endParaRPr>
          </a:p>
        </p:txBody>
      </p:sp>
      <mc:AlternateContent xmlns:mc="http://schemas.openxmlformats.org/markup-compatibility/2006" xmlns:a14="http://schemas.microsoft.com/office/drawing/2010/main">
        <mc:Choice Requires="a14">
          <p:sp>
            <p:nvSpPr>
              <p:cNvPr id="32" name="正方形/長方形 31"/>
              <p:cNvSpPr/>
              <p:nvPr/>
            </p:nvSpPr>
            <p:spPr>
              <a:xfrm>
                <a:off x="1475656" y="4797152"/>
                <a:ext cx="5306003" cy="51033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charset="0"/>
                            </a:rPr>
                          </m:ctrlPr>
                        </m:sSubPr>
                        <m:e>
                          <m:r>
                            <a:rPr lang="en-US" altLang="ja-JP" sz="2000" i="1">
                              <a:solidFill>
                                <a:schemeClr val="tx1"/>
                              </a:solidFill>
                              <a:latin typeface="Cambria Math" panose="02040503050406030204" pitchFamily="18" charset="0"/>
                            </a:rPr>
                            <m:t>𝑃</m:t>
                          </m:r>
                        </m:e>
                        <m:sub>
                          <m:r>
                            <m:rPr>
                              <m:sty m:val="p"/>
                            </m:rPr>
                            <a:rPr lang="en-US" altLang="ja-JP" sz="2000" i="0">
                              <a:solidFill>
                                <a:schemeClr val="tx1"/>
                              </a:solidFill>
                              <a:latin typeface="Cambria Math" panose="02040503050406030204" pitchFamily="18" charset="0"/>
                            </a:rPr>
                            <m:t>qp</m:t>
                          </m:r>
                        </m:sub>
                      </m:sSub>
                      <m:d>
                        <m:dPr>
                          <m:ctrlPr>
                            <a:rPr lang="en-US" altLang="ja-JP" sz="2000" i="1">
                              <a:solidFill>
                                <a:schemeClr val="tx1"/>
                              </a:solidFill>
                              <a:latin typeface="Cambria Math" charset="0"/>
                            </a:rPr>
                          </m:ctrlPr>
                        </m:dPr>
                        <m:e>
                          <m:r>
                            <a:rPr lang="en-US" altLang="ja-JP" sz="2000" i="1">
                              <a:solidFill>
                                <a:schemeClr val="tx1"/>
                              </a:solidFill>
                              <a:latin typeface="Cambria Math" panose="02040503050406030204" pitchFamily="18" charset="0"/>
                            </a:rPr>
                            <m:t>𝜏</m:t>
                          </m:r>
                          <m:r>
                            <a:rPr lang="en-US" altLang="ja-JP" sz="2000" i="1">
                              <a:solidFill>
                                <a:schemeClr val="tx1"/>
                              </a:solidFill>
                              <a:latin typeface="Cambria Math" panose="02040503050406030204" pitchFamily="18" charset="0"/>
                            </a:rPr>
                            <m:t>,</m:t>
                          </m:r>
                          <m:sSub>
                            <m:sSubPr>
                              <m:ctrlPr>
                                <a:rPr lang="en-US" altLang="ja-JP" sz="2000" i="1">
                                  <a:solidFill>
                                    <a:schemeClr val="tx1"/>
                                  </a:solidFill>
                                  <a:latin typeface="Cambria Math" charset="0"/>
                                </a:rPr>
                              </m:ctrlPr>
                            </m:sSubPr>
                            <m:e>
                              <m:r>
                                <a:rPr lang="en-US" altLang="ja-JP" sz="2000" i="1">
                                  <a:solidFill>
                                    <a:schemeClr val="tx1"/>
                                  </a:solidFill>
                                  <a:latin typeface="Cambria Math" panose="02040503050406030204" pitchFamily="18" charset="0"/>
                                </a:rPr>
                                <m:t>𝜗</m:t>
                              </m:r>
                            </m:e>
                            <m:sub>
                              <m:r>
                                <a:rPr lang="en-US" altLang="ja-JP" sz="2000" i="1">
                                  <a:solidFill>
                                    <a:schemeClr val="tx1"/>
                                  </a:solidFill>
                                  <a:latin typeface="Cambria Math" panose="02040503050406030204" pitchFamily="18" charset="0"/>
                                </a:rPr>
                                <m:t>𝑖</m:t>
                              </m:r>
                            </m:sub>
                          </m:sSub>
                          <m:r>
                            <a:rPr lang="en-US" altLang="ja-JP" sz="2000" i="1">
                              <a:solidFill>
                                <a:schemeClr val="tx1"/>
                              </a:solidFill>
                              <a:latin typeface="Cambria Math" panose="02040503050406030204" pitchFamily="18" charset="0"/>
                            </a:rPr>
                            <m:t>,</m:t>
                          </m:r>
                          <m:sSub>
                            <m:sSubPr>
                              <m:ctrlPr>
                                <a:rPr lang="en-US" altLang="ja-JP" sz="2000" i="1">
                                  <a:solidFill>
                                    <a:schemeClr val="tx1"/>
                                  </a:solidFill>
                                  <a:latin typeface="Cambria Math" charset="0"/>
                                </a:rPr>
                              </m:ctrlPr>
                            </m:sSubPr>
                            <m:e>
                              <m:r>
                                <a:rPr lang="en-US" altLang="ja-JP" sz="2000" i="1">
                                  <a:solidFill>
                                    <a:schemeClr val="tx1"/>
                                  </a:solidFill>
                                  <a:latin typeface="Cambria Math" panose="02040503050406030204" pitchFamily="18" charset="0"/>
                                </a:rPr>
                                <m:t>𝜑</m:t>
                              </m:r>
                            </m:e>
                            <m:sub>
                              <m:r>
                                <a:rPr lang="en-US" altLang="ja-JP" sz="2000" b="0" i="1" smtClean="0">
                                  <a:solidFill>
                                    <a:schemeClr val="tx1"/>
                                  </a:solidFill>
                                  <a:latin typeface="Cambria Math" panose="02040503050406030204" pitchFamily="18" charset="0"/>
                                </a:rPr>
                                <m:t>𝑗</m:t>
                              </m:r>
                            </m:sub>
                          </m:sSub>
                          <m:r>
                            <a:rPr lang="en-US" altLang="ja-JP" sz="2000" b="0" i="1" smtClean="0">
                              <a:solidFill>
                                <a:schemeClr val="tx1"/>
                              </a:solidFill>
                              <a:latin typeface="Cambria Math" panose="02040503050406030204" pitchFamily="18" charset="0"/>
                            </a:rPr>
                            <m:t>,</m:t>
                          </m:r>
                          <m:sSubSup>
                            <m:sSubSupPr>
                              <m:ctrlPr>
                                <a:rPr lang="en-US" altLang="ja-JP" sz="2000" b="0" i="1" smtClean="0">
                                  <a:solidFill>
                                    <a:schemeClr val="tx1"/>
                                  </a:solidFill>
                                  <a:latin typeface="Cambria Math" charset="0"/>
                                </a:rPr>
                              </m:ctrlPr>
                            </m:sSubSupPr>
                            <m:e>
                              <m:r>
                                <a:rPr lang="en-US" altLang="ja-JP" sz="2000" b="0" i="1" smtClean="0">
                                  <a:solidFill>
                                    <a:schemeClr val="tx1"/>
                                  </a:solidFill>
                                  <a:latin typeface="Cambria Math" panose="02040503050406030204" pitchFamily="18" charset="0"/>
                                </a:rPr>
                                <m:t>𝜗</m:t>
                              </m:r>
                            </m:e>
                            <m:sub>
                              <m:r>
                                <a:rPr lang="en-US" altLang="ja-JP" sz="2000" b="0" i="1" smtClean="0">
                                  <a:solidFill>
                                    <a:schemeClr val="tx1"/>
                                  </a:solidFill>
                                  <a:latin typeface="Cambria Math" panose="02040503050406030204" pitchFamily="18" charset="0"/>
                                </a:rPr>
                                <m:t>𝑚</m:t>
                              </m:r>
                            </m:sub>
                            <m:sup>
                              <m:r>
                                <a:rPr lang="en-US" altLang="ja-JP" sz="2000" b="0" i="1" smtClean="0">
                                  <a:solidFill>
                                    <a:schemeClr val="tx1"/>
                                  </a:solidFill>
                                  <a:latin typeface="Cambria Math" panose="02040503050406030204" pitchFamily="18" charset="0"/>
                                </a:rPr>
                                <m:t>′</m:t>
                              </m:r>
                            </m:sup>
                          </m:sSubSup>
                          <m:r>
                            <a:rPr lang="en-US" altLang="ja-JP" sz="2000" b="0" i="1" smtClean="0">
                              <a:solidFill>
                                <a:schemeClr val="tx1"/>
                              </a:solidFill>
                              <a:latin typeface="Cambria Math" panose="02040503050406030204" pitchFamily="18" charset="0"/>
                            </a:rPr>
                            <m:t>,</m:t>
                          </m:r>
                          <m:sSubSup>
                            <m:sSubSupPr>
                              <m:ctrlPr>
                                <a:rPr lang="en-US" altLang="ja-JP" sz="2000" b="0" i="1" smtClean="0">
                                  <a:solidFill>
                                    <a:schemeClr val="tx1"/>
                                  </a:solidFill>
                                  <a:latin typeface="Cambria Math" charset="0"/>
                                </a:rPr>
                              </m:ctrlPr>
                            </m:sSubSupPr>
                            <m:e>
                              <m:r>
                                <a:rPr lang="en-US" altLang="ja-JP" sz="2000" b="0" i="1" smtClean="0">
                                  <a:solidFill>
                                    <a:schemeClr val="tx1"/>
                                  </a:solidFill>
                                  <a:latin typeface="Cambria Math" panose="02040503050406030204" pitchFamily="18" charset="0"/>
                                </a:rPr>
                                <m:t>𝜑</m:t>
                              </m:r>
                            </m:e>
                            <m:sub>
                              <m:r>
                                <a:rPr lang="en-US" altLang="ja-JP" sz="2000" b="0" i="1" smtClean="0">
                                  <a:solidFill>
                                    <a:schemeClr val="tx1"/>
                                  </a:solidFill>
                                  <a:latin typeface="Cambria Math" panose="02040503050406030204" pitchFamily="18" charset="0"/>
                                </a:rPr>
                                <m:t>𝑛</m:t>
                              </m:r>
                            </m:sub>
                            <m:sup>
                              <m:r>
                                <a:rPr lang="en-US" altLang="ja-JP" sz="2000" b="0" i="1" smtClean="0">
                                  <a:solidFill>
                                    <a:schemeClr val="tx1"/>
                                  </a:solidFill>
                                  <a:latin typeface="Cambria Math" panose="02040503050406030204" pitchFamily="18" charset="0"/>
                                </a:rPr>
                                <m:t>′</m:t>
                              </m:r>
                            </m:sup>
                          </m:sSubSup>
                        </m:e>
                      </m:d>
                      <m:r>
                        <a:rPr lang="en-US" altLang="ja-JP" sz="2000" b="0" i="1" smtClean="0">
                          <a:solidFill>
                            <a:schemeClr val="tx1"/>
                          </a:solidFill>
                          <a:latin typeface="Cambria Math" panose="02040503050406030204" pitchFamily="18" charset="0"/>
                        </a:rPr>
                        <m:t>=</m:t>
                      </m:r>
                      <m:sSup>
                        <m:sSupPr>
                          <m:ctrlPr>
                            <a:rPr lang="en-US" altLang="ja-JP" sz="2000" b="0" i="1" smtClean="0">
                              <a:solidFill>
                                <a:schemeClr val="tx1"/>
                              </a:solidFill>
                              <a:latin typeface="Cambria Math" charset="0"/>
                            </a:rPr>
                          </m:ctrlPr>
                        </m:sSupPr>
                        <m:e>
                          <m:d>
                            <m:dPr>
                              <m:begChr m:val="|"/>
                              <m:endChr m:val="|"/>
                              <m:ctrlPr>
                                <a:rPr lang="en-US" altLang="ja-JP" sz="2000" b="0" i="1" smtClean="0">
                                  <a:solidFill>
                                    <a:schemeClr val="tx1"/>
                                  </a:solidFill>
                                  <a:latin typeface="Cambria Math" charset="0"/>
                                </a:rPr>
                              </m:ctrlPr>
                            </m:dPr>
                            <m:e>
                              <m:sSub>
                                <m:sSubPr>
                                  <m:ctrlPr>
                                    <a:rPr lang="en-US" altLang="ja-JP" sz="2000" i="1">
                                      <a:solidFill>
                                        <a:schemeClr val="tx1"/>
                                      </a:solidFill>
                                      <a:latin typeface="Cambria Math" charset="0"/>
                                    </a:rPr>
                                  </m:ctrlPr>
                                </m:sSubPr>
                                <m:e>
                                  <m:r>
                                    <a:rPr lang="en-US" altLang="ja-JP" sz="2000" i="1">
                                      <a:solidFill>
                                        <a:schemeClr val="tx1"/>
                                      </a:solidFill>
                                      <a:latin typeface="Cambria Math" panose="02040503050406030204" pitchFamily="18" charset="0"/>
                                    </a:rPr>
                                    <m:t>h</m:t>
                                  </m:r>
                                </m:e>
                                <m:sub>
                                  <m:r>
                                    <m:rPr>
                                      <m:sty m:val="p"/>
                                    </m:rPr>
                                    <a:rPr lang="en-US" altLang="ja-JP" sz="2000" i="0">
                                      <a:solidFill>
                                        <a:schemeClr val="tx1"/>
                                      </a:solidFill>
                                      <a:latin typeface="Cambria Math" panose="02040503050406030204" pitchFamily="18" charset="0"/>
                                    </a:rPr>
                                    <m:t>qp</m:t>
                                  </m:r>
                                </m:sub>
                              </m:sSub>
                              <m:d>
                                <m:dPr>
                                  <m:ctrlPr>
                                    <a:rPr lang="en-US" altLang="ja-JP" sz="2000" i="1">
                                      <a:solidFill>
                                        <a:schemeClr val="tx1"/>
                                      </a:solidFill>
                                      <a:latin typeface="Cambria Math" charset="0"/>
                                    </a:rPr>
                                  </m:ctrlPr>
                                </m:dPr>
                                <m:e>
                                  <m:r>
                                    <a:rPr lang="en-US" altLang="ja-JP" sz="2000" i="1">
                                      <a:solidFill>
                                        <a:schemeClr val="tx1"/>
                                      </a:solidFill>
                                      <a:latin typeface="Cambria Math" panose="02040503050406030204" pitchFamily="18" charset="0"/>
                                    </a:rPr>
                                    <m:t>𝜏</m:t>
                                  </m:r>
                                  <m:r>
                                    <a:rPr lang="en-US" altLang="ja-JP" sz="2000" i="1">
                                      <a:solidFill>
                                        <a:schemeClr val="tx1"/>
                                      </a:solidFill>
                                      <a:latin typeface="Cambria Math" panose="02040503050406030204" pitchFamily="18" charset="0"/>
                                    </a:rPr>
                                    <m:t>,</m:t>
                                  </m:r>
                                  <m:sSub>
                                    <m:sSubPr>
                                      <m:ctrlPr>
                                        <a:rPr lang="en-US" altLang="ja-JP" sz="2000" i="1">
                                          <a:solidFill>
                                            <a:schemeClr val="tx1"/>
                                          </a:solidFill>
                                          <a:latin typeface="Cambria Math" charset="0"/>
                                        </a:rPr>
                                      </m:ctrlPr>
                                    </m:sSubPr>
                                    <m:e>
                                      <m:r>
                                        <a:rPr lang="en-US" altLang="ja-JP" sz="2000" i="1">
                                          <a:solidFill>
                                            <a:schemeClr val="tx1"/>
                                          </a:solidFill>
                                          <a:latin typeface="Cambria Math" panose="02040503050406030204" pitchFamily="18" charset="0"/>
                                        </a:rPr>
                                        <m:t>𝜗</m:t>
                                      </m:r>
                                    </m:e>
                                    <m:sub>
                                      <m:r>
                                        <a:rPr lang="en-US" altLang="ja-JP" sz="2000" i="1">
                                          <a:solidFill>
                                            <a:schemeClr val="tx1"/>
                                          </a:solidFill>
                                          <a:latin typeface="Cambria Math" panose="02040503050406030204" pitchFamily="18" charset="0"/>
                                        </a:rPr>
                                        <m:t>𝑖</m:t>
                                      </m:r>
                                    </m:sub>
                                  </m:sSub>
                                  <m:r>
                                    <a:rPr lang="en-US" altLang="ja-JP" sz="2000" i="1">
                                      <a:solidFill>
                                        <a:schemeClr val="tx1"/>
                                      </a:solidFill>
                                      <a:latin typeface="Cambria Math" panose="02040503050406030204" pitchFamily="18" charset="0"/>
                                    </a:rPr>
                                    <m:t>,</m:t>
                                  </m:r>
                                  <m:sSub>
                                    <m:sSubPr>
                                      <m:ctrlPr>
                                        <a:rPr lang="en-US" altLang="ja-JP" sz="2000" i="1">
                                          <a:solidFill>
                                            <a:schemeClr val="tx1"/>
                                          </a:solidFill>
                                          <a:latin typeface="Cambria Math" charset="0"/>
                                        </a:rPr>
                                      </m:ctrlPr>
                                    </m:sSubPr>
                                    <m:e>
                                      <m:r>
                                        <a:rPr lang="en-US" altLang="ja-JP" sz="2000" i="1">
                                          <a:solidFill>
                                            <a:schemeClr val="tx1"/>
                                          </a:solidFill>
                                          <a:latin typeface="Cambria Math" panose="02040503050406030204" pitchFamily="18" charset="0"/>
                                        </a:rPr>
                                        <m:t>𝜑</m:t>
                                      </m:r>
                                    </m:e>
                                    <m:sub>
                                      <m:r>
                                        <a:rPr lang="en-US" altLang="ja-JP" sz="2000" b="0" i="1" smtClean="0">
                                          <a:solidFill>
                                            <a:schemeClr val="tx1"/>
                                          </a:solidFill>
                                          <a:latin typeface="Cambria Math" panose="02040503050406030204" pitchFamily="18" charset="0"/>
                                        </a:rPr>
                                        <m:t>𝑗</m:t>
                                      </m:r>
                                    </m:sub>
                                  </m:sSub>
                                  <m:r>
                                    <a:rPr lang="en-US" altLang="ja-JP" sz="2000" i="1">
                                      <a:solidFill>
                                        <a:schemeClr val="tx1"/>
                                      </a:solidFill>
                                      <a:latin typeface="Cambria Math" panose="02040503050406030204" pitchFamily="18" charset="0"/>
                                    </a:rPr>
                                    <m:t>,</m:t>
                                  </m:r>
                                  <m:sSubSup>
                                    <m:sSubSupPr>
                                      <m:ctrlPr>
                                        <a:rPr lang="en-US" altLang="ja-JP" sz="2000" i="1">
                                          <a:solidFill>
                                            <a:schemeClr val="tx1"/>
                                          </a:solidFill>
                                          <a:latin typeface="Cambria Math" charset="0"/>
                                        </a:rPr>
                                      </m:ctrlPr>
                                    </m:sSubSupPr>
                                    <m:e>
                                      <m:r>
                                        <a:rPr lang="en-US" altLang="ja-JP" sz="2000" i="1">
                                          <a:solidFill>
                                            <a:schemeClr val="tx1"/>
                                          </a:solidFill>
                                          <a:latin typeface="Cambria Math" panose="02040503050406030204" pitchFamily="18" charset="0"/>
                                        </a:rPr>
                                        <m:t>𝜗</m:t>
                                      </m:r>
                                    </m:e>
                                    <m:sub>
                                      <m:r>
                                        <a:rPr lang="en-US" altLang="ja-JP" sz="2000" i="1">
                                          <a:solidFill>
                                            <a:schemeClr val="tx1"/>
                                          </a:solidFill>
                                          <a:latin typeface="Cambria Math" panose="02040503050406030204" pitchFamily="18" charset="0"/>
                                        </a:rPr>
                                        <m:t>𝑚</m:t>
                                      </m:r>
                                    </m:sub>
                                    <m:sup>
                                      <m:r>
                                        <a:rPr lang="en-US" altLang="ja-JP" sz="2000" i="1">
                                          <a:solidFill>
                                            <a:schemeClr val="tx1"/>
                                          </a:solidFill>
                                          <a:latin typeface="Cambria Math" panose="02040503050406030204" pitchFamily="18" charset="0"/>
                                        </a:rPr>
                                        <m:t>′</m:t>
                                      </m:r>
                                    </m:sup>
                                  </m:sSubSup>
                                  <m:r>
                                    <a:rPr lang="en-US" altLang="ja-JP" sz="2000" i="1">
                                      <a:solidFill>
                                        <a:schemeClr val="tx1"/>
                                      </a:solidFill>
                                      <a:latin typeface="Cambria Math" panose="02040503050406030204" pitchFamily="18" charset="0"/>
                                    </a:rPr>
                                    <m:t>,</m:t>
                                  </m:r>
                                  <m:sSubSup>
                                    <m:sSubSupPr>
                                      <m:ctrlPr>
                                        <a:rPr lang="en-US" altLang="ja-JP" sz="2000" i="1">
                                          <a:solidFill>
                                            <a:schemeClr val="tx1"/>
                                          </a:solidFill>
                                          <a:latin typeface="Cambria Math" charset="0"/>
                                        </a:rPr>
                                      </m:ctrlPr>
                                    </m:sSubSupPr>
                                    <m:e>
                                      <m:r>
                                        <a:rPr lang="en-US" altLang="ja-JP" sz="2000" i="1">
                                          <a:solidFill>
                                            <a:schemeClr val="tx1"/>
                                          </a:solidFill>
                                          <a:latin typeface="Cambria Math" panose="02040503050406030204" pitchFamily="18" charset="0"/>
                                        </a:rPr>
                                        <m:t>𝜑</m:t>
                                      </m:r>
                                    </m:e>
                                    <m:sub>
                                      <m:r>
                                        <a:rPr lang="en-US" altLang="ja-JP" sz="2000" i="1">
                                          <a:solidFill>
                                            <a:schemeClr val="tx1"/>
                                          </a:solidFill>
                                          <a:latin typeface="Cambria Math" panose="02040503050406030204" pitchFamily="18" charset="0"/>
                                        </a:rPr>
                                        <m:t>𝑛</m:t>
                                      </m:r>
                                    </m:sub>
                                    <m:sup>
                                      <m:r>
                                        <a:rPr lang="en-US" altLang="ja-JP" sz="2000" i="1">
                                          <a:solidFill>
                                            <a:schemeClr val="tx1"/>
                                          </a:solidFill>
                                          <a:latin typeface="Cambria Math" panose="02040503050406030204" pitchFamily="18" charset="0"/>
                                        </a:rPr>
                                        <m:t>′</m:t>
                                      </m:r>
                                    </m:sup>
                                  </m:sSubSup>
                                </m:e>
                              </m:d>
                            </m:e>
                          </m:d>
                        </m:e>
                        <m:sup>
                          <m:r>
                            <a:rPr lang="en-US" altLang="ja-JP" sz="2000" b="0" i="1" smtClean="0">
                              <a:solidFill>
                                <a:schemeClr val="tx1"/>
                              </a:solidFill>
                              <a:latin typeface="Cambria Math" panose="02040503050406030204" pitchFamily="18" charset="0"/>
                            </a:rPr>
                            <m:t>2</m:t>
                          </m:r>
                        </m:sup>
                      </m:sSup>
                    </m:oMath>
                  </m:oMathPara>
                </a14:m>
                <a:endParaRPr lang="ja-JP" altLang="en-US" sz="2000" dirty="0">
                  <a:solidFill>
                    <a:schemeClr val="tx1"/>
                  </a:solidFill>
                </a:endParaRPr>
              </a:p>
            </p:txBody>
          </p:sp>
        </mc:Choice>
        <mc:Fallback xmlns="">
          <p:sp>
            <p:nvSpPr>
              <p:cNvPr id="32" name="正方形/長方形 31"/>
              <p:cNvSpPr>
                <a:spLocks noRot="1" noChangeAspect="1" noMove="1" noResize="1" noEditPoints="1" noAdjustHandles="1" noChangeArrowheads="1" noChangeShapeType="1" noTextEdit="1"/>
              </p:cNvSpPr>
              <p:nvPr/>
            </p:nvSpPr>
            <p:spPr>
              <a:xfrm>
                <a:off x="1475656" y="4797152"/>
                <a:ext cx="5306003" cy="510333"/>
              </a:xfrm>
              <a:prstGeom prst="rect">
                <a:avLst/>
              </a:prstGeom>
              <a:blipFill rotWithShape="0">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3" name="正方形/長方形 32"/>
              <p:cNvSpPr/>
              <p:nvPr/>
            </p:nvSpPr>
            <p:spPr>
              <a:xfrm>
                <a:off x="1043608" y="2821906"/>
                <a:ext cx="5763950" cy="44954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sz="2000" i="1" smtClean="0">
                              <a:solidFill>
                                <a:schemeClr val="tx1"/>
                              </a:solidFill>
                              <a:latin typeface="Cambria Math" charset="0"/>
                            </a:rPr>
                          </m:ctrlPr>
                        </m:sSubPr>
                        <m:e>
                          <m:r>
                            <a:rPr lang="en-US" altLang="ja-JP" sz="2000" i="1">
                              <a:solidFill>
                                <a:schemeClr val="tx1"/>
                              </a:solidFill>
                              <a:latin typeface="Cambria Math" panose="02040503050406030204" pitchFamily="18" charset="0"/>
                            </a:rPr>
                            <m:t>h</m:t>
                          </m:r>
                        </m:e>
                        <m:sub>
                          <m:r>
                            <m:rPr>
                              <m:sty m:val="p"/>
                            </m:rPr>
                            <a:rPr lang="en-US" altLang="ja-JP" sz="2000">
                              <a:solidFill>
                                <a:schemeClr val="tx1"/>
                              </a:solidFill>
                              <a:latin typeface="Cambria Math" panose="02040503050406030204" pitchFamily="18" charset="0"/>
                            </a:rPr>
                            <m:t>qp</m:t>
                          </m:r>
                        </m:sub>
                      </m:sSub>
                      <m:d>
                        <m:dPr>
                          <m:ctrlPr>
                            <a:rPr lang="en-US" altLang="ja-JP" sz="2000" i="1">
                              <a:solidFill>
                                <a:schemeClr val="tx1"/>
                              </a:solidFill>
                              <a:latin typeface="Cambria Math" charset="0"/>
                            </a:rPr>
                          </m:ctrlPr>
                        </m:dPr>
                        <m:e>
                          <m:r>
                            <a:rPr lang="en-US" altLang="ja-JP" sz="2000" i="1">
                              <a:solidFill>
                                <a:schemeClr val="tx1"/>
                              </a:solidFill>
                              <a:latin typeface="Cambria Math" panose="02040503050406030204" pitchFamily="18" charset="0"/>
                            </a:rPr>
                            <m:t>𝜏</m:t>
                          </m:r>
                          <m:r>
                            <a:rPr lang="en-US" altLang="ja-JP" sz="2000" i="1">
                              <a:solidFill>
                                <a:schemeClr val="tx1"/>
                              </a:solidFill>
                              <a:latin typeface="Cambria Math" panose="02040503050406030204" pitchFamily="18" charset="0"/>
                            </a:rPr>
                            <m:t>,</m:t>
                          </m:r>
                          <m:sSub>
                            <m:sSubPr>
                              <m:ctrlPr>
                                <a:rPr lang="en-US" altLang="ja-JP" sz="2000" i="1">
                                  <a:solidFill>
                                    <a:schemeClr val="tx1"/>
                                  </a:solidFill>
                                  <a:latin typeface="Cambria Math" charset="0"/>
                                </a:rPr>
                              </m:ctrlPr>
                            </m:sSubPr>
                            <m:e>
                              <m:r>
                                <a:rPr lang="en-US" altLang="ja-JP" sz="2000" i="1">
                                  <a:solidFill>
                                    <a:schemeClr val="tx1"/>
                                  </a:solidFill>
                                  <a:latin typeface="Cambria Math" panose="02040503050406030204" pitchFamily="18" charset="0"/>
                                </a:rPr>
                                <m:t>𝜗</m:t>
                              </m:r>
                            </m:e>
                            <m:sub>
                              <m:r>
                                <a:rPr lang="en-US" altLang="ja-JP" sz="2000" i="1">
                                  <a:solidFill>
                                    <a:schemeClr val="tx1"/>
                                  </a:solidFill>
                                  <a:latin typeface="Cambria Math" panose="02040503050406030204" pitchFamily="18" charset="0"/>
                                </a:rPr>
                                <m:t>𝑖</m:t>
                              </m:r>
                            </m:sub>
                          </m:sSub>
                          <m:r>
                            <a:rPr lang="en-US" altLang="ja-JP" sz="2000" i="1">
                              <a:solidFill>
                                <a:schemeClr val="tx1"/>
                              </a:solidFill>
                              <a:latin typeface="Cambria Math" panose="02040503050406030204" pitchFamily="18" charset="0"/>
                            </a:rPr>
                            <m:t>,</m:t>
                          </m:r>
                          <m:sSub>
                            <m:sSubPr>
                              <m:ctrlPr>
                                <a:rPr lang="en-US" altLang="ja-JP" sz="2000" i="1">
                                  <a:solidFill>
                                    <a:schemeClr val="tx1"/>
                                  </a:solidFill>
                                  <a:latin typeface="Cambria Math" charset="0"/>
                                </a:rPr>
                              </m:ctrlPr>
                            </m:sSubPr>
                            <m:e>
                              <m:r>
                                <a:rPr lang="en-US" altLang="ja-JP" sz="2000" i="1">
                                  <a:solidFill>
                                    <a:schemeClr val="tx1"/>
                                  </a:solidFill>
                                  <a:latin typeface="Cambria Math" panose="02040503050406030204" pitchFamily="18" charset="0"/>
                                </a:rPr>
                                <m:t>𝜑</m:t>
                              </m:r>
                            </m:e>
                            <m:sub>
                              <m:r>
                                <a:rPr lang="en-US" altLang="ja-JP" sz="2000" b="0" i="1" smtClean="0">
                                  <a:solidFill>
                                    <a:schemeClr val="tx1"/>
                                  </a:solidFill>
                                  <a:latin typeface="Cambria Math" panose="02040503050406030204" pitchFamily="18" charset="0"/>
                                </a:rPr>
                                <m:t>𝑗</m:t>
                              </m:r>
                            </m:sub>
                          </m:sSub>
                          <m:r>
                            <a:rPr lang="en-US" altLang="ja-JP" sz="2000" i="1">
                              <a:solidFill>
                                <a:schemeClr val="tx1"/>
                              </a:solidFill>
                              <a:latin typeface="Cambria Math" panose="02040503050406030204" pitchFamily="18" charset="0"/>
                            </a:rPr>
                            <m:t>,</m:t>
                          </m:r>
                          <m:sSubSup>
                            <m:sSubSupPr>
                              <m:ctrlPr>
                                <a:rPr lang="en-US" altLang="ja-JP" sz="2000" i="1">
                                  <a:solidFill>
                                    <a:schemeClr val="tx1"/>
                                  </a:solidFill>
                                  <a:latin typeface="Cambria Math" charset="0"/>
                                </a:rPr>
                              </m:ctrlPr>
                            </m:sSubSupPr>
                            <m:e>
                              <m:r>
                                <a:rPr lang="en-US" altLang="ja-JP" sz="2000" i="1">
                                  <a:solidFill>
                                    <a:schemeClr val="tx1"/>
                                  </a:solidFill>
                                  <a:latin typeface="Cambria Math" panose="02040503050406030204" pitchFamily="18" charset="0"/>
                                </a:rPr>
                                <m:t>𝜗</m:t>
                              </m:r>
                            </m:e>
                            <m:sub>
                              <m:r>
                                <a:rPr lang="en-US" altLang="ja-JP" sz="2000" i="1">
                                  <a:solidFill>
                                    <a:schemeClr val="tx1"/>
                                  </a:solidFill>
                                  <a:latin typeface="Cambria Math" panose="02040503050406030204" pitchFamily="18" charset="0"/>
                                </a:rPr>
                                <m:t>𝑚</m:t>
                              </m:r>
                            </m:sub>
                            <m:sup>
                              <m:r>
                                <a:rPr lang="en-US" altLang="ja-JP" sz="2000" i="1">
                                  <a:solidFill>
                                    <a:schemeClr val="tx1"/>
                                  </a:solidFill>
                                  <a:latin typeface="Cambria Math" panose="02040503050406030204" pitchFamily="18" charset="0"/>
                                </a:rPr>
                                <m:t>′</m:t>
                              </m:r>
                            </m:sup>
                          </m:sSubSup>
                          <m:r>
                            <a:rPr lang="en-US" altLang="ja-JP" sz="2000" i="1">
                              <a:solidFill>
                                <a:schemeClr val="tx1"/>
                              </a:solidFill>
                              <a:latin typeface="Cambria Math" panose="02040503050406030204" pitchFamily="18" charset="0"/>
                            </a:rPr>
                            <m:t>,</m:t>
                          </m:r>
                          <m:sSubSup>
                            <m:sSubSupPr>
                              <m:ctrlPr>
                                <a:rPr lang="en-US" altLang="ja-JP" sz="2000" i="1">
                                  <a:solidFill>
                                    <a:schemeClr val="tx1"/>
                                  </a:solidFill>
                                  <a:latin typeface="Cambria Math" charset="0"/>
                                </a:rPr>
                              </m:ctrlPr>
                            </m:sSubSupPr>
                            <m:e>
                              <m:r>
                                <a:rPr lang="en-US" altLang="ja-JP" sz="2000" i="1">
                                  <a:solidFill>
                                    <a:schemeClr val="tx1"/>
                                  </a:solidFill>
                                  <a:latin typeface="Cambria Math" panose="02040503050406030204" pitchFamily="18" charset="0"/>
                                </a:rPr>
                                <m:t>𝜑</m:t>
                              </m:r>
                            </m:e>
                            <m:sub>
                              <m:r>
                                <a:rPr lang="en-US" altLang="ja-JP" sz="2000" i="1">
                                  <a:solidFill>
                                    <a:schemeClr val="tx1"/>
                                  </a:solidFill>
                                  <a:latin typeface="Cambria Math" panose="02040503050406030204" pitchFamily="18" charset="0"/>
                                </a:rPr>
                                <m:t>𝑛</m:t>
                              </m:r>
                            </m:sub>
                            <m:sup>
                              <m:r>
                                <a:rPr lang="en-US" altLang="ja-JP" sz="2000" i="1">
                                  <a:solidFill>
                                    <a:schemeClr val="tx1"/>
                                  </a:solidFill>
                                  <a:latin typeface="Cambria Math" panose="02040503050406030204" pitchFamily="18" charset="0"/>
                                </a:rPr>
                                <m:t>′</m:t>
                              </m:r>
                            </m:sup>
                          </m:sSubSup>
                        </m:e>
                      </m:d>
                      <m:r>
                        <a:rPr lang="en-US" altLang="ja-JP" sz="2000" b="0" i="1" smtClean="0">
                          <a:solidFill>
                            <a:schemeClr val="tx1"/>
                          </a:solidFill>
                          <a:latin typeface="Cambria Math" panose="02040503050406030204" pitchFamily="18" charset="0"/>
                        </a:rPr>
                        <m:t>=</m:t>
                      </m:r>
                      <m:sSup>
                        <m:sSupPr>
                          <m:ctrlPr>
                            <a:rPr lang="en-US" altLang="ja-JP" sz="2000" b="0" i="1" smtClean="0">
                              <a:solidFill>
                                <a:schemeClr val="tx1"/>
                              </a:solidFill>
                              <a:latin typeface="Cambria Math" charset="0"/>
                              <a:ea typeface="Cambria Math" panose="02040503050406030204" pitchFamily="18" charset="0"/>
                            </a:rPr>
                          </m:ctrlPr>
                        </m:sSupPr>
                        <m:e>
                          <m:r>
                            <a:rPr lang="en-US" altLang="ja-JP" sz="2000" b="0" i="1" smtClean="0">
                              <a:solidFill>
                                <a:schemeClr val="tx1"/>
                              </a:solidFill>
                              <a:latin typeface="Cambria Math" panose="02040503050406030204" pitchFamily="18" charset="0"/>
                              <a:ea typeface="Cambria Math" panose="02040503050406030204" pitchFamily="18" charset="0"/>
                            </a:rPr>
                            <m:t>ℱ</m:t>
                          </m:r>
                        </m:e>
                        <m:sup>
                          <m:r>
                            <m:rPr>
                              <m:lit/>
                            </m:rPr>
                            <a:rPr lang="en-US" altLang="ja-JP" sz="2000" b="0" i="1" smtClean="0">
                              <a:solidFill>
                                <a:schemeClr val="tx1"/>
                              </a:solidFill>
                              <a:latin typeface="Cambria Math" panose="02040503050406030204" pitchFamily="18" charset="0"/>
                              <a:ea typeface="Cambria Math" panose="02040503050406030204" pitchFamily="18" charset="0"/>
                            </a:rPr>
                            <m:t>−</m:t>
                          </m:r>
                          <m:r>
                            <a:rPr lang="en-US" altLang="ja-JP" sz="2000" b="0" i="1" smtClean="0">
                              <a:solidFill>
                                <a:schemeClr val="tx1"/>
                              </a:solidFill>
                              <a:latin typeface="Cambria Math" panose="02040503050406030204" pitchFamily="18" charset="0"/>
                              <a:ea typeface="Cambria Math" panose="02040503050406030204" pitchFamily="18" charset="0"/>
                            </a:rPr>
                            <m:t>1</m:t>
                          </m:r>
                        </m:sup>
                      </m:sSup>
                      <m:d>
                        <m:dPr>
                          <m:begChr m:val="{"/>
                          <m:endChr m:val="}"/>
                          <m:ctrlPr>
                            <a:rPr lang="en-US" altLang="ja-JP" sz="2000" b="0" i="1" smtClean="0">
                              <a:solidFill>
                                <a:schemeClr val="tx1"/>
                              </a:solidFill>
                              <a:latin typeface="Cambria Math" charset="0"/>
                              <a:ea typeface="Cambria Math" panose="02040503050406030204" pitchFamily="18" charset="0"/>
                            </a:rPr>
                          </m:ctrlPr>
                        </m:dPr>
                        <m:e>
                          <m:sSub>
                            <m:sSubPr>
                              <m:ctrlPr>
                                <a:rPr lang="en-US" altLang="ja-JP" sz="2000" i="1">
                                  <a:solidFill>
                                    <a:schemeClr val="tx1"/>
                                  </a:solidFill>
                                  <a:latin typeface="Cambria Math" charset="0"/>
                                </a:rPr>
                              </m:ctrlPr>
                            </m:sSubPr>
                            <m:e>
                              <m:r>
                                <a:rPr lang="en-US" altLang="ja-JP" sz="2000" i="1">
                                  <a:solidFill>
                                    <a:schemeClr val="tx1"/>
                                  </a:solidFill>
                                  <a:latin typeface="Cambria Math" panose="02040503050406030204" pitchFamily="18" charset="0"/>
                                </a:rPr>
                                <m:t>𝐻</m:t>
                              </m:r>
                            </m:e>
                            <m:sub>
                              <m:r>
                                <m:rPr>
                                  <m:sty m:val="p"/>
                                </m:rPr>
                                <a:rPr lang="en-US" altLang="ja-JP" sz="2000" smtClean="0">
                                  <a:solidFill>
                                    <a:schemeClr val="tx1"/>
                                  </a:solidFill>
                                  <a:latin typeface="Cambria Math" panose="02040503050406030204" pitchFamily="18" charset="0"/>
                                </a:rPr>
                                <m:t>qp</m:t>
                              </m:r>
                            </m:sub>
                          </m:sSub>
                          <m:d>
                            <m:dPr>
                              <m:ctrlPr>
                                <a:rPr lang="en-US" altLang="ja-JP" sz="2000" i="1">
                                  <a:solidFill>
                                    <a:schemeClr val="tx1"/>
                                  </a:solidFill>
                                  <a:latin typeface="Cambria Math" charset="0"/>
                                </a:rPr>
                              </m:ctrlPr>
                            </m:dPr>
                            <m:e>
                              <m:r>
                                <a:rPr lang="en-US" altLang="ja-JP" sz="2000" i="1">
                                  <a:solidFill>
                                    <a:schemeClr val="tx1"/>
                                  </a:solidFill>
                                  <a:latin typeface="Cambria Math" panose="02040503050406030204" pitchFamily="18" charset="0"/>
                                </a:rPr>
                                <m:t>𝑓</m:t>
                              </m:r>
                              <m:r>
                                <a:rPr lang="en-US" altLang="ja-JP" sz="2000" i="1">
                                  <a:solidFill>
                                    <a:schemeClr val="tx1"/>
                                  </a:solidFill>
                                  <a:latin typeface="Cambria Math" panose="02040503050406030204" pitchFamily="18" charset="0"/>
                                </a:rPr>
                                <m:t>,</m:t>
                              </m:r>
                              <m:sSub>
                                <m:sSubPr>
                                  <m:ctrlPr>
                                    <a:rPr lang="en-US" altLang="ja-JP" sz="2000" i="1">
                                      <a:solidFill>
                                        <a:schemeClr val="tx1"/>
                                      </a:solidFill>
                                      <a:latin typeface="Cambria Math" charset="0"/>
                                    </a:rPr>
                                  </m:ctrlPr>
                                </m:sSubPr>
                                <m:e>
                                  <m:r>
                                    <a:rPr lang="en-US" altLang="ja-JP" sz="2000" i="1">
                                      <a:solidFill>
                                        <a:schemeClr val="tx1"/>
                                      </a:solidFill>
                                      <a:latin typeface="Cambria Math" panose="02040503050406030204" pitchFamily="18" charset="0"/>
                                    </a:rPr>
                                    <m:t>𝜗</m:t>
                                  </m:r>
                                </m:e>
                                <m:sub>
                                  <m:r>
                                    <a:rPr lang="en-US" altLang="ja-JP" sz="2000" i="1">
                                      <a:solidFill>
                                        <a:schemeClr val="tx1"/>
                                      </a:solidFill>
                                      <a:latin typeface="Cambria Math" panose="02040503050406030204" pitchFamily="18" charset="0"/>
                                    </a:rPr>
                                    <m:t>𝑖</m:t>
                                  </m:r>
                                </m:sub>
                              </m:sSub>
                              <m:r>
                                <a:rPr lang="en-US" altLang="ja-JP" sz="2000" i="1">
                                  <a:solidFill>
                                    <a:schemeClr val="tx1"/>
                                  </a:solidFill>
                                  <a:latin typeface="Cambria Math" panose="02040503050406030204" pitchFamily="18" charset="0"/>
                                </a:rPr>
                                <m:t>,</m:t>
                              </m:r>
                              <m:sSub>
                                <m:sSubPr>
                                  <m:ctrlPr>
                                    <a:rPr lang="en-US" altLang="ja-JP" sz="2000" i="1">
                                      <a:solidFill>
                                        <a:schemeClr val="tx1"/>
                                      </a:solidFill>
                                      <a:latin typeface="Cambria Math" charset="0"/>
                                    </a:rPr>
                                  </m:ctrlPr>
                                </m:sSubPr>
                                <m:e>
                                  <m:r>
                                    <a:rPr lang="en-US" altLang="ja-JP" sz="2000" i="1">
                                      <a:solidFill>
                                        <a:schemeClr val="tx1"/>
                                      </a:solidFill>
                                      <a:latin typeface="Cambria Math" panose="02040503050406030204" pitchFamily="18" charset="0"/>
                                    </a:rPr>
                                    <m:t>𝜑</m:t>
                                  </m:r>
                                </m:e>
                                <m:sub>
                                  <m:r>
                                    <a:rPr lang="en-US" altLang="ja-JP" sz="2000" b="0" i="1" smtClean="0">
                                      <a:solidFill>
                                        <a:schemeClr val="tx1"/>
                                      </a:solidFill>
                                      <a:latin typeface="Cambria Math" panose="02040503050406030204" pitchFamily="18" charset="0"/>
                                    </a:rPr>
                                    <m:t>𝑗</m:t>
                                  </m:r>
                                </m:sub>
                              </m:sSub>
                              <m:r>
                                <a:rPr lang="en-US" altLang="ja-JP" sz="2000" i="1">
                                  <a:solidFill>
                                    <a:schemeClr val="tx1"/>
                                  </a:solidFill>
                                  <a:latin typeface="Cambria Math" panose="02040503050406030204" pitchFamily="18" charset="0"/>
                                </a:rPr>
                                <m:t>,</m:t>
                              </m:r>
                              <m:sSubSup>
                                <m:sSubSupPr>
                                  <m:ctrlPr>
                                    <a:rPr lang="en-US" altLang="ja-JP" sz="2000" i="1">
                                      <a:solidFill>
                                        <a:schemeClr val="tx1"/>
                                      </a:solidFill>
                                      <a:latin typeface="Cambria Math" charset="0"/>
                                    </a:rPr>
                                  </m:ctrlPr>
                                </m:sSubSupPr>
                                <m:e>
                                  <m:r>
                                    <a:rPr lang="en-US" altLang="ja-JP" sz="2000" i="1">
                                      <a:solidFill>
                                        <a:schemeClr val="tx1"/>
                                      </a:solidFill>
                                      <a:latin typeface="Cambria Math" panose="02040503050406030204" pitchFamily="18" charset="0"/>
                                    </a:rPr>
                                    <m:t>𝜗</m:t>
                                  </m:r>
                                </m:e>
                                <m:sub>
                                  <m:r>
                                    <a:rPr lang="en-US" altLang="ja-JP" sz="2000" i="1">
                                      <a:solidFill>
                                        <a:schemeClr val="tx1"/>
                                      </a:solidFill>
                                      <a:latin typeface="Cambria Math" panose="02040503050406030204" pitchFamily="18" charset="0"/>
                                    </a:rPr>
                                    <m:t>𝑚</m:t>
                                  </m:r>
                                </m:sub>
                                <m:sup>
                                  <m:r>
                                    <a:rPr lang="en-US" altLang="ja-JP" sz="2000" i="1">
                                      <a:solidFill>
                                        <a:schemeClr val="tx1"/>
                                      </a:solidFill>
                                      <a:latin typeface="Cambria Math" panose="02040503050406030204" pitchFamily="18" charset="0"/>
                                    </a:rPr>
                                    <m:t>′</m:t>
                                  </m:r>
                                </m:sup>
                              </m:sSubSup>
                              <m:r>
                                <a:rPr lang="en-US" altLang="ja-JP" sz="2000" i="1">
                                  <a:solidFill>
                                    <a:schemeClr val="tx1"/>
                                  </a:solidFill>
                                  <a:latin typeface="Cambria Math" panose="02040503050406030204" pitchFamily="18" charset="0"/>
                                </a:rPr>
                                <m:t>,</m:t>
                              </m:r>
                              <m:sSubSup>
                                <m:sSubSupPr>
                                  <m:ctrlPr>
                                    <a:rPr lang="en-US" altLang="ja-JP" sz="2000" i="1">
                                      <a:solidFill>
                                        <a:schemeClr val="tx1"/>
                                      </a:solidFill>
                                      <a:latin typeface="Cambria Math" charset="0"/>
                                    </a:rPr>
                                  </m:ctrlPr>
                                </m:sSubSupPr>
                                <m:e>
                                  <m:r>
                                    <a:rPr lang="en-US" altLang="ja-JP" sz="2000" i="1">
                                      <a:solidFill>
                                        <a:schemeClr val="tx1"/>
                                      </a:solidFill>
                                      <a:latin typeface="Cambria Math" panose="02040503050406030204" pitchFamily="18" charset="0"/>
                                    </a:rPr>
                                    <m:t>𝜑</m:t>
                                  </m:r>
                                </m:e>
                                <m:sub>
                                  <m:r>
                                    <a:rPr lang="en-US" altLang="ja-JP" sz="2000" i="1">
                                      <a:solidFill>
                                        <a:schemeClr val="tx1"/>
                                      </a:solidFill>
                                      <a:latin typeface="Cambria Math" panose="02040503050406030204" pitchFamily="18" charset="0"/>
                                    </a:rPr>
                                    <m:t>𝑛</m:t>
                                  </m:r>
                                </m:sub>
                                <m:sup>
                                  <m:r>
                                    <a:rPr lang="en-US" altLang="ja-JP" sz="2000" i="1">
                                      <a:solidFill>
                                        <a:schemeClr val="tx1"/>
                                      </a:solidFill>
                                      <a:latin typeface="Cambria Math" panose="02040503050406030204" pitchFamily="18" charset="0"/>
                                    </a:rPr>
                                    <m:t>′</m:t>
                                  </m:r>
                                </m:sup>
                              </m:sSubSup>
                            </m:e>
                          </m:d>
                        </m:e>
                      </m:d>
                    </m:oMath>
                  </m:oMathPara>
                </a14:m>
                <a:endParaRPr lang="ja-JP" altLang="en-US" sz="2000" dirty="0">
                  <a:solidFill>
                    <a:schemeClr val="tx1"/>
                  </a:solidFill>
                </a:endParaRPr>
              </a:p>
            </p:txBody>
          </p:sp>
        </mc:Choice>
        <mc:Fallback xmlns="">
          <p:sp>
            <p:nvSpPr>
              <p:cNvPr id="33" name="正方形/長方形 32"/>
              <p:cNvSpPr>
                <a:spLocks noRot="1" noChangeAspect="1" noMove="1" noResize="1" noEditPoints="1" noAdjustHandles="1" noChangeArrowheads="1" noChangeShapeType="1" noTextEdit="1"/>
              </p:cNvSpPr>
              <p:nvPr/>
            </p:nvSpPr>
            <p:spPr>
              <a:xfrm>
                <a:off x="1043608" y="2821906"/>
                <a:ext cx="5763950" cy="449547"/>
              </a:xfrm>
              <a:prstGeom prst="rect">
                <a:avLst/>
              </a:prstGeom>
              <a:blipFill rotWithShape="0">
                <a:blip r:embed="rId4"/>
                <a:stretch>
                  <a:fillRect b="-6757"/>
                </a:stretch>
              </a:blipFill>
            </p:spPr>
            <p:txBody>
              <a:bodyPr/>
              <a:lstStyle/>
              <a:p>
                <a:r>
                  <a:rPr lang="ja-JP" altLang="en-US">
                    <a:noFill/>
                  </a:rPr>
                  <a:t> </a:t>
                </a:r>
              </a:p>
            </p:txBody>
          </p:sp>
        </mc:Fallback>
      </mc:AlternateContent>
      <p:sp>
        <p:nvSpPr>
          <p:cNvPr id="34" name="右中かっこ 33"/>
          <p:cNvSpPr/>
          <p:nvPr/>
        </p:nvSpPr>
        <p:spPr bwMode="auto">
          <a:xfrm rot="16200000">
            <a:off x="5985646" y="2492608"/>
            <a:ext cx="164123" cy="589131"/>
          </a:xfrm>
          <a:prstGeom prst="righ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449263" rtl="0" eaLnBrk="1" fontAlgn="base" latinLnBrk="0" hangingPunct="1">
              <a:lnSpc>
                <a:spcPct val="98000"/>
              </a:lnSpc>
              <a:spcBef>
                <a:spcPct val="0"/>
              </a:spcBef>
              <a:spcAft>
                <a:spcPct val="0"/>
              </a:spcAft>
              <a:buClr>
                <a:srgbClr val="000000"/>
              </a:buClr>
              <a:buSzPct val="100000"/>
              <a:buFont typeface="Times New Roman" pitchFamily="16" charset="0"/>
              <a:buNone/>
              <a:tabLst/>
            </a:pPr>
            <a:endParaRPr kumimoji="0" lang="ja-JP" altLang="en-US" sz="1400" b="0" i="0" u="none" strike="noStrike" cap="none" normalizeH="0" baseline="0" smtClean="0">
              <a:ln>
                <a:noFill/>
              </a:ln>
              <a:solidFill>
                <a:schemeClr val="bg1"/>
              </a:solidFill>
              <a:effectLst/>
              <a:latin typeface="Times New Roman" pitchFamily="16" charset="0"/>
              <a:ea typeface="굴림" pitchFamily="32" charset="-127"/>
            </a:endParaRPr>
          </a:p>
        </p:txBody>
      </p:sp>
      <mc:AlternateContent xmlns:mc="http://schemas.openxmlformats.org/markup-compatibility/2006" xmlns:a14="http://schemas.microsoft.com/office/drawing/2010/main">
        <mc:Choice Requires="a14">
          <p:sp>
            <p:nvSpPr>
              <p:cNvPr id="35" name="正方形/長方形 34"/>
              <p:cNvSpPr/>
              <p:nvPr/>
            </p:nvSpPr>
            <p:spPr>
              <a:xfrm>
                <a:off x="6914443" y="2735780"/>
                <a:ext cx="121020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altLang="ja-JP" sz="1800" smtClean="0">
                          <a:solidFill>
                            <a:schemeClr val="tx1"/>
                          </a:solidFill>
                          <a:latin typeface="Cambria Math" panose="02040503050406030204" pitchFamily="18" charset="0"/>
                        </a:rPr>
                        <m:t>p</m:t>
                      </m:r>
                      <m:r>
                        <a:rPr lang="en-US" altLang="ja-JP" sz="1800" i="1">
                          <a:solidFill>
                            <a:schemeClr val="tx1"/>
                          </a:solidFill>
                          <a:latin typeface="Cambria Math" panose="02040503050406030204" pitchFamily="18" charset="0"/>
                        </a:rPr>
                        <m:t>∈</m:t>
                      </m:r>
                      <m:d>
                        <m:dPr>
                          <m:begChr m:val="{"/>
                          <m:endChr m:val="}"/>
                          <m:ctrlPr>
                            <a:rPr lang="en-US" altLang="ja-JP" sz="1800" i="1">
                              <a:solidFill>
                                <a:schemeClr val="tx1"/>
                              </a:solidFill>
                              <a:latin typeface="Cambria Math" charset="0"/>
                            </a:rPr>
                          </m:ctrlPr>
                        </m:dPr>
                        <m:e>
                          <m:r>
                            <a:rPr lang="en-US" altLang="ja-JP" sz="1800" i="1">
                              <a:solidFill>
                                <a:schemeClr val="tx1"/>
                              </a:solidFill>
                              <a:latin typeface="Cambria Math" panose="02040503050406030204" pitchFamily="18" charset="0"/>
                            </a:rPr>
                            <m:t>𝜗</m:t>
                          </m:r>
                          <m:r>
                            <a:rPr lang="en-US" altLang="ja-JP" sz="1800" i="1">
                              <a:solidFill>
                                <a:schemeClr val="tx1"/>
                              </a:solidFill>
                              <a:latin typeface="Cambria Math" panose="02040503050406030204" pitchFamily="18" charset="0"/>
                            </a:rPr>
                            <m:t>,</m:t>
                          </m:r>
                          <m:r>
                            <a:rPr lang="en-US" altLang="ja-JP" sz="1800" i="1">
                              <a:solidFill>
                                <a:schemeClr val="tx1"/>
                              </a:solidFill>
                              <a:latin typeface="Cambria Math" panose="02040503050406030204" pitchFamily="18" charset="0"/>
                            </a:rPr>
                            <m:t>𝜑</m:t>
                          </m:r>
                        </m:e>
                      </m:d>
                    </m:oMath>
                  </m:oMathPara>
                </a14:m>
                <a:endParaRPr lang="ja-JP" altLang="en-US" sz="1800" dirty="0">
                  <a:solidFill>
                    <a:schemeClr val="tx1"/>
                  </a:solidFill>
                </a:endParaRPr>
              </a:p>
            </p:txBody>
          </p:sp>
        </mc:Choice>
        <mc:Fallback xmlns="">
          <p:sp>
            <p:nvSpPr>
              <p:cNvPr id="35" name="正方形/長方形 34"/>
              <p:cNvSpPr>
                <a:spLocks noRot="1" noChangeAspect="1" noMove="1" noResize="1" noEditPoints="1" noAdjustHandles="1" noChangeArrowheads="1" noChangeShapeType="1" noTextEdit="1"/>
              </p:cNvSpPr>
              <p:nvPr/>
            </p:nvSpPr>
            <p:spPr>
              <a:xfrm>
                <a:off x="6914443" y="2735780"/>
                <a:ext cx="1210203" cy="369332"/>
              </a:xfrm>
              <a:prstGeom prst="rect">
                <a:avLst/>
              </a:prstGeom>
              <a:blipFill rotWithShape="0">
                <a:blip r:embed="rId5"/>
                <a:stretch>
                  <a:fillRect b="-833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6" name="正方形/長方形 35"/>
              <p:cNvSpPr/>
              <p:nvPr/>
            </p:nvSpPr>
            <p:spPr>
              <a:xfrm>
                <a:off x="6914430" y="2979675"/>
                <a:ext cx="120860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altLang="ja-JP" sz="1800" smtClean="0">
                          <a:solidFill>
                            <a:schemeClr val="tx1"/>
                          </a:solidFill>
                          <a:latin typeface="Cambria Math" panose="02040503050406030204" pitchFamily="18" charset="0"/>
                        </a:rPr>
                        <m:t>q</m:t>
                      </m:r>
                      <m:r>
                        <a:rPr lang="en-US" altLang="ja-JP" sz="1800" i="1">
                          <a:solidFill>
                            <a:schemeClr val="tx1"/>
                          </a:solidFill>
                          <a:latin typeface="Cambria Math" panose="02040503050406030204" pitchFamily="18" charset="0"/>
                        </a:rPr>
                        <m:t>∈</m:t>
                      </m:r>
                      <m:d>
                        <m:dPr>
                          <m:begChr m:val="{"/>
                          <m:endChr m:val="}"/>
                          <m:ctrlPr>
                            <a:rPr lang="en-US" altLang="ja-JP" sz="1800" i="1">
                              <a:solidFill>
                                <a:schemeClr val="tx1"/>
                              </a:solidFill>
                              <a:latin typeface="Cambria Math" charset="0"/>
                            </a:rPr>
                          </m:ctrlPr>
                        </m:dPr>
                        <m:e>
                          <m:r>
                            <a:rPr lang="en-US" altLang="ja-JP" sz="1800" i="1">
                              <a:solidFill>
                                <a:schemeClr val="tx1"/>
                              </a:solidFill>
                              <a:latin typeface="Cambria Math" panose="02040503050406030204" pitchFamily="18" charset="0"/>
                            </a:rPr>
                            <m:t>𝜗</m:t>
                          </m:r>
                          <m:r>
                            <a:rPr lang="en-US" altLang="ja-JP" sz="1800" i="1">
                              <a:solidFill>
                                <a:schemeClr val="tx1"/>
                              </a:solidFill>
                              <a:latin typeface="Cambria Math" panose="02040503050406030204" pitchFamily="18" charset="0"/>
                            </a:rPr>
                            <m:t>,</m:t>
                          </m:r>
                          <m:r>
                            <a:rPr lang="en-US" altLang="ja-JP" sz="1800" i="1">
                              <a:solidFill>
                                <a:schemeClr val="tx1"/>
                              </a:solidFill>
                              <a:latin typeface="Cambria Math" panose="02040503050406030204" pitchFamily="18" charset="0"/>
                            </a:rPr>
                            <m:t>𝜑</m:t>
                          </m:r>
                        </m:e>
                      </m:d>
                    </m:oMath>
                  </m:oMathPara>
                </a14:m>
                <a:endParaRPr lang="ja-JP" altLang="en-US" sz="1800" dirty="0">
                  <a:solidFill>
                    <a:schemeClr val="tx1"/>
                  </a:solidFill>
                </a:endParaRPr>
              </a:p>
            </p:txBody>
          </p:sp>
        </mc:Choice>
        <mc:Fallback xmlns="">
          <p:sp>
            <p:nvSpPr>
              <p:cNvPr id="36" name="正方形/長方形 35"/>
              <p:cNvSpPr>
                <a:spLocks noRot="1" noChangeAspect="1" noMove="1" noResize="1" noEditPoints="1" noAdjustHandles="1" noChangeArrowheads="1" noChangeShapeType="1" noTextEdit="1"/>
              </p:cNvSpPr>
              <p:nvPr/>
            </p:nvSpPr>
            <p:spPr>
              <a:xfrm>
                <a:off x="6914430" y="2979675"/>
                <a:ext cx="1208601" cy="369332"/>
              </a:xfrm>
              <a:prstGeom prst="rect">
                <a:avLst/>
              </a:prstGeom>
              <a:blipFill rotWithShape="0">
                <a:blip r:embed="rId6"/>
                <a:stretch>
                  <a:fillRect b="-8333"/>
                </a:stretch>
              </a:blipFill>
            </p:spPr>
            <p:txBody>
              <a:bodyPr/>
              <a:lstStyle/>
              <a:p>
                <a:r>
                  <a:rPr lang="ja-JP" altLang="en-US">
                    <a:noFill/>
                  </a:rPr>
                  <a:t> </a:t>
                </a:r>
              </a:p>
            </p:txBody>
          </p:sp>
        </mc:Fallback>
      </mc:AlternateContent>
      <p:sp>
        <p:nvSpPr>
          <p:cNvPr id="37" name="正方形/長方形 36"/>
          <p:cNvSpPr/>
          <p:nvPr/>
        </p:nvSpPr>
        <p:spPr>
          <a:xfrm>
            <a:off x="6944052" y="2452574"/>
            <a:ext cx="1300356" cy="369332"/>
          </a:xfrm>
          <a:prstGeom prst="rect">
            <a:avLst/>
          </a:prstGeom>
        </p:spPr>
        <p:txBody>
          <a:bodyPr wrap="none">
            <a:spAutoFit/>
          </a:bodyPr>
          <a:lstStyle/>
          <a:p>
            <a:r>
              <a:rPr lang="en-US" altLang="ja-JP" sz="1800" dirty="0" smtClean="0">
                <a:solidFill>
                  <a:srgbClr val="FF0000"/>
                </a:solidFill>
              </a:rPr>
              <a:t>Polarization</a:t>
            </a:r>
            <a:endParaRPr lang="ja-JP" altLang="en-US" sz="1800" dirty="0">
              <a:solidFill>
                <a:srgbClr val="FF0000"/>
              </a:solidFill>
            </a:endParaRPr>
          </a:p>
        </p:txBody>
      </p:sp>
    </p:spTree>
    <p:extLst>
      <p:ext uri="{BB962C8B-B14F-4D97-AF65-F5344CB8AC3E}">
        <p14:creationId xmlns:p14="http://schemas.microsoft.com/office/powerpoint/2010/main" val="35153863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p:txBody>
          <a:bodyPr/>
          <a:lstStyle/>
          <a:p>
            <a:r>
              <a:rPr lang="en-US" altLang="ja-JP" dirty="0" smtClean="0"/>
              <a:t>Data Processing (cont’d)</a:t>
            </a:r>
            <a:endParaRPr lang="ja-JP" altLang="en-US" dirty="0" smtClean="0"/>
          </a:p>
        </p:txBody>
      </p:sp>
      <p:sp>
        <p:nvSpPr>
          <p:cNvPr id="23556" name="Rectangle 3"/>
          <p:cNvSpPr>
            <a:spLocks noGrp="1" noChangeArrowheads="1"/>
          </p:cNvSpPr>
          <p:nvPr>
            <p:ph type="body" idx="1"/>
          </p:nvPr>
        </p:nvSpPr>
        <p:spPr/>
        <p:txBody>
          <a:bodyPr/>
          <a:lstStyle/>
          <a:p>
            <a:pPr>
              <a:buFont typeface="Arial" panose="020B0604020202020204" pitchFamily="34" charset="0"/>
              <a:buChar char="•"/>
            </a:pPr>
            <a:r>
              <a:rPr lang="en-US" altLang="ja-JP" dirty="0" smtClean="0"/>
              <a:t>Synthetic spectrum (omni-directional)</a:t>
            </a:r>
          </a:p>
          <a:p>
            <a:pPr>
              <a:buFont typeface="Arial" panose="020B0604020202020204" pitchFamily="34" charset="0"/>
              <a:buChar char="•"/>
            </a:pPr>
            <a:endParaRPr lang="en-US" altLang="ja-JP" dirty="0" smtClean="0"/>
          </a:p>
          <a:p>
            <a:pPr>
              <a:buFont typeface="Arial" panose="020B0604020202020204" pitchFamily="34" charset="0"/>
              <a:buChar char="•"/>
            </a:pPr>
            <a:endParaRPr lang="en-US" altLang="ja-JP" dirty="0" smtClean="0"/>
          </a:p>
          <a:p>
            <a:pPr>
              <a:buFont typeface="Arial" panose="020B0604020202020204" pitchFamily="34" charset="0"/>
              <a:buChar char="•"/>
            </a:pPr>
            <a:endParaRPr lang="en-US" altLang="ja-JP" dirty="0" smtClean="0"/>
          </a:p>
          <a:p>
            <a:pPr>
              <a:buFont typeface="Arial" panose="020B0604020202020204" pitchFamily="34" charset="0"/>
              <a:buChar char="•"/>
            </a:pPr>
            <a:endParaRPr lang="en-US" altLang="ja-JP" dirty="0" smtClean="0"/>
          </a:p>
          <a:p>
            <a:pPr>
              <a:buFont typeface="Arial" panose="020B0604020202020204" pitchFamily="34" charset="0"/>
              <a:buChar char="•"/>
            </a:pPr>
            <a:r>
              <a:rPr lang="en-US" altLang="ja-JP" dirty="0" smtClean="0"/>
              <a:t>Polarization combination</a:t>
            </a:r>
          </a:p>
          <a:p>
            <a:pPr>
              <a:buFont typeface="Arial" panose="020B0604020202020204" pitchFamily="34" charset="0"/>
              <a:buChar char="•"/>
            </a:pPr>
            <a:endParaRPr lang="en-US" altLang="ja-JP" dirty="0" smtClean="0"/>
          </a:p>
        </p:txBody>
      </p:sp>
      <mc:AlternateContent xmlns:mc="http://schemas.openxmlformats.org/markup-compatibility/2006" xmlns:a14="http://schemas.microsoft.com/office/drawing/2010/main">
        <mc:Choice Requires="a14">
          <p:sp>
            <p:nvSpPr>
              <p:cNvPr id="20" name="正方形/長方形 19"/>
              <p:cNvSpPr/>
              <p:nvPr/>
            </p:nvSpPr>
            <p:spPr>
              <a:xfrm>
                <a:off x="2639807" y="2709720"/>
                <a:ext cx="5324343" cy="565924"/>
              </a:xfrm>
              <a:prstGeom prst="rect">
                <a:avLst/>
              </a:prstGeom>
            </p:spPr>
            <p:txBody>
              <a:bodyPr wrap="none">
                <a:spAutoFit/>
              </a:bodyPr>
              <a:lstStyle/>
              <a:p>
                <a14:m>
                  <m:oMath xmlns:m="http://schemas.openxmlformats.org/officeDocument/2006/math">
                    <m:sSub>
                      <m:sSubPr>
                        <m:ctrlPr>
                          <a:rPr lang="en-US" altLang="ja-JP" sz="2000" i="1" smtClean="0">
                            <a:solidFill>
                              <a:schemeClr val="tx1"/>
                            </a:solidFill>
                            <a:latin typeface="Cambria Math" charset="0"/>
                          </a:rPr>
                        </m:ctrlPr>
                      </m:sSubPr>
                      <m:e>
                        <m:r>
                          <m:rPr>
                            <m:sty m:val="p"/>
                          </m:rPr>
                          <a:rPr lang="en-US" altLang="ja-JP" sz="2000" b="0" i="0" smtClean="0">
                            <a:solidFill>
                              <a:schemeClr val="tx1"/>
                            </a:solidFill>
                            <a:latin typeface="Cambria Math" panose="02040503050406030204" pitchFamily="18" charset="0"/>
                          </a:rPr>
                          <m:t>APS</m:t>
                        </m:r>
                      </m:e>
                      <m:sub>
                        <m:r>
                          <m:rPr>
                            <m:sty m:val="p"/>
                          </m:rPr>
                          <a:rPr lang="en-US" altLang="ja-JP" sz="2000" i="0">
                            <a:solidFill>
                              <a:schemeClr val="tx1"/>
                            </a:solidFill>
                            <a:latin typeface="Cambria Math" panose="02040503050406030204" pitchFamily="18" charset="0"/>
                          </a:rPr>
                          <m:t>qp</m:t>
                        </m:r>
                      </m:sub>
                    </m:sSub>
                    <m:d>
                      <m:dPr>
                        <m:ctrlPr>
                          <a:rPr lang="en-US" altLang="ja-JP" sz="2000" i="1">
                            <a:solidFill>
                              <a:schemeClr val="tx1"/>
                            </a:solidFill>
                            <a:latin typeface="Cambria Math" charset="0"/>
                          </a:rPr>
                        </m:ctrlPr>
                      </m:dPr>
                      <m:e>
                        <m:sSub>
                          <m:sSubPr>
                            <m:ctrlPr>
                              <a:rPr lang="en-US" altLang="ja-JP" sz="2000" i="1">
                                <a:solidFill>
                                  <a:schemeClr val="tx1"/>
                                </a:solidFill>
                                <a:latin typeface="Cambria Math" charset="0"/>
                              </a:rPr>
                            </m:ctrlPr>
                          </m:sSubPr>
                          <m:e>
                            <m:r>
                              <a:rPr lang="en-US" altLang="ja-JP" sz="2000" i="1">
                                <a:solidFill>
                                  <a:schemeClr val="tx1"/>
                                </a:solidFill>
                                <a:latin typeface="Cambria Math" panose="02040503050406030204" pitchFamily="18" charset="0"/>
                              </a:rPr>
                              <m:t>𝜗</m:t>
                            </m:r>
                          </m:e>
                          <m:sub>
                            <m:r>
                              <a:rPr lang="en-US" altLang="ja-JP" sz="2000" i="1">
                                <a:solidFill>
                                  <a:schemeClr val="tx1"/>
                                </a:solidFill>
                                <a:latin typeface="Cambria Math" panose="02040503050406030204" pitchFamily="18" charset="0"/>
                              </a:rPr>
                              <m:t>𝑖</m:t>
                            </m:r>
                          </m:sub>
                        </m:sSub>
                        <m:r>
                          <a:rPr lang="en-US" altLang="ja-JP" sz="2000" i="1">
                            <a:solidFill>
                              <a:schemeClr val="tx1"/>
                            </a:solidFill>
                            <a:latin typeface="Cambria Math" panose="02040503050406030204" pitchFamily="18" charset="0"/>
                          </a:rPr>
                          <m:t>,</m:t>
                        </m:r>
                        <m:sSub>
                          <m:sSubPr>
                            <m:ctrlPr>
                              <a:rPr lang="en-US" altLang="ja-JP" sz="2000" i="1">
                                <a:solidFill>
                                  <a:schemeClr val="tx1"/>
                                </a:solidFill>
                                <a:latin typeface="Cambria Math" charset="0"/>
                              </a:rPr>
                            </m:ctrlPr>
                          </m:sSubPr>
                          <m:e>
                            <m:r>
                              <a:rPr lang="en-US" altLang="ja-JP" sz="2000" i="1">
                                <a:solidFill>
                                  <a:schemeClr val="tx1"/>
                                </a:solidFill>
                                <a:latin typeface="Cambria Math" panose="02040503050406030204" pitchFamily="18" charset="0"/>
                              </a:rPr>
                              <m:t>𝜑</m:t>
                            </m:r>
                          </m:e>
                          <m:sub>
                            <m:r>
                              <a:rPr lang="en-US" altLang="ja-JP" sz="2000" b="0" i="1" smtClean="0">
                                <a:solidFill>
                                  <a:schemeClr val="tx1"/>
                                </a:solidFill>
                                <a:latin typeface="Cambria Math" panose="02040503050406030204" pitchFamily="18" charset="0"/>
                              </a:rPr>
                              <m:t>𝑗</m:t>
                            </m:r>
                          </m:sub>
                        </m:sSub>
                      </m:e>
                    </m:d>
                    <m:r>
                      <a:rPr lang="en-US" altLang="ja-JP" sz="2000" b="0" i="1" smtClean="0">
                        <a:solidFill>
                          <a:schemeClr val="tx1"/>
                        </a:solidFill>
                        <a:latin typeface="Cambria Math" panose="02040503050406030204" pitchFamily="18" charset="0"/>
                      </a:rPr>
                      <m:t>=</m:t>
                    </m:r>
                    <m:f>
                      <m:fPr>
                        <m:ctrlPr>
                          <a:rPr lang="en-US" altLang="ja-JP" sz="2000" b="0" i="1" smtClean="0">
                            <a:solidFill>
                              <a:schemeClr val="tx1"/>
                            </a:solidFill>
                            <a:latin typeface="Cambria Math" charset="0"/>
                          </a:rPr>
                        </m:ctrlPr>
                      </m:fPr>
                      <m:num>
                        <m:r>
                          <a:rPr lang="en-US" altLang="ja-JP" sz="2000" b="0" i="1" smtClean="0">
                            <a:solidFill>
                              <a:schemeClr val="tx1"/>
                            </a:solidFill>
                            <a:latin typeface="Cambria Math" panose="02040503050406030204" pitchFamily="18" charset="0"/>
                          </a:rPr>
                          <m:t>1</m:t>
                        </m:r>
                      </m:num>
                      <m:den>
                        <m:sSub>
                          <m:sSubPr>
                            <m:ctrlPr>
                              <a:rPr lang="en-US" altLang="ja-JP" sz="2000" b="0" i="1" smtClean="0">
                                <a:solidFill>
                                  <a:schemeClr val="tx1"/>
                                </a:solidFill>
                                <a:latin typeface="Cambria Math" charset="0"/>
                              </a:rPr>
                            </m:ctrlPr>
                          </m:sSubPr>
                          <m:e>
                            <m:r>
                              <a:rPr lang="en-US" altLang="ja-JP" sz="2000" b="0" i="1" smtClean="0">
                                <a:solidFill>
                                  <a:schemeClr val="tx1"/>
                                </a:solidFill>
                                <a:latin typeface="Cambria Math" panose="02040503050406030204" pitchFamily="18" charset="0"/>
                              </a:rPr>
                              <m:t>𝜁</m:t>
                            </m:r>
                          </m:e>
                          <m:sub>
                            <m:r>
                              <m:rPr>
                                <m:sty m:val="p"/>
                              </m:rPr>
                              <a:rPr lang="en-US" altLang="ja-JP" sz="2000" b="0" i="0" smtClean="0">
                                <a:solidFill>
                                  <a:schemeClr val="tx1"/>
                                </a:solidFill>
                                <a:latin typeface="Cambria Math" panose="02040503050406030204" pitchFamily="18" charset="0"/>
                              </a:rPr>
                              <m:t>Tx</m:t>
                            </m:r>
                          </m:sub>
                        </m:sSub>
                      </m:den>
                    </m:f>
                    <m:nary>
                      <m:naryPr>
                        <m:chr m:val="∑"/>
                        <m:supHide m:val="on"/>
                        <m:ctrlPr>
                          <a:rPr lang="en-US" altLang="ja-JP" sz="2000" b="0" i="1" smtClean="0">
                            <a:solidFill>
                              <a:schemeClr val="tx1"/>
                            </a:solidFill>
                            <a:latin typeface="Cambria Math" charset="0"/>
                          </a:rPr>
                        </m:ctrlPr>
                      </m:naryPr>
                      <m:sub>
                        <m:r>
                          <a:rPr lang="en-US" altLang="ja-JP" sz="2000" b="0" i="1" smtClean="0">
                            <a:solidFill>
                              <a:schemeClr val="tx1"/>
                            </a:solidFill>
                            <a:latin typeface="Cambria Math" panose="02040503050406030204" pitchFamily="18" charset="0"/>
                          </a:rPr>
                          <m:t>𝜏</m:t>
                        </m:r>
                        <m:r>
                          <a:rPr lang="en-US" altLang="ja-JP" sz="2000" b="0" i="1" smtClean="0">
                            <a:solidFill>
                              <a:schemeClr val="tx1"/>
                            </a:solidFill>
                            <a:latin typeface="Cambria Math" panose="02040503050406030204" pitchFamily="18" charset="0"/>
                          </a:rPr>
                          <m:t>,</m:t>
                        </m:r>
                        <m:r>
                          <a:rPr lang="en-US" altLang="ja-JP" sz="2000" b="0" i="1" smtClean="0">
                            <a:solidFill>
                              <a:schemeClr val="tx1"/>
                            </a:solidFill>
                            <a:latin typeface="Cambria Math" panose="02040503050406030204" pitchFamily="18" charset="0"/>
                          </a:rPr>
                          <m:t>𝑚</m:t>
                        </m:r>
                        <m:r>
                          <a:rPr lang="en-US" altLang="ja-JP" sz="2000" b="0" i="1" smtClean="0">
                            <a:solidFill>
                              <a:schemeClr val="tx1"/>
                            </a:solidFill>
                            <a:latin typeface="Cambria Math" panose="02040503050406030204" pitchFamily="18" charset="0"/>
                          </a:rPr>
                          <m:t>,</m:t>
                        </m:r>
                        <m:r>
                          <a:rPr lang="en-US" altLang="ja-JP" sz="2000" b="0" i="1" smtClean="0">
                            <a:solidFill>
                              <a:schemeClr val="tx1"/>
                            </a:solidFill>
                            <a:latin typeface="Cambria Math" panose="02040503050406030204" pitchFamily="18" charset="0"/>
                          </a:rPr>
                          <m:t>𝑛</m:t>
                        </m:r>
                      </m:sub>
                      <m:sup/>
                      <m:e>
                        <m:sSub>
                          <m:sSubPr>
                            <m:ctrlPr>
                              <a:rPr lang="en-US" altLang="ja-JP" sz="2000" i="1">
                                <a:solidFill>
                                  <a:schemeClr val="tx1"/>
                                </a:solidFill>
                                <a:latin typeface="Cambria Math" charset="0"/>
                              </a:rPr>
                            </m:ctrlPr>
                          </m:sSubPr>
                          <m:e>
                            <m:r>
                              <a:rPr lang="en-US" altLang="ja-JP" sz="2000" i="1">
                                <a:solidFill>
                                  <a:schemeClr val="tx1"/>
                                </a:solidFill>
                                <a:latin typeface="Cambria Math" panose="02040503050406030204" pitchFamily="18" charset="0"/>
                              </a:rPr>
                              <m:t>𝑃</m:t>
                            </m:r>
                          </m:e>
                          <m:sub>
                            <m:r>
                              <m:rPr>
                                <m:sty m:val="p"/>
                              </m:rPr>
                              <a:rPr lang="en-US" altLang="ja-JP" sz="2000">
                                <a:solidFill>
                                  <a:schemeClr val="tx1"/>
                                </a:solidFill>
                                <a:latin typeface="Cambria Math" panose="02040503050406030204" pitchFamily="18" charset="0"/>
                              </a:rPr>
                              <m:t>qp</m:t>
                            </m:r>
                          </m:sub>
                        </m:sSub>
                        <m:d>
                          <m:dPr>
                            <m:ctrlPr>
                              <a:rPr lang="en-US" altLang="ja-JP" sz="2000" i="1">
                                <a:solidFill>
                                  <a:schemeClr val="tx1"/>
                                </a:solidFill>
                                <a:latin typeface="Cambria Math" charset="0"/>
                              </a:rPr>
                            </m:ctrlPr>
                          </m:dPr>
                          <m:e>
                            <m:r>
                              <a:rPr lang="en-US" altLang="ja-JP" sz="2000" i="1">
                                <a:solidFill>
                                  <a:schemeClr val="tx1"/>
                                </a:solidFill>
                                <a:latin typeface="Cambria Math" panose="02040503050406030204" pitchFamily="18" charset="0"/>
                              </a:rPr>
                              <m:t>𝜏</m:t>
                            </m:r>
                            <m:r>
                              <a:rPr lang="en-US" altLang="ja-JP" sz="2000" i="1">
                                <a:solidFill>
                                  <a:schemeClr val="tx1"/>
                                </a:solidFill>
                                <a:latin typeface="Cambria Math" panose="02040503050406030204" pitchFamily="18" charset="0"/>
                              </a:rPr>
                              <m:t>,</m:t>
                            </m:r>
                            <m:sSub>
                              <m:sSubPr>
                                <m:ctrlPr>
                                  <a:rPr lang="en-US" altLang="ja-JP" sz="2000" i="1">
                                    <a:solidFill>
                                      <a:schemeClr val="tx1"/>
                                    </a:solidFill>
                                    <a:latin typeface="Cambria Math" charset="0"/>
                                  </a:rPr>
                                </m:ctrlPr>
                              </m:sSubPr>
                              <m:e>
                                <m:r>
                                  <a:rPr lang="en-US" altLang="ja-JP" sz="2000" i="1">
                                    <a:solidFill>
                                      <a:schemeClr val="tx1"/>
                                    </a:solidFill>
                                    <a:latin typeface="Cambria Math" panose="02040503050406030204" pitchFamily="18" charset="0"/>
                                  </a:rPr>
                                  <m:t>𝜗</m:t>
                                </m:r>
                              </m:e>
                              <m:sub>
                                <m:r>
                                  <a:rPr lang="en-US" altLang="ja-JP" sz="2000" i="1">
                                    <a:solidFill>
                                      <a:schemeClr val="tx1"/>
                                    </a:solidFill>
                                    <a:latin typeface="Cambria Math" panose="02040503050406030204" pitchFamily="18" charset="0"/>
                                  </a:rPr>
                                  <m:t>𝑖</m:t>
                                </m:r>
                              </m:sub>
                            </m:sSub>
                            <m:r>
                              <a:rPr lang="en-US" altLang="ja-JP" sz="2000" i="1">
                                <a:solidFill>
                                  <a:schemeClr val="tx1"/>
                                </a:solidFill>
                                <a:latin typeface="Cambria Math" panose="02040503050406030204" pitchFamily="18" charset="0"/>
                              </a:rPr>
                              <m:t>,</m:t>
                            </m:r>
                            <m:sSub>
                              <m:sSubPr>
                                <m:ctrlPr>
                                  <a:rPr lang="en-US" altLang="ja-JP" sz="2000" i="1">
                                    <a:solidFill>
                                      <a:schemeClr val="tx1"/>
                                    </a:solidFill>
                                    <a:latin typeface="Cambria Math" charset="0"/>
                                  </a:rPr>
                                </m:ctrlPr>
                              </m:sSubPr>
                              <m:e>
                                <m:r>
                                  <a:rPr lang="en-US" altLang="ja-JP" sz="2000" i="1">
                                    <a:solidFill>
                                      <a:schemeClr val="tx1"/>
                                    </a:solidFill>
                                    <a:latin typeface="Cambria Math" panose="02040503050406030204" pitchFamily="18" charset="0"/>
                                  </a:rPr>
                                  <m:t>𝜑</m:t>
                                </m:r>
                              </m:e>
                              <m:sub>
                                <m:r>
                                  <a:rPr lang="en-US" altLang="ja-JP" sz="2000" b="0" i="1" smtClean="0">
                                    <a:solidFill>
                                      <a:schemeClr val="tx1"/>
                                    </a:solidFill>
                                    <a:latin typeface="Cambria Math" panose="02040503050406030204" pitchFamily="18" charset="0"/>
                                  </a:rPr>
                                  <m:t>𝑗</m:t>
                                </m:r>
                              </m:sub>
                            </m:sSub>
                            <m:r>
                              <a:rPr lang="en-US" altLang="ja-JP" sz="2000" i="1">
                                <a:solidFill>
                                  <a:schemeClr val="tx1"/>
                                </a:solidFill>
                                <a:latin typeface="Cambria Math" panose="02040503050406030204" pitchFamily="18" charset="0"/>
                              </a:rPr>
                              <m:t>,</m:t>
                            </m:r>
                            <m:sSubSup>
                              <m:sSubSupPr>
                                <m:ctrlPr>
                                  <a:rPr lang="en-US" altLang="ja-JP" sz="2000" i="1">
                                    <a:solidFill>
                                      <a:schemeClr val="tx1"/>
                                    </a:solidFill>
                                    <a:latin typeface="Cambria Math" charset="0"/>
                                  </a:rPr>
                                </m:ctrlPr>
                              </m:sSubSupPr>
                              <m:e>
                                <m:r>
                                  <a:rPr lang="en-US" altLang="ja-JP" sz="2000" i="1">
                                    <a:solidFill>
                                      <a:schemeClr val="tx1"/>
                                    </a:solidFill>
                                    <a:latin typeface="Cambria Math" panose="02040503050406030204" pitchFamily="18" charset="0"/>
                                  </a:rPr>
                                  <m:t>𝜗</m:t>
                                </m:r>
                              </m:e>
                              <m:sub>
                                <m:r>
                                  <a:rPr lang="en-US" altLang="ja-JP" sz="2000" i="1">
                                    <a:solidFill>
                                      <a:schemeClr val="tx1"/>
                                    </a:solidFill>
                                    <a:latin typeface="Cambria Math" panose="02040503050406030204" pitchFamily="18" charset="0"/>
                                  </a:rPr>
                                  <m:t>𝑚</m:t>
                                </m:r>
                              </m:sub>
                              <m:sup>
                                <m:r>
                                  <a:rPr lang="en-US" altLang="ja-JP" sz="2000" i="1">
                                    <a:solidFill>
                                      <a:schemeClr val="tx1"/>
                                    </a:solidFill>
                                    <a:latin typeface="Cambria Math" panose="02040503050406030204" pitchFamily="18" charset="0"/>
                                  </a:rPr>
                                  <m:t>′</m:t>
                                </m:r>
                              </m:sup>
                            </m:sSubSup>
                            <m:r>
                              <a:rPr lang="en-US" altLang="ja-JP" sz="2000" i="1">
                                <a:solidFill>
                                  <a:schemeClr val="tx1"/>
                                </a:solidFill>
                                <a:latin typeface="Cambria Math" panose="02040503050406030204" pitchFamily="18" charset="0"/>
                              </a:rPr>
                              <m:t>,</m:t>
                            </m:r>
                            <m:sSubSup>
                              <m:sSubSupPr>
                                <m:ctrlPr>
                                  <a:rPr lang="en-US" altLang="ja-JP" sz="2000" i="1">
                                    <a:solidFill>
                                      <a:schemeClr val="tx1"/>
                                    </a:solidFill>
                                    <a:latin typeface="Cambria Math" charset="0"/>
                                  </a:rPr>
                                </m:ctrlPr>
                              </m:sSubSupPr>
                              <m:e>
                                <m:r>
                                  <a:rPr lang="en-US" altLang="ja-JP" sz="2000" i="1">
                                    <a:solidFill>
                                      <a:schemeClr val="tx1"/>
                                    </a:solidFill>
                                    <a:latin typeface="Cambria Math" panose="02040503050406030204" pitchFamily="18" charset="0"/>
                                  </a:rPr>
                                  <m:t>𝜑</m:t>
                                </m:r>
                              </m:e>
                              <m:sub>
                                <m:r>
                                  <a:rPr lang="en-US" altLang="ja-JP" sz="2000" i="1">
                                    <a:solidFill>
                                      <a:schemeClr val="tx1"/>
                                    </a:solidFill>
                                    <a:latin typeface="Cambria Math" panose="02040503050406030204" pitchFamily="18" charset="0"/>
                                  </a:rPr>
                                  <m:t>𝑛</m:t>
                                </m:r>
                              </m:sub>
                              <m:sup>
                                <m:r>
                                  <a:rPr lang="en-US" altLang="ja-JP" sz="2000" i="1">
                                    <a:solidFill>
                                      <a:schemeClr val="tx1"/>
                                    </a:solidFill>
                                    <a:latin typeface="Cambria Math" panose="02040503050406030204" pitchFamily="18" charset="0"/>
                                  </a:rPr>
                                  <m:t>′</m:t>
                                </m:r>
                              </m:sup>
                            </m:sSubSup>
                          </m:e>
                        </m:d>
                      </m:e>
                    </m:nary>
                  </m:oMath>
                </a14:m>
                <a:r>
                  <a:rPr lang="en-US" altLang="ja-JP" sz="2000" dirty="0" smtClean="0">
                    <a:solidFill>
                      <a:schemeClr val="tx1"/>
                    </a:solidFill>
                  </a:rPr>
                  <a:t> </a:t>
                </a:r>
              </a:p>
            </p:txBody>
          </p:sp>
        </mc:Choice>
        <mc:Fallback xmlns="">
          <p:sp>
            <p:nvSpPr>
              <p:cNvPr id="20" name="正方形/長方形 19"/>
              <p:cNvSpPr>
                <a:spLocks noRot="1" noChangeAspect="1" noMove="1" noResize="1" noEditPoints="1" noAdjustHandles="1" noChangeArrowheads="1" noChangeShapeType="1" noTextEdit="1"/>
              </p:cNvSpPr>
              <p:nvPr/>
            </p:nvSpPr>
            <p:spPr>
              <a:xfrm>
                <a:off x="2639807" y="2709720"/>
                <a:ext cx="5324343" cy="565924"/>
              </a:xfrm>
              <a:prstGeom prst="rect">
                <a:avLst/>
              </a:prstGeom>
              <a:blipFill rotWithShape="0">
                <a:blip r:embed="rId3"/>
                <a:stretch>
                  <a:fillRect t="-76087" b="-114130"/>
                </a:stretch>
              </a:blipFill>
            </p:spPr>
            <p:txBody>
              <a:bodyPr/>
              <a:lstStyle/>
              <a:p>
                <a:r>
                  <a:rPr lang="ja-JP" altLang="en-US">
                    <a:noFill/>
                  </a:rPr>
                  <a:t> </a:t>
                </a:r>
              </a:p>
            </p:txBody>
          </p:sp>
        </mc:Fallback>
      </mc:AlternateContent>
      <p:sp>
        <p:nvSpPr>
          <p:cNvPr id="14" name="正方形/長方形 13"/>
          <p:cNvSpPr/>
          <p:nvPr/>
        </p:nvSpPr>
        <p:spPr>
          <a:xfrm>
            <a:off x="717994" y="2711461"/>
            <a:ext cx="1633781" cy="646331"/>
          </a:xfrm>
          <a:prstGeom prst="rect">
            <a:avLst/>
          </a:prstGeom>
        </p:spPr>
        <p:txBody>
          <a:bodyPr wrap="none">
            <a:spAutoFit/>
          </a:bodyPr>
          <a:lstStyle/>
          <a:p>
            <a:r>
              <a:rPr lang="en-US" altLang="ja-JP" sz="1800" dirty="0" smtClean="0">
                <a:solidFill>
                  <a:schemeClr val="tx1"/>
                </a:solidFill>
              </a:rPr>
              <a:t>Angular power </a:t>
            </a:r>
          </a:p>
          <a:p>
            <a:r>
              <a:rPr lang="en-US" altLang="ja-JP" sz="1800" dirty="0" smtClean="0">
                <a:solidFill>
                  <a:schemeClr val="tx1"/>
                </a:solidFill>
              </a:rPr>
              <a:t>spectrum</a:t>
            </a:r>
            <a:endParaRPr lang="ja-JP" altLang="en-US" sz="1800" dirty="0">
              <a:solidFill>
                <a:schemeClr val="tx1"/>
              </a:solidFill>
            </a:endParaRPr>
          </a:p>
        </p:txBody>
      </p:sp>
      <p:sp>
        <p:nvSpPr>
          <p:cNvPr id="23" name="正方形/長方形 22"/>
          <p:cNvSpPr/>
          <p:nvPr/>
        </p:nvSpPr>
        <p:spPr>
          <a:xfrm>
            <a:off x="539552" y="3357792"/>
            <a:ext cx="2005677" cy="369332"/>
          </a:xfrm>
          <a:prstGeom prst="rect">
            <a:avLst/>
          </a:prstGeom>
        </p:spPr>
        <p:txBody>
          <a:bodyPr wrap="none">
            <a:spAutoFit/>
          </a:bodyPr>
          <a:lstStyle/>
          <a:p>
            <a:r>
              <a:rPr lang="en-US" altLang="ja-JP" sz="1800" dirty="0" smtClean="0">
                <a:solidFill>
                  <a:schemeClr val="tx1"/>
                </a:solidFill>
              </a:rPr>
              <a:t>Power delay profile</a:t>
            </a:r>
            <a:endParaRPr lang="ja-JP" altLang="en-US" sz="1800" dirty="0">
              <a:solidFill>
                <a:schemeClr val="tx1"/>
              </a:solidFill>
            </a:endParaRPr>
          </a:p>
        </p:txBody>
      </p:sp>
      <mc:AlternateContent xmlns:mc="http://schemas.openxmlformats.org/markup-compatibility/2006" xmlns:a14="http://schemas.microsoft.com/office/drawing/2010/main">
        <mc:Choice Requires="a14">
          <p:sp>
            <p:nvSpPr>
              <p:cNvPr id="24" name="正方形/長方形 23"/>
              <p:cNvSpPr/>
              <p:nvPr/>
            </p:nvSpPr>
            <p:spPr>
              <a:xfrm>
                <a:off x="2127011" y="4901629"/>
                <a:ext cx="5407249" cy="961545"/>
              </a:xfrm>
              <a:prstGeom prst="rect">
                <a:avLst/>
              </a:prstGeom>
            </p:spPr>
            <p:txBody>
              <a:bodyPr wrap="none">
                <a:spAutoFit/>
              </a:bodyPr>
              <a:lstStyle/>
              <a:p>
                <a14:m>
                  <m:oMath xmlns:m="http://schemas.openxmlformats.org/officeDocument/2006/math">
                    <m:sSub>
                      <m:sSubPr>
                        <m:ctrlPr>
                          <a:rPr lang="en-US" altLang="ja-JP" sz="2000" i="1" smtClean="0">
                            <a:solidFill>
                              <a:schemeClr val="tx1"/>
                            </a:solidFill>
                            <a:latin typeface="Cambria Math" charset="0"/>
                          </a:rPr>
                        </m:ctrlPr>
                      </m:sSubPr>
                      <m:e>
                        <m:r>
                          <m:rPr>
                            <m:sty m:val="p"/>
                          </m:rPr>
                          <a:rPr lang="en-US" altLang="ja-JP" sz="2000" b="0" i="0" smtClean="0">
                            <a:solidFill>
                              <a:schemeClr val="tx1"/>
                            </a:solidFill>
                            <a:latin typeface="Cambria Math" panose="02040503050406030204" pitchFamily="18" charset="0"/>
                          </a:rPr>
                          <m:t>APS</m:t>
                        </m:r>
                      </m:e>
                      <m:sub>
                        <m:r>
                          <m:rPr>
                            <m:sty m:val="p"/>
                          </m:rPr>
                          <a:rPr lang="en-US" altLang="ja-JP" sz="2000" b="0" i="0" smtClean="0">
                            <a:solidFill>
                              <a:schemeClr val="tx1"/>
                            </a:solidFill>
                            <a:latin typeface="Cambria Math" panose="02040503050406030204" pitchFamily="18" charset="0"/>
                          </a:rPr>
                          <m:t>Σ</m:t>
                        </m:r>
                      </m:sub>
                    </m:sSub>
                    <m:d>
                      <m:dPr>
                        <m:ctrlPr>
                          <a:rPr lang="en-US" altLang="ja-JP" sz="2000" i="1">
                            <a:solidFill>
                              <a:schemeClr val="tx1"/>
                            </a:solidFill>
                            <a:latin typeface="Cambria Math" charset="0"/>
                          </a:rPr>
                        </m:ctrlPr>
                      </m:dPr>
                      <m:e>
                        <m:sSub>
                          <m:sSubPr>
                            <m:ctrlPr>
                              <a:rPr lang="en-US" altLang="ja-JP" sz="2000" i="1">
                                <a:solidFill>
                                  <a:schemeClr val="tx1"/>
                                </a:solidFill>
                                <a:latin typeface="Cambria Math" charset="0"/>
                              </a:rPr>
                            </m:ctrlPr>
                          </m:sSubPr>
                          <m:e>
                            <m:r>
                              <a:rPr lang="en-US" altLang="ja-JP" sz="2000" i="1">
                                <a:solidFill>
                                  <a:schemeClr val="tx1"/>
                                </a:solidFill>
                                <a:latin typeface="Cambria Math" panose="02040503050406030204" pitchFamily="18" charset="0"/>
                              </a:rPr>
                              <m:t>𝜗</m:t>
                            </m:r>
                          </m:e>
                          <m:sub>
                            <m:r>
                              <a:rPr lang="en-US" altLang="ja-JP" sz="2000" i="1">
                                <a:solidFill>
                                  <a:schemeClr val="tx1"/>
                                </a:solidFill>
                                <a:latin typeface="Cambria Math" panose="02040503050406030204" pitchFamily="18" charset="0"/>
                              </a:rPr>
                              <m:t>𝑖</m:t>
                            </m:r>
                          </m:sub>
                        </m:sSub>
                        <m:r>
                          <a:rPr lang="en-US" altLang="ja-JP" sz="2000" i="1">
                            <a:solidFill>
                              <a:schemeClr val="tx1"/>
                            </a:solidFill>
                            <a:latin typeface="Cambria Math" panose="02040503050406030204" pitchFamily="18" charset="0"/>
                          </a:rPr>
                          <m:t>,</m:t>
                        </m:r>
                        <m:sSub>
                          <m:sSubPr>
                            <m:ctrlPr>
                              <a:rPr lang="en-US" altLang="ja-JP" sz="2000" i="1">
                                <a:solidFill>
                                  <a:schemeClr val="tx1"/>
                                </a:solidFill>
                                <a:latin typeface="Cambria Math" charset="0"/>
                              </a:rPr>
                            </m:ctrlPr>
                          </m:sSubPr>
                          <m:e>
                            <m:r>
                              <a:rPr lang="en-US" altLang="ja-JP" sz="2000" i="1">
                                <a:solidFill>
                                  <a:schemeClr val="tx1"/>
                                </a:solidFill>
                                <a:latin typeface="Cambria Math" panose="02040503050406030204" pitchFamily="18" charset="0"/>
                              </a:rPr>
                              <m:t>𝜑</m:t>
                            </m:r>
                          </m:e>
                          <m:sub>
                            <m:r>
                              <a:rPr lang="en-US" altLang="ja-JP" sz="2000" i="1">
                                <a:solidFill>
                                  <a:schemeClr val="tx1"/>
                                </a:solidFill>
                                <a:latin typeface="Cambria Math" panose="02040503050406030204" pitchFamily="18" charset="0"/>
                              </a:rPr>
                              <m:t>𝑖</m:t>
                            </m:r>
                          </m:sub>
                        </m:sSub>
                      </m:e>
                    </m:d>
                    <m:r>
                      <a:rPr lang="en-US" altLang="ja-JP" sz="2000" b="0" i="1" smtClean="0">
                        <a:solidFill>
                          <a:schemeClr val="tx1"/>
                        </a:solidFill>
                        <a:latin typeface="Cambria Math" panose="02040503050406030204" pitchFamily="18" charset="0"/>
                      </a:rPr>
                      <m:t>=</m:t>
                    </m:r>
                    <m:f>
                      <m:fPr>
                        <m:ctrlPr>
                          <a:rPr lang="en-US" altLang="ja-JP" sz="2000" b="0" i="1" smtClean="0">
                            <a:solidFill>
                              <a:schemeClr val="tx1"/>
                            </a:solidFill>
                            <a:latin typeface="Cambria Math" charset="0"/>
                          </a:rPr>
                        </m:ctrlPr>
                      </m:fPr>
                      <m:num>
                        <m:r>
                          <a:rPr lang="en-US" altLang="ja-JP" sz="2000" b="0" i="1" smtClean="0">
                            <a:solidFill>
                              <a:schemeClr val="tx1"/>
                            </a:solidFill>
                            <a:latin typeface="Cambria Math" panose="02040503050406030204" pitchFamily="18" charset="0"/>
                          </a:rPr>
                          <m:t>1</m:t>
                        </m:r>
                      </m:num>
                      <m:den>
                        <m:r>
                          <a:rPr lang="en-US" altLang="ja-JP" sz="2000" b="0" i="1" smtClean="0">
                            <a:solidFill>
                              <a:schemeClr val="tx1"/>
                            </a:solidFill>
                            <a:latin typeface="Cambria Math" panose="02040503050406030204" pitchFamily="18" charset="0"/>
                          </a:rPr>
                          <m:t>2</m:t>
                        </m:r>
                      </m:den>
                    </m:f>
                    <m:nary>
                      <m:naryPr>
                        <m:chr m:val="∑"/>
                        <m:supHide m:val="on"/>
                        <m:ctrlPr>
                          <a:rPr lang="en-US" altLang="ja-JP" sz="2000" i="1">
                            <a:solidFill>
                              <a:schemeClr val="tx1"/>
                            </a:solidFill>
                            <a:latin typeface="Cambria Math" charset="0"/>
                          </a:rPr>
                        </m:ctrlPr>
                      </m:naryPr>
                      <m:sub>
                        <m:r>
                          <m:rPr>
                            <m:sty m:val="p"/>
                          </m:rPr>
                          <a:rPr lang="en-US" altLang="ja-JP" sz="2000" i="0">
                            <a:solidFill>
                              <a:schemeClr val="tx1"/>
                            </a:solidFill>
                            <a:latin typeface="Cambria Math" panose="02040503050406030204" pitchFamily="18" charset="0"/>
                          </a:rPr>
                          <m:t>p</m:t>
                        </m:r>
                        <m:r>
                          <a:rPr lang="en-US" altLang="ja-JP" sz="2000" i="1">
                            <a:solidFill>
                              <a:schemeClr val="tx1"/>
                            </a:solidFill>
                            <a:latin typeface="Cambria Math" panose="02040503050406030204" pitchFamily="18" charset="0"/>
                          </a:rPr>
                          <m:t>∈</m:t>
                        </m:r>
                        <m:d>
                          <m:dPr>
                            <m:begChr m:val="{"/>
                            <m:endChr m:val="}"/>
                            <m:ctrlPr>
                              <a:rPr lang="en-US" altLang="ja-JP" sz="2000" i="1">
                                <a:solidFill>
                                  <a:schemeClr val="tx1"/>
                                </a:solidFill>
                                <a:latin typeface="Cambria Math" charset="0"/>
                              </a:rPr>
                            </m:ctrlPr>
                          </m:dPr>
                          <m:e>
                            <m:r>
                              <a:rPr lang="en-US" altLang="ja-JP" sz="2000" i="1">
                                <a:solidFill>
                                  <a:schemeClr val="tx1"/>
                                </a:solidFill>
                                <a:latin typeface="Cambria Math" panose="02040503050406030204" pitchFamily="18" charset="0"/>
                              </a:rPr>
                              <m:t>𝜗</m:t>
                            </m:r>
                            <m:r>
                              <a:rPr lang="en-US" altLang="ja-JP" sz="2000" i="1">
                                <a:solidFill>
                                  <a:schemeClr val="tx1"/>
                                </a:solidFill>
                                <a:latin typeface="Cambria Math" panose="02040503050406030204" pitchFamily="18" charset="0"/>
                              </a:rPr>
                              <m:t>,</m:t>
                            </m:r>
                            <m:r>
                              <a:rPr lang="en-US" altLang="ja-JP" sz="2000" i="1">
                                <a:solidFill>
                                  <a:schemeClr val="tx1"/>
                                </a:solidFill>
                                <a:latin typeface="Cambria Math" panose="02040503050406030204" pitchFamily="18" charset="0"/>
                              </a:rPr>
                              <m:t>𝜑</m:t>
                            </m:r>
                          </m:e>
                        </m:d>
                      </m:sub>
                      <m:sup/>
                      <m:e>
                        <m:nary>
                          <m:naryPr>
                            <m:chr m:val="∑"/>
                            <m:supHide m:val="on"/>
                            <m:ctrlPr>
                              <a:rPr lang="en-US" altLang="ja-JP" sz="2000" i="1">
                                <a:solidFill>
                                  <a:schemeClr val="tx1"/>
                                </a:solidFill>
                                <a:latin typeface="Cambria Math" charset="0"/>
                              </a:rPr>
                            </m:ctrlPr>
                          </m:naryPr>
                          <m:sub>
                            <m:r>
                              <m:rPr>
                                <m:sty m:val="p"/>
                              </m:rPr>
                              <a:rPr lang="en-US" altLang="ja-JP" sz="2000" b="0" i="0" smtClean="0">
                                <a:solidFill>
                                  <a:schemeClr val="tx1"/>
                                </a:solidFill>
                                <a:latin typeface="Cambria Math" panose="02040503050406030204" pitchFamily="18" charset="0"/>
                              </a:rPr>
                              <m:t>q</m:t>
                            </m:r>
                            <m:r>
                              <a:rPr lang="en-US" altLang="ja-JP" sz="2000" i="1">
                                <a:solidFill>
                                  <a:schemeClr val="tx1"/>
                                </a:solidFill>
                                <a:latin typeface="Cambria Math" panose="02040503050406030204" pitchFamily="18" charset="0"/>
                              </a:rPr>
                              <m:t>∈</m:t>
                            </m:r>
                            <m:d>
                              <m:dPr>
                                <m:begChr m:val="{"/>
                                <m:endChr m:val="}"/>
                                <m:ctrlPr>
                                  <a:rPr lang="en-US" altLang="ja-JP" sz="2000" i="1">
                                    <a:solidFill>
                                      <a:schemeClr val="tx1"/>
                                    </a:solidFill>
                                    <a:latin typeface="Cambria Math" charset="0"/>
                                  </a:rPr>
                                </m:ctrlPr>
                              </m:dPr>
                              <m:e>
                                <m:r>
                                  <a:rPr lang="en-US" altLang="ja-JP" sz="2000" i="1">
                                    <a:solidFill>
                                      <a:schemeClr val="tx1"/>
                                    </a:solidFill>
                                    <a:latin typeface="Cambria Math" panose="02040503050406030204" pitchFamily="18" charset="0"/>
                                  </a:rPr>
                                  <m:t>𝜗</m:t>
                                </m:r>
                                <m:r>
                                  <a:rPr lang="en-US" altLang="ja-JP" sz="2000" i="1">
                                    <a:solidFill>
                                      <a:schemeClr val="tx1"/>
                                    </a:solidFill>
                                    <a:latin typeface="Cambria Math" panose="02040503050406030204" pitchFamily="18" charset="0"/>
                                  </a:rPr>
                                  <m:t>,</m:t>
                                </m:r>
                                <m:r>
                                  <a:rPr lang="en-US" altLang="ja-JP" sz="2000" i="1">
                                    <a:solidFill>
                                      <a:schemeClr val="tx1"/>
                                    </a:solidFill>
                                    <a:latin typeface="Cambria Math" panose="02040503050406030204" pitchFamily="18" charset="0"/>
                                  </a:rPr>
                                  <m:t>𝜑</m:t>
                                </m:r>
                              </m:e>
                            </m:d>
                          </m:sub>
                          <m:sup/>
                          <m:e>
                            <m:sSub>
                              <m:sSubPr>
                                <m:ctrlPr>
                                  <a:rPr lang="en-US" altLang="ja-JP" sz="2000" i="1">
                                    <a:solidFill>
                                      <a:schemeClr val="tx1"/>
                                    </a:solidFill>
                                    <a:latin typeface="Cambria Math" charset="0"/>
                                  </a:rPr>
                                </m:ctrlPr>
                              </m:sSubPr>
                              <m:e>
                                <m:r>
                                  <m:rPr>
                                    <m:sty m:val="p"/>
                                  </m:rPr>
                                  <a:rPr lang="en-US" altLang="ja-JP" sz="2000">
                                    <a:solidFill>
                                      <a:schemeClr val="tx1"/>
                                    </a:solidFill>
                                    <a:latin typeface="Cambria Math" panose="02040503050406030204" pitchFamily="18" charset="0"/>
                                  </a:rPr>
                                  <m:t>APS</m:t>
                                </m:r>
                              </m:e>
                              <m:sub>
                                <m:r>
                                  <m:rPr>
                                    <m:sty m:val="p"/>
                                  </m:rPr>
                                  <a:rPr lang="en-US" altLang="ja-JP" sz="2000">
                                    <a:solidFill>
                                      <a:schemeClr val="tx1"/>
                                    </a:solidFill>
                                    <a:latin typeface="Cambria Math" panose="02040503050406030204" pitchFamily="18" charset="0"/>
                                  </a:rPr>
                                  <m:t>qp</m:t>
                                </m:r>
                              </m:sub>
                            </m:sSub>
                            <m:d>
                              <m:dPr>
                                <m:ctrlPr>
                                  <a:rPr lang="en-US" altLang="ja-JP" sz="2000" i="1">
                                    <a:solidFill>
                                      <a:schemeClr val="tx1"/>
                                    </a:solidFill>
                                    <a:latin typeface="Cambria Math" charset="0"/>
                                  </a:rPr>
                                </m:ctrlPr>
                              </m:dPr>
                              <m:e>
                                <m:sSub>
                                  <m:sSubPr>
                                    <m:ctrlPr>
                                      <a:rPr lang="en-US" altLang="ja-JP" sz="2000" i="1">
                                        <a:solidFill>
                                          <a:schemeClr val="tx1"/>
                                        </a:solidFill>
                                        <a:latin typeface="Cambria Math" charset="0"/>
                                      </a:rPr>
                                    </m:ctrlPr>
                                  </m:sSubPr>
                                  <m:e>
                                    <m:r>
                                      <a:rPr lang="en-US" altLang="ja-JP" sz="2000" i="1">
                                        <a:solidFill>
                                          <a:schemeClr val="tx1"/>
                                        </a:solidFill>
                                        <a:latin typeface="Cambria Math" panose="02040503050406030204" pitchFamily="18" charset="0"/>
                                      </a:rPr>
                                      <m:t>𝜗</m:t>
                                    </m:r>
                                  </m:e>
                                  <m:sub>
                                    <m:r>
                                      <a:rPr lang="en-US" altLang="ja-JP" sz="2000" i="1">
                                        <a:solidFill>
                                          <a:schemeClr val="tx1"/>
                                        </a:solidFill>
                                        <a:latin typeface="Cambria Math" panose="02040503050406030204" pitchFamily="18" charset="0"/>
                                      </a:rPr>
                                      <m:t>𝑖</m:t>
                                    </m:r>
                                  </m:sub>
                                </m:sSub>
                                <m:r>
                                  <a:rPr lang="en-US" altLang="ja-JP" sz="2000" i="1">
                                    <a:solidFill>
                                      <a:schemeClr val="tx1"/>
                                    </a:solidFill>
                                    <a:latin typeface="Cambria Math" panose="02040503050406030204" pitchFamily="18" charset="0"/>
                                  </a:rPr>
                                  <m:t>,</m:t>
                                </m:r>
                                <m:sSub>
                                  <m:sSubPr>
                                    <m:ctrlPr>
                                      <a:rPr lang="en-US" altLang="ja-JP" sz="2000" i="1">
                                        <a:solidFill>
                                          <a:schemeClr val="tx1"/>
                                        </a:solidFill>
                                        <a:latin typeface="Cambria Math" charset="0"/>
                                      </a:rPr>
                                    </m:ctrlPr>
                                  </m:sSubPr>
                                  <m:e>
                                    <m:r>
                                      <a:rPr lang="en-US" altLang="ja-JP" sz="2000" i="1">
                                        <a:solidFill>
                                          <a:schemeClr val="tx1"/>
                                        </a:solidFill>
                                        <a:latin typeface="Cambria Math" panose="02040503050406030204" pitchFamily="18" charset="0"/>
                                      </a:rPr>
                                      <m:t>𝜑</m:t>
                                    </m:r>
                                  </m:e>
                                  <m:sub>
                                    <m:r>
                                      <a:rPr lang="en-US" altLang="ja-JP" sz="2000" b="0" i="1" smtClean="0">
                                        <a:solidFill>
                                          <a:schemeClr val="tx1"/>
                                        </a:solidFill>
                                        <a:latin typeface="Cambria Math" panose="02040503050406030204" pitchFamily="18" charset="0"/>
                                      </a:rPr>
                                      <m:t>𝑗</m:t>
                                    </m:r>
                                  </m:sub>
                                </m:sSub>
                              </m:e>
                            </m:d>
                          </m:e>
                        </m:nary>
                      </m:e>
                    </m:nary>
                  </m:oMath>
                </a14:m>
                <a:r>
                  <a:rPr lang="en-US" altLang="ja-JP" sz="2000" dirty="0" smtClean="0">
                    <a:solidFill>
                      <a:schemeClr val="tx1"/>
                    </a:solidFill>
                  </a:rPr>
                  <a:t> </a:t>
                </a:r>
              </a:p>
              <a:p>
                <a14:m>
                  <m:oMath xmlns:m="http://schemas.openxmlformats.org/officeDocument/2006/math">
                    <m:sSub>
                      <m:sSubPr>
                        <m:ctrlPr>
                          <a:rPr lang="en-US" altLang="ja-JP" sz="2000" i="1">
                            <a:solidFill>
                              <a:schemeClr val="tx1"/>
                            </a:solidFill>
                            <a:latin typeface="Cambria Math" charset="0"/>
                          </a:rPr>
                        </m:ctrlPr>
                      </m:sSubPr>
                      <m:e>
                        <m:r>
                          <m:rPr>
                            <m:sty m:val="p"/>
                          </m:rPr>
                          <a:rPr lang="en-US" altLang="ja-JP" sz="2000" b="0" i="0" smtClean="0">
                            <a:solidFill>
                              <a:schemeClr val="tx1"/>
                            </a:solidFill>
                            <a:latin typeface="Cambria Math" panose="02040503050406030204" pitchFamily="18" charset="0"/>
                          </a:rPr>
                          <m:t>PDP</m:t>
                        </m:r>
                      </m:e>
                      <m:sub>
                        <m:r>
                          <m:rPr>
                            <m:sty m:val="p"/>
                          </m:rPr>
                          <a:rPr lang="en-US" altLang="ja-JP" sz="2000" b="0" i="0" smtClean="0">
                            <a:solidFill>
                              <a:schemeClr val="tx1"/>
                            </a:solidFill>
                            <a:latin typeface="Cambria Math" panose="02040503050406030204" pitchFamily="18" charset="0"/>
                          </a:rPr>
                          <m:t>Σ</m:t>
                        </m:r>
                      </m:sub>
                    </m:sSub>
                    <m:d>
                      <m:dPr>
                        <m:ctrlPr>
                          <a:rPr lang="en-US" altLang="ja-JP" sz="2000" i="1">
                            <a:solidFill>
                              <a:schemeClr val="tx1"/>
                            </a:solidFill>
                            <a:latin typeface="Cambria Math" charset="0"/>
                          </a:rPr>
                        </m:ctrlPr>
                      </m:dPr>
                      <m:e>
                        <m:r>
                          <a:rPr lang="en-US" altLang="ja-JP" sz="2000" b="0" i="1" smtClean="0">
                            <a:solidFill>
                              <a:schemeClr val="tx1"/>
                            </a:solidFill>
                            <a:latin typeface="Cambria Math" panose="02040503050406030204" pitchFamily="18" charset="0"/>
                          </a:rPr>
                          <m:t>𝜏</m:t>
                        </m:r>
                      </m:e>
                    </m:d>
                    <m:r>
                      <a:rPr lang="en-US" altLang="ja-JP" sz="2000" i="1">
                        <a:solidFill>
                          <a:schemeClr val="tx1"/>
                        </a:solidFill>
                        <a:latin typeface="Cambria Math" panose="02040503050406030204" pitchFamily="18" charset="0"/>
                      </a:rPr>
                      <m:t>=</m:t>
                    </m:r>
                    <m:f>
                      <m:fPr>
                        <m:ctrlPr>
                          <a:rPr lang="en-US" altLang="ja-JP" sz="2000" i="1">
                            <a:solidFill>
                              <a:schemeClr val="tx1"/>
                            </a:solidFill>
                            <a:latin typeface="Cambria Math" charset="0"/>
                          </a:rPr>
                        </m:ctrlPr>
                      </m:fPr>
                      <m:num>
                        <m:r>
                          <a:rPr lang="en-US" altLang="ja-JP" sz="2000" i="1">
                            <a:solidFill>
                              <a:schemeClr val="tx1"/>
                            </a:solidFill>
                            <a:latin typeface="Cambria Math" panose="02040503050406030204" pitchFamily="18" charset="0"/>
                          </a:rPr>
                          <m:t>1</m:t>
                        </m:r>
                      </m:num>
                      <m:den>
                        <m:r>
                          <a:rPr lang="en-US" altLang="ja-JP" sz="2000" i="1" smtClean="0">
                            <a:solidFill>
                              <a:schemeClr val="tx1"/>
                            </a:solidFill>
                            <a:latin typeface="Cambria Math" panose="02040503050406030204" pitchFamily="18" charset="0"/>
                          </a:rPr>
                          <m:t>2</m:t>
                        </m:r>
                      </m:den>
                    </m:f>
                    <m:nary>
                      <m:naryPr>
                        <m:chr m:val="∑"/>
                        <m:supHide m:val="on"/>
                        <m:ctrlPr>
                          <a:rPr lang="en-US" altLang="ja-JP" sz="2000" i="1">
                            <a:solidFill>
                              <a:schemeClr val="tx1"/>
                            </a:solidFill>
                            <a:latin typeface="Cambria Math" charset="0"/>
                          </a:rPr>
                        </m:ctrlPr>
                      </m:naryPr>
                      <m:sub>
                        <m:r>
                          <m:rPr>
                            <m:sty m:val="p"/>
                          </m:rPr>
                          <a:rPr lang="en-US" altLang="ja-JP" sz="2000">
                            <a:solidFill>
                              <a:schemeClr val="tx1"/>
                            </a:solidFill>
                            <a:latin typeface="Cambria Math" panose="02040503050406030204" pitchFamily="18" charset="0"/>
                          </a:rPr>
                          <m:t>p</m:t>
                        </m:r>
                        <m:r>
                          <a:rPr lang="en-US" altLang="ja-JP" sz="2000" i="1">
                            <a:solidFill>
                              <a:schemeClr val="tx1"/>
                            </a:solidFill>
                            <a:latin typeface="Cambria Math" panose="02040503050406030204" pitchFamily="18" charset="0"/>
                          </a:rPr>
                          <m:t>∈</m:t>
                        </m:r>
                        <m:d>
                          <m:dPr>
                            <m:begChr m:val="{"/>
                            <m:endChr m:val="}"/>
                            <m:ctrlPr>
                              <a:rPr lang="en-US" altLang="ja-JP" sz="2000" i="1">
                                <a:solidFill>
                                  <a:schemeClr val="tx1"/>
                                </a:solidFill>
                                <a:latin typeface="Cambria Math" charset="0"/>
                              </a:rPr>
                            </m:ctrlPr>
                          </m:dPr>
                          <m:e>
                            <m:r>
                              <a:rPr lang="en-US" altLang="ja-JP" sz="2000" i="1">
                                <a:solidFill>
                                  <a:schemeClr val="tx1"/>
                                </a:solidFill>
                                <a:latin typeface="Cambria Math" panose="02040503050406030204" pitchFamily="18" charset="0"/>
                              </a:rPr>
                              <m:t>𝜗</m:t>
                            </m:r>
                            <m:r>
                              <a:rPr lang="en-US" altLang="ja-JP" sz="2000" i="1">
                                <a:solidFill>
                                  <a:schemeClr val="tx1"/>
                                </a:solidFill>
                                <a:latin typeface="Cambria Math" panose="02040503050406030204" pitchFamily="18" charset="0"/>
                              </a:rPr>
                              <m:t>,</m:t>
                            </m:r>
                            <m:r>
                              <a:rPr lang="en-US" altLang="ja-JP" sz="2000" i="1">
                                <a:solidFill>
                                  <a:schemeClr val="tx1"/>
                                </a:solidFill>
                                <a:latin typeface="Cambria Math" panose="02040503050406030204" pitchFamily="18" charset="0"/>
                              </a:rPr>
                              <m:t>𝜑</m:t>
                            </m:r>
                          </m:e>
                        </m:d>
                      </m:sub>
                      <m:sup/>
                      <m:e>
                        <m:nary>
                          <m:naryPr>
                            <m:chr m:val="∑"/>
                            <m:supHide m:val="on"/>
                            <m:ctrlPr>
                              <a:rPr lang="en-US" altLang="ja-JP" sz="2000" i="1">
                                <a:solidFill>
                                  <a:schemeClr val="tx1"/>
                                </a:solidFill>
                                <a:latin typeface="Cambria Math" charset="0"/>
                              </a:rPr>
                            </m:ctrlPr>
                          </m:naryPr>
                          <m:sub>
                            <m:r>
                              <m:rPr>
                                <m:sty m:val="p"/>
                              </m:rPr>
                              <a:rPr lang="en-US" altLang="ja-JP" sz="2000">
                                <a:solidFill>
                                  <a:schemeClr val="tx1"/>
                                </a:solidFill>
                                <a:latin typeface="Cambria Math" panose="02040503050406030204" pitchFamily="18" charset="0"/>
                              </a:rPr>
                              <m:t>q</m:t>
                            </m:r>
                            <m:r>
                              <a:rPr lang="en-US" altLang="ja-JP" sz="2000" i="1">
                                <a:solidFill>
                                  <a:schemeClr val="tx1"/>
                                </a:solidFill>
                                <a:latin typeface="Cambria Math" panose="02040503050406030204" pitchFamily="18" charset="0"/>
                              </a:rPr>
                              <m:t>∈</m:t>
                            </m:r>
                            <m:d>
                              <m:dPr>
                                <m:begChr m:val="{"/>
                                <m:endChr m:val="}"/>
                                <m:ctrlPr>
                                  <a:rPr lang="en-US" altLang="ja-JP" sz="2000" i="1">
                                    <a:solidFill>
                                      <a:schemeClr val="tx1"/>
                                    </a:solidFill>
                                    <a:latin typeface="Cambria Math" charset="0"/>
                                  </a:rPr>
                                </m:ctrlPr>
                              </m:dPr>
                              <m:e>
                                <m:r>
                                  <a:rPr lang="en-US" altLang="ja-JP" sz="2000" i="1">
                                    <a:solidFill>
                                      <a:schemeClr val="tx1"/>
                                    </a:solidFill>
                                    <a:latin typeface="Cambria Math" panose="02040503050406030204" pitchFamily="18" charset="0"/>
                                  </a:rPr>
                                  <m:t>𝜗</m:t>
                                </m:r>
                                <m:r>
                                  <a:rPr lang="en-US" altLang="ja-JP" sz="2000" i="1">
                                    <a:solidFill>
                                      <a:schemeClr val="tx1"/>
                                    </a:solidFill>
                                    <a:latin typeface="Cambria Math" panose="02040503050406030204" pitchFamily="18" charset="0"/>
                                  </a:rPr>
                                  <m:t>,</m:t>
                                </m:r>
                                <m:r>
                                  <a:rPr lang="en-US" altLang="ja-JP" sz="2000" i="1">
                                    <a:solidFill>
                                      <a:schemeClr val="tx1"/>
                                    </a:solidFill>
                                    <a:latin typeface="Cambria Math" panose="02040503050406030204" pitchFamily="18" charset="0"/>
                                  </a:rPr>
                                  <m:t>𝜑</m:t>
                                </m:r>
                              </m:e>
                            </m:d>
                          </m:sub>
                          <m:sup/>
                          <m:e>
                            <m:sSub>
                              <m:sSubPr>
                                <m:ctrlPr>
                                  <a:rPr lang="en-US" altLang="ja-JP" sz="2000" i="1">
                                    <a:solidFill>
                                      <a:schemeClr val="tx1"/>
                                    </a:solidFill>
                                    <a:latin typeface="Cambria Math" charset="0"/>
                                  </a:rPr>
                                </m:ctrlPr>
                              </m:sSubPr>
                              <m:e>
                                <m:r>
                                  <m:rPr>
                                    <m:sty m:val="p"/>
                                  </m:rPr>
                                  <a:rPr lang="en-US" altLang="ja-JP" sz="2000">
                                    <a:solidFill>
                                      <a:schemeClr val="tx1"/>
                                    </a:solidFill>
                                    <a:latin typeface="Cambria Math" panose="02040503050406030204" pitchFamily="18" charset="0"/>
                                  </a:rPr>
                                  <m:t>PDP</m:t>
                                </m:r>
                              </m:e>
                              <m:sub>
                                <m:r>
                                  <m:rPr>
                                    <m:sty m:val="p"/>
                                  </m:rPr>
                                  <a:rPr lang="en-US" altLang="ja-JP" sz="2000">
                                    <a:solidFill>
                                      <a:schemeClr val="tx1"/>
                                    </a:solidFill>
                                    <a:latin typeface="Cambria Math" panose="02040503050406030204" pitchFamily="18" charset="0"/>
                                  </a:rPr>
                                  <m:t>qp</m:t>
                                </m:r>
                              </m:sub>
                            </m:sSub>
                            <m:d>
                              <m:dPr>
                                <m:ctrlPr>
                                  <a:rPr lang="en-US" altLang="ja-JP" sz="2000" i="1">
                                    <a:solidFill>
                                      <a:schemeClr val="tx1"/>
                                    </a:solidFill>
                                    <a:latin typeface="Cambria Math" charset="0"/>
                                  </a:rPr>
                                </m:ctrlPr>
                              </m:dPr>
                              <m:e>
                                <m:r>
                                  <a:rPr lang="en-US" altLang="ja-JP" sz="2000" i="1">
                                    <a:solidFill>
                                      <a:schemeClr val="tx1"/>
                                    </a:solidFill>
                                    <a:latin typeface="Cambria Math" panose="02040503050406030204" pitchFamily="18" charset="0"/>
                                  </a:rPr>
                                  <m:t>𝜏</m:t>
                                </m:r>
                              </m:e>
                            </m:d>
                          </m:e>
                        </m:nary>
                      </m:e>
                    </m:nary>
                  </m:oMath>
                </a14:m>
                <a:r>
                  <a:rPr lang="ja-JP" altLang="en-US" sz="2000" dirty="0" smtClean="0">
                    <a:solidFill>
                      <a:schemeClr val="tx1"/>
                    </a:solidFill>
                  </a:rPr>
                  <a:t> </a:t>
                </a:r>
                <a:endParaRPr lang="ja-JP" altLang="en-US" sz="2000" dirty="0">
                  <a:solidFill>
                    <a:schemeClr val="tx1"/>
                  </a:solidFill>
                </a:endParaRPr>
              </a:p>
            </p:txBody>
          </p:sp>
        </mc:Choice>
        <mc:Fallback xmlns="">
          <p:sp>
            <p:nvSpPr>
              <p:cNvPr id="24" name="正方形/長方形 23"/>
              <p:cNvSpPr>
                <a:spLocks noRot="1" noChangeAspect="1" noMove="1" noResize="1" noEditPoints="1" noAdjustHandles="1" noChangeArrowheads="1" noChangeShapeType="1" noTextEdit="1"/>
              </p:cNvSpPr>
              <p:nvPr/>
            </p:nvSpPr>
            <p:spPr>
              <a:xfrm>
                <a:off x="2127011" y="4901629"/>
                <a:ext cx="5407249" cy="961545"/>
              </a:xfrm>
              <a:prstGeom prst="rect">
                <a:avLst/>
              </a:prstGeom>
              <a:blipFill rotWithShape="0">
                <a:blip r:embed="rId4"/>
                <a:stretch>
                  <a:fillRect t="-44304" b="-6898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6" name="正方形/長方形 15"/>
              <p:cNvSpPr/>
              <p:nvPr/>
            </p:nvSpPr>
            <p:spPr>
              <a:xfrm>
                <a:off x="2657316" y="3295924"/>
                <a:ext cx="5239075" cy="565924"/>
              </a:xfrm>
              <a:prstGeom prst="rect">
                <a:avLst/>
              </a:prstGeom>
            </p:spPr>
            <p:txBody>
              <a:bodyPr wrap="square">
                <a:spAutoFit/>
              </a:bodyPr>
              <a:lstStyle/>
              <a:p>
                <a14:m>
                  <m:oMath xmlns:m="http://schemas.openxmlformats.org/officeDocument/2006/math">
                    <m:sSub>
                      <m:sSubPr>
                        <m:ctrlPr>
                          <a:rPr lang="en-US" altLang="ja-JP" sz="2000" i="1" smtClean="0">
                            <a:solidFill>
                              <a:schemeClr val="tx1"/>
                            </a:solidFill>
                            <a:latin typeface="Cambria Math" charset="0"/>
                          </a:rPr>
                        </m:ctrlPr>
                      </m:sSubPr>
                      <m:e>
                        <m:r>
                          <m:rPr>
                            <m:sty m:val="p"/>
                          </m:rPr>
                          <a:rPr lang="en-US" altLang="ja-JP" sz="2000">
                            <a:solidFill>
                              <a:schemeClr val="tx1"/>
                            </a:solidFill>
                            <a:latin typeface="Cambria Math" panose="02040503050406030204" pitchFamily="18" charset="0"/>
                          </a:rPr>
                          <m:t>PDP</m:t>
                        </m:r>
                      </m:e>
                      <m:sub>
                        <m:r>
                          <m:rPr>
                            <m:sty m:val="p"/>
                          </m:rPr>
                          <a:rPr lang="en-US" altLang="ja-JP" sz="2000">
                            <a:solidFill>
                              <a:schemeClr val="tx1"/>
                            </a:solidFill>
                            <a:latin typeface="Cambria Math" panose="02040503050406030204" pitchFamily="18" charset="0"/>
                          </a:rPr>
                          <m:t>qp</m:t>
                        </m:r>
                      </m:sub>
                    </m:sSub>
                    <m:d>
                      <m:dPr>
                        <m:ctrlPr>
                          <a:rPr lang="en-US" altLang="ja-JP" sz="2000" i="1">
                            <a:solidFill>
                              <a:schemeClr val="tx1"/>
                            </a:solidFill>
                            <a:latin typeface="Cambria Math" charset="0"/>
                          </a:rPr>
                        </m:ctrlPr>
                      </m:dPr>
                      <m:e>
                        <m:r>
                          <a:rPr lang="en-US" altLang="ja-JP" sz="2000" i="1">
                            <a:solidFill>
                              <a:schemeClr val="tx1"/>
                            </a:solidFill>
                            <a:latin typeface="Cambria Math" panose="02040503050406030204" pitchFamily="18" charset="0"/>
                          </a:rPr>
                          <m:t>𝜏</m:t>
                        </m:r>
                      </m:e>
                    </m:d>
                    <m:r>
                      <a:rPr lang="en-US" altLang="ja-JP" sz="2000" i="1">
                        <a:solidFill>
                          <a:schemeClr val="tx1"/>
                        </a:solidFill>
                        <a:latin typeface="Cambria Math" panose="02040503050406030204" pitchFamily="18" charset="0"/>
                      </a:rPr>
                      <m:t>=</m:t>
                    </m:r>
                    <m:f>
                      <m:fPr>
                        <m:ctrlPr>
                          <a:rPr lang="en-US" altLang="ja-JP" sz="2000" i="1">
                            <a:solidFill>
                              <a:schemeClr val="tx1"/>
                            </a:solidFill>
                            <a:latin typeface="Cambria Math" charset="0"/>
                          </a:rPr>
                        </m:ctrlPr>
                      </m:fPr>
                      <m:num>
                        <m:r>
                          <a:rPr lang="en-US" altLang="ja-JP" sz="2000" i="1">
                            <a:solidFill>
                              <a:schemeClr val="tx1"/>
                            </a:solidFill>
                            <a:latin typeface="Cambria Math" panose="02040503050406030204" pitchFamily="18" charset="0"/>
                          </a:rPr>
                          <m:t>1</m:t>
                        </m:r>
                      </m:num>
                      <m:den>
                        <m:sSub>
                          <m:sSubPr>
                            <m:ctrlPr>
                              <a:rPr lang="en-US" altLang="ja-JP" sz="2000" i="1">
                                <a:solidFill>
                                  <a:schemeClr val="tx1"/>
                                </a:solidFill>
                                <a:latin typeface="Cambria Math" charset="0"/>
                              </a:rPr>
                            </m:ctrlPr>
                          </m:sSubPr>
                          <m:e>
                            <m:r>
                              <a:rPr lang="en-US" altLang="ja-JP" sz="2000" i="1">
                                <a:solidFill>
                                  <a:schemeClr val="tx1"/>
                                </a:solidFill>
                                <a:latin typeface="Cambria Math" panose="02040503050406030204" pitchFamily="18" charset="0"/>
                              </a:rPr>
                              <m:t>𝜁</m:t>
                            </m:r>
                          </m:e>
                          <m:sub>
                            <m:r>
                              <m:rPr>
                                <m:sty m:val="p"/>
                              </m:rPr>
                              <a:rPr lang="en-US" altLang="ja-JP" sz="2000">
                                <a:solidFill>
                                  <a:schemeClr val="tx1"/>
                                </a:solidFill>
                                <a:latin typeface="Cambria Math" panose="02040503050406030204" pitchFamily="18" charset="0"/>
                              </a:rPr>
                              <m:t>Tx</m:t>
                            </m:r>
                          </m:sub>
                        </m:sSub>
                        <m:sSub>
                          <m:sSubPr>
                            <m:ctrlPr>
                              <a:rPr lang="en-US" altLang="ja-JP" sz="2000" i="1">
                                <a:solidFill>
                                  <a:schemeClr val="tx1"/>
                                </a:solidFill>
                                <a:latin typeface="Cambria Math" charset="0"/>
                              </a:rPr>
                            </m:ctrlPr>
                          </m:sSubPr>
                          <m:e>
                            <m:r>
                              <a:rPr lang="en-US" altLang="ja-JP" sz="2000" i="1">
                                <a:solidFill>
                                  <a:schemeClr val="tx1"/>
                                </a:solidFill>
                                <a:latin typeface="Cambria Math" panose="02040503050406030204" pitchFamily="18" charset="0"/>
                              </a:rPr>
                              <m:t>𝜁</m:t>
                            </m:r>
                          </m:e>
                          <m:sub>
                            <m:r>
                              <m:rPr>
                                <m:sty m:val="p"/>
                              </m:rPr>
                              <a:rPr lang="en-US" altLang="ja-JP" sz="2000">
                                <a:solidFill>
                                  <a:schemeClr val="tx1"/>
                                </a:solidFill>
                                <a:latin typeface="Cambria Math" panose="02040503050406030204" pitchFamily="18" charset="0"/>
                              </a:rPr>
                              <m:t>Rx</m:t>
                            </m:r>
                          </m:sub>
                        </m:sSub>
                      </m:den>
                    </m:f>
                    <m:nary>
                      <m:naryPr>
                        <m:chr m:val="∑"/>
                        <m:supHide m:val="on"/>
                        <m:ctrlPr>
                          <a:rPr lang="en-US" altLang="ja-JP" sz="2000" i="1">
                            <a:solidFill>
                              <a:schemeClr val="tx1"/>
                            </a:solidFill>
                            <a:latin typeface="Cambria Math" charset="0"/>
                          </a:rPr>
                        </m:ctrlPr>
                      </m:naryPr>
                      <m:sub>
                        <m:r>
                          <a:rPr lang="en-US" altLang="ja-JP" sz="2000" i="1">
                            <a:solidFill>
                              <a:schemeClr val="tx1"/>
                            </a:solidFill>
                            <a:latin typeface="Cambria Math" panose="02040503050406030204" pitchFamily="18" charset="0"/>
                          </a:rPr>
                          <m:t>𝑖</m:t>
                        </m:r>
                        <m:r>
                          <a:rPr lang="en-US" altLang="ja-JP" sz="2000" i="1">
                            <a:solidFill>
                              <a:schemeClr val="tx1"/>
                            </a:solidFill>
                            <a:latin typeface="Cambria Math" panose="02040503050406030204" pitchFamily="18" charset="0"/>
                          </a:rPr>
                          <m:t>,</m:t>
                        </m:r>
                        <m:r>
                          <a:rPr lang="en-US" altLang="ja-JP" sz="2000" i="1">
                            <a:solidFill>
                              <a:schemeClr val="tx1"/>
                            </a:solidFill>
                            <a:latin typeface="Cambria Math" panose="02040503050406030204" pitchFamily="18" charset="0"/>
                          </a:rPr>
                          <m:t>𝑗</m:t>
                        </m:r>
                        <m:r>
                          <a:rPr lang="en-US" altLang="ja-JP" sz="2000" i="1">
                            <a:solidFill>
                              <a:schemeClr val="tx1"/>
                            </a:solidFill>
                            <a:latin typeface="Cambria Math" panose="02040503050406030204" pitchFamily="18" charset="0"/>
                          </a:rPr>
                          <m:t>,</m:t>
                        </m:r>
                        <m:r>
                          <a:rPr lang="en-US" altLang="ja-JP" sz="2000" i="1">
                            <a:solidFill>
                              <a:schemeClr val="tx1"/>
                            </a:solidFill>
                            <a:latin typeface="Cambria Math" panose="02040503050406030204" pitchFamily="18" charset="0"/>
                          </a:rPr>
                          <m:t>𝑚</m:t>
                        </m:r>
                        <m:r>
                          <a:rPr lang="en-US" altLang="ja-JP" sz="2000" i="1">
                            <a:solidFill>
                              <a:schemeClr val="tx1"/>
                            </a:solidFill>
                            <a:latin typeface="Cambria Math" panose="02040503050406030204" pitchFamily="18" charset="0"/>
                          </a:rPr>
                          <m:t>,</m:t>
                        </m:r>
                        <m:r>
                          <a:rPr lang="en-US" altLang="ja-JP" sz="2000" i="1">
                            <a:solidFill>
                              <a:schemeClr val="tx1"/>
                            </a:solidFill>
                            <a:latin typeface="Cambria Math" panose="02040503050406030204" pitchFamily="18" charset="0"/>
                          </a:rPr>
                          <m:t>𝑛</m:t>
                        </m:r>
                      </m:sub>
                      <m:sup/>
                      <m:e>
                        <m:sSub>
                          <m:sSubPr>
                            <m:ctrlPr>
                              <a:rPr lang="en-US" altLang="ja-JP" sz="2000" i="1">
                                <a:solidFill>
                                  <a:schemeClr val="tx1"/>
                                </a:solidFill>
                                <a:latin typeface="Cambria Math" charset="0"/>
                              </a:rPr>
                            </m:ctrlPr>
                          </m:sSubPr>
                          <m:e>
                            <m:r>
                              <a:rPr lang="en-US" altLang="ja-JP" sz="2000" i="1">
                                <a:solidFill>
                                  <a:schemeClr val="tx1"/>
                                </a:solidFill>
                                <a:latin typeface="Cambria Math" panose="02040503050406030204" pitchFamily="18" charset="0"/>
                              </a:rPr>
                              <m:t>𝑃</m:t>
                            </m:r>
                          </m:e>
                          <m:sub>
                            <m:r>
                              <m:rPr>
                                <m:sty m:val="p"/>
                              </m:rPr>
                              <a:rPr lang="en-US" altLang="ja-JP" sz="2000">
                                <a:solidFill>
                                  <a:schemeClr val="tx1"/>
                                </a:solidFill>
                                <a:latin typeface="Cambria Math" panose="02040503050406030204" pitchFamily="18" charset="0"/>
                              </a:rPr>
                              <m:t>qp</m:t>
                            </m:r>
                          </m:sub>
                        </m:sSub>
                        <m:d>
                          <m:dPr>
                            <m:ctrlPr>
                              <a:rPr lang="en-US" altLang="ja-JP" sz="2000" i="1">
                                <a:solidFill>
                                  <a:schemeClr val="tx1"/>
                                </a:solidFill>
                                <a:latin typeface="Cambria Math" charset="0"/>
                              </a:rPr>
                            </m:ctrlPr>
                          </m:dPr>
                          <m:e>
                            <m:r>
                              <a:rPr lang="en-US" altLang="ja-JP" sz="2000" i="1">
                                <a:solidFill>
                                  <a:schemeClr val="tx1"/>
                                </a:solidFill>
                                <a:latin typeface="Cambria Math" panose="02040503050406030204" pitchFamily="18" charset="0"/>
                              </a:rPr>
                              <m:t>𝜏</m:t>
                            </m:r>
                            <m:r>
                              <a:rPr lang="en-US" altLang="ja-JP" sz="2000" i="1">
                                <a:solidFill>
                                  <a:schemeClr val="tx1"/>
                                </a:solidFill>
                                <a:latin typeface="Cambria Math" panose="02040503050406030204" pitchFamily="18" charset="0"/>
                              </a:rPr>
                              <m:t>,</m:t>
                            </m:r>
                            <m:sSub>
                              <m:sSubPr>
                                <m:ctrlPr>
                                  <a:rPr lang="en-US" altLang="ja-JP" sz="2000" i="1">
                                    <a:solidFill>
                                      <a:schemeClr val="tx1"/>
                                    </a:solidFill>
                                    <a:latin typeface="Cambria Math" charset="0"/>
                                  </a:rPr>
                                </m:ctrlPr>
                              </m:sSubPr>
                              <m:e>
                                <m:r>
                                  <a:rPr lang="en-US" altLang="ja-JP" sz="2000" i="1">
                                    <a:solidFill>
                                      <a:schemeClr val="tx1"/>
                                    </a:solidFill>
                                    <a:latin typeface="Cambria Math" panose="02040503050406030204" pitchFamily="18" charset="0"/>
                                  </a:rPr>
                                  <m:t>𝜗</m:t>
                                </m:r>
                              </m:e>
                              <m:sub>
                                <m:r>
                                  <a:rPr lang="en-US" altLang="ja-JP" sz="2000" i="1">
                                    <a:solidFill>
                                      <a:schemeClr val="tx1"/>
                                    </a:solidFill>
                                    <a:latin typeface="Cambria Math" panose="02040503050406030204" pitchFamily="18" charset="0"/>
                                  </a:rPr>
                                  <m:t>𝑖</m:t>
                                </m:r>
                              </m:sub>
                            </m:sSub>
                            <m:r>
                              <a:rPr lang="en-US" altLang="ja-JP" sz="2000" i="1">
                                <a:solidFill>
                                  <a:schemeClr val="tx1"/>
                                </a:solidFill>
                                <a:latin typeface="Cambria Math" panose="02040503050406030204" pitchFamily="18" charset="0"/>
                              </a:rPr>
                              <m:t>,</m:t>
                            </m:r>
                            <m:sSub>
                              <m:sSubPr>
                                <m:ctrlPr>
                                  <a:rPr lang="en-US" altLang="ja-JP" sz="2000" i="1">
                                    <a:solidFill>
                                      <a:schemeClr val="tx1"/>
                                    </a:solidFill>
                                    <a:latin typeface="Cambria Math" charset="0"/>
                                  </a:rPr>
                                </m:ctrlPr>
                              </m:sSubPr>
                              <m:e>
                                <m:r>
                                  <a:rPr lang="en-US" altLang="ja-JP" sz="2000" i="1">
                                    <a:solidFill>
                                      <a:schemeClr val="tx1"/>
                                    </a:solidFill>
                                    <a:latin typeface="Cambria Math" panose="02040503050406030204" pitchFamily="18" charset="0"/>
                                  </a:rPr>
                                  <m:t>𝜑</m:t>
                                </m:r>
                              </m:e>
                              <m:sub>
                                <m:r>
                                  <a:rPr lang="en-US" altLang="ja-JP" sz="2000" b="0" i="1" smtClean="0">
                                    <a:solidFill>
                                      <a:schemeClr val="tx1"/>
                                    </a:solidFill>
                                    <a:latin typeface="Cambria Math" panose="02040503050406030204" pitchFamily="18" charset="0"/>
                                  </a:rPr>
                                  <m:t>𝑗</m:t>
                                </m:r>
                              </m:sub>
                            </m:sSub>
                            <m:r>
                              <a:rPr lang="en-US" altLang="ja-JP" sz="2000" i="1">
                                <a:solidFill>
                                  <a:schemeClr val="tx1"/>
                                </a:solidFill>
                                <a:latin typeface="Cambria Math" panose="02040503050406030204" pitchFamily="18" charset="0"/>
                              </a:rPr>
                              <m:t>,</m:t>
                            </m:r>
                            <m:sSubSup>
                              <m:sSubSupPr>
                                <m:ctrlPr>
                                  <a:rPr lang="en-US" altLang="ja-JP" sz="2000" i="1">
                                    <a:solidFill>
                                      <a:schemeClr val="tx1"/>
                                    </a:solidFill>
                                    <a:latin typeface="Cambria Math" charset="0"/>
                                  </a:rPr>
                                </m:ctrlPr>
                              </m:sSubSupPr>
                              <m:e>
                                <m:r>
                                  <a:rPr lang="en-US" altLang="ja-JP" sz="2000" i="1">
                                    <a:solidFill>
                                      <a:schemeClr val="tx1"/>
                                    </a:solidFill>
                                    <a:latin typeface="Cambria Math" panose="02040503050406030204" pitchFamily="18" charset="0"/>
                                  </a:rPr>
                                  <m:t>𝜗</m:t>
                                </m:r>
                              </m:e>
                              <m:sub>
                                <m:r>
                                  <a:rPr lang="en-US" altLang="ja-JP" sz="2000" i="1">
                                    <a:solidFill>
                                      <a:schemeClr val="tx1"/>
                                    </a:solidFill>
                                    <a:latin typeface="Cambria Math" panose="02040503050406030204" pitchFamily="18" charset="0"/>
                                  </a:rPr>
                                  <m:t>𝑚</m:t>
                                </m:r>
                              </m:sub>
                              <m:sup>
                                <m:r>
                                  <a:rPr lang="en-US" altLang="ja-JP" sz="2000" i="1">
                                    <a:solidFill>
                                      <a:schemeClr val="tx1"/>
                                    </a:solidFill>
                                    <a:latin typeface="Cambria Math" panose="02040503050406030204" pitchFamily="18" charset="0"/>
                                  </a:rPr>
                                  <m:t>′</m:t>
                                </m:r>
                              </m:sup>
                            </m:sSubSup>
                            <m:r>
                              <a:rPr lang="en-US" altLang="ja-JP" sz="2000" i="1">
                                <a:solidFill>
                                  <a:schemeClr val="tx1"/>
                                </a:solidFill>
                                <a:latin typeface="Cambria Math" panose="02040503050406030204" pitchFamily="18" charset="0"/>
                              </a:rPr>
                              <m:t>,</m:t>
                            </m:r>
                            <m:sSubSup>
                              <m:sSubSupPr>
                                <m:ctrlPr>
                                  <a:rPr lang="en-US" altLang="ja-JP" sz="2000" i="1">
                                    <a:solidFill>
                                      <a:schemeClr val="tx1"/>
                                    </a:solidFill>
                                    <a:latin typeface="Cambria Math" charset="0"/>
                                  </a:rPr>
                                </m:ctrlPr>
                              </m:sSubSupPr>
                              <m:e>
                                <m:r>
                                  <a:rPr lang="en-US" altLang="ja-JP" sz="2000" i="1">
                                    <a:solidFill>
                                      <a:schemeClr val="tx1"/>
                                    </a:solidFill>
                                    <a:latin typeface="Cambria Math" panose="02040503050406030204" pitchFamily="18" charset="0"/>
                                  </a:rPr>
                                  <m:t>𝜑</m:t>
                                </m:r>
                              </m:e>
                              <m:sub>
                                <m:r>
                                  <a:rPr lang="en-US" altLang="ja-JP" sz="2000" i="1">
                                    <a:solidFill>
                                      <a:schemeClr val="tx1"/>
                                    </a:solidFill>
                                    <a:latin typeface="Cambria Math" panose="02040503050406030204" pitchFamily="18" charset="0"/>
                                  </a:rPr>
                                  <m:t>𝑛</m:t>
                                </m:r>
                              </m:sub>
                              <m:sup>
                                <m:r>
                                  <a:rPr lang="en-US" altLang="ja-JP" sz="2000" i="1">
                                    <a:solidFill>
                                      <a:schemeClr val="tx1"/>
                                    </a:solidFill>
                                    <a:latin typeface="Cambria Math" panose="02040503050406030204" pitchFamily="18" charset="0"/>
                                  </a:rPr>
                                  <m:t>′</m:t>
                                </m:r>
                              </m:sup>
                            </m:sSubSup>
                          </m:e>
                        </m:d>
                      </m:e>
                    </m:nary>
                  </m:oMath>
                </a14:m>
                <a:r>
                  <a:rPr lang="ja-JP" altLang="en-US" sz="2000" dirty="0">
                    <a:solidFill>
                      <a:schemeClr val="tx1"/>
                    </a:solidFill>
                  </a:rPr>
                  <a:t>  </a:t>
                </a:r>
              </a:p>
            </p:txBody>
          </p:sp>
        </mc:Choice>
        <mc:Fallback xmlns="">
          <p:sp>
            <p:nvSpPr>
              <p:cNvPr id="16" name="正方形/長方形 15"/>
              <p:cNvSpPr>
                <a:spLocks noRot="1" noChangeAspect="1" noMove="1" noResize="1" noEditPoints="1" noAdjustHandles="1" noChangeArrowheads="1" noChangeShapeType="1" noTextEdit="1"/>
              </p:cNvSpPr>
              <p:nvPr/>
            </p:nvSpPr>
            <p:spPr>
              <a:xfrm>
                <a:off x="2657316" y="3295924"/>
                <a:ext cx="5239075" cy="565924"/>
              </a:xfrm>
              <a:prstGeom prst="rect">
                <a:avLst/>
              </a:prstGeom>
              <a:blipFill rotWithShape="0">
                <a:blip r:embed="rId5"/>
                <a:stretch>
                  <a:fillRect t="-75269" b="-111828"/>
                </a:stretch>
              </a:blipFill>
            </p:spPr>
            <p:txBody>
              <a:bodyPr/>
              <a:lstStyle/>
              <a:p>
                <a:r>
                  <a:rPr lang="ja-JP" altLang="en-US">
                    <a:noFill/>
                  </a:rPr>
                  <a:t> </a:t>
                </a:r>
              </a:p>
            </p:txBody>
          </p:sp>
        </mc:Fallback>
      </mc:AlternateContent>
      <p:sp>
        <p:nvSpPr>
          <p:cNvPr id="26" name="正方形/長方形 25"/>
          <p:cNvSpPr/>
          <p:nvPr/>
        </p:nvSpPr>
        <p:spPr>
          <a:xfrm>
            <a:off x="3719927" y="3944247"/>
            <a:ext cx="1306768" cy="307777"/>
          </a:xfrm>
          <a:prstGeom prst="rect">
            <a:avLst/>
          </a:prstGeom>
        </p:spPr>
        <p:txBody>
          <a:bodyPr wrap="none">
            <a:spAutoFit/>
          </a:bodyPr>
          <a:lstStyle/>
          <a:p>
            <a:r>
              <a:rPr lang="en-US" altLang="ja-JP" sz="1400" dirty="0" smtClean="0">
                <a:solidFill>
                  <a:srgbClr val="FF0000"/>
                </a:solidFill>
              </a:rPr>
              <a:t>Gain correction</a:t>
            </a:r>
            <a:endParaRPr lang="ja-JP" altLang="en-US" sz="1400" dirty="0">
              <a:solidFill>
                <a:srgbClr val="FF0000"/>
              </a:solidFill>
            </a:endParaRPr>
          </a:p>
        </p:txBody>
      </p:sp>
      <p:sp>
        <p:nvSpPr>
          <p:cNvPr id="27" name="右中かっこ 26"/>
          <p:cNvSpPr/>
          <p:nvPr/>
        </p:nvSpPr>
        <p:spPr bwMode="auto">
          <a:xfrm rot="5400000">
            <a:off x="4269695" y="3648852"/>
            <a:ext cx="195055" cy="579862"/>
          </a:xfrm>
          <a:prstGeom prst="righ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449263" rtl="0" eaLnBrk="1" fontAlgn="base" latinLnBrk="0" hangingPunct="1">
              <a:lnSpc>
                <a:spcPct val="98000"/>
              </a:lnSpc>
              <a:spcBef>
                <a:spcPct val="0"/>
              </a:spcBef>
              <a:spcAft>
                <a:spcPct val="0"/>
              </a:spcAft>
              <a:buClr>
                <a:srgbClr val="000000"/>
              </a:buClr>
              <a:buSzPct val="100000"/>
              <a:buFont typeface="Times New Roman" pitchFamily="16" charset="0"/>
              <a:buNone/>
              <a:tabLst/>
            </a:pPr>
            <a:endParaRPr kumimoji="0" lang="ja-JP" altLang="en-US" sz="1400" b="0" i="0" u="none" strike="noStrike" cap="none" normalizeH="0" baseline="0" smtClean="0">
              <a:ln>
                <a:noFill/>
              </a:ln>
              <a:solidFill>
                <a:schemeClr val="tx1"/>
              </a:solidFill>
              <a:effectLst/>
              <a:latin typeface="Times New Roman" pitchFamily="16" charset="0"/>
              <a:ea typeface="굴림" pitchFamily="32" charset="-127"/>
            </a:endParaRPr>
          </a:p>
        </p:txBody>
      </p:sp>
      <p:sp>
        <p:nvSpPr>
          <p:cNvPr id="5" name="日付プレースホルダー 4"/>
          <p:cNvSpPr>
            <a:spLocks noGrp="1"/>
          </p:cNvSpPr>
          <p:nvPr>
            <p:ph type="dt" idx="15"/>
          </p:nvPr>
        </p:nvSpPr>
        <p:spPr/>
        <p:txBody>
          <a:bodyPr/>
          <a:lstStyle/>
          <a:p>
            <a:r>
              <a:rPr lang="en-US" altLang="ja-JP" smtClean="0"/>
              <a:t>March 2016</a:t>
            </a:r>
            <a:endParaRPr lang="en-GB" dirty="0"/>
          </a:p>
        </p:txBody>
      </p:sp>
      <p:sp>
        <p:nvSpPr>
          <p:cNvPr id="6" name="フッター プレースホルダー 5"/>
          <p:cNvSpPr>
            <a:spLocks noGrp="1"/>
          </p:cNvSpPr>
          <p:nvPr>
            <p:ph type="ftr" idx="14"/>
          </p:nvPr>
        </p:nvSpPr>
        <p:spPr>
          <a:xfrm>
            <a:off x="5354854" y="6472692"/>
            <a:ext cx="3184520" cy="180975"/>
          </a:xfrm>
        </p:spPr>
        <p:txBody>
          <a:bodyPr/>
          <a:lstStyle/>
          <a:p>
            <a:r>
              <a:rPr lang="en-GB" dirty="0" smtClean="0"/>
              <a:t>Minseok Kim, Niigata University</a:t>
            </a:r>
            <a:endParaRPr lang="en-GB" dirty="0"/>
          </a:p>
        </p:txBody>
      </p:sp>
      <p:sp>
        <p:nvSpPr>
          <p:cNvPr id="8" name="スライド番号プレースホルダー 7"/>
          <p:cNvSpPr>
            <a:spLocks noGrp="1"/>
          </p:cNvSpPr>
          <p:nvPr>
            <p:ph type="sldNum" idx="12"/>
          </p:nvPr>
        </p:nvSpPr>
        <p:spPr>
          <a:xfrm>
            <a:off x="4342024" y="6472692"/>
            <a:ext cx="528637" cy="363537"/>
          </a:xfrm>
        </p:spPr>
        <p:txBody>
          <a:bodyPr/>
          <a:lstStyle/>
          <a:p>
            <a:r>
              <a:rPr lang="en-GB" dirty="0" smtClean="0"/>
              <a:t>Slide </a:t>
            </a:r>
            <a:fld id="{440F5867-744E-4AA6-B0ED-4C44D2DFBB7B}" type="slidenum">
              <a:rPr lang="en-GB" smtClean="0"/>
              <a:pPr/>
              <a:t>12</a:t>
            </a:fld>
            <a:endParaRPr lang="en-GB" dirty="0"/>
          </a:p>
        </p:txBody>
      </p:sp>
    </p:spTree>
    <p:extLst>
      <p:ext uri="{BB962C8B-B14F-4D97-AF65-F5344CB8AC3E}">
        <p14:creationId xmlns:p14="http://schemas.microsoft.com/office/powerpoint/2010/main" val="2334393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4499992" y="2215025"/>
            <a:ext cx="4568220" cy="2753052"/>
          </a:xfrm>
          <a:prstGeom prst="rect">
            <a:avLst/>
          </a:prstGeom>
        </p:spPr>
      </p:pic>
      <p:sp>
        <p:nvSpPr>
          <p:cNvPr id="23555" name="Rectangle 2"/>
          <p:cNvSpPr>
            <a:spLocks noGrp="1" noChangeArrowheads="1"/>
          </p:cNvSpPr>
          <p:nvPr>
            <p:ph type="title"/>
          </p:nvPr>
        </p:nvSpPr>
        <p:spPr/>
        <p:txBody>
          <a:bodyPr/>
          <a:lstStyle/>
          <a:p>
            <a:r>
              <a:rPr lang="en-US" altLang="ja-JP" smtClean="0"/>
              <a:t>Ray Tracing Setup</a:t>
            </a:r>
            <a:endParaRPr lang="ja-JP" altLang="en-US" dirty="0" smtClean="0"/>
          </a:p>
        </p:txBody>
      </p:sp>
      <p:sp>
        <p:nvSpPr>
          <p:cNvPr id="9" name="コンテンツ プレースホルダー 8"/>
          <p:cNvSpPr>
            <a:spLocks noGrp="1"/>
          </p:cNvSpPr>
          <p:nvPr>
            <p:ph idx="1"/>
          </p:nvPr>
        </p:nvSpPr>
        <p:spPr/>
        <p:txBody>
          <a:bodyPr/>
          <a:lstStyle/>
          <a:p>
            <a:endParaRPr kumimoji="1" lang="ja-JP" altLang="en-US" dirty="0"/>
          </a:p>
        </p:txBody>
      </p:sp>
      <p:graphicFrame>
        <p:nvGraphicFramePr>
          <p:cNvPr id="8" name="表 7"/>
          <p:cNvGraphicFramePr>
            <a:graphicFrameLocks noGrp="1"/>
          </p:cNvGraphicFramePr>
          <p:nvPr>
            <p:extLst>
              <p:ext uri="{D42A27DB-BD31-4B8C-83A1-F6EECF244321}">
                <p14:modId xmlns:p14="http://schemas.microsoft.com/office/powerpoint/2010/main" val="1098942554"/>
              </p:ext>
            </p:extLst>
          </p:nvPr>
        </p:nvGraphicFramePr>
        <p:xfrm>
          <a:off x="156468" y="1988840"/>
          <a:ext cx="4271516" cy="2966720"/>
        </p:xfrm>
        <a:graphic>
          <a:graphicData uri="http://schemas.openxmlformats.org/drawingml/2006/table">
            <a:tbl>
              <a:tblPr bandRow="1">
                <a:tableStyleId>{5C22544A-7EE6-4342-B048-85BDC9FD1C3A}</a:tableStyleId>
              </a:tblPr>
              <a:tblGrid>
                <a:gridCol w="2277979">
                  <a:extLst>
                    <a:ext uri="{9D8B030D-6E8A-4147-A177-3AD203B41FA5}">
                      <a16:colId xmlns="" xmlns:a16="http://schemas.microsoft.com/office/drawing/2014/main" val="20000"/>
                    </a:ext>
                  </a:extLst>
                </a:gridCol>
                <a:gridCol w="1037075">
                  <a:extLst>
                    <a:ext uri="{9D8B030D-6E8A-4147-A177-3AD203B41FA5}">
                      <a16:colId xmlns="" xmlns:a16="http://schemas.microsoft.com/office/drawing/2014/main" val="20001"/>
                    </a:ext>
                  </a:extLst>
                </a:gridCol>
                <a:gridCol w="956462"/>
              </a:tblGrid>
              <a:tr h="370840">
                <a:tc>
                  <a:txBody>
                    <a:bodyPr/>
                    <a:lstStyle/>
                    <a:p>
                      <a:pPr algn="r"/>
                      <a:r>
                        <a:rPr kumimoji="1" lang="en-US" altLang="ja-JP" dirty="0" smtClean="0">
                          <a:latin typeface="Arial" panose="020B0604020202020204" pitchFamily="34" charset="0"/>
                          <a:cs typeface="Arial" panose="020B0604020202020204" pitchFamily="34" charset="0"/>
                        </a:rPr>
                        <a:t>Frequency</a:t>
                      </a:r>
                      <a:endParaRPr kumimoji="1" lang="ja-JP" alt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l"/>
                      <a:r>
                        <a:rPr kumimoji="1" lang="en-US" altLang="ja-JP" dirty="0" smtClean="0">
                          <a:latin typeface="Arial" panose="020B0604020202020204" pitchFamily="34" charset="0"/>
                          <a:cs typeface="Arial" panose="020B0604020202020204" pitchFamily="34" charset="0"/>
                        </a:rPr>
                        <a:t>58.5 GHz</a:t>
                      </a:r>
                      <a:endParaRPr kumimoji="1" lang="ja-JP" alt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a:p>
                  </a:txBody>
                  <a:tcPr/>
                </a:tc>
                <a:extLst>
                  <a:ext uri="{0D108BD9-81ED-4DB2-BD59-A6C34878D82A}">
                    <a16:rowId xmlns="" xmlns:a16="http://schemas.microsoft.com/office/drawing/2014/main" val="10000"/>
                  </a:ext>
                </a:extLst>
              </a:tr>
              <a:tr h="370840">
                <a:tc>
                  <a:txBody>
                    <a:bodyPr/>
                    <a:lstStyle/>
                    <a:p>
                      <a:pPr algn="r"/>
                      <a:r>
                        <a:rPr kumimoji="1" lang="en-US" altLang="ja-JP" dirty="0" smtClean="0">
                          <a:latin typeface="Arial" panose="020B0604020202020204" pitchFamily="34" charset="0"/>
                          <a:cs typeface="Arial" panose="020B0604020202020204" pitchFamily="34" charset="0"/>
                        </a:rPr>
                        <a:t>Antenna</a:t>
                      </a:r>
                      <a:endParaRPr kumimoji="1" lang="ja-JP" alt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l"/>
                      <a:r>
                        <a:rPr kumimoji="1" lang="en-US" altLang="ja-JP" dirty="0" smtClean="0">
                          <a:latin typeface="Arial" panose="020B0604020202020204" pitchFamily="34" charset="0"/>
                          <a:cs typeface="Arial" panose="020B0604020202020204" pitchFamily="34" charset="0"/>
                        </a:rPr>
                        <a:t>Omni directional</a:t>
                      </a:r>
                      <a:endParaRPr kumimoji="1" lang="ja-JP" alt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a:p>
                  </a:txBody>
                  <a:tcPr/>
                </a:tc>
                <a:extLst>
                  <a:ext uri="{0D108BD9-81ED-4DB2-BD59-A6C34878D82A}">
                    <a16:rowId xmlns="" xmlns:a16="http://schemas.microsoft.com/office/drawing/2014/main" val="10001"/>
                  </a:ext>
                </a:extLst>
              </a:tr>
              <a:tr h="370840">
                <a:tc>
                  <a:txBody>
                    <a:bodyPr/>
                    <a:lstStyle/>
                    <a:p>
                      <a:pPr algn="r"/>
                      <a:r>
                        <a:rPr kumimoji="1" lang="en-US" altLang="ja-JP" dirty="0" smtClean="0">
                          <a:latin typeface="Arial" panose="020B0604020202020204" pitchFamily="34" charset="0"/>
                          <a:cs typeface="Arial" panose="020B0604020202020204" pitchFamily="34" charset="0"/>
                        </a:rPr>
                        <a:t>Polarization</a:t>
                      </a:r>
                      <a:endParaRPr kumimoji="1" lang="ja-JP" alt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l"/>
                      <a:r>
                        <a:rPr kumimoji="1" lang="en-US" altLang="ja-JP" dirty="0" smtClean="0">
                          <a:latin typeface="Arial" panose="020B0604020202020204" pitchFamily="34" charset="0"/>
                          <a:cs typeface="Arial" panose="020B0604020202020204" pitchFamily="34" charset="0"/>
                        </a:rPr>
                        <a:t>0</a:t>
                      </a:r>
                      <a:r>
                        <a:rPr kumimoji="1" lang="en-US" altLang="ja-JP" baseline="0" dirty="0" smtClean="0">
                          <a:latin typeface="Arial" panose="020B0604020202020204" pitchFamily="34" charset="0"/>
                          <a:cs typeface="Arial" panose="020B0604020202020204" pitchFamily="34" charset="0"/>
                        </a:rPr>
                        <a:t> and </a:t>
                      </a:r>
                      <a:r>
                        <a:rPr kumimoji="1" lang="en-US" altLang="ja-JP" dirty="0" smtClean="0">
                          <a:latin typeface="Arial" panose="020B0604020202020204" pitchFamily="34" charset="0"/>
                          <a:cs typeface="Arial" panose="020B0604020202020204" pitchFamily="34" charset="0"/>
                        </a:rPr>
                        <a:t>90 deg. </a:t>
                      </a:r>
                      <a:endParaRPr kumimoji="1" lang="ja-JP" alt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a:p>
                  </a:txBody>
                  <a:tcPr/>
                </a:tc>
                <a:extLst>
                  <a:ext uri="{0D108BD9-81ED-4DB2-BD59-A6C34878D82A}">
                    <a16:rowId xmlns="" xmlns:a16="http://schemas.microsoft.com/office/drawing/2014/main" val="10002"/>
                  </a:ext>
                </a:extLst>
              </a:tr>
              <a:tr h="370840">
                <a:tc>
                  <a:txBody>
                    <a:bodyPr/>
                    <a:lstStyle/>
                    <a:p>
                      <a:pPr algn="r"/>
                      <a:r>
                        <a:rPr kumimoji="1" lang="en-US" altLang="ja-JP" dirty="0" smtClean="0">
                          <a:latin typeface="Arial" panose="020B0604020202020204" pitchFamily="34" charset="0"/>
                          <a:cs typeface="Arial" panose="020B0604020202020204" pitchFamily="34" charset="0"/>
                        </a:rPr>
                        <a:t>Reflection count</a:t>
                      </a:r>
                      <a:endParaRPr kumimoji="1" lang="ja-JP" alt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dirty="0" smtClean="0"/>
                        <a:t>3</a:t>
                      </a:r>
                      <a:endParaRPr kumimoji="1" lang="ja-JP" alt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dirty="0" smtClean="0"/>
                        <a:t>2</a:t>
                      </a:r>
                      <a:endParaRPr kumimoji="1" lang="ja-JP" alt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3"/>
                  </a:ext>
                </a:extLst>
              </a:tr>
              <a:tr h="370840">
                <a:tc>
                  <a:txBody>
                    <a:bodyPr/>
                    <a:lstStyle/>
                    <a:p>
                      <a:pPr algn="r"/>
                      <a:r>
                        <a:rPr kumimoji="1" lang="en-US" altLang="ja-JP" dirty="0" smtClean="0">
                          <a:latin typeface="Arial" panose="020B0604020202020204" pitchFamily="34" charset="0"/>
                          <a:cs typeface="Arial" panose="020B0604020202020204" pitchFamily="34" charset="0"/>
                        </a:rPr>
                        <a:t>Penetration</a:t>
                      </a:r>
                      <a:r>
                        <a:rPr kumimoji="1" lang="en-US" altLang="ja-JP" baseline="0" dirty="0" smtClean="0">
                          <a:latin typeface="Arial" panose="020B0604020202020204" pitchFamily="34" charset="0"/>
                          <a:cs typeface="Arial" panose="020B0604020202020204" pitchFamily="34" charset="0"/>
                        </a:rPr>
                        <a:t> count</a:t>
                      </a:r>
                      <a:endParaRPr kumimoji="1" lang="ja-JP" alt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dirty="0" smtClean="0"/>
                        <a:t>2</a:t>
                      </a:r>
                      <a:endParaRPr kumimoji="1" lang="ja-JP" alt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dirty="0" smtClean="0"/>
                        <a:t>2</a:t>
                      </a:r>
                      <a:endParaRPr kumimoji="1" lang="ja-JP" alt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4"/>
                  </a:ext>
                </a:extLst>
              </a:tr>
              <a:tr h="370840">
                <a:tc>
                  <a:txBody>
                    <a:bodyPr/>
                    <a:lstStyle/>
                    <a:p>
                      <a:pPr algn="r"/>
                      <a:r>
                        <a:rPr kumimoji="1" lang="en-US" altLang="ja-JP" dirty="0" smtClean="0">
                          <a:latin typeface="Arial" panose="020B0604020202020204" pitchFamily="34" charset="0"/>
                          <a:cs typeface="Arial" panose="020B0604020202020204" pitchFamily="34" charset="0"/>
                        </a:rPr>
                        <a:t>Diffraction count</a:t>
                      </a:r>
                      <a:endParaRPr kumimoji="1" lang="ja-JP" alt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dirty="0" smtClean="0"/>
                        <a:t>0</a:t>
                      </a:r>
                      <a:endParaRPr kumimoji="1" lang="ja-JP" alt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dirty="0" smtClean="0"/>
                        <a:t>1</a:t>
                      </a:r>
                      <a:endParaRPr kumimoji="1" lang="ja-JP" alt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5"/>
                  </a:ext>
                </a:extLst>
              </a:tr>
              <a:tr h="370840">
                <a:tc>
                  <a:txBody>
                    <a:bodyPr/>
                    <a:lstStyle/>
                    <a:p>
                      <a:pPr algn="r"/>
                      <a:r>
                        <a:rPr kumimoji="1" lang="en-US" altLang="ja-JP" dirty="0" smtClean="0">
                          <a:latin typeface="Arial" panose="020B0604020202020204" pitchFamily="34" charset="0"/>
                          <a:cs typeface="Arial" panose="020B0604020202020204" pitchFamily="34" charset="0"/>
                        </a:rPr>
                        <a:t>Calculation method</a:t>
                      </a:r>
                      <a:endParaRPr kumimoji="1" lang="ja-JP" alt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l"/>
                      <a:r>
                        <a:rPr kumimoji="1" lang="en-US" altLang="ja-JP" dirty="0" smtClean="0">
                          <a:latin typeface="Arial" panose="020B0604020202020204" pitchFamily="34" charset="0"/>
                          <a:cs typeface="Arial" panose="020B0604020202020204" pitchFamily="34" charset="0"/>
                        </a:rPr>
                        <a:t>Imaging method</a:t>
                      </a:r>
                      <a:endParaRPr kumimoji="1" lang="ja-JP" alt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a:p>
                  </a:txBody>
                  <a:tcPr/>
                </a:tc>
                <a:extLst>
                  <a:ext uri="{0D108BD9-81ED-4DB2-BD59-A6C34878D82A}">
                    <a16:rowId xmlns="" xmlns:a16="http://schemas.microsoft.com/office/drawing/2014/main" val="10006"/>
                  </a:ext>
                </a:extLst>
              </a:tr>
              <a:tr h="370840">
                <a:tc>
                  <a:txBody>
                    <a:bodyPr/>
                    <a:lstStyle/>
                    <a:p>
                      <a:pPr algn="r"/>
                      <a:r>
                        <a:rPr kumimoji="1" lang="en-US" altLang="ja-JP" dirty="0" smtClean="0">
                          <a:latin typeface="Arial" panose="020B0604020202020204" pitchFamily="34" charset="0"/>
                          <a:cs typeface="Arial" panose="020B0604020202020204" pitchFamily="34" charset="0"/>
                        </a:rPr>
                        <a:t>Ground material</a:t>
                      </a:r>
                      <a:endParaRPr kumimoji="1" lang="ja-JP" alt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l"/>
                      <a:r>
                        <a:rPr kumimoji="1" lang="en-US" altLang="ja-JP" dirty="0" smtClean="0">
                          <a:latin typeface="Arial" panose="020B0604020202020204" pitchFamily="34" charset="0"/>
                          <a:cs typeface="Arial" panose="020B0604020202020204" pitchFamily="34" charset="0"/>
                        </a:rPr>
                        <a:t>earth</a:t>
                      </a:r>
                      <a:endParaRPr kumimoji="1" lang="ja-JP" alt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a:p>
                  </a:txBody>
                  <a:tcPr/>
                </a:tc>
                <a:extLst>
                  <a:ext uri="{0D108BD9-81ED-4DB2-BD59-A6C34878D82A}">
                    <a16:rowId xmlns="" xmlns:a16="http://schemas.microsoft.com/office/drawing/2014/main" val="10007"/>
                  </a:ext>
                </a:extLst>
              </a:tr>
            </a:tbl>
          </a:graphicData>
        </a:graphic>
      </p:graphicFrame>
      <p:sp>
        <p:nvSpPr>
          <p:cNvPr id="11" name="テキスト ボックス 10"/>
          <p:cNvSpPr txBox="1"/>
          <p:nvPr/>
        </p:nvSpPr>
        <p:spPr>
          <a:xfrm>
            <a:off x="6902902" y="2866882"/>
            <a:ext cx="1050560" cy="338554"/>
          </a:xfrm>
          <a:prstGeom prst="rect">
            <a:avLst/>
          </a:prstGeom>
          <a:noFill/>
        </p:spPr>
        <p:txBody>
          <a:bodyPr wrap="square" rtlCol="0">
            <a:spAutoFit/>
          </a:bodyPr>
          <a:lstStyle/>
          <a:p>
            <a:r>
              <a:rPr kumimoji="1" lang="en-US" altLang="ja-JP" sz="1600" dirty="0" smtClean="0">
                <a:solidFill>
                  <a:schemeClr val="tx1"/>
                </a:solidFill>
                <a:latin typeface="Arial" panose="020B0604020202020204" pitchFamily="34" charset="0"/>
              </a:rPr>
              <a:t>MS_pos1</a:t>
            </a:r>
            <a:endParaRPr kumimoji="1" lang="ja-JP" altLang="en-US" sz="1600" dirty="0">
              <a:solidFill>
                <a:schemeClr val="tx1"/>
              </a:solidFill>
              <a:latin typeface="Arial" panose="020B0604020202020204" pitchFamily="34" charset="0"/>
            </a:endParaRPr>
          </a:p>
        </p:txBody>
      </p:sp>
      <p:sp>
        <p:nvSpPr>
          <p:cNvPr id="12" name="テキスト ボックス 11"/>
          <p:cNvSpPr txBox="1"/>
          <p:nvPr/>
        </p:nvSpPr>
        <p:spPr>
          <a:xfrm>
            <a:off x="5819891" y="4036826"/>
            <a:ext cx="1050560" cy="338554"/>
          </a:xfrm>
          <a:prstGeom prst="rect">
            <a:avLst/>
          </a:prstGeom>
          <a:noFill/>
        </p:spPr>
        <p:txBody>
          <a:bodyPr wrap="square" rtlCol="0">
            <a:spAutoFit/>
          </a:bodyPr>
          <a:lstStyle/>
          <a:p>
            <a:r>
              <a:rPr kumimoji="1" lang="en-US" altLang="ja-JP" sz="1600" dirty="0" smtClean="0">
                <a:solidFill>
                  <a:schemeClr val="tx1"/>
                </a:solidFill>
                <a:latin typeface="Arial" panose="020B0604020202020204" pitchFamily="34" charset="0"/>
              </a:rPr>
              <a:t>MS_pos2</a:t>
            </a:r>
            <a:endParaRPr kumimoji="1" lang="ja-JP" altLang="en-US" sz="1600" dirty="0">
              <a:solidFill>
                <a:schemeClr val="tx1"/>
              </a:solidFill>
              <a:latin typeface="Arial" panose="020B0604020202020204" pitchFamily="34" charset="0"/>
            </a:endParaRPr>
          </a:p>
        </p:txBody>
      </p:sp>
      <p:sp>
        <p:nvSpPr>
          <p:cNvPr id="13" name="テキスト ボックス 12"/>
          <p:cNvSpPr txBox="1"/>
          <p:nvPr/>
        </p:nvSpPr>
        <p:spPr>
          <a:xfrm>
            <a:off x="7494571" y="3980681"/>
            <a:ext cx="1050560" cy="338554"/>
          </a:xfrm>
          <a:prstGeom prst="rect">
            <a:avLst/>
          </a:prstGeom>
          <a:noFill/>
        </p:spPr>
        <p:txBody>
          <a:bodyPr wrap="square" rtlCol="0">
            <a:spAutoFit/>
          </a:bodyPr>
          <a:lstStyle/>
          <a:p>
            <a:r>
              <a:rPr kumimoji="1" lang="en-US" altLang="ja-JP" sz="1600" dirty="0" smtClean="0">
                <a:solidFill>
                  <a:schemeClr val="tx1"/>
                </a:solidFill>
                <a:latin typeface="Arial" panose="020B0604020202020204" pitchFamily="34" charset="0"/>
              </a:rPr>
              <a:t>MS_pos3</a:t>
            </a:r>
            <a:endParaRPr kumimoji="1" lang="ja-JP" altLang="en-US" sz="1600" dirty="0">
              <a:solidFill>
                <a:schemeClr val="tx1"/>
              </a:solidFill>
              <a:latin typeface="Arial" panose="020B0604020202020204" pitchFamily="34" charset="0"/>
            </a:endParaRPr>
          </a:p>
        </p:txBody>
      </p:sp>
      <p:sp>
        <p:nvSpPr>
          <p:cNvPr id="14" name="テキスト ボックス 13"/>
          <p:cNvSpPr txBox="1"/>
          <p:nvPr/>
        </p:nvSpPr>
        <p:spPr>
          <a:xfrm>
            <a:off x="6726463" y="3429000"/>
            <a:ext cx="794085" cy="338554"/>
          </a:xfrm>
          <a:prstGeom prst="rect">
            <a:avLst/>
          </a:prstGeom>
          <a:noFill/>
        </p:spPr>
        <p:txBody>
          <a:bodyPr wrap="square" rtlCol="0">
            <a:spAutoFit/>
          </a:bodyPr>
          <a:lstStyle/>
          <a:p>
            <a:r>
              <a:rPr kumimoji="1" lang="en-US" altLang="ja-JP" sz="1600" dirty="0" smtClean="0">
                <a:solidFill>
                  <a:srgbClr val="FF0000"/>
                </a:solidFill>
                <a:latin typeface="Arial" panose="020B0604020202020204" pitchFamily="34" charset="0"/>
              </a:rPr>
              <a:t>BS</a:t>
            </a:r>
            <a:endParaRPr kumimoji="1" lang="ja-JP" altLang="en-US" sz="1600" dirty="0">
              <a:solidFill>
                <a:srgbClr val="FF0000"/>
              </a:solidFill>
              <a:latin typeface="Arial" panose="020B0604020202020204" pitchFamily="34" charset="0"/>
            </a:endParaRPr>
          </a:p>
        </p:txBody>
      </p:sp>
      <p:sp>
        <p:nvSpPr>
          <p:cNvPr id="3" name="左中かっこ 2"/>
          <p:cNvSpPr/>
          <p:nvPr/>
        </p:nvSpPr>
        <p:spPr bwMode="auto">
          <a:xfrm>
            <a:off x="3036902" y="3168978"/>
            <a:ext cx="196825" cy="987359"/>
          </a:xfrm>
          <a:prstGeom prst="lef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449263" rtl="0" eaLnBrk="1" fontAlgn="base" latinLnBrk="0" hangingPunct="1">
              <a:lnSpc>
                <a:spcPct val="98000"/>
              </a:lnSpc>
              <a:spcBef>
                <a:spcPct val="0"/>
              </a:spcBef>
              <a:spcAft>
                <a:spcPct val="0"/>
              </a:spcAft>
              <a:buClr>
                <a:srgbClr val="000000"/>
              </a:buClr>
              <a:buSzPct val="100000"/>
              <a:buFont typeface="Times New Roman" pitchFamily="16" charset="0"/>
              <a:buNone/>
              <a:tabLst/>
            </a:pPr>
            <a:endParaRPr kumimoji="0" lang="ja-JP" altLang="en-US" sz="1400" b="0" i="0" u="none" strike="noStrike" cap="none" normalizeH="0" baseline="0" smtClean="0">
              <a:ln>
                <a:noFill/>
              </a:ln>
              <a:solidFill>
                <a:schemeClr val="bg1"/>
              </a:solidFill>
              <a:effectLst/>
              <a:latin typeface="Times New Roman" pitchFamily="16" charset="0"/>
              <a:ea typeface="굴림" pitchFamily="32" charset="-127"/>
            </a:endParaRPr>
          </a:p>
        </p:txBody>
      </p:sp>
      <p:sp>
        <p:nvSpPr>
          <p:cNvPr id="20" name="左中かっこ 19"/>
          <p:cNvSpPr/>
          <p:nvPr/>
        </p:nvSpPr>
        <p:spPr bwMode="auto">
          <a:xfrm>
            <a:off x="3994777" y="3168978"/>
            <a:ext cx="196825" cy="987359"/>
          </a:xfrm>
          <a:prstGeom prst="lef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449263" rtl="0" eaLnBrk="1" fontAlgn="base" latinLnBrk="0" hangingPunct="1">
              <a:lnSpc>
                <a:spcPct val="98000"/>
              </a:lnSpc>
              <a:spcBef>
                <a:spcPct val="0"/>
              </a:spcBef>
              <a:spcAft>
                <a:spcPct val="0"/>
              </a:spcAft>
              <a:buClr>
                <a:srgbClr val="000000"/>
              </a:buClr>
              <a:buSzPct val="100000"/>
              <a:buFont typeface="Times New Roman" pitchFamily="16" charset="0"/>
              <a:buNone/>
              <a:tabLst/>
            </a:pPr>
            <a:endParaRPr kumimoji="0" lang="ja-JP" altLang="en-US" sz="1400" b="0" i="0" u="none" strike="noStrike" cap="none" normalizeH="0" baseline="0" smtClean="0">
              <a:ln>
                <a:noFill/>
              </a:ln>
              <a:solidFill>
                <a:schemeClr val="bg1"/>
              </a:solidFill>
              <a:effectLst/>
              <a:latin typeface="Times New Roman" pitchFamily="16" charset="0"/>
              <a:ea typeface="굴림" pitchFamily="32" charset="-127"/>
            </a:endParaRPr>
          </a:p>
        </p:txBody>
      </p:sp>
      <p:sp>
        <p:nvSpPr>
          <p:cNvPr id="4" name="正方形/長方形 3"/>
          <p:cNvSpPr/>
          <p:nvPr/>
        </p:nvSpPr>
        <p:spPr>
          <a:xfrm>
            <a:off x="3461904" y="3501008"/>
            <a:ext cx="587020" cy="276999"/>
          </a:xfrm>
          <a:prstGeom prst="rect">
            <a:avLst/>
          </a:prstGeom>
        </p:spPr>
        <p:txBody>
          <a:bodyPr wrap="none">
            <a:spAutoFit/>
          </a:bodyPr>
          <a:lstStyle/>
          <a:p>
            <a:pPr algn="ctr"/>
            <a:r>
              <a:rPr lang="en-US" altLang="ja-JP" sz="1200" dirty="0" smtClean="0">
                <a:solidFill>
                  <a:srgbClr val="FF0000"/>
                </a:solidFill>
                <a:latin typeface="Arial" panose="020B0604020202020204" pitchFamily="34" charset="0"/>
                <a:cs typeface="Arial" panose="020B0604020202020204" pitchFamily="34" charset="0"/>
              </a:rPr>
              <a:t>OLoS</a:t>
            </a:r>
            <a:endParaRPr lang="ja-JP" altLang="en-US" sz="1200" dirty="0">
              <a:solidFill>
                <a:srgbClr val="FF0000"/>
              </a:solidFill>
            </a:endParaRPr>
          </a:p>
        </p:txBody>
      </p:sp>
      <p:sp>
        <p:nvSpPr>
          <p:cNvPr id="21" name="正方形/長方形 20"/>
          <p:cNvSpPr/>
          <p:nvPr/>
        </p:nvSpPr>
        <p:spPr>
          <a:xfrm>
            <a:off x="2602656" y="3506239"/>
            <a:ext cx="457176" cy="276999"/>
          </a:xfrm>
          <a:prstGeom prst="rect">
            <a:avLst/>
          </a:prstGeom>
        </p:spPr>
        <p:txBody>
          <a:bodyPr wrap="none">
            <a:spAutoFit/>
          </a:bodyPr>
          <a:lstStyle/>
          <a:p>
            <a:r>
              <a:rPr lang="en-US" altLang="ja-JP" sz="1200" dirty="0" smtClean="0">
                <a:solidFill>
                  <a:srgbClr val="FF0000"/>
                </a:solidFill>
                <a:latin typeface="Arial" panose="020B0604020202020204" pitchFamily="34" charset="0"/>
                <a:cs typeface="Arial" panose="020B0604020202020204" pitchFamily="34" charset="0"/>
              </a:rPr>
              <a:t>LoS</a:t>
            </a:r>
          </a:p>
        </p:txBody>
      </p:sp>
      <p:sp>
        <p:nvSpPr>
          <p:cNvPr id="5" name="正方形/長方形 4"/>
          <p:cNvSpPr/>
          <p:nvPr/>
        </p:nvSpPr>
        <p:spPr>
          <a:xfrm>
            <a:off x="2267744" y="3637767"/>
            <a:ext cx="1108731" cy="253916"/>
          </a:xfrm>
          <a:prstGeom prst="rect">
            <a:avLst/>
          </a:prstGeom>
        </p:spPr>
        <p:txBody>
          <a:bodyPr wrap="square">
            <a:spAutoFit/>
          </a:bodyPr>
          <a:lstStyle/>
          <a:p>
            <a:pPr algn="ctr"/>
            <a:r>
              <a:rPr lang="en-US" altLang="ja-JP" sz="1050" dirty="0">
                <a:solidFill>
                  <a:srgbClr val="FF0000"/>
                </a:solidFill>
                <a:latin typeface="Arial" panose="020B0604020202020204" pitchFamily="34" charset="0"/>
                <a:cs typeface="Arial" panose="020B0604020202020204" pitchFamily="34" charset="0"/>
              </a:rPr>
              <a:t>(</a:t>
            </a:r>
            <a:r>
              <a:rPr lang="en-US" altLang="ja-JP" sz="1050" dirty="0" smtClean="0">
                <a:solidFill>
                  <a:srgbClr val="FF0000"/>
                </a:solidFill>
                <a:latin typeface="Arial" panose="020B0604020202020204" pitchFamily="34" charset="0"/>
                <a:cs typeface="Arial" panose="020B0604020202020204" pitchFamily="34" charset="0"/>
              </a:rPr>
              <a:t>MS_pos1,2</a:t>
            </a:r>
            <a:r>
              <a:rPr lang="en-US" altLang="ja-JP" sz="1050" dirty="0">
                <a:solidFill>
                  <a:srgbClr val="FF0000"/>
                </a:solidFill>
                <a:latin typeface="Arial" panose="020B0604020202020204" pitchFamily="34" charset="0"/>
                <a:cs typeface="Arial" panose="020B0604020202020204" pitchFamily="34" charset="0"/>
              </a:rPr>
              <a:t>)</a:t>
            </a:r>
            <a:endParaRPr lang="ja-JP" altLang="en-US" sz="1050" dirty="0">
              <a:solidFill>
                <a:srgbClr val="FF0000"/>
              </a:solidFill>
            </a:endParaRPr>
          </a:p>
        </p:txBody>
      </p:sp>
      <p:sp>
        <p:nvSpPr>
          <p:cNvPr id="23" name="正方形/長方形 22"/>
          <p:cNvSpPr/>
          <p:nvPr/>
        </p:nvSpPr>
        <p:spPr>
          <a:xfrm>
            <a:off x="3374113" y="3645024"/>
            <a:ext cx="845104" cy="246221"/>
          </a:xfrm>
          <a:prstGeom prst="rect">
            <a:avLst/>
          </a:prstGeom>
        </p:spPr>
        <p:txBody>
          <a:bodyPr wrap="none">
            <a:spAutoFit/>
          </a:bodyPr>
          <a:lstStyle/>
          <a:p>
            <a:pPr algn="ctr"/>
            <a:r>
              <a:rPr lang="en-US" altLang="ja-JP" sz="1000" dirty="0">
                <a:solidFill>
                  <a:srgbClr val="FF0000"/>
                </a:solidFill>
                <a:latin typeface="Arial" panose="020B0604020202020204" pitchFamily="34" charset="0"/>
                <a:cs typeface="Arial" panose="020B0604020202020204" pitchFamily="34" charset="0"/>
              </a:rPr>
              <a:t>(</a:t>
            </a:r>
            <a:r>
              <a:rPr lang="en-US" altLang="ja-JP" sz="1000" dirty="0" err="1" smtClean="0">
                <a:solidFill>
                  <a:srgbClr val="FF0000"/>
                </a:solidFill>
                <a:latin typeface="Arial" panose="020B0604020202020204" pitchFamily="34" charset="0"/>
                <a:cs typeface="Arial" panose="020B0604020202020204" pitchFamily="34" charset="0"/>
              </a:rPr>
              <a:t>MS_pos</a:t>
            </a:r>
            <a:r>
              <a:rPr lang="en-US" altLang="ja-JP" sz="1000" dirty="0" smtClean="0">
                <a:solidFill>
                  <a:srgbClr val="FF0000"/>
                </a:solidFill>
                <a:latin typeface="Arial" panose="020B0604020202020204" pitchFamily="34" charset="0"/>
                <a:cs typeface="Arial" panose="020B0604020202020204" pitchFamily="34" charset="0"/>
              </a:rPr>
              <a:t> 3)</a:t>
            </a:r>
            <a:endParaRPr lang="ja-JP" altLang="en-US" sz="1000" dirty="0">
              <a:solidFill>
                <a:srgbClr val="FF0000"/>
              </a:solidFill>
            </a:endParaRPr>
          </a:p>
        </p:txBody>
      </p:sp>
      <p:sp>
        <p:nvSpPr>
          <p:cNvPr id="25" name="テキスト ボックス 24"/>
          <p:cNvSpPr txBox="1"/>
          <p:nvPr/>
        </p:nvSpPr>
        <p:spPr>
          <a:xfrm>
            <a:off x="4477725" y="1493506"/>
            <a:ext cx="1542210" cy="400110"/>
          </a:xfrm>
          <a:prstGeom prst="rect">
            <a:avLst/>
          </a:prstGeom>
          <a:noFill/>
        </p:spPr>
        <p:txBody>
          <a:bodyPr wrap="square" rtlCol="0">
            <a:spAutoFit/>
          </a:bodyPr>
          <a:lstStyle/>
          <a:p>
            <a:r>
              <a:rPr kumimoji="1" lang="en-US" altLang="ja-JP" sz="2000" dirty="0" smtClean="0">
                <a:solidFill>
                  <a:schemeClr val="tx1"/>
                </a:solidFill>
                <a:latin typeface="Arial" panose="020B0604020202020204" pitchFamily="34" charset="0"/>
              </a:rPr>
              <a:t>concrete</a:t>
            </a:r>
            <a:endParaRPr kumimoji="1" lang="ja-JP" altLang="en-US" sz="2000" dirty="0">
              <a:solidFill>
                <a:schemeClr val="tx1"/>
              </a:solidFill>
              <a:latin typeface="Arial" panose="020B0604020202020204" pitchFamily="34" charset="0"/>
            </a:endParaRPr>
          </a:p>
        </p:txBody>
      </p:sp>
      <p:cxnSp>
        <p:nvCxnSpPr>
          <p:cNvPr id="26" name="直線コネクタ 25"/>
          <p:cNvCxnSpPr/>
          <p:nvPr/>
        </p:nvCxnSpPr>
        <p:spPr>
          <a:xfrm flipH="1" flipV="1">
            <a:off x="5530324" y="1844824"/>
            <a:ext cx="723576" cy="124539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flipH="1">
            <a:off x="4572000" y="1844824"/>
            <a:ext cx="958324"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flipH="1" flipV="1">
            <a:off x="5433346" y="2636913"/>
            <a:ext cx="1154878" cy="124643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flipH="1">
            <a:off x="4565776" y="2636912"/>
            <a:ext cx="867569"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0" name="テキスト ボックス 29"/>
          <p:cNvSpPr txBox="1"/>
          <p:nvPr/>
        </p:nvSpPr>
        <p:spPr>
          <a:xfrm>
            <a:off x="4553163" y="2244059"/>
            <a:ext cx="1542210" cy="400110"/>
          </a:xfrm>
          <a:prstGeom prst="rect">
            <a:avLst/>
          </a:prstGeom>
          <a:noFill/>
        </p:spPr>
        <p:txBody>
          <a:bodyPr wrap="square" rtlCol="0">
            <a:spAutoFit/>
          </a:bodyPr>
          <a:lstStyle/>
          <a:p>
            <a:r>
              <a:rPr kumimoji="1" lang="en-US" altLang="ja-JP" sz="2000" dirty="0" smtClean="0">
                <a:solidFill>
                  <a:schemeClr val="tx1"/>
                </a:solidFill>
                <a:latin typeface="Arial" panose="020B0604020202020204" pitchFamily="34" charset="0"/>
              </a:rPr>
              <a:t>glass</a:t>
            </a:r>
            <a:endParaRPr kumimoji="1" lang="ja-JP" altLang="en-US" sz="2000" dirty="0">
              <a:solidFill>
                <a:schemeClr val="tx1"/>
              </a:solidFill>
              <a:latin typeface="Arial" panose="020B0604020202020204" pitchFamily="34" charset="0"/>
            </a:endParaRPr>
          </a:p>
        </p:txBody>
      </p:sp>
      <p:cxnSp>
        <p:nvCxnSpPr>
          <p:cNvPr id="31" name="直線コネクタ 30"/>
          <p:cNvCxnSpPr/>
          <p:nvPr/>
        </p:nvCxnSpPr>
        <p:spPr>
          <a:xfrm flipH="1">
            <a:off x="5940152" y="3980681"/>
            <a:ext cx="1440160" cy="139253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flipH="1">
            <a:off x="4981828" y="5373216"/>
            <a:ext cx="958324"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3" name="テキスト ボックス 32"/>
          <p:cNvSpPr txBox="1"/>
          <p:nvPr/>
        </p:nvSpPr>
        <p:spPr>
          <a:xfrm>
            <a:off x="4873626" y="5013176"/>
            <a:ext cx="1146310" cy="400110"/>
          </a:xfrm>
          <a:prstGeom prst="rect">
            <a:avLst/>
          </a:prstGeom>
          <a:noFill/>
        </p:spPr>
        <p:txBody>
          <a:bodyPr wrap="square" rtlCol="0">
            <a:spAutoFit/>
          </a:bodyPr>
          <a:lstStyle/>
          <a:p>
            <a:r>
              <a:rPr kumimoji="1" lang="en-US" altLang="ja-JP" sz="2000" dirty="0" smtClean="0">
                <a:solidFill>
                  <a:schemeClr val="tx1"/>
                </a:solidFill>
                <a:latin typeface="Arial" panose="020B0604020202020204" pitchFamily="34" charset="0"/>
              </a:rPr>
              <a:t>copper</a:t>
            </a:r>
            <a:endParaRPr kumimoji="1" lang="ja-JP" altLang="en-US" sz="2000" dirty="0">
              <a:solidFill>
                <a:schemeClr val="tx1"/>
              </a:solidFill>
              <a:latin typeface="Arial" panose="020B0604020202020204" pitchFamily="34" charset="0"/>
            </a:endParaRPr>
          </a:p>
        </p:txBody>
      </p:sp>
      <p:sp>
        <p:nvSpPr>
          <p:cNvPr id="10" name="日付プレースホルダー 9"/>
          <p:cNvSpPr>
            <a:spLocks noGrp="1"/>
          </p:cNvSpPr>
          <p:nvPr>
            <p:ph type="dt" idx="15"/>
          </p:nvPr>
        </p:nvSpPr>
        <p:spPr/>
        <p:txBody>
          <a:bodyPr/>
          <a:lstStyle/>
          <a:p>
            <a:r>
              <a:rPr lang="en-US" altLang="ja-JP" smtClean="0"/>
              <a:t>March 2016</a:t>
            </a:r>
            <a:endParaRPr lang="en-GB" dirty="0"/>
          </a:p>
        </p:txBody>
      </p:sp>
      <p:sp>
        <p:nvSpPr>
          <p:cNvPr id="15" name="フッター プレースホルダー 14"/>
          <p:cNvSpPr>
            <a:spLocks noGrp="1"/>
          </p:cNvSpPr>
          <p:nvPr>
            <p:ph type="ftr" idx="14"/>
          </p:nvPr>
        </p:nvSpPr>
        <p:spPr/>
        <p:txBody>
          <a:bodyPr/>
          <a:lstStyle/>
          <a:p>
            <a:r>
              <a:rPr lang="en-GB" smtClean="0"/>
              <a:t>Minseok Kim, Niigata University</a:t>
            </a:r>
            <a:endParaRPr lang="en-GB" dirty="0"/>
          </a:p>
        </p:txBody>
      </p:sp>
      <p:sp>
        <p:nvSpPr>
          <p:cNvPr id="16" name="スライド番号プレースホルダー 15"/>
          <p:cNvSpPr>
            <a:spLocks noGrp="1"/>
          </p:cNvSpPr>
          <p:nvPr>
            <p:ph type="sldNum" idx="12"/>
          </p:nvPr>
        </p:nvSpPr>
        <p:spPr/>
        <p:txBody>
          <a:bodyPr/>
          <a:lstStyle/>
          <a:p>
            <a:r>
              <a:rPr lang="en-GB" dirty="0" smtClean="0"/>
              <a:t>Slide </a:t>
            </a:r>
            <a:fld id="{440F5867-744E-4AA6-B0ED-4C44D2DFBB7B}" type="slidenum">
              <a:rPr lang="en-GB" smtClean="0"/>
              <a:pPr/>
              <a:t>13</a:t>
            </a:fld>
            <a:endParaRPr lang="en-GB" dirty="0"/>
          </a:p>
        </p:txBody>
      </p:sp>
    </p:spTree>
    <p:extLst>
      <p:ext uri="{BB962C8B-B14F-4D97-AF65-F5344CB8AC3E}">
        <p14:creationId xmlns:p14="http://schemas.microsoft.com/office/powerpoint/2010/main" val="22740397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 name="図 96"/>
          <p:cNvPicPr>
            <a:picLocks noChangeAspect="1"/>
          </p:cNvPicPr>
          <p:nvPr/>
        </p:nvPicPr>
        <p:blipFill rotWithShape="1">
          <a:blip r:embed="rId3" cstate="print">
            <a:extLst>
              <a:ext uri="{28A0092B-C50C-407E-A947-70E740481C1C}">
                <a14:useLocalDpi xmlns:a14="http://schemas.microsoft.com/office/drawing/2010/main" val="0"/>
              </a:ext>
            </a:extLst>
          </a:blip>
          <a:srcRect t="10033" b="55354"/>
          <a:stretch/>
        </p:blipFill>
        <p:spPr>
          <a:xfrm>
            <a:off x="2614564" y="1951424"/>
            <a:ext cx="6925988" cy="1189543"/>
          </a:xfrm>
          <a:prstGeom prst="rect">
            <a:avLst/>
          </a:prstGeom>
        </p:spPr>
      </p:pic>
      <p:pic>
        <p:nvPicPr>
          <p:cNvPr id="98" name="図 97"/>
          <p:cNvPicPr>
            <a:picLocks noChangeAspect="1"/>
          </p:cNvPicPr>
          <p:nvPr/>
        </p:nvPicPr>
        <p:blipFill rotWithShape="1">
          <a:blip r:embed="rId4" cstate="print">
            <a:extLst>
              <a:ext uri="{28A0092B-C50C-407E-A947-70E740481C1C}">
                <a14:useLocalDpi xmlns:a14="http://schemas.microsoft.com/office/drawing/2010/main" val="0"/>
              </a:ext>
            </a:extLst>
          </a:blip>
          <a:srcRect t="6297" b="52615"/>
          <a:stretch/>
        </p:blipFill>
        <p:spPr>
          <a:xfrm>
            <a:off x="2614564" y="3140968"/>
            <a:ext cx="6925988" cy="1425562"/>
          </a:xfrm>
          <a:prstGeom prst="rect">
            <a:avLst/>
          </a:prstGeom>
        </p:spPr>
      </p:pic>
      <p:sp>
        <p:nvSpPr>
          <p:cNvPr id="23555" name="Rectangle 2"/>
          <p:cNvSpPr>
            <a:spLocks noGrp="1" noChangeArrowheads="1"/>
          </p:cNvSpPr>
          <p:nvPr>
            <p:ph type="title"/>
          </p:nvPr>
        </p:nvSpPr>
        <p:spPr/>
        <p:txBody>
          <a:bodyPr/>
          <a:lstStyle/>
          <a:p>
            <a:r>
              <a:rPr lang="en-US" altLang="ja-JP" smtClean="0"/>
              <a:t>Propagation Mechanism (MS_pos1)</a:t>
            </a:r>
            <a:endParaRPr lang="ja-JP" altLang="en-US" dirty="0" smtClean="0"/>
          </a:p>
        </p:txBody>
      </p:sp>
      <p:sp>
        <p:nvSpPr>
          <p:cNvPr id="23556" name="Rectangle 3"/>
          <p:cNvSpPr>
            <a:spLocks noGrp="1" noChangeArrowheads="1"/>
          </p:cNvSpPr>
          <p:nvPr>
            <p:ph type="body" idx="1"/>
          </p:nvPr>
        </p:nvSpPr>
        <p:spPr/>
        <p:txBody>
          <a:bodyPr/>
          <a:lstStyle/>
          <a:p>
            <a:r>
              <a:rPr lang="en-US" altLang="ja-JP" smtClean="0"/>
              <a:t>ADPS@BS </a:t>
            </a:r>
            <a:endParaRPr lang="en-US" altLang="ja-JP" dirty="0" smtClean="0"/>
          </a:p>
        </p:txBody>
      </p:sp>
      <p:pic>
        <p:nvPicPr>
          <p:cNvPr id="3" name="図 2"/>
          <p:cNvPicPr>
            <a:picLocks noChangeAspect="1"/>
          </p:cNvPicPr>
          <p:nvPr/>
        </p:nvPicPr>
        <p:blipFill>
          <a:blip r:embed="rId5"/>
          <a:stretch>
            <a:fillRect/>
          </a:stretch>
        </p:blipFill>
        <p:spPr>
          <a:xfrm>
            <a:off x="13622" y="1675053"/>
            <a:ext cx="3066667" cy="5123809"/>
          </a:xfrm>
          <a:prstGeom prst="rect">
            <a:avLst/>
          </a:prstGeom>
        </p:spPr>
      </p:pic>
      <p:grpSp>
        <p:nvGrpSpPr>
          <p:cNvPr id="99" name="グループ化 98"/>
          <p:cNvGrpSpPr/>
          <p:nvPr/>
        </p:nvGrpSpPr>
        <p:grpSpPr>
          <a:xfrm>
            <a:off x="161489" y="3219768"/>
            <a:ext cx="2768232" cy="2880811"/>
            <a:chOff x="161489" y="3219768"/>
            <a:chExt cx="2768232" cy="2880811"/>
          </a:xfrm>
        </p:grpSpPr>
        <p:sp>
          <p:nvSpPr>
            <p:cNvPr id="8" name="円弧 7"/>
            <p:cNvSpPr/>
            <p:nvPr/>
          </p:nvSpPr>
          <p:spPr>
            <a:xfrm rot="10800000">
              <a:off x="2060731" y="3219768"/>
              <a:ext cx="868990" cy="172561"/>
            </a:xfrm>
            <a:prstGeom prst="arc">
              <a:avLst>
                <a:gd name="adj1" fmla="val 16200000"/>
                <a:gd name="adj2" fmla="val 5665340"/>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 name="円弧 8"/>
            <p:cNvSpPr/>
            <p:nvPr/>
          </p:nvSpPr>
          <p:spPr>
            <a:xfrm>
              <a:off x="184390" y="3219769"/>
              <a:ext cx="868990" cy="172561"/>
            </a:xfrm>
            <a:prstGeom prst="arc">
              <a:avLst>
                <a:gd name="adj1" fmla="val 16200000"/>
                <a:gd name="adj2" fmla="val 5665340"/>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2" name="テキスト ボックス 11"/>
            <p:cNvSpPr txBox="1"/>
            <p:nvPr/>
          </p:nvSpPr>
          <p:spPr>
            <a:xfrm>
              <a:off x="658474" y="3318890"/>
              <a:ext cx="695797" cy="338554"/>
            </a:xfrm>
            <a:prstGeom prst="rect">
              <a:avLst/>
            </a:prstGeom>
            <a:noFill/>
          </p:spPr>
          <p:txBody>
            <a:bodyPr wrap="square" rtlCol="0">
              <a:spAutoFit/>
            </a:bodyPr>
            <a:lstStyle/>
            <a:p>
              <a:pPr algn="ctr"/>
              <a:r>
                <a:rPr kumimoji="1" lang="en-US" altLang="ja-JP" sz="1600" dirty="0" err="1" smtClean="0">
                  <a:solidFill>
                    <a:schemeClr val="bg1"/>
                  </a:solidFill>
                </a:rPr>
                <a:t>LoS</a:t>
              </a:r>
              <a:endParaRPr kumimoji="1" lang="ja-JP" altLang="en-US" sz="1600" dirty="0">
                <a:solidFill>
                  <a:schemeClr val="bg1"/>
                </a:solidFill>
              </a:endParaRPr>
            </a:p>
          </p:txBody>
        </p:sp>
        <p:sp>
          <p:nvSpPr>
            <p:cNvPr id="15" name="円弧 14"/>
            <p:cNvSpPr/>
            <p:nvPr/>
          </p:nvSpPr>
          <p:spPr>
            <a:xfrm rot="10800000">
              <a:off x="2169923" y="5681077"/>
              <a:ext cx="580740" cy="172561"/>
            </a:xfrm>
            <a:prstGeom prst="arc">
              <a:avLst>
                <a:gd name="adj1" fmla="val 16200000"/>
                <a:gd name="adj2" fmla="val 5665340"/>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6" name="円弧 15"/>
            <p:cNvSpPr/>
            <p:nvPr/>
          </p:nvSpPr>
          <p:spPr>
            <a:xfrm>
              <a:off x="161489" y="5681078"/>
              <a:ext cx="732019" cy="172561"/>
            </a:xfrm>
            <a:prstGeom prst="arc">
              <a:avLst>
                <a:gd name="adj1" fmla="val 16200000"/>
                <a:gd name="adj2" fmla="val 5665340"/>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0" name="テキスト ボックス 19"/>
            <p:cNvSpPr txBox="1"/>
            <p:nvPr/>
          </p:nvSpPr>
          <p:spPr>
            <a:xfrm>
              <a:off x="559595" y="5762025"/>
              <a:ext cx="695797" cy="338554"/>
            </a:xfrm>
            <a:prstGeom prst="rect">
              <a:avLst/>
            </a:prstGeom>
            <a:noFill/>
          </p:spPr>
          <p:txBody>
            <a:bodyPr wrap="square" rtlCol="0">
              <a:spAutoFit/>
            </a:bodyPr>
            <a:lstStyle/>
            <a:p>
              <a:pPr algn="ctr"/>
              <a:r>
                <a:rPr kumimoji="1" lang="en-US" altLang="ja-JP" sz="1600" dirty="0" err="1" smtClean="0">
                  <a:solidFill>
                    <a:schemeClr val="bg1"/>
                  </a:solidFill>
                </a:rPr>
                <a:t>LoS</a:t>
              </a:r>
              <a:endParaRPr kumimoji="1" lang="ja-JP" altLang="en-US" sz="1600" dirty="0">
                <a:solidFill>
                  <a:schemeClr val="bg1"/>
                </a:solidFill>
              </a:endParaRPr>
            </a:p>
          </p:txBody>
        </p:sp>
      </p:grpSp>
      <p:grpSp>
        <p:nvGrpSpPr>
          <p:cNvPr id="102" name="グループ化 101"/>
          <p:cNvGrpSpPr/>
          <p:nvPr/>
        </p:nvGrpSpPr>
        <p:grpSpPr>
          <a:xfrm>
            <a:off x="621587" y="1965195"/>
            <a:ext cx="1763253" cy="3660269"/>
            <a:chOff x="621587" y="1965195"/>
            <a:chExt cx="1763253" cy="3660269"/>
          </a:xfrm>
        </p:grpSpPr>
        <p:sp>
          <p:nvSpPr>
            <p:cNvPr id="10" name="楕円 7"/>
            <p:cNvSpPr/>
            <p:nvPr/>
          </p:nvSpPr>
          <p:spPr>
            <a:xfrm>
              <a:off x="2092723" y="3032066"/>
              <a:ext cx="271921" cy="106635"/>
            </a:xfrm>
            <a:prstGeom prst="ellipse">
              <a:avLst/>
            </a:prstGeom>
            <a:noFill/>
            <a:ln w="285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2"/>
            <p:cNvSpPr/>
            <p:nvPr/>
          </p:nvSpPr>
          <p:spPr>
            <a:xfrm>
              <a:off x="621587" y="2613968"/>
              <a:ext cx="271921" cy="106635"/>
            </a:xfrm>
            <a:prstGeom prst="ellipse">
              <a:avLst/>
            </a:prstGeom>
            <a:noFill/>
            <a:ln w="285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1575984" y="2763838"/>
              <a:ext cx="695797" cy="338554"/>
            </a:xfrm>
            <a:prstGeom prst="rect">
              <a:avLst/>
            </a:prstGeom>
            <a:noFill/>
          </p:spPr>
          <p:txBody>
            <a:bodyPr wrap="square" rtlCol="0">
              <a:spAutoFit/>
            </a:bodyPr>
            <a:lstStyle/>
            <a:p>
              <a:pPr algn="ctr"/>
              <a:r>
                <a:rPr kumimoji="1" lang="en-US" altLang="ja-JP" sz="1600" dirty="0" smtClean="0">
                  <a:solidFill>
                    <a:schemeClr val="bg1"/>
                  </a:solidFill>
                </a:rPr>
                <a:t>SW</a:t>
              </a:r>
              <a:endParaRPr kumimoji="1" lang="ja-JP" altLang="en-US" sz="1600" dirty="0">
                <a:solidFill>
                  <a:schemeClr val="bg1"/>
                </a:solidFill>
              </a:endParaRPr>
            </a:p>
          </p:txBody>
        </p:sp>
        <p:sp>
          <p:nvSpPr>
            <p:cNvPr id="14" name="テキスト ボックス 13"/>
            <p:cNvSpPr txBox="1"/>
            <p:nvPr/>
          </p:nvSpPr>
          <p:spPr>
            <a:xfrm>
              <a:off x="705481" y="2381469"/>
              <a:ext cx="695797" cy="338554"/>
            </a:xfrm>
            <a:prstGeom prst="rect">
              <a:avLst/>
            </a:prstGeom>
            <a:noFill/>
          </p:spPr>
          <p:txBody>
            <a:bodyPr wrap="square" rtlCol="0">
              <a:spAutoFit/>
            </a:bodyPr>
            <a:lstStyle/>
            <a:p>
              <a:pPr algn="ctr"/>
              <a:r>
                <a:rPr kumimoji="1" lang="en-US" altLang="ja-JP" sz="1600" dirty="0" smtClean="0">
                  <a:solidFill>
                    <a:schemeClr val="bg1"/>
                  </a:solidFill>
                </a:rPr>
                <a:t>DW</a:t>
              </a:r>
              <a:endParaRPr kumimoji="1" lang="ja-JP" altLang="en-US" sz="1600" dirty="0">
                <a:solidFill>
                  <a:schemeClr val="bg1"/>
                </a:solidFill>
              </a:endParaRPr>
            </a:p>
          </p:txBody>
        </p:sp>
        <p:sp>
          <p:nvSpPr>
            <p:cNvPr id="17" name="楕円 18"/>
            <p:cNvSpPr/>
            <p:nvPr/>
          </p:nvSpPr>
          <p:spPr>
            <a:xfrm>
              <a:off x="2112919" y="5518829"/>
              <a:ext cx="271921" cy="106635"/>
            </a:xfrm>
            <a:prstGeom prst="ellipse">
              <a:avLst/>
            </a:prstGeom>
            <a:noFill/>
            <a:ln w="285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19"/>
            <p:cNvSpPr/>
            <p:nvPr/>
          </p:nvSpPr>
          <p:spPr>
            <a:xfrm>
              <a:off x="635573" y="5090495"/>
              <a:ext cx="271921" cy="106635"/>
            </a:xfrm>
            <a:prstGeom prst="ellipse">
              <a:avLst/>
            </a:prstGeom>
            <a:noFill/>
            <a:ln w="285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1668847" y="5230710"/>
              <a:ext cx="695797" cy="338554"/>
            </a:xfrm>
            <a:prstGeom prst="rect">
              <a:avLst/>
            </a:prstGeom>
            <a:noFill/>
          </p:spPr>
          <p:txBody>
            <a:bodyPr wrap="square" rtlCol="0">
              <a:spAutoFit/>
            </a:bodyPr>
            <a:lstStyle/>
            <a:p>
              <a:pPr algn="ctr"/>
              <a:r>
                <a:rPr kumimoji="1" lang="en-US" altLang="ja-JP" sz="1600" dirty="0" smtClean="0">
                  <a:solidFill>
                    <a:schemeClr val="bg1"/>
                  </a:solidFill>
                </a:rPr>
                <a:t>SW</a:t>
              </a:r>
              <a:endParaRPr kumimoji="1" lang="ja-JP" altLang="en-US" sz="1600" dirty="0">
                <a:solidFill>
                  <a:schemeClr val="bg1"/>
                </a:solidFill>
              </a:endParaRPr>
            </a:p>
          </p:txBody>
        </p:sp>
        <p:sp>
          <p:nvSpPr>
            <p:cNvPr id="23" name="テキスト ボックス 22"/>
            <p:cNvSpPr txBox="1"/>
            <p:nvPr/>
          </p:nvSpPr>
          <p:spPr>
            <a:xfrm>
              <a:off x="734646" y="4860136"/>
              <a:ext cx="695797" cy="338554"/>
            </a:xfrm>
            <a:prstGeom prst="rect">
              <a:avLst/>
            </a:prstGeom>
            <a:noFill/>
          </p:spPr>
          <p:txBody>
            <a:bodyPr wrap="square" rtlCol="0">
              <a:spAutoFit/>
            </a:bodyPr>
            <a:lstStyle/>
            <a:p>
              <a:pPr algn="ctr"/>
              <a:r>
                <a:rPr kumimoji="1" lang="en-US" altLang="ja-JP" sz="1600" dirty="0" smtClean="0">
                  <a:solidFill>
                    <a:schemeClr val="bg1"/>
                  </a:solidFill>
                </a:rPr>
                <a:t>DW</a:t>
              </a:r>
              <a:endParaRPr kumimoji="1" lang="ja-JP" altLang="en-US" sz="1600" dirty="0">
                <a:solidFill>
                  <a:schemeClr val="bg1"/>
                </a:solidFill>
              </a:endParaRPr>
            </a:p>
          </p:txBody>
        </p:sp>
        <p:sp>
          <p:nvSpPr>
            <p:cNvPr id="79" name="テキスト ボックス 78"/>
            <p:cNvSpPr txBox="1"/>
            <p:nvPr/>
          </p:nvSpPr>
          <p:spPr>
            <a:xfrm>
              <a:off x="771533" y="1965195"/>
              <a:ext cx="1500248" cy="415498"/>
            </a:xfrm>
            <a:prstGeom prst="rect">
              <a:avLst/>
            </a:prstGeom>
            <a:noFill/>
          </p:spPr>
          <p:txBody>
            <a:bodyPr wrap="square" rtlCol="0">
              <a:spAutoFit/>
            </a:bodyPr>
            <a:lstStyle/>
            <a:p>
              <a:r>
                <a:rPr kumimoji="1" lang="en-US" altLang="ja-JP" sz="1050" dirty="0" smtClean="0">
                  <a:solidFill>
                    <a:schemeClr val="bg1"/>
                  </a:solidFill>
                </a:rPr>
                <a:t>SW/DW : </a:t>
              </a:r>
              <a:r>
                <a:rPr lang="en-US" altLang="ja-JP" sz="1050" dirty="0" smtClean="0">
                  <a:solidFill>
                    <a:schemeClr val="bg1"/>
                  </a:solidFill>
                </a:rPr>
                <a:t>Single-/ Double bounce </a:t>
              </a:r>
              <a:r>
                <a:rPr kumimoji="1" lang="en-US" altLang="ja-JP" sz="1050" dirty="0" smtClean="0">
                  <a:solidFill>
                    <a:schemeClr val="bg1"/>
                  </a:solidFill>
                </a:rPr>
                <a:t>Wall</a:t>
              </a:r>
            </a:p>
          </p:txBody>
        </p:sp>
      </p:grpSp>
      <p:grpSp>
        <p:nvGrpSpPr>
          <p:cNvPr id="103" name="グループ化 102"/>
          <p:cNvGrpSpPr/>
          <p:nvPr/>
        </p:nvGrpSpPr>
        <p:grpSpPr>
          <a:xfrm>
            <a:off x="586544" y="2893590"/>
            <a:ext cx="789534" cy="368627"/>
            <a:chOff x="586544" y="2893590"/>
            <a:chExt cx="789534" cy="368627"/>
          </a:xfrm>
        </p:grpSpPr>
        <p:sp>
          <p:nvSpPr>
            <p:cNvPr id="68" name="円/楕円 18"/>
            <p:cNvSpPr/>
            <p:nvPr/>
          </p:nvSpPr>
          <p:spPr>
            <a:xfrm rot="5400000">
              <a:off x="655759" y="3089249"/>
              <a:ext cx="103753" cy="242183"/>
            </a:xfrm>
            <a:prstGeom prst="ellipse">
              <a:avLst/>
            </a:prstGeom>
            <a:noFill/>
            <a:ln w="28575">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テキスト ボックス 68"/>
            <p:cNvSpPr txBox="1"/>
            <p:nvPr/>
          </p:nvSpPr>
          <p:spPr>
            <a:xfrm>
              <a:off x="658474" y="2893590"/>
              <a:ext cx="717604" cy="338554"/>
            </a:xfrm>
            <a:prstGeom prst="rect">
              <a:avLst/>
            </a:prstGeom>
            <a:noFill/>
          </p:spPr>
          <p:txBody>
            <a:bodyPr wrap="square" rtlCol="0">
              <a:spAutoFit/>
            </a:bodyPr>
            <a:lstStyle/>
            <a:p>
              <a:r>
                <a:rPr kumimoji="1" lang="en-US" altLang="ja-JP" sz="1600" dirty="0" smtClean="0">
                  <a:solidFill>
                    <a:srgbClr val="FFFF00"/>
                  </a:solidFill>
                </a:rPr>
                <a:t>Tree</a:t>
              </a:r>
              <a:endParaRPr kumimoji="1" lang="ja-JP" altLang="en-US" sz="1600" dirty="0">
                <a:solidFill>
                  <a:srgbClr val="FFFF00"/>
                </a:solidFill>
              </a:endParaRPr>
            </a:p>
          </p:txBody>
        </p:sp>
      </p:grpSp>
      <p:grpSp>
        <p:nvGrpSpPr>
          <p:cNvPr id="2" name="グループ化 1"/>
          <p:cNvGrpSpPr/>
          <p:nvPr/>
        </p:nvGrpSpPr>
        <p:grpSpPr>
          <a:xfrm>
            <a:off x="3404339" y="4770887"/>
            <a:ext cx="3327901" cy="1696452"/>
            <a:chOff x="3404339" y="4770887"/>
            <a:chExt cx="3327901" cy="1696452"/>
          </a:xfrm>
        </p:grpSpPr>
        <p:pic>
          <p:nvPicPr>
            <p:cNvPr id="82" name="図 81"/>
            <p:cNvPicPr>
              <a:picLocks noChangeAspect="1"/>
            </p:cNvPicPr>
            <p:nvPr/>
          </p:nvPicPr>
          <p:blipFill rotWithShape="1">
            <a:blip r:embed="rId6" cstate="print">
              <a:extLst>
                <a:ext uri="{28A0092B-C50C-407E-A947-70E740481C1C}">
                  <a14:useLocalDpi xmlns:a14="http://schemas.microsoft.com/office/drawing/2010/main" val="0"/>
                </a:ext>
              </a:extLst>
            </a:blip>
            <a:srcRect l="21360" t="13764" r="15109" b="12078"/>
            <a:stretch/>
          </p:blipFill>
          <p:spPr>
            <a:xfrm rot="5400000">
              <a:off x="3966281" y="4208945"/>
              <a:ext cx="1696452" cy="2820335"/>
            </a:xfrm>
            <a:prstGeom prst="rect">
              <a:avLst/>
            </a:prstGeom>
          </p:spPr>
        </p:pic>
        <p:cxnSp>
          <p:nvCxnSpPr>
            <p:cNvPr id="83" name="直線矢印コネクタ 82"/>
            <p:cNvCxnSpPr/>
            <p:nvPr/>
          </p:nvCxnSpPr>
          <p:spPr>
            <a:xfrm flipH="1">
              <a:off x="4191822" y="5453898"/>
              <a:ext cx="340829" cy="262007"/>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4" name="直線矢印コネクタ 83"/>
            <p:cNvCxnSpPr/>
            <p:nvPr/>
          </p:nvCxnSpPr>
          <p:spPr>
            <a:xfrm flipH="1" flipV="1">
              <a:off x="3817695" y="5453898"/>
              <a:ext cx="374128" cy="262008"/>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85" name="グループ化 84"/>
            <p:cNvGrpSpPr/>
            <p:nvPr/>
          </p:nvGrpSpPr>
          <p:grpSpPr>
            <a:xfrm>
              <a:off x="5053712" y="5090569"/>
              <a:ext cx="1678528" cy="1069968"/>
              <a:chOff x="7087321" y="4652080"/>
              <a:chExt cx="1863378" cy="1080000"/>
            </a:xfrm>
          </p:grpSpPr>
          <p:cxnSp>
            <p:nvCxnSpPr>
              <p:cNvPr id="86" name="直線矢印コネクタ 85"/>
              <p:cNvCxnSpPr/>
              <p:nvPr/>
            </p:nvCxnSpPr>
            <p:spPr>
              <a:xfrm>
                <a:off x="7605656" y="5185186"/>
                <a:ext cx="803707" cy="689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7" name="円弧 86"/>
              <p:cNvSpPr/>
              <p:nvPr/>
            </p:nvSpPr>
            <p:spPr>
              <a:xfrm rot="2700000">
                <a:off x="7087321" y="4652080"/>
                <a:ext cx="1080000" cy="1080000"/>
              </a:xfrm>
              <a:prstGeom prst="arc">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mc:AlternateContent xmlns:mc="http://schemas.openxmlformats.org/markup-compatibility/2006" xmlns:a14="http://schemas.microsoft.com/office/drawing/2010/main">
            <mc:Choice Requires="a14">
              <p:sp>
                <p:nvSpPr>
                  <p:cNvPr id="88" name="テキスト ボックス 87"/>
                  <p:cNvSpPr txBox="1"/>
                  <p:nvPr/>
                </p:nvSpPr>
                <p:spPr>
                  <a:xfrm>
                    <a:off x="8337326" y="5046686"/>
                    <a:ext cx="613373"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ja-JP" altLang="en-US" sz="1200" i="1" smtClean="0">
                              <a:latin typeface="Cambria Math" panose="02040503050406030204" pitchFamily="18" charset="0"/>
                            </a:rPr>
                            <m:t>𝜑</m:t>
                          </m:r>
                          <m:r>
                            <a:rPr kumimoji="1" lang="en-US" altLang="ja-JP" sz="1200" b="0" i="1" smtClean="0">
                              <a:latin typeface="Cambria Math" panose="02040503050406030204" pitchFamily="18" charset="0"/>
                            </a:rPr>
                            <m:t>=0</m:t>
                          </m:r>
                        </m:oMath>
                      </m:oMathPara>
                    </a14:m>
                    <a:endParaRPr kumimoji="1" lang="ja-JP" altLang="en-US" sz="1200" dirty="0"/>
                  </a:p>
                </p:txBody>
              </p:sp>
            </mc:Choice>
            <mc:Fallback xmlns="">
              <p:sp>
                <p:nvSpPr>
                  <p:cNvPr id="18" name="テキスト ボックス 17"/>
                  <p:cNvSpPr txBox="1">
                    <a:spLocks noRot="1" noChangeAspect="1" noMove="1" noResize="1" noEditPoints="1" noAdjustHandles="1" noChangeArrowheads="1" noChangeShapeType="1" noTextEdit="1"/>
                  </p:cNvSpPr>
                  <p:nvPr/>
                </p:nvSpPr>
                <p:spPr>
                  <a:xfrm>
                    <a:off x="8337326" y="5046686"/>
                    <a:ext cx="613373" cy="276999"/>
                  </a:xfrm>
                  <a:prstGeom prst="rect">
                    <a:avLst/>
                  </a:prstGeom>
                  <a:blipFill rotWithShape="0">
                    <a:blip r:embed="rId7"/>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9" name="正方形/長方形 88"/>
                  <p:cNvSpPr/>
                  <p:nvPr/>
                </p:nvSpPr>
                <p:spPr>
                  <a:xfrm>
                    <a:off x="8008669" y="4717915"/>
                    <a:ext cx="442878"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1200" b="0" i="1" smtClean="0">
                              <a:latin typeface="Cambria Math" panose="02040503050406030204" pitchFamily="18" charset="0"/>
                            </a:rPr>
                            <m:t>+</m:t>
                          </m:r>
                          <m:r>
                            <a:rPr lang="ja-JP" altLang="en-US" sz="1200" i="1">
                              <a:latin typeface="Cambria Math" panose="02040503050406030204" pitchFamily="18" charset="0"/>
                            </a:rPr>
                            <m:t>𝜑</m:t>
                          </m:r>
                        </m:oMath>
                      </m:oMathPara>
                    </a14:m>
                    <a:endParaRPr lang="ja-JP" altLang="en-US" sz="1400" dirty="0"/>
                  </a:p>
                </p:txBody>
              </p:sp>
            </mc:Choice>
            <mc:Fallback xmlns="">
              <p:sp>
                <p:nvSpPr>
                  <p:cNvPr id="19" name="正方形/長方形 18"/>
                  <p:cNvSpPr>
                    <a:spLocks noRot="1" noChangeAspect="1" noMove="1" noResize="1" noEditPoints="1" noAdjustHandles="1" noChangeArrowheads="1" noChangeShapeType="1" noTextEdit="1"/>
                  </p:cNvSpPr>
                  <p:nvPr/>
                </p:nvSpPr>
                <p:spPr>
                  <a:xfrm>
                    <a:off x="8008669" y="4717915"/>
                    <a:ext cx="442878" cy="276999"/>
                  </a:xfrm>
                  <a:prstGeom prst="rect">
                    <a:avLst/>
                  </a:prstGeom>
                  <a:blipFill rotWithShape="0">
                    <a:blip r:embed="rId8"/>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90" name="正方形/長方形 89"/>
                  <p:cNvSpPr/>
                  <p:nvPr/>
                </p:nvSpPr>
                <p:spPr>
                  <a:xfrm>
                    <a:off x="8044497" y="5388199"/>
                    <a:ext cx="442878"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1200" b="0" i="1" smtClean="0">
                              <a:latin typeface="Cambria Math" panose="02040503050406030204" pitchFamily="18" charset="0"/>
                            </a:rPr>
                            <m:t>−</m:t>
                          </m:r>
                          <m:r>
                            <a:rPr lang="ja-JP" altLang="en-US" sz="1200" i="1">
                              <a:latin typeface="Cambria Math" panose="02040503050406030204" pitchFamily="18" charset="0"/>
                            </a:rPr>
                            <m:t>𝜑</m:t>
                          </m:r>
                        </m:oMath>
                      </m:oMathPara>
                    </a14:m>
                    <a:endParaRPr lang="ja-JP" altLang="en-US" sz="1400" dirty="0"/>
                  </a:p>
                </p:txBody>
              </p:sp>
            </mc:Choice>
            <mc:Fallback xmlns="">
              <p:sp>
                <p:nvSpPr>
                  <p:cNvPr id="20" name="正方形/長方形 19"/>
                  <p:cNvSpPr>
                    <a:spLocks noRot="1" noChangeAspect="1" noMove="1" noResize="1" noEditPoints="1" noAdjustHandles="1" noChangeArrowheads="1" noChangeShapeType="1" noTextEdit="1"/>
                  </p:cNvSpPr>
                  <p:nvPr/>
                </p:nvSpPr>
                <p:spPr>
                  <a:xfrm>
                    <a:off x="8044497" y="5388199"/>
                    <a:ext cx="442878" cy="276999"/>
                  </a:xfrm>
                  <a:prstGeom prst="rect">
                    <a:avLst/>
                  </a:prstGeom>
                  <a:blipFill rotWithShape="0">
                    <a:blip r:embed="rId9"/>
                    <a:stretch>
                      <a:fillRect/>
                    </a:stretch>
                  </a:blipFill>
                </p:spPr>
                <p:txBody>
                  <a:bodyPr/>
                  <a:lstStyle/>
                  <a:p>
                    <a:r>
                      <a:rPr lang="ja-JP" altLang="en-US">
                        <a:noFill/>
                      </a:rPr>
                      <a:t> </a:t>
                    </a:r>
                  </a:p>
                </p:txBody>
              </p:sp>
            </mc:Fallback>
          </mc:AlternateContent>
        </p:grpSp>
        <p:sp>
          <p:nvSpPr>
            <p:cNvPr id="91" name="テキスト ボックス 90"/>
            <p:cNvSpPr txBox="1"/>
            <p:nvPr/>
          </p:nvSpPr>
          <p:spPr>
            <a:xfrm>
              <a:off x="4532651" y="5157192"/>
              <a:ext cx="501319" cy="338554"/>
            </a:xfrm>
            <a:prstGeom prst="rect">
              <a:avLst/>
            </a:prstGeom>
            <a:noFill/>
          </p:spPr>
          <p:txBody>
            <a:bodyPr wrap="square" rtlCol="0">
              <a:spAutoFit/>
            </a:bodyPr>
            <a:lstStyle/>
            <a:p>
              <a:r>
                <a:rPr kumimoji="1" lang="en-US" altLang="ja-JP" sz="1600" dirty="0" smtClean="0">
                  <a:solidFill>
                    <a:srgbClr val="28B866"/>
                  </a:solidFill>
                  <a:latin typeface="Arial" panose="020B0604020202020204" pitchFamily="34" charset="0"/>
                  <a:cs typeface="Arial" panose="020B0604020202020204" pitchFamily="34" charset="0"/>
                </a:rPr>
                <a:t>BS</a:t>
              </a:r>
              <a:endParaRPr kumimoji="1" lang="ja-JP" altLang="en-US" sz="2000" dirty="0">
                <a:solidFill>
                  <a:srgbClr val="28B866"/>
                </a:solidFill>
                <a:latin typeface="Arial" panose="020B0604020202020204" pitchFamily="34" charset="0"/>
                <a:cs typeface="Arial" panose="020B0604020202020204" pitchFamily="34" charset="0"/>
              </a:endParaRPr>
            </a:p>
          </p:txBody>
        </p:sp>
        <p:sp>
          <p:nvSpPr>
            <p:cNvPr id="92" name="テキスト ボックス 91"/>
            <p:cNvSpPr txBox="1"/>
            <p:nvPr/>
          </p:nvSpPr>
          <p:spPr>
            <a:xfrm>
              <a:off x="3441337" y="5178678"/>
              <a:ext cx="737707" cy="338554"/>
            </a:xfrm>
            <a:prstGeom prst="rect">
              <a:avLst/>
            </a:prstGeom>
            <a:noFill/>
          </p:spPr>
          <p:txBody>
            <a:bodyPr wrap="square" rtlCol="0">
              <a:spAutoFit/>
            </a:bodyPr>
            <a:lstStyle/>
            <a:p>
              <a:r>
                <a:rPr kumimoji="1" lang="en-US" altLang="ja-JP" sz="1600" dirty="0" smtClean="0">
                  <a:solidFill>
                    <a:srgbClr val="FF0000"/>
                  </a:solidFill>
                  <a:latin typeface="Arial" panose="020B0604020202020204" pitchFamily="34" charset="0"/>
                  <a:cs typeface="Arial" panose="020B0604020202020204" pitchFamily="34" charset="0"/>
                </a:rPr>
                <a:t>MS</a:t>
              </a:r>
              <a:endParaRPr kumimoji="1" lang="ja-JP" altLang="en-US" sz="1600" dirty="0">
                <a:solidFill>
                  <a:srgbClr val="FF0000"/>
                </a:solidFill>
                <a:latin typeface="Arial" panose="020B0604020202020204" pitchFamily="34" charset="0"/>
                <a:cs typeface="Arial" panose="020B0604020202020204" pitchFamily="34" charset="0"/>
              </a:endParaRPr>
            </a:p>
          </p:txBody>
        </p:sp>
      </p:grpSp>
      <p:grpSp>
        <p:nvGrpSpPr>
          <p:cNvPr id="93" name="グループ化 92"/>
          <p:cNvGrpSpPr>
            <a:grpSpLocks noChangeAspect="1"/>
          </p:cNvGrpSpPr>
          <p:nvPr/>
        </p:nvGrpSpPr>
        <p:grpSpPr>
          <a:xfrm>
            <a:off x="6579381" y="5085184"/>
            <a:ext cx="2457115" cy="1113606"/>
            <a:chOff x="5753740" y="5625243"/>
            <a:chExt cx="1825820" cy="827492"/>
          </a:xfrm>
        </p:grpSpPr>
        <p:pic>
          <p:nvPicPr>
            <p:cNvPr id="94" name="図 93"/>
            <p:cNvPicPr>
              <a:picLocks noChangeAspect="1"/>
            </p:cNvPicPr>
            <p:nvPr/>
          </p:nvPicPr>
          <p:blipFill rotWithShape="1">
            <a:blip r:embed="rId10" cstate="print">
              <a:extLst>
                <a:ext uri="{28A0092B-C50C-407E-A947-70E740481C1C}">
                  <a14:useLocalDpi xmlns:a14="http://schemas.microsoft.com/office/drawing/2010/main" val="0"/>
                </a:ext>
              </a:extLst>
            </a:blip>
            <a:srcRect l="2639" t="22037" r="2361" b="20556"/>
            <a:stretch/>
          </p:blipFill>
          <p:spPr>
            <a:xfrm>
              <a:off x="5753740" y="5625243"/>
              <a:ext cx="1825820" cy="827492"/>
            </a:xfrm>
            <a:prstGeom prst="rect">
              <a:avLst/>
            </a:prstGeom>
          </p:spPr>
        </p:pic>
        <p:sp>
          <p:nvSpPr>
            <p:cNvPr id="95" name="正方形/長方形 94"/>
            <p:cNvSpPr/>
            <p:nvPr/>
          </p:nvSpPr>
          <p:spPr>
            <a:xfrm>
              <a:off x="6233275" y="5923860"/>
              <a:ext cx="483440" cy="441837"/>
            </a:xfrm>
            <a:prstGeom prst="rect">
              <a:avLst/>
            </a:prstGeom>
            <a:solidFill>
              <a:schemeClr val="bg1">
                <a:alpha val="0"/>
              </a:schemeClr>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6" name="正方形/長方形 105"/>
          <p:cNvSpPr/>
          <p:nvPr/>
        </p:nvSpPr>
        <p:spPr>
          <a:xfrm>
            <a:off x="3352788" y="1412776"/>
            <a:ext cx="4619150" cy="461665"/>
          </a:xfrm>
          <a:prstGeom prst="rect">
            <a:avLst/>
          </a:prstGeom>
        </p:spPr>
        <p:txBody>
          <a:bodyPr wrap="none">
            <a:spAutoFit/>
          </a:bodyPr>
          <a:lstStyle/>
          <a:p>
            <a:r>
              <a:rPr lang="en-US" altLang="ja-JP" i="1" u="sng" dirty="0" smtClean="0">
                <a:solidFill>
                  <a:schemeClr val="tx1"/>
                </a:solidFill>
                <a:effectLst>
                  <a:outerShdw blurRad="38100" dist="38100" dir="2700000" algn="tl">
                    <a:srgbClr val="000000">
                      <a:alpha val="43137"/>
                    </a:srgbClr>
                  </a:outerShdw>
                </a:effectLst>
              </a:rPr>
              <a:t>Single-Bounce </a:t>
            </a:r>
            <a:r>
              <a:rPr lang="en-US" altLang="ja-JP" i="1" u="sng" dirty="0">
                <a:solidFill>
                  <a:schemeClr val="tx1"/>
                </a:solidFill>
                <a:effectLst>
                  <a:outerShdw blurRad="38100" dist="38100" dir="2700000" algn="tl">
                    <a:srgbClr val="000000">
                      <a:alpha val="43137"/>
                    </a:srgbClr>
                  </a:outerShdw>
                </a:effectLst>
              </a:rPr>
              <a:t>Wall </a:t>
            </a:r>
            <a:r>
              <a:rPr lang="en-US" altLang="ja-JP" i="1" u="sng" dirty="0" smtClean="0">
                <a:solidFill>
                  <a:schemeClr val="tx1"/>
                </a:solidFill>
                <a:effectLst>
                  <a:outerShdw blurRad="38100" dist="38100" dir="2700000" algn="tl">
                    <a:srgbClr val="000000">
                      <a:alpha val="43137"/>
                    </a:srgbClr>
                  </a:outerShdw>
                </a:effectLst>
              </a:rPr>
              <a:t>(SW) Reflection</a:t>
            </a:r>
            <a:endParaRPr lang="ja-JP" altLang="en-US" i="1" u="sng" dirty="0">
              <a:solidFill>
                <a:schemeClr val="tx1"/>
              </a:solidFill>
              <a:effectLst>
                <a:outerShdw blurRad="38100" dist="38100" dir="2700000" algn="tl">
                  <a:srgbClr val="000000">
                    <a:alpha val="43137"/>
                  </a:srgbClr>
                </a:outerShdw>
              </a:effectLst>
            </a:endParaRPr>
          </a:p>
        </p:txBody>
      </p:sp>
      <p:sp>
        <p:nvSpPr>
          <p:cNvPr id="7" name="日付プレースホルダー 6"/>
          <p:cNvSpPr>
            <a:spLocks noGrp="1"/>
          </p:cNvSpPr>
          <p:nvPr>
            <p:ph type="dt" idx="15"/>
          </p:nvPr>
        </p:nvSpPr>
        <p:spPr/>
        <p:txBody>
          <a:bodyPr/>
          <a:lstStyle/>
          <a:p>
            <a:r>
              <a:rPr lang="en-US" altLang="ja-JP" smtClean="0"/>
              <a:t>March 2016</a:t>
            </a:r>
            <a:endParaRPr lang="en-GB" dirty="0"/>
          </a:p>
        </p:txBody>
      </p:sp>
      <p:sp>
        <p:nvSpPr>
          <p:cNvPr id="19" name="フッター プレースホルダー 18"/>
          <p:cNvSpPr>
            <a:spLocks noGrp="1"/>
          </p:cNvSpPr>
          <p:nvPr>
            <p:ph type="ftr" idx="14"/>
          </p:nvPr>
        </p:nvSpPr>
        <p:spPr/>
        <p:txBody>
          <a:bodyPr/>
          <a:lstStyle/>
          <a:p>
            <a:r>
              <a:rPr lang="en-GB" smtClean="0"/>
              <a:t>Minseok Kim, Niigata University</a:t>
            </a:r>
            <a:endParaRPr lang="en-GB" dirty="0"/>
          </a:p>
        </p:txBody>
      </p:sp>
      <p:sp>
        <p:nvSpPr>
          <p:cNvPr id="24" name="スライド番号プレースホルダー 23"/>
          <p:cNvSpPr>
            <a:spLocks noGrp="1"/>
          </p:cNvSpPr>
          <p:nvPr>
            <p:ph type="sldNum" idx="12"/>
          </p:nvPr>
        </p:nvSpPr>
        <p:spPr/>
        <p:txBody>
          <a:bodyPr/>
          <a:lstStyle/>
          <a:p>
            <a:r>
              <a:rPr lang="en-GB" smtClean="0"/>
              <a:t>Slide </a:t>
            </a:r>
            <a:fld id="{440F5867-744E-4AA6-B0ED-4C44D2DFBB7B}" type="slidenum">
              <a:rPr lang="en-GB" smtClean="0"/>
              <a:pPr/>
              <a:t>14</a:t>
            </a:fld>
            <a:endParaRPr lang="en-GB" dirty="0"/>
          </a:p>
        </p:txBody>
      </p:sp>
    </p:spTree>
    <p:extLst>
      <p:ext uri="{BB962C8B-B14F-4D97-AF65-F5344CB8AC3E}">
        <p14:creationId xmlns:p14="http://schemas.microsoft.com/office/powerpoint/2010/main" val="5582135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a:blip r:embed="rId3"/>
          <a:stretch>
            <a:fillRect/>
          </a:stretch>
        </p:blipFill>
        <p:spPr>
          <a:xfrm>
            <a:off x="3029974" y="1907099"/>
            <a:ext cx="6060020" cy="1167424"/>
          </a:xfrm>
          <a:prstGeom prst="rect">
            <a:avLst/>
          </a:prstGeom>
        </p:spPr>
      </p:pic>
      <p:pic>
        <p:nvPicPr>
          <p:cNvPr id="12" name="図 11"/>
          <p:cNvPicPr>
            <a:picLocks noChangeAspect="1"/>
          </p:cNvPicPr>
          <p:nvPr/>
        </p:nvPicPr>
        <p:blipFill>
          <a:blip r:embed="rId4"/>
          <a:stretch>
            <a:fillRect/>
          </a:stretch>
        </p:blipFill>
        <p:spPr>
          <a:xfrm>
            <a:off x="3068203" y="3132515"/>
            <a:ext cx="6040301" cy="1361250"/>
          </a:xfrm>
          <a:prstGeom prst="rect">
            <a:avLst/>
          </a:prstGeom>
        </p:spPr>
      </p:pic>
      <p:sp>
        <p:nvSpPr>
          <p:cNvPr id="23556" name="Rectangle 3"/>
          <p:cNvSpPr>
            <a:spLocks noGrp="1" noChangeArrowheads="1"/>
          </p:cNvSpPr>
          <p:nvPr>
            <p:ph type="body" idx="1"/>
          </p:nvPr>
        </p:nvSpPr>
        <p:spPr/>
        <p:txBody>
          <a:bodyPr/>
          <a:lstStyle/>
          <a:p>
            <a:endParaRPr lang="en-US" altLang="ja-JP" dirty="0" smtClean="0">
              <a:solidFill>
                <a:schemeClr val="tx1"/>
              </a:solidFill>
            </a:endParaRPr>
          </a:p>
        </p:txBody>
      </p:sp>
      <p:grpSp>
        <p:nvGrpSpPr>
          <p:cNvPr id="8" name="グループ化 7"/>
          <p:cNvGrpSpPr/>
          <p:nvPr/>
        </p:nvGrpSpPr>
        <p:grpSpPr>
          <a:xfrm>
            <a:off x="4211960" y="4750245"/>
            <a:ext cx="2905273" cy="1696452"/>
            <a:chOff x="4211960" y="4750245"/>
            <a:chExt cx="2905273" cy="1696452"/>
          </a:xfrm>
        </p:grpSpPr>
        <p:pic>
          <p:nvPicPr>
            <p:cNvPr id="100" name="図 99"/>
            <p:cNvPicPr>
              <a:picLocks noChangeAspect="1"/>
            </p:cNvPicPr>
            <p:nvPr/>
          </p:nvPicPr>
          <p:blipFill rotWithShape="1">
            <a:blip r:embed="rId5" cstate="print">
              <a:extLst>
                <a:ext uri="{28A0092B-C50C-407E-A947-70E740481C1C}">
                  <a14:useLocalDpi xmlns:a14="http://schemas.microsoft.com/office/drawing/2010/main" val="0"/>
                </a:ext>
              </a:extLst>
            </a:blip>
            <a:srcRect l="21360" t="13764" r="15109" b="12078"/>
            <a:stretch/>
          </p:blipFill>
          <p:spPr>
            <a:xfrm rot="5400000">
              <a:off x="4773902" y="4188303"/>
              <a:ext cx="1696452" cy="2820335"/>
            </a:xfrm>
            <a:prstGeom prst="rect">
              <a:avLst/>
            </a:prstGeom>
          </p:spPr>
        </p:pic>
        <p:sp>
          <p:nvSpPr>
            <p:cNvPr id="104" name="テキスト ボックス 103"/>
            <p:cNvSpPr txBox="1"/>
            <p:nvPr/>
          </p:nvSpPr>
          <p:spPr>
            <a:xfrm>
              <a:off x="5082605" y="5431158"/>
              <a:ext cx="501319" cy="338554"/>
            </a:xfrm>
            <a:prstGeom prst="rect">
              <a:avLst/>
            </a:prstGeom>
            <a:noFill/>
          </p:spPr>
          <p:txBody>
            <a:bodyPr wrap="square" rtlCol="0">
              <a:spAutoFit/>
            </a:bodyPr>
            <a:lstStyle/>
            <a:p>
              <a:r>
                <a:rPr kumimoji="1" lang="en-US" altLang="ja-JP" sz="1600" dirty="0" smtClean="0">
                  <a:solidFill>
                    <a:srgbClr val="00B050"/>
                  </a:solidFill>
                  <a:latin typeface="Arial" panose="020B0604020202020204" pitchFamily="34" charset="0"/>
                  <a:cs typeface="Arial" panose="020B0604020202020204" pitchFamily="34" charset="0"/>
                </a:rPr>
                <a:t>BS</a:t>
              </a:r>
              <a:endParaRPr kumimoji="1" lang="ja-JP" altLang="en-US" sz="1600" dirty="0">
                <a:solidFill>
                  <a:srgbClr val="00B050"/>
                </a:solidFill>
                <a:latin typeface="Arial" panose="020B0604020202020204" pitchFamily="34" charset="0"/>
                <a:cs typeface="Arial" panose="020B0604020202020204" pitchFamily="34" charset="0"/>
              </a:endParaRPr>
            </a:p>
          </p:txBody>
        </p:sp>
        <p:grpSp>
          <p:nvGrpSpPr>
            <p:cNvPr id="105" name="グループ化 104"/>
            <p:cNvGrpSpPr/>
            <p:nvPr/>
          </p:nvGrpSpPr>
          <p:grpSpPr>
            <a:xfrm>
              <a:off x="5619667" y="5069927"/>
              <a:ext cx="1497566" cy="1069968"/>
              <a:chOff x="7087321" y="4652080"/>
              <a:chExt cx="1662488" cy="1080000"/>
            </a:xfrm>
          </p:grpSpPr>
          <p:cxnSp>
            <p:nvCxnSpPr>
              <p:cNvPr id="106" name="直線矢印コネクタ 105"/>
              <p:cNvCxnSpPr/>
              <p:nvPr/>
            </p:nvCxnSpPr>
            <p:spPr>
              <a:xfrm>
                <a:off x="7605656" y="5185186"/>
                <a:ext cx="803707" cy="689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7" name="円弧 106"/>
              <p:cNvSpPr/>
              <p:nvPr/>
            </p:nvSpPr>
            <p:spPr>
              <a:xfrm rot="2700000">
                <a:off x="7087321" y="4652080"/>
                <a:ext cx="1080000" cy="1080000"/>
              </a:xfrm>
              <a:prstGeom prst="arc">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600" dirty="0"/>
              </a:p>
            </p:txBody>
          </p:sp>
          <mc:AlternateContent xmlns:mc="http://schemas.openxmlformats.org/markup-compatibility/2006" xmlns:a14="http://schemas.microsoft.com/office/drawing/2010/main">
            <mc:Choice Requires="a14">
              <p:sp>
                <p:nvSpPr>
                  <p:cNvPr id="108" name="テキスト ボックス 107"/>
                  <p:cNvSpPr txBox="1"/>
                  <p:nvPr/>
                </p:nvSpPr>
                <p:spPr>
                  <a:xfrm>
                    <a:off x="8103909" y="5130249"/>
                    <a:ext cx="645900" cy="26406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ja-JP" altLang="en-US" sz="1050" i="1" smtClean="0">
                              <a:solidFill>
                                <a:schemeClr val="tx1"/>
                              </a:solidFill>
                              <a:latin typeface="Cambria Math" panose="02040503050406030204" pitchFamily="18" charset="0"/>
                            </a:rPr>
                            <m:t>𝜑</m:t>
                          </m:r>
                          <m:r>
                            <a:rPr kumimoji="1" lang="en-US" altLang="ja-JP" sz="1050" b="0" i="1" smtClean="0">
                              <a:solidFill>
                                <a:schemeClr val="tx1"/>
                              </a:solidFill>
                              <a:latin typeface="Cambria Math" panose="02040503050406030204" pitchFamily="18" charset="0"/>
                            </a:rPr>
                            <m:t>=0</m:t>
                          </m:r>
                        </m:oMath>
                      </m:oMathPara>
                    </a14:m>
                    <a:endParaRPr kumimoji="1" lang="ja-JP" altLang="en-US" sz="1050" dirty="0">
                      <a:solidFill>
                        <a:schemeClr val="tx1"/>
                      </a:solidFill>
                    </a:endParaRPr>
                  </a:p>
                </p:txBody>
              </p:sp>
            </mc:Choice>
            <mc:Fallback xmlns="">
              <p:sp>
                <p:nvSpPr>
                  <p:cNvPr id="108" name="テキスト ボックス 107"/>
                  <p:cNvSpPr txBox="1">
                    <a:spLocks noRot="1" noChangeAspect="1" noMove="1" noResize="1" noEditPoints="1" noAdjustHandles="1" noChangeArrowheads="1" noChangeShapeType="1" noTextEdit="1"/>
                  </p:cNvSpPr>
                  <p:nvPr/>
                </p:nvSpPr>
                <p:spPr>
                  <a:xfrm>
                    <a:off x="8103909" y="5130249"/>
                    <a:ext cx="645900" cy="264063"/>
                  </a:xfrm>
                  <a:prstGeom prst="rect">
                    <a:avLst/>
                  </a:prstGeom>
                  <a:blipFill rotWithShape="0">
                    <a:blip r:embed="rId7"/>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9" name="正方形/長方形 108"/>
                  <p:cNvSpPr/>
                  <p:nvPr/>
                </p:nvSpPr>
                <p:spPr>
                  <a:xfrm>
                    <a:off x="8008669" y="4717915"/>
                    <a:ext cx="471719" cy="26406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1050" b="0" i="1" smtClean="0">
                              <a:solidFill>
                                <a:schemeClr val="tx1"/>
                              </a:solidFill>
                              <a:latin typeface="Cambria Math" panose="02040503050406030204" pitchFamily="18" charset="0"/>
                            </a:rPr>
                            <m:t>+</m:t>
                          </m:r>
                          <m:r>
                            <a:rPr lang="ja-JP" altLang="en-US" sz="1050" i="1">
                              <a:solidFill>
                                <a:schemeClr val="tx1"/>
                              </a:solidFill>
                              <a:latin typeface="Cambria Math" panose="02040503050406030204" pitchFamily="18" charset="0"/>
                            </a:rPr>
                            <m:t>𝜑</m:t>
                          </m:r>
                        </m:oMath>
                      </m:oMathPara>
                    </a14:m>
                    <a:endParaRPr lang="ja-JP" altLang="en-US" sz="1100" dirty="0">
                      <a:solidFill>
                        <a:schemeClr val="tx1"/>
                      </a:solidFill>
                    </a:endParaRPr>
                  </a:p>
                </p:txBody>
              </p:sp>
            </mc:Choice>
            <mc:Fallback xmlns="">
              <p:sp>
                <p:nvSpPr>
                  <p:cNvPr id="19" name="正方形/長方形 18"/>
                  <p:cNvSpPr>
                    <a:spLocks noRot="1" noChangeAspect="1" noMove="1" noResize="1" noEditPoints="1" noAdjustHandles="1" noChangeArrowheads="1" noChangeShapeType="1" noTextEdit="1"/>
                  </p:cNvSpPr>
                  <p:nvPr/>
                </p:nvSpPr>
                <p:spPr>
                  <a:xfrm>
                    <a:off x="8008669" y="4717915"/>
                    <a:ext cx="442878" cy="276999"/>
                  </a:xfrm>
                  <a:prstGeom prst="rect">
                    <a:avLst/>
                  </a:prstGeom>
                  <a:blipFill rotWithShape="0">
                    <a:blip r:embed="rId8"/>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10" name="正方形/長方形 109"/>
                  <p:cNvSpPr/>
                  <p:nvPr/>
                </p:nvSpPr>
                <p:spPr>
                  <a:xfrm>
                    <a:off x="8044498" y="5388199"/>
                    <a:ext cx="471719" cy="26406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1050" b="0" i="1" smtClean="0">
                              <a:solidFill>
                                <a:schemeClr val="tx1"/>
                              </a:solidFill>
                              <a:latin typeface="Cambria Math" panose="02040503050406030204" pitchFamily="18" charset="0"/>
                            </a:rPr>
                            <m:t>−</m:t>
                          </m:r>
                          <m:r>
                            <a:rPr lang="ja-JP" altLang="en-US" sz="1050" i="1">
                              <a:solidFill>
                                <a:schemeClr val="tx1"/>
                              </a:solidFill>
                              <a:latin typeface="Cambria Math" panose="02040503050406030204" pitchFamily="18" charset="0"/>
                            </a:rPr>
                            <m:t>𝜑</m:t>
                          </m:r>
                        </m:oMath>
                      </m:oMathPara>
                    </a14:m>
                    <a:endParaRPr lang="ja-JP" altLang="en-US" sz="1100" dirty="0">
                      <a:solidFill>
                        <a:schemeClr val="tx1"/>
                      </a:solidFill>
                    </a:endParaRPr>
                  </a:p>
                </p:txBody>
              </p:sp>
            </mc:Choice>
            <mc:Fallback xmlns="">
              <p:sp>
                <p:nvSpPr>
                  <p:cNvPr id="20" name="正方形/長方形 19"/>
                  <p:cNvSpPr>
                    <a:spLocks noRot="1" noChangeAspect="1" noMove="1" noResize="1" noEditPoints="1" noAdjustHandles="1" noChangeArrowheads="1" noChangeShapeType="1" noTextEdit="1"/>
                  </p:cNvSpPr>
                  <p:nvPr/>
                </p:nvSpPr>
                <p:spPr>
                  <a:xfrm>
                    <a:off x="8044497" y="5388199"/>
                    <a:ext cx="442878" cy="276999"/>
                  </a:xfrm>
                  <a:prstGeom prst="rect">
                    <a:avLst/>
                  </a:prstGeom>
                  <a:blipFill rotWithShape="0">
                    <a:blip r:embed="rId9"/>
                    <a:stretch>
                      <a:fillRect/>
                    </a:stretch>
                  </a:blipFill>
                </p:spPr>
                <p:txBody>
                  <a:bodyPr/>
                  <a:lstStyle/>
                  <a:p>
                    <a:r>
                      <a:rPr lang="ja-JP" altLang="en-US">
                        <a:noFill/>
                      </a:rPr>
                      <a:t> </a:t>
                    </a:r>
                  </a:p>
                </p:txBody>
              </p:sp>
            </mc:Fallback>
          </mc:AlternateContent>
        </p:grpSp>
        <p:sp>
          <p:nvSpPr>
            <p:cNvPr id="111" name="テキスト ボックス 110"/>
            <p:cNvSpPr txBox="1"/>
            <p:nvPr/>
          </p:nvSpPr>
          <p:spPr>
            <a:xfrm>
              <a:off x="5897902" y="5098909"/>
              <a:ext cx="737707" cy="338554"/>
            </a:xfrm>
            <a:prstGeom prst="rect">
              <a:avLst/>
            </a:prstGeom>
            <a:noFill/>
          </p:spPr>
          <p:txBody>
            <a:bodyPr wrap="square" rtlCol="0">
              <a:spAutoFit/>
            </a:bodyPr>
            <a:lstStyle/>
            <a:p>
              <a:r>
                <a:rPr kumimoji="1" lang="en-US" altLang="ja-JP" sz="1600" dirty="0" smtClean="0">
                  <a:solidFill>
                    <a:srgbClr val="FF0000"/>
                  </a:solidFill>
                  <a:latin typeface="Arial" panose="020B0604020202020204" pitchFamily="34" charset="0"/>
                  <a:cs typeface="Arial" panose="020B0604020202020204" pitchFamily="34" charset="0"/>
                </a:rPr>
                <a:t>MS</a:t>
              </a:r>
              <a:endParaRPr kumimoji="1" lang="ja-JP" altLang="en-US" sz="1600" dirty="0">
                <a:solidFill>
                  <a:srgbClr val="FF0000"/>
                </a:solidFill>
                <a:latin typeface="Arial" panose="020B0604020202020204" pitchFamily="34" charset="0"/>
                <a:cs typeface="Arial" panose="020B0604020202020204" pitchFamily="34" charset="0"/>
              </a:endParaRPr>
            </a:p>
          </p:txBody>
        </p:sp>
      </p:grpSp>
      <p:pic>
        <p:nvPicPr>
          <p:cNvPr id="4" name="図 3"/>
          <p:cNvPicPr>
            <a:picLocks noChangeAspect="1"/>
          </p:cNvPicPr>
          <p:nvPr/>
        </p:nvPicPr>
        <p:blipFill>
          <a:blip r:embed="rId10"/>
          <a:stretch>
            <a:fillRect/>
          </a:stretch>
        </p:blipFill>
        <p:spPr>
          <a:xfrm>
            <a:off x="35496" y="1700808"/>
            <a:ext cx="2971429" cy="5133333"/>
          </a:xfrm>
          <a:prstGeom prst="rect">
            <a:avLst/>
          </a:prstGeom>
        </p:spPr>
      </p:pic>
      <p:sp>
        <p:nvSpPr>
          <p:cNvPr id="23555" name="Rectangle 2"/>
          <p:cNvSpPr>
            <a:spLocks noGrp="1" noChangeArrowheads="1"/>
          </p:cNvSpPr>
          <p:nvPr>
            <p:ph type="title"/>
          </p:nvPr>
        </p:nvSpPr>
        <p:spPr/>
        <p:txBody>
          <a:bodyPr/>
          <a:lstStyle/>
          <a:p>
            <a:r>
              <a:rPr lang="en-US" altLang="ja-JP" smtClean="0"/>
              <a:t>Propagation Mechanism (MS_pos2)</a:t>
            </a:r>
            <a:endParaRPr lang="ja-JP" altLang="en-US" dirty="0" smtClean="0"/>
          </a:p>
        </p:txBody>
      </p:sp>
      <p:grpSp>
        <p:nvGrpSpPr>
          <p:cNvPr id="19" name="グループ化 18"/>
          <p:cNvGrpSpPr/>
          <p:nvPr/>
        </p:nvGrpSpPr>
        <p:grpSpPr>
          <a:xfrm>
            <a:off x="1145535" y="3337523"/>
            <a:ext cx="721197" cy="2832663"/>
            <a:chOff x="1145535" y="3337523"/>
            <a:chExt cx="721197" cy="2832663"/>
          </a:xfrm>
        </p:grpSpPr>
        <p:sp>
          <p:nvSpPr>
            <p:cNvPr id="43" name="楕円 25"/>
            <p:cNvSpPr/>
            <p:nvPr/>
          </p:nvSpPr>
          <p:spPr>
            <a:xfrm>
              <a:off x="1263200" y="5814834"/>
              <a:ext cx="498388" cy="106635"/>
            </a:xfrm>
            <a:prstGeom prst="ellipse">
              <a:avLst/>
            </a:prstGeom>
            <a:noFill/>
            <a:ln w="285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45" name="楕円 28"/>
            <p:cNvSpPr/>
            <p:nvPr/>
          </p:nvSpPr>
          <p:spPr>
            <a:xfrm>
              <a:off x="1271438" y="3337523"/>
              <a:ext cx="457199" cy="106635"/>
            </a:xfrm>
            <a:prstGeom prst="ellipse">
              <a:avLst/>
            </a:prstGeom>
            <a:noFill/>
            <a:ln w="285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テキスト ボックス 63"/>
            <p:cNvSpPr txBox="1"/>
            <p:nvPr/>
          </p:nvSpPr>
          <p:spPr>
            <a:xfrm>
              <a:off x="1145535" y="3411309"/>
              <a:ext cx="695797" cy="338554"/>
            </a:xfrm>
            <a:prstGeom prst="rect">
              <a:avLst/>
            </a:prstGeom>
            <a:noFill/>
          </p:spPr>
          <p:txBody>
            <a:bodyPr wrap="square" rtlCol="0">
              <a:spAutoFit/>
            </a:bodyPr>
            <a:lstStyle/>
            <a:p>
              <a:pPr algn="ctr"/>
              <a:r>
                <a:rPr kumimoji="1" lang="en-US" altLang="ja-JP" sz="1600" dirty="0" err="1" smtClean="0">
                  <a:solidFill>
                    <a:schemeClr val="bg1"/>
                  </a:solidFill>
                </a:rPr>
                <a:t>LoS</a:t>
              </a:r>
              <a:endParaRPr kumimoji="1" lang="ja-JP" altLang="en-US" sz="1600" dirty="0">
                <a:solidFill>
                  <a:schemeClr val="bg1"/>
                </a:solidFill>
              </a:endParaRPr>
            </a:p>
          </p:txBody>
        </p:sp>
        <p:sp>
          <p:nvSpPr>
            <p:cNvPr id="74" name="テキスト ボックス 73"/>
            <p:cNvSpPr txBox="1"/>
            <p:nvPr/>
          </p:nvSpPr>
          <p:spPr>
            <a:xfrm>
              <a:off x="1170935" y="5862409"/>
              <a:ext cx="695797" cy="307777"/>
            </a:xfrm>
            <a:prstGeom prst="rect">
              <a:avLst/>
            </a:prstGeom>
            <a:noFill/>
          </p:spPr>
          <p:txBody>
            <a:bodyPr wrap="square" rtlCol="0">
              <a:spAutoFit/>
            </a:bodyPr>
            <a:lstStyle/>
            <a:p>
              <a:pPr algn="ctr"/>
              <a:r>
                <a:rPr kumimoji="1" lang="en-US" altLang="ja-JP" sz="1400" dirty="0" err="1" smtClean="0">
                  <a:solidFill>
                    <a:schemeClr val="bg1"/>
                  </a:solidFill>
                </a:rPr>
                <a:t>LoS</a:t>
              </a:r>
              <a:endParaRPr kumimoji="1" lang="ja-JP" altLang="en-US" sz="1400" dirty="0">
                <a:solidFill>
                  <a:schemeClr val="bg1"/>
                </a:solidFill>
              </a:endParaRPr>
            </a:p>
          </p:txBody>
        </p:sp>
      </p:grpSp>
      <p:grpSp>
        <p:nvGrpSpPr>
          <p:cNvPr id="29" name="グループ化 28"/>
          <p:cNvGrpSpPr/>
          <p:nvPr/>
        </p:nvGrpSpPr>
        <p:grpSpPr>
          <a:xfrm>
            <a:off x="282572" y="2473529"/>
            <a:ext cx="1558760" cy="1170900"/>
            <a:chOff x="282572" y="2473529"/>
            <a:chExt cx="1558760" cy="1170900"/>
          </a:xfrm>
        </p:grpSpPr>
        <p:sp>
          <p:nvSpPr>
            <p:cNvPr id="78" name="円/楕円 18"/>
            <p:cNvSpPr/>
            <p:nvPr/>
          </p:nvSpPr>
          <p:spPr>
            <a:xfrm rot="5400000">
              <a:off x="1113640" y="2908240"/>
              <a:ext cx="103753" cy="209551"/>
            </a:xfrm>
            <a:prstGeom prst="ellipse">
              <a:avLst/>
            </a:prstGeom>
            <a:noFill/>
            <a:ln w="28575">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5" name="グループ化 24"/>
            <p:cNvGrpSpPr/>
            <p:nvPr/>
          </p:nvGrpSpPr>
          <p:grpSpPr>
            <a:xfrm>
              <a:off x="282572" y="2473529"/>
              <a:ext cx="1558760" cy="1170900"/>
              <a:chOff x="282572" y="2473529"/>
              <a:chExt cx="1558760" cy="1170900"/>
            </a:xfrm>
          </p:grpSpPr>
          <p:sp>
            <p:nvSpPr>
              <p:cNvPr id="75" name="円/楕円 18"/>
              <p:cNvSpPr/>
              <p:nvPr/>
            </p:nvSpPr>
            <p:spPr>
              <a:xfrm rot="5400000">
                <a:off x="668602" y="3165300"/>
                <a:ext cx="103753" cy="209551"/>
              </a:xfrm>
              <a:prstGeom prst="ellipse">
                <a:avLst/>
              </a:prstGeom>
              <a:noFill/>
              <a:ln w="28575">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テキスト ボックス 75"/>
              <p:cNvSpPr txBox="1"/>
              <p:nvPr/>
            </p:nvSpPr>
            <p:spPr>
              <a:xfrm>
                <a:off x="492802" y="3336652"/>
                <a:ext cx="1178894" cy="307777"/>
              </a:xfrm>
              <a:prstGeom prst="rect">
                <a:avLst/>
              </a:prstGeom>
              <a:noFill/>
            </p:spPr>
            <p:txBody>
              <a:bodyPr wrap="square" rtlCol="0">
                <a:spAutoFit/>
              </a:bodyPr>
              <a:lstStyle/>
              <a:p>
                <a:r>
                  <a:rPr kumimoji="1" lang="en-US" altLang="ja-JP" sz="1400" dirty="0" smtClean="0">
                    <a:solidFill>
                      <a:srgbClr val="FFFF00"/>
                    </a:solidFill>
                  </a:rPr>
                  <a:t>Lamp</a:t>
                </a:r>
                <a:r>
                  <a:rPr lang="en-US" altLang="ja-JP" sz="1400" dirty="0" smtClean="0">
                    <a:solidFill>
                      <a:srgbClr val="FFFF00"/>
                    </a:solidFill>
                  </a:rPr>
                  <a:t>post</a:t>
                </a:r>
                <a:endParaRPr kumimoji="1" lang="ja-JP" altLang="en-US" sz="1400" dirty="0">
                  <a:solidFill>
                    <a:srgbClr val="FFFF00"/>
                  </a:solidFill>
                </a:endParaRPr>
              </a:p>
            </p:txBody>
          </p:sp>
          <p:sp>
            <p:nvSpPr>
              <p:cNvPr id="77" name="円/楕円 18"/>
              <p:cNvSpPr/>
              <p:nvPr/>
            </p:nvSpPr>
            <p:spPr>
              <a:xfrm rot="5400000">
                <a:off x="1684680" y="2768237"/>
                <a:ext cx="103753" cy="209551"/>
              </a:xfrm>
              <a:prstGeom prst="ellipse">
                <a:avLst/>
              </a:prstGeom>
              <a:noFill/>
              <a:ln w="28575">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テキスト ボックス 79"/>
              <p:cNvSpPr txBox="1"/>
              <p:nvPr/>
            </p:nvSpPr>
            <p:spPr>
              <a:xfrm>
                <a:off x="282572" y="2473529"/>
                <a:ext cx="1178894" cy="461665"/>
              </a:xfrm>
              <a:prstGeom prst="rect">
                <a:avLst/>
              </a:prstGeom>
              <a:noFill/>
            </p:spPr>
            <p:txBody>
              <a:bodyPr wrap="square" rtlCol="0">
                <a:spAutoFit/>
              </a:bodyPr>
              <a:lstStyle/>
              <a:p>
                <a:pPr algn="ctr"/>
                <a:r>
                  <a:rPr kumimoji="1" lang="en-US" altLang="ja-JP" sz="1200" dirty="0" smtClean="0">
                    <a:solidFill>
                      <a:srgbClr val="FFFF00"/>
                    </a:solidFill>
                  </a:rPr>
                  <a:t>Weather </a:t>
                </a:r>
              </a:p>
              <a:p>
                <a:pPr algn="ctr"/>
                <a:r>
                  <a:rPr kumimoji="1" lang="en-US" altLang="ja-JP" sz="1200" dirty="0" smtClean="0">
                    <a:solidFill>
                      <a:srgbClr val="FFFF00"/>
                    </a:solidFill>
                  </a:rPr>
                  <a:t>shed</a:t>
                </a:r>
                <a:endParaRPr kumimoji="1" lang="ja-JP" altLang="en-US" sz="1200" dirty="0">
                  <a:solidFill>
                    <a:srgbClr val="FFFF00"/>
                  </a:solidFill>
                </a:endParaRPr>
              </a:p>
            </p:txBody>
          </p:sp>
          <p:cxnSp>
            <p:nvCxnSpPr>
              <p:cNvPr id="81" name="直線矢印コネクタ 80"/>
              <p:cNvCxnSpPr>
                <a:endCxn id="78" idx="3"/>
              </p:cNvCxnSpPr>
              <p:nvPr/>
            </p:nvCxnSpPr>
            <p:spPr>
              <a:xfrm>
                <a:off x="988895" y="2852184"/>
                <a:ext cx="102534" cy="124149"/>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96" name="直線矢印コネクタ 95"/>
              <p:cNvCxnSpPr>
                <a:endCxn id="77" idx="4"/>
              </p:cNvCxnSpPr>
              <p:nvPr/>
            </p:nvCxnSpPr>
            <p:spPr>
              <a:xfrm>
                <a:off x="994600" y="2843452"/>
                <a:ext cx="637181" cy="29561"/>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grpSp>
      <p:cxnSp>
        <p:nvCxnSpPr>
          <p:cNvPr id="102" name="直線矢印コネクタ 101"/>
          <p:cNvCxnSpPr>
            <a:stCxn id="104" idx="0"/>
          </p:cNvCxnSpPr>
          <p:nvPr/>
        </p:nvCxnSpPr>
        <p:spPr>
          <a:xfrm>
            <a:off x="5333265" y="5431158"/>
            <a:ext cx="398787" cy="22912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直線矢印コネクタ 111"/>
          <p:cNvCxnSpPr/>
          <p:nvPr/>
        </p:nvCxnSpPr>
        <p:spPr>
          <a:xfrm flipV="1">
            <a:off x="5739156" y="5468241"/>
            <a:ext cx="311617" cy="192043"/>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0" name="正方形/長方形 29"/>
          <p:cNvSpPr/>
          <p:nvPr/>
        </p:nvSpPr>
        <p:spPr>
          <a:xfrm>
            <a:off x="3352788" y="1412776"/>
            <a:ext cx="4611134" cy="461665"/>
          </a:xfrm>
          <a:prstGeom prst="rect">
            <a:avLst/>
          </a:prstGeom>
        </p:spPr>
        <p:txBody>
          <a:bodyPr wrap="none">
            <a:spAutoFit/>
          </a:bodyPr>
          <a:lstStyle/>
          <a:p>
            <a:r>
              <a:rPr lang="en-US" altLang="ja-JP" i="1" u="sng" dirty="0" smtClean="0">
                <a:solidFill>
                  <a:schemeClr val="tx1"/>
                </a:solidFill>
                <a:effectLst>
                  <a:outerShdw blurRad="38100" dist="38100" dir="2700000" algn="tl">
                    <a:srgbClr val="000000">
                      <a:alpha val="43137"/>
                    </a:srgbClr>
                  </a:outerShdw>
                </a:effectLst>
              </a:rPr>
              <a:t>Single-Bounce </a:t>
            </a:r>
            <a:r>
              <a:rPr lang="en-US" altLang="ja-JP" i="1" u="sng" dirty="0">
                <a:solidFill>
                  <a:schemeClr val="tx1"/>
                </a:solidFill>
                <a:effectLst>
                  <a:outerShdw blurRad="38100" dist="38100" dir="2700000" algn="tl">
                    <a:srgbClr val="000000">
                      <a:alpha val="43137"/>
                    </a:srgbClr>
                  </a:outerShdw>
                </a:effectLst>
              </a:rPr>
              <a:t>Wall </a:t>
            </a:r>
            <a:r>
              <a:rPr lang="en-US" altLang="ja-JP" i="1" u="sng" dirty="0" smtClean="0">
                <a:solidFill>
                  <a:schemeClr val="tx1"/>
                </a:solidFill>
                <a:effectLst>
                  <a:outerShdw blurRad="38100" dist="38100" dir="2700000" algn="tl">
                    <a:srgbClr val="000000">
                      <a:alpha val="43137"/>
                    </a:srgbClr>
                  </a:outerShdw>
                </a:effectLst>
              </a:rPr>
              <a:t>(SW) Reflection</a:t>
            </a:r>
            <a:endParaRPr lang="ja-JP" altLang="en-US" i="1" u="sng" dirty="0">
              <a:solidFill>
                <a:schemeClr val="tx1"/>
              </a:solidFill>
              <a:effectLst>
                <a:outerShdw blurRad="38100" dist="38100" dir="2700000" algn="tl">
                  <a:srgbClr val="000000">
                    <a:alpha val="43137"/>
                  </a:srgbClr>
                </a:outerShdw>
              </a:effectLst>
            </a:endParaRPr>
          </a:p>
        </p:txBody>
      </p:sp>
      <p:grpSp>
        <p:nvGrpSpPr>
          <p:cNvPr id="28" name="グループ化 27"/>
          <p:cNvGrpSpPr/>
          <p:nvPr/>
        </p:nvGrpSpPr>
        <p:grpSpPr>
          <a:xfrm>
            <a:off x="582028" y="2426839"/>
            <a:ext cx="1924020" cy="3449717"/>
            <a:chOff x="582028" y="2426839"/>
            <a:chExt cx="1924020" cy="3449717"/>
          </a:xfrm>
        </p:grpSpPr>
        <p:sp>
          <p:nvSpPr>
            <p:cNvPr id="41" name="楕円 23"/>
            <p:cNvSpPr/>
            <p:nvPr/>
          </p:nvSpPr>
          <p:spPr>
            <a:xfrm>
              <a:off x="1081880" y="5599244"/>
              <a:ext cx="271921" cy="106635"/>
            </a:xfrm>
            <a:prstGeom prst="ellipse">
              <a:avLst/>
            </a:prstGeom>
            <a:noFill/>
            <a:ln w="285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42" name="楕円 24"/>
            <p:cNvSpPr/>
            <p:nvPr/>
          </p:nvSpPr>
          <p:spPr>
            <a:xfrm>
              <a:off x="1541549" y="5669904"/>
              <a:ext cx="271921" cy="106635"/>
            </a:xfrm>
            <a:prstGeom prst="ellipse">
              <a:avLst/>
            </a:prstGeom>
            <a:noFill/>
            <a:ln w="285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44" name="楕円 26"/>
            <p:cNvSpPr/>
            <p:nvPr/>
          </p:nvSpPr>
          <p:spPr>
            <a:xfrm>
              <a:off x="1168377" y="5121634"/>
              <a:ext cx="284292" cy="106635"/>
            </a:xfrm>
            <a:prstGeom prst="ellipse">
              <a:avLst/>
            </a:prstGeom>
            <a:noFill/>
            <a:ln w="285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46" name="楕円 29"/>
            <p:cNvSpPr/>
            <p:nvPr/>
          </p:nvSpPr>
          <p:spPr>
            <a:xfrm>
              <a:off x="1601309" y="3172978"/>
              <a:ext cx="152400" cy="106635"/>
            </a:xfrm>
            <a:prstGeom prst="ellipse">
              <a:avLst/>
            </a:prstGeom>
            <a:noFill/>
            <a:ln w="285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楕円 30"/>
            <p:cNvSpPr/>
            <p:nvPr/>
          </p:nvSpPr>
          <p:spPr>
            <a:xfrm>
              <a:off x="1081880" y="3140023"/>
              <a:ext cx="230154" cy="106635"/>
            </a:xfrm>
            <a:prstGeom prst="ellipse">
              <a:avLst/>
            </a:prstGeom>
            <a:noFill/>
            <a:ln w="285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楕円 31"/>
            <p:cNvSpPr/>
            <p:nvPr/>
          </p:nvSpPr>
          <p:spPr>
            <a:xfrm>
              <a:off x="1271438" y="2644770"/>
              <a:ext cx="270111" cy="106635"/>
            </a:xfrm>
            <a:prstGeom prst="ellipse">
              <a:avLst/>
            </a:prstGeom>
            <a:noFill/>
            <a:ln w="285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楕円 33"/>
            <p:cNvSpPr/>
            <p:nvPr/>
          </p:nvSpPr>
          <p:spPr>
            <a:xfrm>
              <a:off x="1728637" y="2584571"/>
              <a:ext cx="270111" cy="106635"/>
            </a:xfrm>
            <a:prstGeom prst="ellipse">
              <a:avLst/>
            </a:prstGeom>
            <a:noFill/>
            <a:ln w="285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楕円 34"/>
            <p:cNvSpPr/>
            <p:nvPr/>
          </p:nvSpPr>
          <p:spPr>
            <a:xfrm>
              <a:off x="1728637" y="5068316"/>
              <a:ext cx="270111" cy="106635"/>
            </a:xfrm>
            <a:prstGeom prst="ellipse">
              <a:avLst/>
            </a:prstGeom>
            <a:noFill/>
            <a:ln w="285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53" name="楕円 37"/>
            <p:cNvSpPr/>
            <p:nvPr/>
          </p:nvSpPr>
          <p:spPr>
            <a:xfrm>
              <a:off x="1617748" y="5491835"/>
              <a:ext cx="271921" cy="106635"/>
            </a:xfrm>
            <a:prstGeom prst="ellipse">
              <a:avLst/>
            </a:prstGeom>
            <a:noFill/>
            <a:ln w="285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54" name="楕円 38"/>
            <p:cNvSpPr/>
            <p:nvPr/>
          </p:nvSpPr>
          <p:spPr>
            <a:xfrm>
              <a:off x="1651660" y="3040499"/>
              <a:ext cx="271921" cy="106635"/>
            </a:xfrm>
            <a:prstGeom prst="ellipse">
              <a:avLst/>
            </a:prstGeom>
            <a:noFill/>
            <a:ln w="285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テキスト ボックス 56"/>
            <p:cNvSpPr txBox="1"/>
            <p:nvPr/>
          </p:nvSpPr>
          <p:spPr>
            <a:xfrm>
              <a:off x="1589892" y="2847749"/>
              <a:ext cx="893876" cy="276999"/>
            </a:xfrm>
            <a:prstGeom prst="rect">
              <a:avLst/>
            </a:prstGeom>
            <a:noFill/>
          </p:spPr>
          <p:txBody>
            <a:bodyPr wrap="square" rtlCol="0">
              <a:spAutoFit/>
            </a:bodyPr>
            <a:lstStyle/>
            <a:p>
              <a:pPr algn="ctr"/>
              <a:r>
                <a:rPr kumimoji="1" lang="en-US" altLang="ja-JP" sz="1200" dirty="0" smtClean="0">
                  <a:solidFill>
                    <a:schemeClr val="bg1"/>
                  </a:solidFill>
                </a:rPr>
                <a:t>SW</a:t>
              </a:r>
              <a:endParaRPr kumimoji="1" lang="ja-JP" altLang="en-US" sz="1200" dirty="0">
                <a:solidFill>
                  <a:schemeClr val="bg1"/>
                </a:solidFill>
              </a:endParaRPr>
            </a:p>
          </p:txBody>
        </p:sp>
        <p:sp>
          <p:nvSpPr>
            <p:cNvPr id="58" name="テキスト ボックス 57"/>
            <p:cNvSpPr txBox="1"/>
            <p:nvPr/>
          </p:nvSpPr>
          <p:spPr>
            <a:xfrm>
              <a:off x="1541770" y="3131145"/>
              <a:ext cx="695797" cy="276999"/>
            </a:xfrm>
            <a:prstGeom prst="rect">
              <a:avLst/>
            </a:prstGeom>
            <a:noFill/>
          </p:spPr>
          <p:txBody>
            <a:bodyPr wrap="square" rtlCol="0">
              <a:spAutoFit/>
            </a:bodyPr>
            <a:lstStyle/>
            <a:p>
              <a:pPr algn="ctr"/>
              <a:r>
                <a:rPr kumimoji="1" lang="en-US" altLang="ja-JP" sz="1200" dirty="0" smtClean="0">
                  <a:solidFill>
                    <a:schemeClr val="bg1"/>
                  </a:solidFill>
                </a:rPr>
                <a:t>SW</a:t>
              </a:r>
              <a:endParaRPr kumimoji="1" lang="ja-JP" altLang="en-US" sz="1200" dirty="0">
                <a:solidFill>
                  <a:schemeClr val="bg1"/>
                </a:solidFill>
              </a:endParaRPr>
            </a:p>
          </p:txBody>
        </p:sp>
        <p:sp>
          <p:nvSpPr>
            <p:cNvPr id="59" name="テキスト ボックス 58"/>
            <p:cNvSpPr txBox="1"/>
            <p:nvPr/>
          </p:nvSpPr>
          <p:spPr>
            <a:xfrm>
              <a:off x="598022" y="3002856"/>
              <a:ext cx="695797" cy="276999"/>
            </a:xfrm>
            <a:prstGeom prst="rect">
              <a:avLst/>
            </a:prstGeom>
            <a:noFill/>
          </p:spPr>
          <p:txBody>
            <a:bodyPr wrap="square" rtlCol="0">
              <a:spAutoFit/>
            </a:bodyPr>
            <a:lstStyle/>
            <a:p>
              <a:pPr algn="ctr"/>
              <a:r>
                <a:rPr kumimoji="1" lang="en-US" altLang="ja-JP" sz="1200" dirty="0" smtClean="0">
                  <a:solidFill>
                    <a:schemeClr val="bg1"/>
                  </a:solidFill>
                </a:rPr>
                <a:t>SW</a:t>
              </a:r>
              <a:endParaRPr kumimoji="1" lang="ja-JP" altLang="en-US" sz="1200" dirty="0">
                <a:solidFill>
                  <a:schemeClr val="bg1"/>
                </a:solidFill>
              </a:endParaRPr>
            </a:p>
          </p:txBody>
        </p:sp>
        <p:sp>
          <p:nvSpPr>
            <p:cNvPr id="60" name="テキスト ボックス 59"/>
            <p:cNvSpPr txBox="1"/>
            <p:nvPr/>
          </p:nvSpPr>
          <p:spPr>
            <a:xfrm>
              <a:off x="971056" y="2426839"/>
              <a:ext cx="695797" cy="276999"/>
            </a:xfrm>
            <a:prstGeom prst="rect">
              <a:avLst/>
            </a:prstGeom>
            <a:noFill/>
          </p:spPr>
          <p:txBody>
            <a:bodyPr wrap="square" rtlCol="0">
              <a:spAutoFit/>
            </a:bodyPr>
            <a:lstStyle/>
            <a:p>
              <a:pPr algn="ctr"/>
              <a:r>
                <a:rPr lang="en-US" altLang="ja-JP" sz="1200" dirty="0" smtClean="0">
                  <a:solidFill>
                    <a:schemeClr val="bg1"/>
                  </a:solidFill>
                </a:rPr>
                <a:t>DW</a:t>
              </a:r>
              <a:endParaRPr kumimoji="1" lang="ja-JP" altLang="en-US" sz="1200" dirty="0">
                <a:solidFill>
                  <a:schemeClr val="bg1"/>
                </a:solidFill>
              </a:endParaRPr>
            </a:p>
          </p:txBody>
        </p:sp>
        <p:sp>
          <p:nvSpPr>
            <p:cNvPr id="61" name="テキスト ボックス 60"/>
            <p:cNvSpPr txBox="1"/>
            <p:nvPr/>
          </p:nvSpPr>
          <p:spPr>
            <a:xfrm>
              <a:off x="1785201" y="2489443"/>
              <a:ext cx="695797" cy="276999"/>
            </a:xfrm>
            <a:prstGeom prst="rect">
              <a:avLst/>
            </a:prstGeom>
            <a:noFill/>
          </p:spPr>
          <p:txBody>
            <a:bodyPr wrap="square" rtlCol="0">
              <a:spAutoFit/>
            </a:bodyPr>
            <a:lstStyle/>
            <a:p>
              <a:pPr algn="ctr"/>
              <a:r>
                <a:rPr kumimoji="1" lang="en-US" altLang="ja-JP" sz="1200" dirty="0" smtClean="0">
                  <a:solidFill>
                    <a:schemeClr val="bg1"/>
                  </a:solidFill>
                </a:rPr>
                <a:t>DW</a:t>
              </a:r>
              <a:endParaRPr kumimoji="1" lang="ja-JP" altLang="en-US" sz="1200" dirty="0">
                <a:solidFill>
                  <a:schemeClr val="bg1"/>
                </a:solidFill>
              </a:endParaRPr>
            </a:p>
          </p:txBody>
        </p:sp>
        <p:sp>
          <p:nvSpPr>
            <p:cNvPr id="65" name="テキスト ボックス 64"/>
            <p:cNvSpPr txBox="1"/>
            <p:nvPr/>
          </p:nvSpPr>
          <p:spPr>
            <a:xfrm>
              <a:off x="1475656" y="5279197"/>
              <a:ext cx="893876" cy="276999"/>
            </a:xfrm>
            <a:prstGeom prst="rect">
              <a:avLst/>
            </a:prstGeom>
            <a:noFill/>
          </p:spPr>
          <p:txBody>
            <a:bodyPr wrap="square" rtlCol="0">
              <a:spAutoFit/>
            </a:bodyPr>
            <a:lstStyle/>
            <a:p>
              <a:pPr algn="ctr"/>
              <a:r>
                <a:rPr kumimoji="1" lang="en-US" altLang="ja-JP" sz="1200" dirty="0" smtClean="0">
                  <a:solidFill>
                    <a:schemeClr val="bg1"/>
                  </a:solidFill>
                </a:rPr>
                <a:t>SW</a:t>
              </a:r>
              <a:endParaRPr kumimoji="1" lang="ja-JP" altLang="en-US" sz="1200" dirty="0">
                <a:solidFill>
                  <a:schemeClr val="bg1"/>
                </a:solidFill>
              </a:endParaRPr>
            </a:p>
          </p:txBody>
        </p:sp>
        <p:sp>
          <p:nvSpPr>
            <p:cNvPr id="66" name="テキスト ボックス 65"/>
            <p:cNvSpPr txBox="1"/>
            <p:nvPr/>
          </p:nvSpPr>
          <p:spPr>
            <a:xfrm>
              <a:off x="1605774" y="5568779"/>
              <a:ext cx="695797" cy="307777"/>
            </a:xfrm>
            <a:prstGeom prst="rect">
              <a:avLst/>
            </a:prstGeom>
            <a:noFill/>
          </p:spPr>
          <p:txBody>
            <a:bodyPr wrap="square" rtlCol="0">
              <a:spAutoFit/>
            </a:bodyPr>
            <a:lstStyle/>
            <a:p>
              <a:pPr algn="ctr"/>
              <a:r>
                <a:rPr kumimoji="1" lang="en-US" altLang="ja-JP" sz="1400" dirty="0" smtClean="0">
                  <a:solidFill>
                    <a:schemeClr val="bg1"/>
                  </a:solidFill>
                </a:rPr>
                <a:t>SW</a:t>
              </a:r>
              <a:endParaRPr kumimoji="1" lang="ja-JP" altLang="en-US" sz="1400" dirty="0">
                <a:solidFill>
                  <a:schemeClr val="bg1"/>
                </a:solidFill>
              </a:endParaRPr>
            </a:p>
          </p:txBody>
        </p:sp>
        <p:sp>
          <p:nvSpPr>
            <p:cNvPr id="67" name="テキスト ボックス 66"/>
            <p:cNvSpPr txBox="1"/>
            <p:nvPr/>
          </p:nvSpPr>
          <p:spPr>
            <a:xfrm>
              <a:off x="582028" y="5533359"/>
              <a:ext cx="695797" cy="307777"/>
            </a:xfrm>
            <a:prstGeom prst="rect">
              <a:avLst/>
            </a:prstGeom>
            <a:noFill/>
          </p:spPr>
          <p:txBody>
            <a:bodyPr wrap="square" rtlCol="0">
              <a:spAutoFit/>
            </a:bodyPr>
            <a:lstStyle/>
            <a:p>
              <a:pPr algn="ctr"/>
              <a:r>
                <a:rPr kumimoji="1" lang="en-US" altLang="ja-JP" sz="1400" dirty="0" smtClean="0">
                  <a:solidFill>
                    <a:schemeClr val="bg1"/>
                  </a:solidFill>
                </a:rPr>
                <a:t>SW</a:t>
              </a:r>
              <a:endParaRPr kumimoji="1" lang="ja-JP" altLang="en-US" sz="1400" dirty="0">
                <a:solidFill>
                  <a:schemeClr val="bg1"/>
                </a:solidFill>
              </a:endParaRPr>
            </a:p>
          </p:txBody>
        </p:sp>
        <p:sp>
          <p:nvSpPr>
            <p:cNvPr id="70" name="テキスト ボックス 69"/>
            <p:cNvSpPr txBox="1"/>
            <p:nvPr/>
          </p:nvSpPr>
          <p:spPr>
            <a:xfrm>
              <a:off x="690290" y="5047151"/>
              <a:ext cx="695797" cy="307777"/>
            </a:xfrm>
            <a:prstGeom prst="rect">
              <a:avLst/>
            </a:prstGeom>
            <a:noFill/>
          </p:spPr>
          <p:txBody>
            <a:bodyPr wrap="square" rtlCol="0">
              <a:spAutoFit/>
            </a:bodyPr>
            <a:lstStyle/>
            <a:p>
              <a:pPr algn="ctr"/>
              <a:r>
                <a:rPr kumimoji="1" lang="en-US" altLang="ja-JP" sz="1400" dirty="0" smtClean="0">
                  <a:solidFill>
                    <a:schemeClr val="bg1"/>
                  </a:solidFill>
                </a:rPr>
                <a:t>DW</a:t>
              </a:r>
              <a:endParaRPr kumimoji="1" lang="ja-JP" altLang="en-US" sz="1400" dirty="0">
                <a:solidFill>
                  <a:schemeClr val="bg1"/>
                </a:solidFill>
              </a:endParaRPr>
            </a:p>
          </p:txBody>
        </p:sp>
        <p:sp>
          <p:nvSpPr>
            <p:cNvPr id="71" name="テキスト ボックス 70"/>
            <p:cNvSpPr txBox="1"/>
            <p:nvPr/>
          </p:nvSpPr>
          <p:spPr>
            <a:xfrm>
              <a:off x="1810251" y="5008795"/>
              <a:ext cx="695797" cy="307777"/>
            </a:xfrm>
            <a:prstGeom prst="rect">
              <a:avLst/>
            </a:prstGeom>
            <a:noFill/>
          </p:spPr>
          <p:txBody>
            <a:bodyPr wrap="square" rtlCol="0">
              <a:spAutoFit/>
            </a:bodyPr>
            <a:lstStyle/>
            <a:p>
              <a:pPr algn="ctr"/>
              <a:r>
                <a:rPr kumimoji="1" lang="en-US" altLang="ja-JP" sz="1400" dirty="0" smtClean="0">
                  <a:solidFill>
                    <a:schemeClr val="bg1"/>
                  </a:solidFill>
                </a:rPr>
                <a:t>DW</a:t>
              </a:r>
              <a:endParaRPr kumimoji="1" lang="ja-JP" altLang="en-US" sz="1400" dirty="0">
                <a:solidFill>
                  <a:schemeClr val="bg1"/>
                </a:solidFill>
              </a:endParaRPr>
            </a:p>
          </p:txBody>
        </p:sp>
      </p:grpSp>
      <p:sp>
        <p:nvSpPr>
          <p:cNvPr id="7" name="日付プレースホルダー 6"/>
          <p:cNvSpPr>
            <a:spLocks noGrp="1"/>
          </p:cNvSpPr>
          <p:nvPr>
            <p:ph type="dt" idx="15"/>
          </p:nvPr>
        </p:nvSpPr>
        <p:spPr/>
        <p:txBody>
          <a:bodyPr/>
          <a:lstStyle/>
          <a:p>
            <a:r>
              <a:rPr lang="en-US" altLang="ja-JP" smtClean="0"/>
              <a:t>March 2016</a:t>
            </a:r>
            <a:endParaRPr lang="en-GB" dirty="0"/>
          </a:p>
        </p:txBody>
      </p:sp>
      <p:sp>
        <p:nvSpPr>
          <p:cNvPr id="9" name="フッター プレースホルダー 8"/>
          <p:cNvSpPr>
            <a:spLocks noGrp="1"/>
          </p:cNvSpPr>
          <p:nvPr>
            <p:ph type="ftr" idx="14"/>
          </p:nvPr>
        </p:nvSpPr>
        <p:spPr/>
        <p:txBody>
          <a:bodyPr/>
          <a:lstStyle/>
          <a:p>
            <a:r>
              <a:rPr lang="en-GB" smtClean="0"/>
              <a:t>Minseok Kim, Niigata University</a:t>
            </a:r>
            <a:endParaRPr lang="en-GB" dirty="0"/>
          </a:p>
        </p:txBody>
      </p:sp>
      <p:sp>
        <p:nvSpPr>
          <p:cNvPr id="10" name="スライド番号プレースホルダー 9"/>
          <p:cNvSpPr>
            <a:spLocks noGrp="1"/>
          </p:cNvSpPr>
          <p:nvPr>
            <p:ph type="sldNum" idx="12"/>
          </p:nvPr>
        </p:nvSpPr>
        <p:spPr/>
        <p:txBody>
          <a:bodyPr/>
          <a:lstStyle/>
          <a:p>
            <a:r>
              <a:rPr lang="en-GB" smtClean="0"/>
              <a:t>Slide </a:t>
            </a:r>
            <a:fld id="{440F5867-744E-4AA6-B0ED-4C44D2DFBB7B}" type="slidenum">
              <a:rPr lang="en-GB" smtClean="0"/>
              <a:pPr/>
              <a:t>15</a:t>
            </a:fld>
            <a:endParaRPr lang="en-GB" dirty="0"/>
          </a:p>
        </p:txBody>
      </p:sp>
    </p:spTree>
    <p:extLst>
      <p:ext uri="{BB962C8B-B14F-4D97-AF65-F5344CB8AC3E}">
        <p14:creationId xmlns:p14="http://schemas.microsoft.com/office/powerpoint/2010/main" val="23464848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3"/>
          <p:cNvSpPr>
            <a:spLocks noGrp="1" noChangeArrowheads="1"/>
          </p:cNvSpPr>
          <p:nvPr>
            <p:ph type="body" idx="1"/>
          </p:nvPr>
        </p:nvSpPr>
        <p:spPr/>
        <p:txBody>
          <a:bodyPr/>
          <a:lstStyle/>
          <a:p>
            <a:endParaRPr lang="en-US" altLang="ja-JP" dirty="0" smtClean="0"/>
          </a:p>
        </p:txBody>
      </p:sp>
      <p:grpSp>
        <p:nvGrpSpPr>
          <p:cNvPr id="2" name="グループ化 1"/>
          <p:cNvGrpSpPr/>
          <p:nvPr/>
        </p:nvGrpSpPr>
        <p:grpSpPr>
          <a:xfrm>
            <a:off x="3635896" y="4684228"/>
            <a:ext cx="2755683" cy="1913124"/>
            <a:chOff x="5848765" y="4684228"/>
            <a:chExt cx="2755683" cy="1913124"/>
          </a:xfrm>
        </p:grpSpPr>
        <p:pic>
          <p:nvPicPr>
            <p:cNvPr id="59" name="図 58"/>
            <p:cNvPicPr>
              <a:picLocks noChangeAspect="1"/>
            </p:cNvPicPr>
            <p:nvPr/>
          </p:nvPicPr>
          <p:blipFill rotWithShape="1">
            <a:blip r:embed="rId3">
              <a:extLst>
                <a:ext uri="{28A0092B-C50C-407E-A947-70E740481C1C}">
                  <a14:useLocalDpi xmlns:a14="http://schemas.microsoft.com/office/drawing/2010/main" val="0"/>
                </a:ext>
              </a:extLst>
            </a:blip>
            <a:srcRect l="37151" t="18868" r="30464" b="48767"/>
            <a:stretch/>
          </p:blipFill>
          <p:spPr>
            <a:xfrm>
              <a:off x="5848765" y="4684228"/>
              <a:ext cx="2637949" cy="1851035"/>
            </a:xfrm>
            <a:prstGeom prst="rect">
              <a:avLst/>
            </a:prstGeom>
            <a:ln>
              <a:noFill/>
            </a:ln>
          </p:spPr>
        </p:pic>
        <p:grpSp>
          <p:nvGrpSpPr>
            <p:cNvPr id="61" name="グループ化 60"/>
            <p:cNvGrpSpPr/>
            <p:nvPr/>
          </p:nvGrpSpPr>
          <p:grpSpPr>
            <a:xfrm>
              <a:off x="6925920" y="5527384"/>
              <a:ext cx="1678528" cy="1069968"/>
              <a:chOff x="7087321" y="4652080"/>
              <a:chExt cx="1863378" cy="1080000"/>
            </a:xfrm>
          </p:grpSpPr>
          <p:cxnSp>
            <p:nvCxnSpPr>
              <p:cNvPr id="62" name="直線矢印コネクタ 61"/>
              <p:cNvCxnSpPr/>
              <p:nvPr/>
            </p:nvCxnSpPr>
            <p:spPr>
              <a:xfrm>
                <a:off x="7605656" y="5185186"/>
                <a:ext cx="803707" cy="689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3" name="円弧 62"/>
              <p:cNvSpPr/>
              <p:nvPr/>
            </p:nvSpPr>
            <p:spPr>
              <a:xfrm rot="2700000">
                <a:off x="7087321" y="4652080"/>
                <a:ext cx="1080000" cy="1080000"/>
              </a:xfrm>
              <a:prstGeom prst="arc">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mc:AlternateContent xmlns:mc="http://schemas.openxmlformats.org/markup-compatibility/2006" xmlns:a14="http://schemas.microsoft.com/office/drawing/2010/main">
            <mc:Choice Requires="a14">
              <p:sp>
                <p:nvSpPr>
                  <p:cNvPr id="64" name="テキスト ボックス 63"/>
                  <p:cNvSpPr txBox="1"/>
                  <p:nvPr/>
                </p:nvSpPr>
                <p:spPr>
                  <a:xfrm>
                    <a:off x="8337326" y="5046686"/>
                    <a:ext cx="613373"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ja-JP" altLang="en-US" sz="1200" i="1" smtClean="0">
                              <a:latin typeface="Cambria Math" panose="02040503050406030204" pitchFamily="18" charset="0"/>
                            </a:rPr>
                            <m:t>𝜑</m:t>
                          </m:r>
                          <m:r>
                            <a:rPr kumimoji="1" lang="en-US" altLang="ja-JP" sz="1200" b="0" i="1" smtClean="0">
                              <a:latin typeface="Cambria Math" panose="02040503050406030204" pitchFamily="18" charset="0"/>
                            </a:rPr>
                            <m:t>=0</m:t>
                          </m:r>
                        </m:oMath>
                      </m:oMathPara>
                    </a14:m>
                    <a:endParaRPr kumimoji="1" lang="ja-JP" altLang="en-US" sz="1200" dirty="0"/>
                  </a:p>
                </p:txBody>
              </p:sp>
            </mc:Choice>
            <mc:Fallback xmlns="">
              <p:sp>
                <p:nvSpPr>
                  <p:cNvPr id="15" name="テキスト ボックス 14"/>
                  <p:cNvSpPr txBox="1">
                    <a:spLocks noRot="1" noChangeAspect="1" noMove="1" noResize="1" noEditPoints="1" noAdjustHandles="1" noChangeArrowheads="1" noChangeShapeType="1" noTextEdit="1"/>
                  </p:cNvSpPr>
                  <p:nvPr/>
                </p:nvSpPr>
                <p:spPr>
                  <a:xfrm>
                    <a:off x="8337326" y="5046686"/>
                    <a:ext cx="613373" cy="276999"/>
                  </a:xfrm>
                  <a:prstGeom prst="rect">
                    <a:avLst/>
                  </a:prstGeom>
                  <a:blipFill rotWithShape="0">
                    <a:blip r:embed="rId7"/>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5" name="正方形/長方形 64"/>
                  <p:cNvSpPr/>
                  <p:nvPr/>
                </p:nvSpPr>
                <p:spPr>
                  <a:xfrm>
                    <a:off x="8008669" y="4717915"/>
                    <a:ext cx="442878"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1200" b="0" i="1" smtClean="0">
                              <a:latin typeface="Cambria Math" panose="02040503050406030204" pitchFamily="18" charset="0"/>
                            </a:rPr>
                            <m:t>+</m:t>
                          </m:r>
                          <m:r>
                            <a:rPr lang="ja-JP" altLang="en-US" sz="1200" i="1">
                              <a:latin typeface="Cambria Math" panose="02040503050406030204" pitchFamily="18" charset="0"/>
                            </a:rPr>
                            <m:t>𝜑</m:t>
                          </m:r>
                        </m:oMath>
                      </m:oMathPara>
                    </a14:m>
                    <a:endParaRPr lang="ja-JP" altLang="en-US" sz="1400" dirty="0"/>
                  </a:p>
                </p:txBody>
              </p:sp>
            </mc:Choice>
            <mc:Fallback xmlns="">
              <p:sp>
                <p:nvSpPr>
                  <p:cNvPr id="16" name="正方形/長方形 15"/>
                  <p:cNvSpPr>
                    <a:spLocks noRot="1" noChangeAspect="1" noMove="1" noResize="1" noEditPoints="1" noAdjustHandles="1" noChangeArrowheads="1" noChangeShapeType="1" noTextEdit="1"/>
                  </p:cNvSpPr>
                  <p:nvPr/>
                </p:nvSpPr>
                <p:spPr>
                  <a:xfrm>
                    <a:off x="8008669" y="4717915"/>
                    <a:ext cx="442878" cy="276999"/>
                  </a:xfrm>
                  <a:prstGeom prst="rect">
                    <a:avLst/>
                  </a:prstGeom>
                  <a:blipFill rotWithShape="0">
                    <a:blip r:embed="rId8"/>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6" name="正方形/長方形 65"/>
                  <p:cNvSpPr/>
                  <p:nvPr/>
                </p:nvSpPr>
                <p:spPr>
                  <a:xfrm>
                    <a:off x="8155844" y="5426697"/>
                    <a:ext cx="442878" cy="276999"/>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1200" b="0" i="1" smtClean="0">
                              <a:latin typeface="Cambria Math" panose="02040503050406030204" pitchFamily="18" charset="0"/>
                            </a:rPr>
                            <m:t>−</m:t>
                          </m:r>
                          <m:r>
                            <a:rPr lang="ja-JP" altLang="en-US" sz="1200" i="1">
                              <a:latin typeface="Cambria Math" panose="02040503050406030204" pitchFamily="18" charset="0"/>
                            </a:rPr>
                            <m:t>𝜑</m:t>
                          </m:r>
                        </m:oMath>
                      </m:oMathPara>
                    </a14:m>
                    <a:endParaRPr lang="ja-JP" altLang="en-US" sz="1400" dirty="0"/>
                  </a:p>
                </p:txBody>
              </p:sp>
            </mc:Choice>
            <mc:Fallback xmlns="">
              <p:sp>
                <p:nvSpPr>
                  <p:cNvPr id="66" name="正方形/長方形 65"/>
                  <p:cNvSpPr>
                    <a:spLocks noRot="1" noChangeAspect="1" noMove="1" noResize="1" noEditPoints="1" noAdjustHandles="1" noChangeArrowheads="1" noChangeShapeType="1" noTextEdit="1"/>
                  </p:cNvSpPr>
                  <p:nvPr/>
                </p:nvSpPr>
                <p:spPr>
                  <a:xfrm>
                    <a:off x="8155844" y="5426697"/>
                    <a:ext cx="442878" cy="276999"/>
                  </a:xfrm>
                  <a:prstGeom prst="rect">
                    <a:avLst/>
                  </a:prstGeom>
                  <a:blipFill rotWithShape="0">
                    <a:blip r:embed="rId9"/>
                    <a:stretch>
                      <a:fillRect/>
                    </a:stretch>
                  </a:blipFill>
                </p:spPr>
                <p:txBody>
                  <a:bodyPr/>
                  <a:lstStyle/>
                  <a:p>
                    <a:r>
                      <a:rPr lang="ja-JP" altLang="en-US">
                        <a:noFill/>
                      </a:rPr>
                      <a:t> </a:t>
                    </a:r>
                  </a:p>
                </p:txBody>
              </p:sp>
            </mc:Fallback>
          </mc:AlternateContent>
        </p:grpSp>
        <p:sp>
          <p:nvSpPr>
            <p:cNvPr id="72" name="テキスト ボックス 71"/>
            <p:cNvSpPr txBox="1"/>
            <p:nvPr/>
          </p:nvSpPr>
          <p:spPr>
            <a:xfrm>
              <a:off x="6001277" y="6062368"/>
              <a:ext cx="501319" cy="338554"/>
            </a:xfrm>
            <a:prstGeom prst="rect">
              <a:avLst/>
            </a:prstGeom>
            <a:noFill/>
          </p:spPr>
          <p:txBody>
            <a:bodyPr wrap="square" rtlCol="0">
              <a:spAutoFit/>
            </a:bodyPr>
            <a:lstStyle/>
            <a:p>
              <a:r>
                <a:rPr lang="en-US" altLang="ja-JP" sz="1600" dirty="0" smtClean="0">
                  <a:solidFill>
                    <a:srgbClr val="FF0000"/>
                  </a:solidFill>
                  <a:latin typeface="Arial" panose="020B0604020202020204" pitchFamily="34" charset="0"/>
                  <a:cs typeface="Arial" panose="020B0604020202020204" pitchFamily="34" charset="0"/>
                </a:rPr>
                <a:t>BS</a:t>
              </a:r>
              <a:endParaRPr kumimoji="1" lang="ja-JP" altLang="en-US" sz="1600" dirty="0">
                <a:solidFill>
                  <a:srgbClr val="FF0000"/>
                </a:solidFill>
                <a:latin typeface="Arial" panose="020B0604020202020204" pitchFamily="34" charset="0"/>
                <a:cs typeface="Arial" panose="020B0604020202020204" pitchFamily="34" charset="0"/>
              </a:endParaRPr>
            </a:p>
          </p:txBody>
        </p:sp>
        <p:sp>
          <p:nvSpPr>
            <p:cNvPr id="73" name="テキスト ボックス 72"/>
            <p:cNvSpPr txBox="1"/>
            <p:nvPr/>
          </p:nvSpPr>
          <p:spPr>
            <a:xfrm>
              <a:off x="7608284" y="5094204"/>
              <a:ext cx="737707" cy="338554"/>
            </a:xfrm>
            <a:prstGeom prst="rect">
              <a:avLst/>
            </a:prstGeom>
            <a:noFill/>
          </p:spPr>
          <p:txBody>
            <a:bodyPr wrap="square" rtlCol="0">
              <a:spAutoFit/>
            </a:bodyPr>
            <a:lstStyle/>
            <a:p>
              <a:r>
                <a:rPr kumimoji="1" lang="en-US" altLang="ja-JP" sz="1600" dirty="0" smtClean="0">
                  <a:solidFill>
                    <a:srgbClr val="00B050"/>
                  </a:solidFill>
                  <a:latin typeface="Arial" panose="020B0604020202020204" pitchFamily="34" charset="0"/>
                  <a:cs typeface="Arial" panose="020B0604020202020204" pitchFamily="34" charset="0"/>
                </a:rPr>
                <a:t>MS</a:t>
              </a:r>
              <a:endParaRPr kumimoji="1" lang="ja-JP" altLang="en-US" sz="1600" dirty="0">
                <a:solidFill>
                  <a:srgbClr val="00B050"/>
                </a:solidFill>
                <a:latin typeface="Arial" panose="020B0604020202020204" pitchFamily="34" charset="0"/>
                <a:cs typeface="Arial" panose="020B0604020202020204" pitchFamily="34" charset="0"/>
              </a:endParaRPr>
            </a:p>
          </p:txBody>
        </p:sp>
      </p:grpSp>
      <p:pic>
        <p:nvPicPr>
          <p:cNvPr id="57" name="図 56"/>
          <p:cNvPicPr>
            <a:picLocks noChangeAspect="1"/>
          </p:cNvPicPr>
          <p:nvPr/>
        </p:nvPicPr>
        <p:blipFill rotWithShape="1">
          <a:blip r:embed="rId10" cstate="print">
            <a:extLst>
              <a:ext uri="{28A0092B-C50C-407E-A947-70E740481C1C}">
                <a14:useLocalDpi xmlns:a14="http://schemas.microsoft.com/office/drawing/2010/main" val="0"/>
              </a:ext>
            </a:extLst>
          </a:blip>
          <a:srcRect t="9783" b="55603"/>
          <a:stretch/>
        </p:blipFill>
        <p:spPr>
          <a:xfrm>
            <a:off x="2555776" y="1906621"/>
            <a:ext cx="7065731" cy="1234347"/>
          </a:xfrm>
          <a:prstGeom prst="rect">
            <a:avLst/>
          </a:prstGeom>
        </p:spPr>
      </p:pic>
      <p:pic>
        <p:nvPicPr>
          <p:cNvPr id="58" name="図 57"/>
          <p:cNvPicPr>
            <a:picLocks noChangeAspect="1"/>
          </p:cNvPicPr>
          <p:nvPr/>
        </p:nvPicPr>
        <p:blipFill rotWithShape="1">
          <a:blip r:embed="rId11" cstate="print">
            <a:extLst>
              <a:ext uri="{28A0092B-C50C-407E-A947-70E740481C1C}">
                <a14:useLocalDpi xmlns:a14="http://schemas.microsoft.com/office/drawing/2010/main" val="0"/>
              </a:ext>
            </a:extLst>
          </a:blip>
          <a:srcRect t="6298" b="53113"/>
          <a:stretch/>
        </p:blipFill>
        <p:spPr>
          <a:xfrm>
            <a:off x="2555776" y="3140968"/>
            <a:ext cx="7065731" cy="1447471"/>
          </a:xfrm>
          <a:prstGeom prst="rect">
            <a:avLst/>
          </a:prstGeom>
        </p:spPr>
      </p:pic>
      <p:pic>
        <p:nvPicPr>
          <p:cNvPr id="4" name="図 3"/>
          <p:cNvPicPr>
            <a:picLocks noChangeAspect="1"/>
          </p:cNvPicPr>
          <p:nvPr/>
        </p:nvPicPr>
        <p:blipFill>
          <a:blip r:embed="rId12"/>
          <a:stretch>
            <a:fillRect/>
          </a:stretch>
        </p:blipFill>
        <p:spPr>
          <a:xfrm>
            <a:off x="-36512" y="1764616"/>
            <a:ext cx="3095238" cy="5123809"/>
          </a:xfrm>
          <a:prstGeom prst="rect">
            <a:avLst/>
          </a:prstGeom>
        </p:spPr>
      </p:pic>
      <p:sp>
        <p:nvSpPr>
          <p:cNvPr id="23555" name="Rectangle 2"/>
          <p:cNvSpPr>
            <a:spLocks noGrp="1" noChangeArrowheads="1"/>
          </p:cNvSpPr>
          <p:nvPr>
            <p:ph type="title"/>
          </p:nvPr>
        </p:nvSpPr>
        <p:spPr/>
        <p:txBody>
          <a:bodyPr/>
          <a:lstStyle/>
          <a:p>
            <a:r>
              <a:rPr lang="en-US" altLang="ja-JP" smtClean="0"/>
              <a:t>Propagation Mechanism (MS_pos3)</a:t>
            </a:r>
            <a:endParaRPr lang="ja-JP" altLang="en-US" dirty="0" smtClean="0"/>
          </a:p>
        </p:txBody>
      </p:sp>
      <p:grpSp>
        <p:nvGrpSpPr>
          <p:cNvPr id="7" name="グループ化 6"/>
          <p:cNvGrpSpPr/>
          <p:nvPr/>
        </p:nvGrpSpPr>
        <p:grpSpPr>
          <a:xfrm>
            <a:off x="502859" y="2023904"/>
            <a:ext cx="2332161" cy="3746229"/>
            <a:chOff x="502859" y="2023904"/>
            <a:chExt cx="2332161" cy="3746229"/>
          </a:xfrm>
        </p:grpSpPr>
        <p:sp>
          <p:nvSpPr>
            <p:cNvPr id="79" name="テキスト ボックス 78"/>
            <p:cNvSpPr txBox="1"/>
            <p:nvPr/>
          </p:nvSpPr>
          <p:spPr>
            <a:xfrm>
              <a:off x="899592" y="2023904"/>
              <a:ext cx="1935428" cy="261610"/>
            </a:xfrm>
            <a:prstGeom prst="rect">
              <a:avLst/>
            </a:prstGeom>
            <a:noFill/>
          </p:spPr>
          <p:txBody>
            <a:bodyPr wrap="square" rtlCol="0">
              <a:spAutoFit/>
            </a:bodyPr>
            <a:lstStyle/>
            <a:p>
              <a:r>
                <a:rPr lang="en-US" altLang="ja-JP" sz="1100" dirty="0" smtClean="0">
                  <a:solidFill>
                    <a:schemeClr val="bg1"/>
                  </a:solidFill>
                </a:rPr>
                <a:t>ED </a:t>
              </a:r>
              <a:r>
                <a:rPr lang="en-US" altLang="ja-JP" sz="1100" dirty="0">
                  <a:solidFill>
                    <a:schemeClr val="bg1"/>
                  </a:solidFill>
                </a:rPr>
                <a:t>: Edge </a:t>
              </a:r>
              <a:r>
                <a:rPr lang="en-US" altLang="ja-JP" sz="1100" dirty="0" smtClean="0">
                  <a:solidFill>
                    <a:schemeClr val="bg1"/>
                  </a:solidFill>
                </a:rPr>
                <a:t>Diffraction</a:t>
              </a:r>
              <a:endParaRPr kumimoji="1" lang="en-US" altLang="ja-JP" sz="1100" dirty="0" smtClean="0">
                <a:solidFill>
                  <a:schemeClr val="bg1"/>
                </a:solidFill>
              </a:endParaRPr>
            </a:p>
          </p:txBody>
        </p:sp>
        <p:sp>
          <p:nvSpPr>
            <p:cNvPr id="43" name="楕円 42"/>
            <p:cNvSpPr/>
            <p:nvPr/>
          </p:nvSpPr>
          <p:spPr>
            <a:xfrm>
              <a:off x="1637471" y="5357171"/>
              <a:ext cx="271921" cy="106635"/>
            </a:xfrm>
            <a:prstGeom prst="ellipse">
              <a:avLst/>
            </a:prstGeom>
            <a:noFill/>
            <a:ln w="285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楕円 43"/>
            <p:cNvSpPr/>
            <p:nvPr/>
          </p:nvSpPr>
          <p:spPr>
            <a:xfrm>
              <a:off x="850758" y="4776403"/>
              <a:ext cx="271921" cy="106635"/>
            </a:xfrm>
            <a:prstGeom prst="ellipse">
              <a:avLst/>
            </a:prstGeom>
            <a:noFill/>
            <a:ln w="285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楕円 45"/>
            <p:cNvSpPr/>
            <p:nvPr/>
          </p:nvSpPr>
          <p:spPr>
            <a:xfrm>
              <a:off x="1678659" y="2897440"/>
              <a:ext cx="271921" cy="106635"/>
            </a:xfrm>
            <a:prstGeom prst="ellipse">
              <a:avLst/>
            </a:prstGeom>
            <a:noFill/>
            <a:ln w="285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楕円 46"/>
            <p:cNvSpPr/>
            <p:nvPr/>
          </p:nvSpPr>
          <p:spPr>
            <a:xfrm>
              <a:off x="873808" y="2319473"/>
              <a:ext cx="271921" cy="106635"/>
            </a:xfrm>
            <a:prstGeom prst="ellipse">
              <a:avLst/>
            </a:prstGeom>
            <a:noFill/>
            <a:ln w="285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p:cNvSpPr txBox="1"/>
            <p:nvPr/>
          </p:nvSpPr>
          <p:spPr>
            <a:xfrm>
              <a:off x="1690548" y="2917687"/>
              <a:ext cx="695797" cy="338554"/>
            </a:xfrm>
            <a:prstGeom prst="rect">
              <a:avLst/>
            </a:prstGeom>
            <a:noFill/>
          </p:spPr>
          <p:txBody>
            <a:bodyPr wrap="square" rtlCol="0">
              <a:spAutoFit/>
            </a:bodyPr>
            <a:lstStyle/>
            <a:p>
              <a:pPr algn="ctr"/>
              <a:r>
                <a:rPr kumimoji="1" lang="en-US" altLang="ja-JP" sz="1600" dirty="0" smtClean="0">
                  <a:solidFill>
                    <a:schemeClr val="bg1"/>
                  </a:solidFill>
                </a:rPr>
                <a:t>SW</a:t>
              </a:r>
              <a:endParaRPr kumimoji="1" lang="ja-JP" altLang="en-US" sz="1600" dirty="0">
                <a:solidFill>
                  <a:schemeClr val="bg1"/>
                </a:solidFill>
              </a:endParaRPr>
            </a:p>
          </p:txBody>
        </p:sp>
        <p:sp>
          <p:nvSpPr>
            <p:cNvPr id="49" name="テキスト ボックス 48"/>
            <p:cNvSpPr txBox="1"/>
            <p:nvPr/>
          </p:nvSpPr>
          <p:spPr>
            <a:xfrm>
              <a:off x="1658632" y="5431579"/>
              <a:ext cx="695797" cy="338554"/>
            </a:xfrm>
            <a:prstGeom prst="rect">
              <a:avLst/>
            </a:prstGeom>
            <a:noFill/>
          </p:spPr>
          <p:txBody>
            <a:bodyPr wrap="square" rtlCol="0">
              <a:spAutoFit/>
            </a:bodyPr>
            <a:lstStyle/>
            <a:p>
              <a:pPr algn="ctr"/>
              <a:r>
                <a:rPr kumimoji="1" lang="en-US" altLang="ja-JP" sz="1600" dirty="0" smtClean="0">
                  <a:solidFill>
                    <a:schemeClr val="bg1"/>
                  </a:solidFill>
                </a:rPr>
                <a:t>SW</a:t>
              </a:r>
              <a:endParaRPr kumimoji="1" lang="ja-JP" altLang="en-US" sz="1600" dirty="0">
                <a:solidFill>
                  <a:schemeClr val="bg1"/>
                </a:solidFill>
              </a:endParaRPr>
            </a:p>
          </p:txBody>
        </p:sp>
        <p:sp>
          <p:nvSpPr>
            <p:cNvPr id="50" name="テキスト ボックス 49"/>
            <p:cNvSpPr txBox="1"/>
            <p:nvPr/>
          </p:nvSpPr>
          <p:spPr>
            <a:xfrm>
              <a:off x="525909" y="4836931"/>
              <a:ext cx="695797" cy="338554"/>
            </a:xfrm>
            <a:prstGeom prst="rect">
              <a:avLst/>
            </a:prstGeom>
            <a:noFill/>
          </p:spPr>
          <p:txBody>
            <a:bodyPr wrap="square" rtlCol="0">
              <a:spAutoFit/>
            </a:bodyPr>
            <a:lstStyle/>
            <a:p>
              <a:pPr algn="ctr"/>
              <a:r>
                <a:rPr kumimoji="1" lang="en-US" altLang="ja-JP" sz="1600" dirty="0" smtClean="0">
                  <a:solidFill>
                    <a:schemeClr val="bg1"/>
                  </a:solidFill>
                </a:rPr>
                <a:t>DW</a:t>
              </a:r>
              <a:endParaRPr kumimoji="1" lang="ja-JP" altLang="en-US" sz="1600" dirty="0">
                <a:solidFill>
                  <a:schemeClr val="bg1"/>
                </a:solidFill>
              </a:endParaRPr>
            </a:p>
          </p:txBody>
        </p:sp>
        <p:sp>
          <p:nvSpPr>
            <p:cNvPr id="51" name="テキスト ボックス 50"/>
            <p:cNvSpPr txBox="1"/>
            <p:nvPr/>
          </p:nvSpPr>
          <p:spPr>
            <a:xfrm>
              <a:off x="502859" y="2382597"/>
              <a:ext cx="695797" cy="338554"/>
            </a:xfrm>
            <a:prstGeom prst="rect">
              <a:avLst/>
            </a:prstGeom>
            <a:noFill/>
          </p:spPr>
          <p:txBody>
            <a:bodyPr wrap="square" rtlCol="0">
              <a:spAutoFit/>
            </a:bodyPr>
            <a:lstStyle/>
            <a:p>
              <a:pPr algn="ctr"/>
              <a:r>
                <a:rPr kumimoji="1" lang="en-US" altLang="ja-JP" sz="1600" dirty="0" smtClean="0">
                  <a:solidFill>
                    <a:schemeClr val="bg1"/>
                  </a:solidFill>
                </a:rPr>
                <a:t>DW</a:t>
              </a:r>
              <a:endParaRPr kumimoji="1" lang="ja-JP" altLang="en-US" sz="1600" dirty="0">
                <a:solidFill>
                  <a:schemeClr val="bg1"/>
                </a:solidFill>
              </a:endParaRPr>
            </a:p>
          </p:txBody>
        </p:sp>
      </p:grpSp>
      <p:grpSp>
        <p:nvGrpSpPr>
          <p:cNvPr id="5" name="グループ化 4"/>
          <p:cNvGrpSpPr/>
          <p:nvPr/>
        </p:nvGrpSpPr>
        <p:grpSpPr>
          <a:xfrm>
            <a:off x="1009768" y="3383472"/>
            <a:ext cx="695797" cy="2867341"/>
            <a:chOff x="1009768" y="3383472"/>
            <a:chExt cx="695797" cy="2867341"/>
          </a:xfrm>
        </p:grpSpPr>
        <p:sp>
          <p:nvSpPr>
            <p:cNvPr id="42" name="楕円 41"/>
            <p:cNvSpPr/>
            <p:nvPr/>
          </p:nvSpPr>
          <p:spPr>
            <a:xfrm>
              <a:off x="1192627" y="5810252"/>
              <a:ext cx="271921" cy="106635"/>
            </a:xfrm>
            <a:prstGeom prst="ellipse">
              <a:avLst/>
            </a:prstGeom>
            <a:noFill/>
            <a:ln w="285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楕円 44"/>
            <p:cNvSpPr/>
            <p:nvPr/>
          </p:nvSpPr>
          <p:spPr>
            <a:xfrm>
              <a:off x="1192627" y="3383472"/>
              <a:ext cx="271921" cy="106635"/>
            </a:xfrm>
            <a:prstGeom prst="ellipse">
              <a:avLst/>
            </a:prstGeom>
            <a:noFill/>
            <a:ln w="285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テキスト ボックス 51"/>
            <p:cNvSpPr txBox="1"/>
            <p:nvPr/>
          </p:nvSpPr>
          <p:spPr>
            <a:xfrm>
              <a:off x="1009768" y="5912259"/>
              <a:ext cx="695797" cy="338554"/>
            </a:xfrm>
            <a:prstGeom prst="rect">
              <a:avLst/>
            </a:prstGeom>
            <a:noFill/>
          </p:spPr>
          <p:txBody>
            <a:bodyPr wrap="square" rtlCol="0">
              <a:spAutoFit/>
            </a:bodyPr>
            <a:lstStyle/>
            <a:p>
              <a:pPr algn="ctr"/>
              <a:r>
                <a:rPr kumimoji="1" lang="en-US" altLang="ja-JP" sz="1600" dirty="0" smtClean="0">
                  <a:solidFill>
                    <a:schemeClr val="bg1"/>
                  </a:solidFill>
                </a:rPr>
                <a:t>ED</a:t>
              </a:r>
              <a:endParaRPr kumimoji="1" lang="ja-JP" altLang="en-US" sz="1600" dirty="0">
                <a:solidFill>
                  <a:schemeClr val="bg1"/>
                </a:solidFill>
              </a:endParaRPr>
            </a:p>
          </p:txBody>
        </p:sp>
        <p:sp>
          <p:nvSpPr>
            <p:cNvPr id="53" name="テキスト ボックス 52"/>
            <p:cNvSpPr txBox="1"/>
            <p:nvPr/>
          </p:nvSpPr>
          <p:spPr>
            <a:xfrm>
              <a:off x="1009768" y="3485351"/>
              <a:ext cx="695797" cy="338554"/>
            </a:xfrm>
            <a:prstGeom prst="rect">
              <a:avLst/>
            </a:prstGeom>
            <a:noFill/>
          </p:spPr>
          <p:txBody>
            <a:bodyPr wrap="square" rtlCol="0">
              <a:spAutoFit/>
            </a:bodyPr>
            <a:lstStyle/>
            <a:p>
              <a:pPr algn="ctr"/>
              <a:r>
                <a:rPr kumimoji="1" lang="en-US" altLang="ja-JP" sz="1600" dirty="0" smtClean="0">
                  <a:solidFill>
                    <a:schemeClr val="bg1"/>
                  </a:solidFill>
                </a:rPr>
                <a:t>ED</a:t>
              </a:r>
              <a:endParaRPr kumimoji="1" lang="ja-JP" altLang="en-US" sz="1600" dirty="0">
                <a:solidFill>
                  <a:schemeClr val="bg1"/>
                </a:solidFill>
              </a:endParaRPr>
            </a:p>
          </p:txBody>
        </p:sp>
      </p:grpSp>
      <p:grpSp>
        <p:nvGrpSpPr>
          <p:cNvPr id="19" name="グループ化 18"/>
          <p:cNvGrpSpPr/>
          <p:nvPr/>
        </p:nvGrpSpPr>
        <p:grpSpPr>
          <a:xfrm>
            <a:off x="1448999" y="2389148"/>
            <a:ext cx="1178894" cy="510709"/>
            <a:chOff x="1448999" y="2389148"/>
            <a:chExt cx="1178894" cy="510709"/>
          </a:xfrm>
        </p:grpSpPr>
        <p:sp>
          <p:nvSpPr>
            <p:cNvPr id="54" name="円/楕円 18"/>
            <p:cNvSpPr/>
            <p:nvPr/>
          </p:nvSpPr>
          <p:spPr>
            <a:xfrm rot="5400000">
              <a:off x="1770407" y="2743205"/>
              <a:ext cx="103753" cy="209551"/>
            </a:xfrm>
            <a:prstGeom prst="ellipse">
              <a:avLst/>
            </a:prstGeom>
            <a:noFill/>
            <a:ln w="28575">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テキスト ボックス 54"/>
            <p:cNvSpPr txBox="1"/>
            <p:nvPr/>
          </p:nvSpPr>
          <p:spPr>
            <a:xfrm>
              <a:off x="1448999" y="2389148"/>
              <a:ext cx="1178894" cy="461665"/>
            </a:xfrm>
            <a:prstGeom prst="rect">
              <a:avLst/>
            </a:prstGeom>
            <a:noFill/>
          </p:spPr>
          <p:txBody>
            <a:bodyPr wrap="square" rtlCol="0">
              <a:spAutoFit/>
            </a:bodyPr>
            <a:lstStyle/>
            <a:p>
              <a:pPr algn="ctr"/>
              <a:r>
                <a:rPr kumimoji="1" lang="en-US" altLang="ja-JP" sz="1200" dirty="0" smtClean="0">
                  <a:solidFill>
                    <a:srgbClr val="FFFF00"/>
                  </a:solidFill>
                </a:rPr>
                <a:t>Weather </a:t>
              </a:r>
            </a:p>
            <a:p>
              <a:pPr algn="ctr"/>
              <a:r>
                <a:rPr kumimoji="1" lang="en-US" altLang="ja-JP" sz="1200" dirty="0" smtClean="0">
                  <a:solidFill>
                    <a:srgbClr val="FFFF00"/>
                  </a:solidFill>
                </a:rPr>
                <a:t>shed</a:t>
              </a:r>
              <a:endParaRPr kumimoji="1" lang="ja-JP" altLang="en-US" sz="1200" dirty="0">
                <a:solidFill>
                  <a:srgbClr val="FFFF00"/>
                </a:solidFill>
              </a:endParaRPr>
            </a:p>
          </p:txBody>
        </p:sp>
      </p:grpSp>
      <p:cxnSp>
        <p:nvCxnSpPr>
          <p:cNvPr id="60" name="直線矢印コネクタ 59"/>
          <p:cNvCxnSpPr/>
          <p:nvPr/>
        </p:nvCxnSpPr>
        <p:spPr>
          <a:xfrm flipV="1">
            <a:off x="4297378" y="5618716"/>
            <a:ext cx="1135464" cy="61960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直線矢印コネクタ 66"/>
          <p:cNvCxnSpPr/>
          <p:nvPr/>
        </p:nvCxnSpPr>
        <p:spPr>
          <a:xfrm flipV="1">
            <a:off x="5432842" y="5465812"/>
            <a:ext cx="160773" cy="15290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70" name="図 69"/>
          <p:cNvPicPr>
            <a:picLocks noChangeAspect="1"/>
          </p:cNvPicPr>
          <p:nvPr/>
        </p:nvPicPr>
        <p:blipFill rotWithShape="1">
          <a:blip r:embed="rId13" cstate="print">
            <a:extLst>
              <a:ext uri="{28A0092B-C50C-407E-A947-70E740481C1C}">
                <a14:useLocalDpi xmlns:a14="http://schemas.microsoft.com/office/drawing/2010/main" val="0"/>
              </a:ext>
            </a:extLst>
          </a:blip>
          <a:srcRect l="-1" t="25367" r="25935" b="17072"/>
          <a:stretch/>
        </p:blipFill>
        <p:spPr>
          <a:xfrm>
            <a:off x="6804248" y="4647870"/>
            <a:ext cx="1840995" cy="1907684"/>
          </a:xfrm>
          <a:prstGeom prst="rect">
            <a:avLst/>
          </a:prstGeom>
        </p:spPr>
      </p:pic>
      <p:sp>
        <p:nvSpPr>
          <p:cNvPr id="71" name="正方形/長方形 70"/>
          <p:cNvSpPr/>
          <p:nvPr/>
        </p:nvSpPr>
        <p:spPr>
          <a:xfrm>
            <a:off x="6849025" y="4711861"/>
            <a:ext cx="306128" cy="1555214"/>
          </a:xfrm>
          <a:prstGeom prst="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p:cNvSpPr/>
          <p:nvPr/>
        </p:nvSpPr>
        <p:spPr>
          <a:xfrm>
            <a:off x="3491880" y="1412776"/>
            <a:ext cx="2489784" cy="400110"/>
          </a:xfrm>
          <a:prstGeom prst="rect">
            <a:avLst/>
          </a:prstGeom>
        </p:spPr>
        <p:txBody>
          <a:bodyPr wrap="none">
            <a:spAutoFit/>
          </a:bodyPr>
          <a:lstStyle/>
          <a:p>
            <a:r>
              <a:rPr lang="en-US" altLang="ja-JP" i="1" u="sng" dirty="0" smtClean="0">
                <a:solidFill>
                  <a:schemeClr val="tx1"/>
                </a:solidFill>
                <a:effectLst>
                  <a:outerShdw blurRad="38100" dist="38100" dir="2700000" algn="tl">
                    <a:srgbClr val="000000">
                      <a:alpha val="43137"/>
                    </a:srgbClr>
                  </a:outerShdw>
                </a:effectLst>
              </a:rPr>
              <a:t>Edge Diffraction (ED)</a:t>
            </a:r>
            <a:endParaRPr lang="en-US" altLang="ja-JP" i="1" u="sng" dirty="0">
              <a:solidFill>
                <a:schemeClr val="tx1"/>
              </a:solidFill>
              <a:effectLst>
                <a:outerShdw blurRad="38100" dist="38100" dir="2700000" algn="tl">
                  <a:srgbClr val="000000">
                    <a:alpha val="43137"/>
                  </a:srgbClr>
                </a:outerShdw>
              </a:effectLst>
            </a:endParaRPr>
          </a:p>
        </p:txBody>
      </p:sp>
      <p:sp>
        <p:nvSpPr>
          <p:cNvPr id="9" name="日付プレースホルダー 8"/>
          <p:cNvSpPr>
            <a:spLocks noGrp="1"/>
          </p:cNvSpPr>
          <p:nvPr>
            <p:ph type="dt" idx="15"/>
          </p:nvPr>
        </p:nvSpPr>
        <p:spPr/>
        <p:txBody>
          <a:bodyPr/>
          <a:lstStyle/>
          <a:p>
            <a:r>
              <a:rPr lang="en-US" altLang="ja-JP" smtClean="0"/>
              <a:t>March 2016</a:t>
            </a:r>
            <a:endParaRPr lang="en-GB" dirty="0"/>
          </a:p>
        </p:txBody>
      </p:sp>
      <p:sp>
        <p:nvSpPr>
          <p:cNvPr id="10" name="フッター プレースホルダー 9"/>
          <p:cNvSpPr>
            <a:spLocks noGrp="1"/>
          </p:cNvSpPr>
          <p:nvPr>
            <p:ph type="ftr" idx="14"/>
          </p:nvPr>
        </p:nvSpPr>
        <p:spPr/>
        <p:txBody>
          <a:bodyPr/>
          <a:lstStyle/>
          <a:p>
            <a:r>
              <a:rPr lang="en-GB" smtClean="0"/>
              <a:t>Minseok Kim, Niigata University</a:t>
            </a:r>
            <a:endParaRPr lang="en-GB" dirty="0"/>
          </a:p>
        </p:txBody>
      </p:sp>
      <p:sp>
        <p:nvSpPr>
          <p:cNvPr id="11" name="スライド番号プレースホルダー 10"/>
          <p:cNvSpPr>
            <a:spLocks noGrp="1"/>
          </p:cNvSpPr>
          <p:nvPr>
            <p:ph type="sldNum" idx="12"/>
          </p:nvPr>
        </p:nvSpPr>
        <p:spPr/>
        <p:txBody>
          <a:bodyPr/>
          <a:lstStyle/>
          <a:p>
            <a:r>
              <a:rPr lang="en-GB" smtClean="0"/>
              <a:t>Slide </a:t>
            </a:r>
            <a:fld id="{440F5867-744E-4AA6-B0ED-4C44D2DFBB7B}" type="slidenum">
              <a:rPr lang="en-GB" smtClean="0"/>
              <a:pPr/>
              <a:t>16</a:t>
            </a:fld>
            <a:endParaRPr lang="en-GB" dirty="0"/>
          </a:p>
        </p:txBody>
      </p:sp>
    </p:spTree>
    <p:extLst>
      <p:ext uri="{BB962C8B-B14F-4D97-AF65-F5344CB8AC3E}">
        <p14:creationId xmlns:p14="http://schemas.microsoft.com/office/powerpoint/2010/main" val="4921550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p:txBody>
          <a:bodyPr/>
          <a:lstStyle/>
          <a:p>
            <a:r>
              <a:rPr lang="en-US" altLang="ja-JP" dirty="0" smtClean="0"/>
              <a:t>Scattering</a:t>
            </a:r>
            <a:endParaRPr lang="ja-JP" altLang="en-US" dirty="0" smtClean="0"/>
          </a:p>
        </p:txBody>
      </p:sp>
      <p:sp>
        <p:nvSpPr>
          <p:cNvPr id="23556" name="Rectangle 3"/>
          <p:cNvSpPr>
            <a:spLocks noGrp="1" noChangeArrowheads="1"/>
          </p:cNvSpPr>
          <p:nvPr>
            <p:ph type="body" idx="1"/>
          </p:nvPr>
        </p:nvSpPr>
        <p:spPr/>
        <p:txBody>
          <a:bodyPr/>
          <a:lstStyle/>
          <a:p>
            <a:r>
              <a:rPr lang="en-US" altLang="ja-JP" smtClean="0"/>
              <a:t>Scattering</a:t>
            </a:r>
            <a:endParaRPr lang="en-US" altLang="ja-JP" dirty="0"/>
          </a:p>
        </p:txBody>
      </p:sp>
      <p:pic>
        <p:nvPicPr>
          <p:cNvPr id="23" name="コンテンツ プレースホルダー 10"/>
          <p:cNvPicPr>
            <a:picLocks noChangeAspect="1"/>
          </p:cNvPicPr>
          <p:nvPr/>
        </p:nvPicPr>
        <p:blipFill rotWithShape="1">
          <a:blip r:embed="rId3" cstate="print">
            <a:extLst>
              <a:ext uri="{28A0092B-C50C-407E-A947-70E740481C1C}">
                <a14:useLocalDpi xmlns:a14="http://schemas.microsoft.com/office/drawing/2010/main" val="0"/>
              </a:ext>
            </a:extLst>
          </a:blip>
          <a:srcRect l="38013" t="941" r="29768" b="56093"/>
          <a:stretch/>
        </p:blipFill>
        <p:spPr>
          <a:xfrm>
            <a:off x="5999043" y="1716708"/>
            <a:ext cx="2528949" cy="2528949"/>
          </a:xfrm>
          <a:prstGeom prst="rect">
            <a:avLst/>
          </a:prstGeom>
          <a:ln>
            <a:solidFill>
              <a:srgbClr val="549E39"/>
            </a:solidFill>
          </a:ln>
        </p:spPr>
      </p:pic>
      <p:pic>
        <p:nvPicPr>
          <p:cNvPr id="24" name="図 23"/>
          <p:cNvPicPr>
            <a:picLocks noChangeAspect="1"/>
          </p:cNvPicPr>
          <p:nvPr/>
        </p:nvPicPr>
        <p:blipFill rotWithShape="1">
          <a:blip r:embed="rId4" cstate="print">
            <a:extLst>
              <a:ext uri="{28A0092B-C50C-407E-A947-70E740481C1C}">
                <a14:useLocalDpi xmlns:a14="http://schemas.microsoft.com/office/drawing/2010/main" val="0"/>
              </a:ext>
            </a:extLst>
          </a:blip>
          <a:srcRect l="-672" t="12588" r="2685" b="13919"/>
          <a:stretch/>
        </p:blipFill>
        <p:spPr>
          <a:xfrm>
            <a:off x="3282461" y="1710774"/>
            <a:ext cx="2540819" cy="2540819"/>
          </a:xfrm>
          <a:prstGeom prst="rect">
            <a:avLst/>
          </a:prstGeom>
          <a:ln>
            <a:solidFill>
              <a:srgbClr val="549E39"/>
            </a:solidFill>
          </a:ln>
        </p:spPr>
      </p:pic>
      <p:pic>
        <p:nvPicPr>
          <p:cNvPr id="25" name="図 24"/>
          <p:cNvPicPr>
            <a:picLocks noChangeAspect="1"/>
          </p:cNvPicPr>
          <p:nvPr/>
        </p:nvPicPr>
        <p:blipFill rotWithShape="1">
          <a:blip r:embed="rId5" cstate="print">
            <a:extLst>
              <a:ext uri="{28A0092B-C50C-407E-A947-70E740481C1C}">
                <a14:useLocalDpi xmlns:a14="http://schemas.microsoft.com/office/drawing/2010/main" val="0"/>
              </a:ext>
            </a:extLst>
          </a:blip>
          <a:srcRect l="21227" t="10081" r="23655" b="16428"/>
          <a:stretch/>
        </p:blipFill>
        <p:spPr>
          <a:xfrm>
            <a:off x="577748" y="1722643"/>
            <a:ext cx="2528950" cy="2528950"/>
          </a:xfrm>
          <a:prstGeom prst="rect">
            <a:avLst/>
          </a:prstGeom>
          <a:ln>
            <a:solidFill>
              <a:srgbClr val="549E39"/>
            </a:solidFill>
          </a:ln>
        </p:spPr>
      </p:pic>
      <p:graphicFrame>
        <p:nvGraphicFramePr>
          <p:cNvPr id="26" name="表 25"/>
          <p:cNvGraphicFramePr>
            <a:graphicFrameLocks noGrp="1"/>
          </p:cNvGraphicFramePr>
          <p:nvPr>
            <p:extLst>
              <p:ext uri="{D42A27DB-BD31-4B8C-83A1-F6EECF244321}">
                <p14:modId xmlns:p14="http://schemas.microsoft.com/office/powerpoint/2010/main" val="2673006158"/>
              </p:ext>
            </p:extLst>
          </p:nvPr>
        </p:nvGraphicFramePr>
        <p:xfrm>
          <a:off x="3294330" y="4337054"/>
          <a:ext cx="2528950" cy="1252186"/>
        </p:xfrm>
        <a:graphic>
          <a:graphicData uri="http://schemas.openxmlformats.org/drawingml/2006/table">
            <a:tbl>
              <a:tblPr bandRow="1"/>
              <a:tblGrid>
                <a:gridCol w="1549519">
                  <a:extLst>
                    <a:ext uri="{9D8B030D-6E8A-4147-A177-3AD203B41FA5}">
                      <a16:colId xmlns="" xmlns:a16="http://schemas.microsoft.com/office/drawing/2014/main" val="751005662"/>
                    </a:ext>
                  </a:extLst>
                </a:gridCol>
                <a:gridCol w="979431">
                  <a:extLst>
                    <a:ext uri="{9D8B030D-6E8A-4147-A177-3AD203B41FA5}">
                      <a16:colId xmlns="" xmlns:a16="http://schemas.microsoft.com/office/drawing/2014/main" val="32171675"/>
                    </a:ext>
                  </a:extLst>
                </a:gridCol>
              </a:tblGrid>
              <a:tr h="336533">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600" dirty="0" smtClean="0">
                          <a:latin typeface="+mj-lt"/>
                        </a:rPr>
                        <a:t>Interacting Obj.</a:t>
                      </a:r>
                      <a:endParaRPr kumimoji="1" lang="ja-JP" altLang="en-US" sz="16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ctr"/>
                      <a:r>
                        <a:rPr kumimoji="1" lang="en-US" altLang="ja-JP" sz="1600" dirty="0" smtClean="0">
                          <a:latin typeface="+mj-lt"/>
                        </a:rPr>
                        <a:t>Tree</a:t>
                      </a:r>
                      <a:endParaRPr kumimoji="1" lang="ja-JP" altLang="en-US" sz="16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3837372779"/>
                  </a:ext>
                </a:extLst>
              </a:tr>
              <a:tr h="336533">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ctr"/>
                      <a:r>
                        <a:rPr kumimoji="1" lang="en-US" altLang="ja-JP" sz="1600" dirty="0" smtClean="0">
                          <a:latin typeface="+mj-lt"/>
                        </a:rPr>
                        <a:t>Path gain</a:t>
                      </a:r>
                      <a:endParaRPr kumimoji="1" lang="ja-JP" altLang="en-US" sz="16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ctr"/>
                      <a:r>
                        <a:rPr kumimoji="1" lang="en-US" altLang="ja-JP" sz="1600" dirty="0" smtClean="0">
                          <a:latin typeface="+mj-lt"/>
                        </a:rPr>
                        <a:t>-115.5dB</a:t>
                      </a:r>
                      <a:endParaRPr kumimoji="1" lang="ja-JP" altLang="en-US" sz="16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62151125"/>
                  </a:ext>
                </a:extLst>
              </a:tr>
              <a:tr h="336533">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ctr"/>
                      <a:r>
                        <a:rPr kumimoji="1" lang="en-US" altLang="ja-JP" sz="1600" dirty="0" smtClean="0">
                          <a:latin typeface="+mj-lt"/>
                        </a:rPr>
                        <a:t>Direct path</a:t>
                      </a:r>
                      <a:r>
                        <a:rPr kumimoji="1" lang="en-US" altLang="ja-JP" sz="1600" baseline="0" dirty="0" smtClean="0">
                          <a:latin typeface="+mj-lt"/>
                        </a:rPr>
                        <a:t> from direct path</a:t>
                      </a:r>
                      <a:endParaRPr kumimoji="1" lang="ja-JP" altLang="en-US" sz="16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ctr"/>
                      <a:r>
                        <a:rPr kumimoji="1" lang="en-US" altLang="ja-JP" sz="1600" dirty="0" smtClean="0">
                          <a:latin typeface="+mj-lt"/>
                        </a:rPr>
                        <a:t>-17.7dB</a:t>
                      </a:r>
                      <a:endParaRPr kumimoji="1" lang="ja-JP" altLang="en-US" sz="16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343008798"/>
                  </a:ext>
                </a:extLst>
              </a:tr>
            </a:tbl>
          </a:graphicData>
        </a:graphic>
      </p:graphicFrame>
      <p:graphicFrame>
        <p:nvGraphicFramePr>
          <p:cNvPr id="28" name="表 27"/>
          <p:cNvGraphicFramePr>
            <a:graphicFrameLocks noGrp="1"/>
          </p:cNvGraphicFramePr>
          <p:nvPr>
            <p:extLst>
              <p:ext uri="{D42A27DB-BD31-4B8C-83A1-F6EECF244321}">
                <p14:modId xmlns:p14="http://schemas.microsoft.com/office/powerpoint/2010/main" val="4113853108"/>
              </p:ext>
            </p:extLst>
          </p:nvPr>
        </p:nvGraphicFramePr>
        <p:xfrm>
          <a:off x="577748" y="4337055"/>
          <a:ext cx="2528950" cy="1249680"/>
        </p:xfrm>
        <a:graphic>
          <a:graphicData uri="http://schemas.openxmlformats.org/drawingml/2006/table">
            <a:tbl>
              <a:tblPr bandRow="1"/>
              <a:tblGrid>
                <a:gridCol w="1522901">
                  <a:extLst>
                    <a:ext uri="{9D8B030D-6E8A-4147-A177-3AD203B41FA5}">
                      <a16:colId xmlns="" xmlns:a16="http://schemas.microsoft.com/office/drawing/2014/main" val="751005662"/>
                    </a:ext>
                  </a:extLst>
                </a:gridCol>
                <a:gridCol w="1006049">
                  <a:extLst>
                    <a:ext uri="{9D8B030D-6E8A-4147-A177-3AD203B41FA5}">
                      <a16:colId xmlns="" xmlns:a16="http://schemas.microsoft.com/office/drawing/2014/main" val="32171675"/>
                    </a:ext>
                  </a:extLst>
                </a:gridCol>
              </a:tblGrid>
              <a:tr h="279000">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ctr"/>
                      <a:r>
                        <a:rPr kumimoji="1" lang="en-US" altLang="ja-JP" sz="1600" dirty="0" smtClean="0">
                          <a:latin typeface="+mj-lt"/>
                        </a:rPr>
                        <a:t>Interacting Obj.</a:t>
                      </a:r>
                      <a:endParaRPr kumimoji="1" lang="ja-JP" altLang="en-US" sz="16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ctr"/>
                      <a:r>
                        <a:rPr kumimoji="1" lang="en-US" altLang="ja-JP" sz="1600" dirty="0" smtClean="0">
                          <a:latin typeface="+mj-lt"/>
                        </a:rPr>
                        <a:t>Lamppost</a:t>
                      </a:r>
                      <a:endParaRPr kumimoji="1" lang="ja-JP" altLang="en-US" sz="16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3837372779"/>
                  </a:ext>
                </a:extLst>
              </a:tr>
              <a:tr h="279000">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ctr"/>
                      <a:r>
                        <a:rPr kumimoji="1" lang="en-US" altLang="ja-JP" sz="1600" dirty="0" smtClean="0">
                          <a:latin typeface="+mj-lt"/>
                        </a:rPr>
                        <a:t>Path gain</a:t>
                      </a:r>
                      <a:endParaRPr kumimoji="1" lang="ja-JP" altLang="en-US" sz="16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ctr"/>
                      <a:r>
                        <a:rPr kumimoji="1" lang="en-US" altLang="ja-JP" sz="1600" dirty="0" smtClean="0">
                          <a:latin typeface="+mj-lt"/>
                        </a:rPr>
                        <a:t>-112.6dB</a:t>
                      </a:r>
                      <a:endParaRPr kumimoji="1" lang="ja-JP" altLang="en-US" sz="16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62151125"/>
                  </a:ext>
                </a:extLst>
              </a:tr>
              <a:tr h="279000">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ctr"/>
                      <a:r>
                        <a:rPr kumimoji="1" lang="en-US" altLang="ja-JP" sz="1600" dirty="0" smtClean="0">
                          <a:latin typeface="+mj-lt"/>
                        </a:rPr>
                        <a:t>Difference</a:t>
                      </a:r>
                      <a:r>
                        <a:rPr kumimoji="1" lang="en-US" altLang="ja-JP" sz="1600" baseline="0" dirty="0" smtClean="0">
                          <a:latin typeface="+mj-lt"/>
                        </a:rPr>
                        <a:t> from direct path</a:t>
                      </a:r>
                      <a:endParaRPr kumimoji="1" lang="ja-JP" altLang="en-US" sz="16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ctr"/>
                      <a:r>
                        <a:rPr kumimoji="1" lang="en-US" altLang="ja-JP" sz="1600" dirty="0" smtClean="0">
                          <a:latin typeface="+mj-lt"/>
                        </a:rPr>
                        <a:t>-17.3dB</a:t>
                      </a:r>
                      <a:endParaRPr kumimoji="1" lang="ja-JP" altLang="en-US" sz="16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343008798"/>
                  </a:ext>
                </a:extLst>
              </a:tr>
            </a:tbl>
          </a:graphicData>
        </a:graphic>
      </p:graphicFrame>
      <p:graphicFrame>
        <p:nvGraphicFramePr>
          <p:cNvPr id="29" name="表 28"/>
          <p:cNvGraphicFramePr>
            <a:graphicFrameLocks noGrp="1"/>
          </p:cNvGraphicFramePr>
          <p:nvPr>
            <p:extLst>
              <p:ext uri="{D42A27DB-BD31-4B8C-83A1-F6EECF244321}">
                <p14:modId xmlns:p14="http://schemas.microsoft.com/office/powerpoint/2010/main" val="415708251"/>
              </p:ext>
            </p:extLst>
          </p:nvPr>
        </p:nvGraphicFramePr>
        <p:xfrm>
          <a:off x="6010911" y="4337054"/>
          <a:ext cx="2799458" cy="1252186"/>
        </p:xfrm>
        <a:graphic>
          <a:graphicData uri="http://schemas.openxmlformats.org/drawingml/2006/table">
            <a:tbl>
              <a:tblPr bandRow="1"/>
              <a:tblGrid>
                <a:gridCol w="1539067">
                  <a:extLst>
                    <a:ext uri="{9D8B030D-6E8A-4147-A177-3AD203B41FA5}">
                      <a16:colId xmlns="" xmlns:a16="http://schemas.microsoft.com/office/drawing/2014/main" val="751005662"/>
                    </a:ext>
                  </a:extLst>
                </a:gridCol>
                <a:gridCol w="1260391">
                  <a:extLst>
                    <a:ext uri="{9D8B030D-6E8A-4147-A177-3AD203B41FA5}">
                      <a16:colId xmlns="" xmlns:a16="http://schemas.microsoft.com/office/drawing/2014/main" val="32171675"/>
                    </a:ext>
                  </a:extLst>
                </a:gridCol>
              </a:tblGrid>
              <a:tr h="336533">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600" dirty="0" smtClean="0">
                          <a:latin typeface="+mj-lt"/>
                        </a:rPr>
                        <a:t>Interacting Obj</a:t>
                      </a:r>
                      <a:r>
                        <a:rPr kumimoji="1" lang="en-US" altLang="ja-JP" sz="1600" dirty="0">
                          <a:latin typeface="+mj-lt"/>
                        </a:rPr>
                        <a:t>.</a:t>
                      </a:r>
                      <a:endParaRPr kumimoji="1" lang="ja-JP" altLang="en-US" sz="1600" dirty="0" smtClean="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ctr"/>
                      <a:r>
                        <a:rPr kumimoji="1" lang="en-US" altLang="ja-JP" sz="1400" dirty="0" smtClean="0">
                          <a:latin typeface="+mj-lt"/>
                        </a:rPr>
                        <a:t>Weather</a:t>
                      </a:r>
                      <a:r>
                        <a:rPr kumimoji="1" lang="en-US" altLang="ja-JP" sz="1400" baseline="0" dirty="0" smtClean="0">
                          <a:latin typeface="+mj-lt"/>
                        </a:rPr>
                        <a:t> </a:t>
                      </a:r>
                      <a:r>
                        <a:rPr kumimoji="1" lang="en-US" altLang="ja-JP" sz="1400" dirty="0" smtClean="0">
                          <a:latin typeface="+mj-lt"/>
                        </a:rPr>
                        <a:t>Shed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3837372779"/>
                  </a:ext>
                </a:extLst>
              </a:tr>
              <a:tr h="336533">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ctr"/>
                      <a:r>
                        <a:rPr kumimoji="1" lang="en-US" altLang="ja-JP" sz="1600" dirty="0" smtClean="0">
                          <a:latin typeface="+mj-lt"/>
                        </a:rPr>
                        <a:t>Path gain</a:t>
                      </a:r>
                      <a:endParaRPr kumimoji="1" lang="ja-JP" altLang="en-US" sz="16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ctr"/>
                      <a:r>
                        <a:rPr kumimoji="1" lang="en-US" altLang="ja-JP" sz="1600" dirty="0" smtClean="0">
                          <a:latin typeface="+mj-lt"/>
                        </a:rPr>
                        <a:t>-115.5dB</a:t>
                      </a:r>
                      <a:endParaRPr kumimoji="1" lang="ja-JP" altLang="en-US" sz="16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62151125"/>
                  </a:ext>
                </a:extLst>
              </a:tr>
              <a:tr h="336533">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ctr"/>
                      <a:r>
                        <a:rPr kumimoji="1" lang="en-US" altLang="ja-JP" sz="1600" dirty="0" smtClean="0">
                          <a:latin typeface="+mj-lt"/>
                        </a:rPr>
                        <a:t>Direct path</a:t>
                      </a:r>
                      <a:r>
                        <a:rPr kumimoji="1" lang="en-US" altLang="ja-JP" sz="1600" baseline="0" dirty="0" smtClean="0">
                          <a:latin typeface="+mj-lt"/>
                        </a:rPr>
                        <a:t> from direct path</a:t>
                      </a:r>
                      <a:endParaRPr kumimoji="1" lang="ja-JP" altLang="en-US" sz="16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ctr"/>
                      <a:r>
                        <a:rPr kumimoji="1" lang="en-US" altLang="ja-JP" sz="1600" dirty="0" smtClean="0">
                          <a:latin typeface="+mj-lt"/>
                        </a:rPr>
                        <a:t>-17.7dB</a:t>
                      </a:r>
                      <a:endParaRPr kumimoji="1" lang="ja-JP" altLang="en-US" sz="16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343008798"/>
                  </a:ext>
                </a:extLst>
              </a:tr>
            </a:tbl>
          </a:graphicData>
        </a:graphic>
      </p:graphicFrame>
      <p:sp>
        <p:nvSpPr>
          <p:cNvPr id="30" name="テキスト ボックス 29"/>
          <p:cNvSpPr txBox="1"/>
          <p:nvPr/>
        </p:nvSpPr>
        <p:spPr>
          <a:xfrm>
            <a:off x="783611" y="5784328"/>
            <a:ext cx="1786029" cy="646331"/>
          </a:xfrm>
          <a:prstGeom prst="rect">
            <a:avLst/>
          </a:prstGeom>
          <a:noFill/>
        </p:spPr>
        <p:txBody>
          <a:bodyPr wrap="square" rtlCol="0">
            <a:spAutoFit/>
          </a:bodyPr>
          <a:lstStyle/>
          <a:p>
            <a:pPr algn="ctr" defTabSz="914400" fontAlgn="auto">
              <a:spcBef>
                <a:spcPts val="0"/>
              </a:spcBef>
              <a:spcAft>
                <a:spcPts val="0"/>
              </a:spcAft>
            </a:pPr>
            <a:r>
              <a:rPr lang="en-US" altLang="ja-JP" sz="1800" dirty="0" smtClean="0">
                <a:solidFill>
                  <a:schemeClr val="tx1"/>
                </a:solidFill>
                <a:latin typeface="+mj-lt"/>
                <a:ea typeface="ＭＳ Ｐゴシック" panose="020B0600070205080204" pitchFamily="50" charset="-128"/>
              </a:rPr>
              <a:t>Scattering</a:t>
            </a:r>
          </a:p>
          <a:p>
            <a:pPr algn="ctr" defTabSz="914400" fontAlgn="auto">
              <a:spcBef>
                <a:spcPts val="0"/>
              </a:spcBef>
              <a:spcAft>
                <a:spcPts val="0"/>
              </a:spcAft>
            </a:pPr>
            <a:r>
              <a:rPr lang="en-US" altLang="ja-JP" sz="1800" dirty="0" smtClean="0">
                <a:solidFill>
                  <a:schemeClr val="tx1"/>
                </a:solidFill>
                <a:latin typeface="+mj-lt"/>
                <a:ea typeface="ＭＳ Ｐゴシック" panose="020B0600070205080204" pitchFamily="50" charset="-128"/>
              </a:rPr>
              <a:t>-17.7~-17.3 dB</a:t>
            </a:r>
            <a:endParaRPr lang="ja-JP" altLang="en-US" sz="1800" dirty="0">
              <a:solidFill>
                <a:schemeClr val="tx1"/>
              </a:solidFill>
              <a:latin typeface="+mj-lt"/>
              <a:ea typeface="ＭＳ Ｐゴシック" panose="020B0600070205080204" pitchFamily="50" charset="-128"/>
            </a:endParaRPr>
          </a:p>
        </p:txBody>
      </p:sp>
      <p:sp>
        <p:nvSpPr>
          <p:cNvPr id="31" name="テキスト ボックス 30"/>
          <p:cNvSpPr txBox="1"/>
          <p:nvPr/>
        </p:nvSpPr>
        <p:spPr>
          <a:xfrm>
            <a:off x="4107988" y="5773009"/>
            <a:ext cx="2636166" cy="646331"/>
          </a:xfrm>
          <a:prstGeom prst="rect">
            <a:avLst/>
          </a:prstGeom>
          <a:noFill/>
        </p:spPr>
        <p:txBody>
          <a:bodyPr wrap="square" rtlCol="0">
            <a:spAutoFit/>
          </a:bodyPr>
          <a:lstStyle/>
          <a:p>
            <a:pPr algn="ctr" defTabSz="914400" fontAlgn="auto">
              <a:spcBef>
                <a:spcPts val="0"/>
              </a:spcBef>
              <a:spcAft>
                <a:spcPts val="0"/>
              </a:spcAft>
            </a:pPr>
            <a:r>
              <a:rPr lang="en-US" altLang="ja-JP" sz="1800" dirty="0" smtClean="0">
                <a:solidFill>
                  <a:schemeClr val="tx1"/>
                </a:solidFill>
                <a:latin typeface="+mj-lt"/>
                <a:ea typeface="ＭＳ Ｐゴシック" panose="020B0600070205080204" pitchFamily="50" charset="-128"/>
              </a:rPr>
              <a:t>Double-bounce</a:t>
            </a:r>
          </a:p>
          <a:p>
            <a:pPr algn="ctr" defTabSz="914400" fontAlgn="auto">
              <a:spcBef>
                <a:spcPts val="0"/>
              </a:spcBef>
              <a:spcAft>
                <a:spcPts val="0"/>
              </a:spcAft>
            </a:pPr>
            <a:r>
              <a:rPr lang="en-US" altLang="ja-JP" sz="1800" dirty="0" smtClean="0">
                <a:solidFill>
                  <a:schemeClr val="tx1"/>
                </a:solidFill>
                <a:latin typeface="+mj-lt"/>
                <a:ea typeface="ＭＳ Ｐゴシック" panose="020B0600070205080204" pitchFamily="50" charset="-128"/>
              </a:rPr>
              <a:t>-19~-15 dB</a:t>
            </a:r>
            <a:endParaRPr lang="ja-JP" altLang="en-US" sz="1800" dirty="0">
              <a:solidFill>
                <a:schemeClr val="tx1"/>
              </a:solidFill>
              <a:latin typeface="+mj-lt"/>
              <a:ea typeface="ＭＳ Ｐゴシック" panose="020B0600070205080204" pitchFamily="50" charset="-128"/>
            </a:endParaRPr>
          </a:p>
        </p:txBody>
      </p:sp>
      <p:sp>
        <p:nvSpPr>
          <p:cNvPr id="33" name="テキスト ボックス 32"/>
          <p:cNvSpPr txBox="1"/>
          <p:nvPr/>
        </p:nvSpPr>
        <p:spPr>
          <a:xfrm>
            <a:off x="2837468" y="5776238"/>
            <a:ext cx="1518508" cy="646331"/>
          </a:xfrm>
          <a:prstGeom prst="rect">
            <a:avLst/>
          </a:prstGeom>
          <a:noFill/>
        </p:spPr>
        <p:txBody>
          <a:bodyPr wrap="square" rtlCol="0">
            <a:spAutoFit/>
          </a:bodyPr>
          <a:lstStyle/>
          <a:p>
            <a:pPr algn="ctr" defTabSz="914400" fontAlgn="auto">
              <a:spcBef>
                <a:spcPts val="0"/>
              </a:spcBef>
              <a:spcAft>
                <a:spcPts val="0"/>
              </a:spcAft>
            </a:pPr>
            <a:r>
              <a:rPr lang="en-US" altLang="ja-JP" sz="1800" dirty="0" smtClean="0">
                <a:solidFill>
                  <a:schemeClr val="tx1"/>
                </a:solidFill>
                <a:latin typeface="+mj-lt"/>
                <a:ea typeface="ＭＳ Ｐゴシック" panose="020B0600070205080204" pitchFamily="50" charset="-128"/>
              </a:rPr>
              <a:t>Single-bounce</a:t>
            </a:r>
          </a:p>
          <a:p>
            <a:pPr algn="ctr" defTabSz="914400" fontAlgn="auto">
              <a:spcBef>
                <a:spcPts val="0"/>
              </a:spcBef>
              <a:spcAft>
                <a:spcPts val="0"/>
              </a:spcAft>
            </a:pPr>
            <a:r>
              <a:rPr lang="en-US" altLang="ja-JP" sz="1800" dirty="0" smtClean="0">
                <a:solidFill>
                  <a:schemeClr val="tx1"/>
                </a:solidFill>
                <a:latin typeface="+mj-lt"/>
                <a:ea typeface="ＭＳ Ｐゴシック" panose="020B0600070205080204" pitchFamily="50" charset="-128"/>
              </a:rPr>
              <a:t>-16~-10 dB</a:t>
            </a:r>
            <a:endParaRPr lang="ja-JP" altLang="en-US" sz="1800" dirty="0">
              <a:solidFill>
                <a:schemeClr val="tx1"/>
              </a:solidFill>
              <a:latin typeface="+mj-lt"/>
              <a:ea typeface="ＭＳ Ｐゴシック" panose="020B0600070205080204" pitchFamily="50" charset="-128"/>
            </a:endParaRPr>
          </a:p>
        </p:txBody>
      </p:sp>
      <p:sp>
        <p:nvSpPr>
          <p:cNvPr id="34" name="テキスト ボックス 33"/>
          <p:cNvSpPr txBox="1"/>
          <p:nvPr/>
        </p:nvSpPr>
        <p:spPr>
          <a:xfrm>
            <a:off x="6547700" y="5777977"/>
            <a:ext cx="1552691" cy="646331"/>
          </a:xfrm>
          <a:prstGeom prst="rect">
            <a:avLst/>
          </a:prstGeom>
          <a:noFill/>
        </p:spPr>
        <p:txBody>
          <a:bodyPr wrap="square" rtlCol="0">
            <a:spAutoFit/>
          </a:bodyPr>
          <a:lstStyle/>
          <a:p>
            <a:pPr algn="ctr" defTabSz="914400" fontAlgn="auto">
              <a:spcBef>
                <a:spcPts val="0"/>
              </a:spcBef>
              <a:spcAft>
                <a:spcPts val="0"/>
              </a:spcAft>
            </a:pPr>
            <a:r>
              <a:rPr lang="en-US" altLang="ja-JP" sz="1800" dirty="0" smtClean="0">
                <a:solidFill>
                  <a:schemeClr val="tx1"/>
                </a:solidFill>
                <a:latin typeface="+mj-lt"/>
                <a:ea typeface="ＭＳ Ｐゴシック" panose="020B0600070205080204" pitchFamily="50" charset="-128"/>
              </a:rPr>
              <a:t>Diffraction</a:t>
            </a:r>
          </a:p>
          <a:p>
            <a:pPr algn="ctr" defTabSz="914400" fontAlgn="auto">
              <a:spcBef>
                <a:spcPts val="0"/>
              </a:spcBef>
              <a:spcAft>
                <a:spcPts val="0"/>
              </a:spcAft>
            </a:pPr>
            <a:r>
              <a:rPr lang="en-US" altLang="ja-JP" sz="1800" dirty="0" smtClean="0">
                <a:solidFill>
                  <a:schemeClr val="tx1"/>
                </a:solidFill>
                <a:latin typeface="+mj-lt"/>
                <a:ea typeface="ＭＳ Ｐゴシック" panose="020B0600070205080204" pitchFamily="50" charset="-128"/>
              </a:rPr>
              <a:t>-17.25 dB</a:t>
            </a:r>
            <a:endParaRPr lang="ja-JP" altLang="en-US" sz="1800" dirty="0">
              <a:solidFill>
                <a:schemeClr val="tx1"/>
              </a:solidFill>
              <a:latin typeface="+mj-lt"/>
              <a:ea typeface="ＭＳ Ｐゴシック" panose="020B0600070205080204" pitchFamily="50" charset="-128"/>
            </a:endParaRPr>
          </a:p>
        </p:txBody>
      </p:sp>
      <p:sp>
        <p:nvSpPr>
          <p:cNvPr id="5" name="日付プレースホルダー 4"/>
          <p:cNvSpPr>
            <a:spLocks noGrp="1"/>
          </p:cNvSpPr>
          <p:nvPr>
            <p:ph type="dt" idx="15"/>
          </p:nvPr>
        </p:nvSpPr>
        <p:spPr/>
        <p:txBody>
          <a:bodyPr/>
          <a:lstStyle/>
          <a:p>
            <a:r>
              <a:rPr lang="en-US" altLang="ja-JP" smtClean="0"/>
              <a:t>March 2016</a:t>
            </a:r>
            <a:endParaRPr lang="en-GB" dirty="0"/>
          </a:p>
        </p:txBody>
      </p:sp>
      <p:sp>
        <p:nvSpPr>
          <p:cNvPr id="6" name="フッター プレースホルダー 5"/>
          <p:cNvSpPr>
            <a:spLocks noGrp="1"/>
          </p:cNvSpPr>
          <p:nvPr>
            <p:ph type="ftr" idx="14"/>
          </p:nvPr>
        </p:nvSpPr>
        <p:spPr/>
        <p:txBody>
          <a:bodyPr/>
          <a:lstStyle/>
          <a:p>
            <a:r>
              <a:rPr lang="en-GB" smtClean="0"/>
              <a:t>Minseok Kim, Niigata University</a:t>
            </a:r>
            <a:endParaRPr lang="en-GB" dirty="0"/>
          </a:p>
        </p:txBody>
      </p:sp>
      <p:sp>
        <p:nvSpPr>
          <p:cNvPr id="7" name="スライド番号プレースホルダー 6"/>
          <p:cNvSpPr>
            <a:spLocks noGrp="1"/>
          </p:cNvSpPr>
          <p:nvPr>
            <p:ph type="sldNum" idx="12"/>
          </p:nvPr>
        </p:nvSpPr>
        <p:spPr/>
        <p:txBody>
          <a:bodyPr/>
          <a:lstStyle/>
          <a:p>
            <a:r>
              <a:rPr lang="en-GB" smtClean="0"/>
              <a:t>Slide </a:t>
            </a:r>
            <a:fld id="{440F5867-744E-4AA6-B0ED-4C44D2DFBB7B}" type="slidenum">
              <a:rPr lang="en-GB" smtClean="0"/>
              <a:pPr/>
              <a:t>17</a:t>
            </a:fld>
            <a:endParaRPr lang="en-GB" dirty="0"/>
          </a:p>
        </p:txBody>
      </p:sp>
    </p:spTree>
    <p:extLst>
      <p:ext uri="{BB962C8B-B14F-4D97-AF65-F5344CB8AC3E}">
        <p14:creationId xmlns:p14="http://schemas.microsoft.com/office/powerpoint/2010/main" val="7235866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p:txBody>
          <a:bodyPr/>
          <a:lstStyle/>
          <a:p>
            <a:r>
              <a:rPr lang="en-US" altLang="ja-JP" dirty="0" smtClean="0"/>
              <a:t>Propagation Mechanism Summary</a:t>
            </a:r>
            <a:endParaRPr lang="ja-JP" altLang="en-US" dirty="0" smtClean="0"/>
          </a:p>
        </p:txBody>
      </p:sp>
      <p:sp>
        <p:nvSpPr>
          <p:cNvPr id="4" name="コンテンツ プレースホルダー 3"/>
          <p:cNvSpPr>
            <a:spLocks noGrp="1"/>
          </p:cNvSpPr>
          <p:nvPr>
            <p:ph idx="1"/>
          </p:nvPr>
        </p:nvSpPr>
        <p:spPr>
          <a:xfrm>
            <a:off x="539552" y="5783187"/>
            <a:ext cx="8194675" cy="670149"/>
          </a:xfrm>
        </p:spPr>
        <p:txBody>
          <a:bodyPr/>
          <a:lstStyle/>
          <a:p>
            <a:r>
              <a:rPr lang="en-US" altLang="ja-JP" sz="2000" dirty="0" smtClean="0"/>
              <a:t>Strong single-bounce reflection from nearby buildings should be deterministically modeled</a:t>
            </a:r>
            <a:endParaRPr kumimoji="1" lang="ja-JP" altLang="en-US" sz="2000" dirty="0"/>
          </a:p>
        </p:txBody>
      </p:sp>
      <p:graphicFrame>
        <p:nvGraphicFramePr>
          <p:cNvPr id="7" name="オブジェクト 6"/>
          <p:cNvGraphicFramePr>
            <a:graphicFrameLocks noChangeAspect="1"/>
          </p:cNvGraphicFramePr>
          <p:nvPr>
            <p:extLst>
              <p:ext uri="{D42A27DB-BD31-4B8C-83A1-F6EECF244321}">
                <p14:modId xmlns:p14="http://schemas.microsoft.com/office/powerpoint/2010/main" val="425733794"/>
              </p:ext>
            </p:extLst>
          </p:nvPr>
        </p:nvGraphicFramePr>
        <p:xfrm>
          <a:off x="295275" y="1628800"/>
          <a:ext cx="8585200" cy="4076700"/>
        </p:xfrm>
        <a:graphic>
          <a:graphicData uri="http://schemas.openxmlformats.org/presentationml/2006/ole">
            <mc:AlternateContent xmlns:mc="http://schemas.openxmlformats.org/markup-compatibility/2006">
              <mc:Choice xmlns:v="urn:schemas-microsoft-com:vml" Requires="v">
                <p:oleObj spid="_x0000_s4204" name="ワークシート" r:id="rId4" imgW="8867570" imgH="4210050" progId="Excel.Sheet.12">
                  <p:embed/>
                </p:oleObj>
              </mc:Choice>
              <mc:Fallback>
                <p:oleObj name="ワークシート" r:id="rId4" imgW="8867570" imgH="4210050" progId="Excel.Sheet.12">
                  <p:embed/>
                  <p:pic>
                    <p:nvPicPr>
                      <p:cNvPr id="0" name=""/>
                      <p:cNvPicPr/>
                      <p:nvPr/>
                    </p:nvPicPr>
                    <p:blipFill>
                      <a:blip r:embed="rId5"/>
                      <a:stretch>
                        <a:fillRect/>
                      </a:stretch>
                    </p:blipFill>
                    <p:spPr>
                      <a:xfrm>
                        <a:off x="295275" y="1628800"/>
                        <a:ext cx="8585200" cy="4076700"/>
                      </a:xfrm>
                      <a:prstGeom prst="rect">
                        <a:avLst/>
                      </a:prstGeom>
                      <a:solidFill>
                        <a:schemeClr val="bg1"/>
                      </a:solidFill>
                    </p:spPr>
                  </p:pic>
                </p:oleObj>
              </mc:Fallback>
            </mc:AlternateContent>
          </a:graphicData>
        </a:graphic>
      </p:graphicFrame>
      <p:sp>
        <p:nvSpPr>
          <p:cNvPr id="5" name="日付プレースホルダー 4"/>
          <p:cNvSpPr>
            <a:spLocks noGrp="1"/>
          </p:cNvSpPr>
          <p:nvPr>
            <p:ph type="dt" idx="15"/>
          </p:nvPr>
        </p:nvSpPr>
        <p:spPr/>
        <p:txBody>
          <a:bodyPr/>
          <a:lstStyle/>
          <a:p>
            <a:r>
              <a:rPr lang="en-US" altLang="ja-JP" smtClean="0"/>
              <a:t>March 2016</a:t>
            </a:r>
            <a:endParaRPr lang="en-GB" dirty="0"/>
          </a:p>
        </p:txBody>
      </p:sp>
      <p:sp>
        <p:nvSpPr>
          <p:cNvPr id="6" name="フッター プレースホルダー 5"/>
          <p:cNvSpPr>
            <a:spLocks noGrp="1"/>
          </p:cNvSpPr>
          <p:nvPr>
            <p:ph type="ftr" idx="14"/>
          </p:nvPr>
        </p:nvSpPr>
        <p:spPr/>
        <p:txBody>
          <a:bodyPr/>
          <a:lstStyle/>
          <a:p>
            <a:r>
              <a:rPr lang="en-GB" smtClean="0"/>
              <a:t>Minseok Kim, Niigata University</a:t>
            </a:r>
            <a:endParaRPr lang="en-GB" dirty="0"/>
          </a:p>
        </p:txBody>
      </p:sp>
      <p:sp>
        <p:nvSpPr>
          <p:cNvPr id="8" name="スライド番号プレースホルダー 7"/>
          <p:cNvSpPr>
            <a:spLocks noGrp="1"/>
          </p:cNvSpPr>
          <p:nvPr>
            <p:ph type="sldNum" idx="12"/>
          </p:nvPr>
        </p:nvSpPr>
        <p:spPr/>
        <p:txBody>
          <a:bodyPr/>
          <a:lstStyle/>
          <a:p>
            <a:r>
              <a:rPr lang="en-GB" smtClean="0"/>
              <a:t>Slide </a:t>
            </a:r>
            <a:fld id="{440F5867-744E-4AA6-B0ED-4C44D2DFBB7B}" type="slidenum">
              <a:rPr lang="en-GB" smtClean="0"/>
              <a:pPr/>
              <a:t>18</a:t>
            </a:fld>
            <a:endParaRPr lang="en-GB" dirty="0"/>
          </a:p>
        </p:txBody>
      </p:sp>
    </p:spTree>
    <p:extLst>
      <p:ext uri="{BB962C8B-B14F-4D97-AF65-F5344CB8AC3E}">
        <p14:creationId xmlns:p14="http://schemas.microsoft.com/office/powerpoint/2010/main" val="26279870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683568" y="2492896"/>
            <a:ext cx="7791450" cy="1223963"/>
          </a:xfrm>
          <a:prstGeom prst="rect">
            <a:avLst/>
          </a:prstGeom>
        </p:spPr>
        <p:txBody>
          <a:bodyPr anchor="ctr"/>
          <a:lstStyle>
            <a:lvl1pPr algn="ctr" defTabSz="449263" rtl="0" eaLnBrk="0" fontAlgn="base" hangingPunct="0">
              <a:lnSpc>
                <a:spcPct val="93000"/>
              </a:lnSpc>
              <a:spcBef>
                <a:spcPct val="0"/>
              </a:spcBef>
              <a:spcAft>
                <a:spcPct val="0"/>
              </a:spcAft>
              <a:buClr>
                <a:srgbClr val="333399"/>
              </a:buClr>
              <a:buSzPct val="100000"/>
              <a:buFont typeface="Garamond" pitchFamily="18" charset="0"/>
              <a:defRPr sz="4000" b="1">
                <a:solidFill>
                  <a:srgbClr val="003E1F"/>
                </a:solidFill>
                <a:latin typeface="+mj-lt"/>
                <a:ea typeface="+mj-ea"/>
                <a:cs typeface="+mj-cs"/>
              </a:defRPr>
            </a:lvl1pPr>
            <a:lvl2pPr algn="ctr" defTabSz="449263" rtl="0" eaLnBrk="0" fontAlgn="base" hangingPunct="0">
              <a:lnSpc>
                <a:spcPct val="93000"/>
              </a:lnSpc>
              <a:spcBef>
                <a:spcPct val="0"/>
              </a:spcBef>
              <a:spcAft>
                <a:spcPct val="0"/>
              </a:spcAft>
              <a:buClr>
                <a:srgbClr val="333399"/>
              </a:buClr>
              <a:buSzPct val="100000"/>
              <a:buFont typeface="Garamond" pitchFamily="18" charset="0"/>
              <a:defRPr sz="4000" b="1">
                <a:solidFill>
                  <a:srgbClr val="333399"/>
                </a:solidFill>
                <a:latin typeface="Garamond" pitchFamily="16" charset="0"/>
                <a:ea typeface="ＭＳ Ｐゴシック" pitchFamily="48" charset="-128"/>
              </a:defRPr>
            </a:lvl2pPr>
            <a:lvl3pPr algn="ctr" defTabSz="449263" rtl="0" eaLnBrk="0" fontAlgn="base" hangingPunct="0">
              <a:lnSpc>
                <a:spcPct val="93000"/>
              </a:lnSpc>
              <a:spcBef>
                <a:spcPct val="0"/>
              </a:spcBef>
              <a:spcAft>
                <a:spcPct val="0"/>
              </a:spcAft>
              <a:buClr>
                <a:srgbClr val="333399"/>
              </a:buClr>
              <a:buSzPct val="100000"/>
              <a:buFont typeface="Garamond" pitchFamily="18" charset="0"/>
              <a:defRPr sz="4000" b="1">
                <a:solidFill>
                  <a:srgbClr val="333399"/>
                </a:solidFill>
                <a:latin typeface="Garamond" pitchFamily="16" charset="0"/>
                <a:ea typeface="ＭＳ Ｐゴシック" pitchFamily="48" charset="-128"/>
              </a:defRPr>
            </a:lvl3pPr>
            <a:lvl4pPr algn="ctr" defTabSz="449263" rtl="0" eaLnBrk="0" fontAlgn="base" hangingPunct="0">
              <a:lnSpc>
                <a:spcPct val="93000"/>
              </a:lnSpc>
              <a:spcBef>
                <a:spcPct val="0"/>
              </a:spcBef>
              <a:spcAft>
                <a:spcPct val="0"/>
              </a:spcAft>
              <a:buClr>
                <a:srgbClr val="333399"/>
              </a:buClr>
              <a:buSzPct val="100000"/>
              <a:buFont typeface="Garamond" pitchFamily="18" charset="0"/>
              <a:defRPr sz="4000" b="1">
                <a:solidFill>
                  <a:srgbClr val="333399"/>
                </a:solidFill>
                <a:latin typeface="Garamond" pitchFamily="16" charset="0"/>
                <a:ea typeface="ＭＳ Ｐゴシック" pitchFamily="48" charset="-128"/>
              </a:defRPr>
            </a:lvl4pPr>
            <a:lvl5pPr algn="ctr" defTabSz="449263" rtl="0" eaLnBrk="0" fontAlgn="base" hangingPunct="0">
              <a:lnSpc>
                <a:spcPct val="93000"/>
              </a:lnSpc>
              <a:spcBef>
                <a:spcPct val="0"/>
              </a:spcBef>
              <a:spcAft>
                <a:spcPct val="0"/>
              </a:spcAft>
              <a:buClr>
                <a:srgbClr val="333399"/>
              </a:buClr>
              <a:buSzPct val="100000"/>
              <a:buFont typeface="Garamond" pitchFamily="18" charset="0"/>
              <a:defRPr sz="4000" b="1">
                <a:solidFill>
                  <a:srgbClr val="333399"/>
                </a:solidFill>
                <a:latin typeface="Garamond" pitchFamily="16" charset="0"/>
                <a:ea typeface="ＭＳ Ｐゴシック" pitchFamily="48" charset="-128"/>
              </a:defRPr>
            </a:lvl5pPr>
            <a:lvl6pPr marL="457200" algn="ctr" defTabSz="449263" rtl="0" eaLnBrk="0" fontAlgn="base" hangingPunct="0">
              <a:lnSpc>
                <a:spcPct val="93000"/>
              </a:lnSpc>
              <a:spcBef>
                <a:spcPct val="0"/>
              </a:spcBef>
              <a:spcAft>
                <a:spcPct val="0"/>
              </a:spcAft>
              <a:buClr>
                <a:srgbClr val="333399"/>
              </a:buClr>
              <a:buSzPct val="100000"/>
              <a:buFont typeface="Garamond" pitchFamily="16" charset="0"/>
              <a:defRPr sz="4000" b="1">
                <a:solidFill>
                  <a:srgbClr val="333399"/>
                </a:solidFill>
                <a:latin typeface="Garamond" pitchFamily="16" charset="0"/>
                <a:ea typeface="ＭＳ Ｐゴシック" pitchFamily="48" charset="-128"/>
              </a:defRPr>
            </a:lvl6pPr>
            <a:lvl7pPr marL="914400" algn="ctr" defTabSz="449263" rtl="0" eaLnBrk="0" fontAlgn="base" hangingPunct="0">
              <a:lnSpc>
                <a:spcPct val="93000"/>
              </a:lnSpc>
              <a:spcBef>
                <a:spcPct val="0"/>
              </a:spcBef>
              <a:spcAft>
                <a:spcPct val="0"/>
              </a:spcAft>
              <a:buClr>
                <a:srgbClr val="333399"/>
              </a:buClr>
              <a:buSzPct val="100000"/>
              <a:buFont typeface="Garamond" pitchFamily="16" charset="0"/>
              <a:defRPr sz="4000" b="1">
                <a:solidFill>
                  <a:srgbClr val="333399"/>
                </a:solidFill>
                <a:latin typeface="Garamond" pitchFamily="16" charset="0"/>
                <a:ea typeface="ＭＳ Ｐゴシック" pitchFamily="48" charset="-128"/>
              </a:defRPr>
            </a:lvl7pPr>
            <a:lvl8pPr marL="1371600" algn="ctr" defTabSz="449263" rtl="0" eaLnBrk="0" fontAlgn="base" hangingPunct="0">
              <a:lnSpc>
                <a:spcPct val="93000"/>
              </a:lnSpc>
              <a:spcBef>
                <a:spcPct val="0"/>
              </a:spcBef>
              <a:spcAft>
                <a:spcPct val="0"/>
              </a:spcAft>
              <a:buClr>
                <a:srgbClr val="333399"/>
              </a:buClr>
              <a:buSzPct val="100000"/>
              <a:buFont typeface="Garamond" pitchFamily="16" charset="0"/>
              <a:defRPr sz="4000" b="1">
                <a:solidFill>
                  <a:srgbClr val="333399"/>
                </a:solidFill>
                <a:latin typeface="Garamond" pitchFamily="16" charset="0"/>
                <a:ea typeface="ＭＳ Ｐゴシック" pitchFamily="48" charset="-128"/>
              </a:defRPr>
            </a:lvl8pPr>
            <a:lvl9pPr marL="1828800" algn="ctr" defTabSz="449263" rtl="0" eaLnBrk="0" fontAlgn="base" hangingPunct="0">
              <a:lnSpc>
                <a:spcPct val="93000"/>
              </a:lnSpc>
              <a:spcBef>
                <a:spcPct val="0"/>
              </a:spcBef>
              <a:spcAft>
                <a:spcPct val="0"/>
              </a:spcAft>
              <a:buClr>
                <a:srgbClr val="333399"/>
              </a:buClr>
              <a:buSzPct val="100000"/>
              <a:buFont typeface="Garamond" pitchFamily="16" charset="0"/>
              <a:defRPr sz="4000" b="1">
                <a:solidFill>
                  <a:srgbClr val="333399"/>
                </a:solidFill>
                <a:latin typeface="Garamond" pitchFamily="16" charset="0"/>
                <a:ea typeface="ＭＳ Ｐゴシック" pitchFamily="48" charset="-128"/>
              </a:defRPr>
            </a:lvl9pPr>
          </a:lstStyle>
          <a:p>
            <a:r>
              <a:rPr kumimoji="0" lang="en-US" altLang="ja-JP" kern="0" dirty="0" smtClean="0">
                <a:solidFill>
                  <a:schemeClr val="tx1"/>
                </a:solidFill>
                <a:ea typeface="ＭＳ Ｐゴシック" charset="-128"/>
              </a:rPr>
              <a:t>Channel Modeling</a:t>
            </a:r>
            <a:endParaRPr kumimoji="0" lang="en-US" altLang="ja-JP" kern="0" dirty="0">
              <a:solidFill>
                <a:schemeClr val="tx1"/>
              </a:solidFill>
              <a:ea typeface="ＭＳ Ｐゴシック" charset="-128"/>
            </a:endParaRPr>
          </a:p>
        </p:txBody>
      </p:sp>
      <p:sp>
        <p:nvSpPr>
          <p:cNvPr id="4" name="日付プレースホルダー 3"/>
          <p:cNvSpPr>
            <a:spLocks noGrp="1"/>
          </p:cNvSpPr>
          <p:nvPr>
            <p:ph type="dt" idx="10"/>
          </p:nvPr>
        </p:nvSpPr>
        <p:spPr/>
        <p:txBody>
          <a:bodyPr/>
          <a:lstStyle/>
          <a:p>
            <a:r>
              <a:rPr lang="en-US" altLang="ja-JP" smtClean="0"/>
              <a:t>March 2016</a:t>
            </a:r>
            <a:endParaRPr lang="en-GB"/>
          </a:p>
        </p:txBody>
      </p:sp>
      <p:sp>
        <p:nvSpPr>
          <p:cNvPr id="5" name="フッター プレースホルダー 4"/>
          <p:cNvSpPr>
            <a:spLocks noGrp="1"/>
          </p:cNvSpPr>
          <p:nvPr>
            <p:ph type="ftr" idx="11"/>
          </p:nvPr>
        </p:nvSpPr>
        <p:spPr/>
        <p:txBody>
          <a:bodyPr/>
          <a:lstStyle/>
          <a:p>
            <a:r>
              <a:rPr lang="en-GB" smtClean="0"/>
              <a:t>Minseok Kim, Niigata University</a:t>
            </a:r>
            <a:endParaRPr lang="en-GB"/>
          </a:p>
        </p:txBody>
      </p:sp>
      <p:sp>
        <p:nvSpPr>
          <p:cNvPr id="7" name="スライド番号プレースホルダー 6"/>
          <p:cNvSpPr>
            <a:spLocks noGrp="1"/>
          </p:cNvSpPr>
          <p:nvPr>
            <p:ph type="sldNum" idx="12"/>
          </p:nvPr>
        </p:nvSpPr>
        <p:spPr/>
        <p:txBody>
          <a:bodyPr/>
          <a:lstStyle/>
          <a:p>
            <a:r>
              <a:rPr lang="en-GB" smtClean="0"/>
              <a:t>Slide </a:t>
            </a:r>
            <a:fld id="{F5D8E26B-7BCF-4D25-9C89-0168A6618F18}" type="slidenum">
              <a:rPr lang="en-GB" smtClean="0"/>
              <a:pPr/>
              <a:t>19</a:t>
            </a:fld>
            <a:endParaRPr lang="en-GB"/>
          </a:p>
        </p:txBody>
      </p:sp>
    </p:spTree>
    <p:extLst>
      <p:ext uri="{BB962C8B-B14F-4D97-AF65-F5344CB8AC3E}">
        <p14:creationId xmlns:p14="http://schemas.microsoft.com/office/powerpoint/2010/main" val="40100569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idx="15"/>
          </p:nvPr>
        </p:nvSpPr>
        <p:spPr>
          <a:xfrm>
            <a:off x="696912" y="333375"/>
            <a:ext cx="2589203" cy="273050"/>
          </a:xfrm>
        </p:spPr>
        <p:txBody>
          <a:bodyPr/>
          <a:lstStyle/>
          <a:p>
            <a:r>
              <a:rPr lang="en-US" altLang="ja-JP" smtClean="0"/>
              <a:t>March 2016</a:t>
            </a:r>
            <a:endParaRPr lang="en-GB" dirty="0"/>
          </a:p>
        </p:txBody>
      </p:sp>
      <p:sp>
        <p:nvSpPr>
          <p:cNvPr id="4097" name="Rectangle 1"/>
          <p:cNvSpPr>
            <a:spLocks noGrp="1" noChangeArrowheads="1"/>
          </p:cNvSpPr>
          <p:nvPr>
            <p:ph type="title"/>
          </p:nvPr>
        </p:nvSpPr>
        <p:spPr>
          <a:xfrm>
            <a:off x="685800" y="685800"/>
            <a:ext cx="7772400" cy="1066800"/>
          </a:xfrm>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mtClean="0"/>
              <a:t>Abstract</a:t>
            </a:r>
            <a:endParaRPr lang="en-GB"/>
          </a:p>
        </p:txBody>
      </p:sp>
      <p:sp>
        <p:nvSpPr>
          <p:cNvPr id="4098" name="Rectangle 2"/>
          <p:cNvSpPr>
            <a:spLocks noGrp="1" noChangeArrowheads="1"/>
          </p:cNvSpPr>
          <p:nvPr>
            <p:ph type="body" idx="1"/>
          </p:nvPr>
        </p:nvSpPr>
        <p:spPr>
          <a:xfrm>
            <a:off x="685800" y="1981199"/>
            <a:ext cx="7772400" cy="4494213"/>
          </a:xfrm>
          <a:ln/>
        </p:spPr>
        <p:txBody>
          <a:bodyPr/>
          <a:lstStyle/>
          <a:p>
            <a:pPr algn="just">
              <a:buFont typeface="Arial" panose="020B0604020202020204" pitchFamily="34"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altLang="ja-JP" dirty="0"/>
              <a:t>In </a:t>
            </a:r>
            <a:r>
              <a:rPr lang="en-US" altLang="ja-JP" dirty="0" smtClean="0"/>
              <a:t>this</a:t>
            </a:r>
            <a:r>
              <a:rPr lang="en-US" altLang="ja-JP" dirty="0" smtClean="0"/>
              <a:t> </a:t>
            </a:r>
            <a:r>
              <a:rPr lang="en-US" altLang="ja-JP" dirty="0"/>
              <a:t>contribution, the channel measurement results in an outdoor environment in Niigata university campus at an </a:t>
            </a:r>
            <a:r>
              <a:rPr lang="en-US" altLang="ja-JP" dirty="0" smtClean="0"/>
              <a:t>mm-wave band </a:t>
            </a:r>
            <a:r>
              <a:rPr lang="en-US" altLang="ja-JP" dirty="0"/>
              <a:t>of </a:t>
            </a:r>
            <a:r>
              <a:rPr lang="en-US" altLang="ja-JP" dirty="0" smtClean="0"/>
              <a:t>58.5 </a:t>
            </a:r>
            <a:r>
              <a:rPr lang="en-US" altLang="ja-JP" dirty="0"/>
              <a:t>GHz assuming an open area outdoor hotspot access scenario will be introduced. </a:t>
            </a:r>
            <a:endParaRPr lang="en-GB" dirty="0" smtClean="0"/>
          </a:p>
        </p:txBody>
      </p:sp>
      <p:sp>
        <p:nvSpPr>
          <p:cNvPr id="15" name="フッター プレースホルダー 14"/>
          <p:cNvSpPr>
            <a:spLocks noGrp="1"/>
          </p:cNvSpPr>
          <p:nvPr>
            <p:ph type="ftr" idx="14"/>
          </p:nvPr>
        </p:nvSpPr>
        <p:spPr/>
        <p:txBody>
          <a:bodyPr/>
          <a:lstStyle/>
          <a:p>
            <a:r>
              <a:rPr lang="en-GB" smtClean="0"/>
              <a:t>Minseok Kim, Niigata University</a:t>
            </a:r>
            <a:endParaRPr lang="en-GB" dirty="0"/>
          </a:p>
        </p:txBody>
      </p:sp>
      <p:sp>
        <p:nvSpPr>
          <p:cNvPr id="16" name="スライド番号プレースホルダー 15"/>
          <p:cNvSpPr>
            <a:spLocks noGrp="1"/>
          </p:cNvSpPr>
          <p:nvPr>
            <p:ph type="sldNum" idx="12"/>
          </p:nvPr>
        </p:nvSpPr>
        <p:spPr/>
        <p:txBody>
          <a:bodyPr/>
          <a:lstStyle/>
          <a:p>
            <a:r>
              <a:rPr lang="en-GB" smtClean="0"/>
              <a:t>Slide </a:t>
            </a:r>
            <a:fld id="{440F5867-744E-4AA6-B0ED-4C44D2DFBB7B}" type="slidenum">
              <a:rPr lang="en-GB" smtClean="0"/>
              <a:pPr/>
              <a:t>2</a:t>
            </a:fld>
            <a:endParaRPr lang="en-GB"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Shape 97"/>
          <p:cNvSpPr>
            <a:spLocks noGrp="1"/>
          </p:cNvSpPr>
          <p:nvPr>
            <p:ph type="title"/>
          </p:nvPr>
        </p:nvSpPr>
        <p:spPr/>
        <p:txBody>
          <a:bodyPr/>
          <a:lstStyle>
            <a:lvl1pPr defTabSz="905255">
              <a:defRPr sz="3663"/>
            </a:lvl1pPr>
          </a:lstStyle>
          <a:p>
            <a:r>
              <a:rPr lang="en-US" sz="3200" dirty="0" smtClean="0"/>
              <a:t>IEEE802.11ay Outdoor Channel Model</a:t>
            </a:r>
            <a:endParaRPr lang="en-US" sz="3200" dirty="0"/>
          </a:p>
        </p:txBody>
      </p:sp>
      <p:sp>
        <p:nvSpPr>
          <p:cNvPr id="96" name="Shape 96"/>
          <p:cNvSpPr>
            <a:spLocks noGrp="1"/>
          </p:cNvSpPr>
          <p:nvPr>
            <p:ph idx="1"/>
          </p:nvPr>
        </p:nvSpPr>
        <p:spPr/>
        <p:txBody>
          <a:bodyPr/>
          <a:lstStyle/>
          <a:p>
            <a:pPr>
              <a:buFont typeface="Arial" panose="020B0604020202020204" pitchFamily="34" charset="0"/>
              <a:buChar char="•"/>
            </a:pPr>
            <a:r>
              <a:rPr lang="en-US" altLang="ja-JP" dirty="0" smtClean="0"/>
              <a:t>Quasi-deterministic model based on MiWEBA</a:t>
            </a:r>
            <a:r>
              <a:rPr lang="ja-JP" altLang="en-US" dirty="0"/>
              <a:t> </a:t>
            </a:r>
            <a:r>
              <a:rPr lang="en-US" altLang="ja-JP" dirty="0" smtClean="0"/>
              <a:t>[2]</a:t>
            </a:r>
          </a:p>
          <a:p>
            <a:pPr>
              <a:buFont typeface="Arial" panose="020B0604020202020204" pitchFamily="34" charset="0"/>
              <a:buChar char="•"/>
            </a:pPr>
            <a:r>
              <a:rPr lang="en-US" altLang="ja-JP" dirty="0" smtClean="0"/>
              <a:t>Deterministic components</a:t>
            </a:r>
            <a:endParaRPr lang="ja-JP" altLang="en-US" dirty="0" smtClean="0"/>
          </a:p>
          <a:p>
            <a:pPr marL="800100" lvl="1" indent="-342900">
              <a:buFont typeface="Arial" panose="020B0604020202020204" pitchFamily="34" charset="0"/>
              <a:buChar char="•"/>
            </a:pPr>
            <a:r>
              <a:rPr lang="en-US" altLang="ja-JP" dirty="0" smtClean="0"/>
              <a:t>LoS, Ground reflection, Near-wall reflection</a:t>
            </a:r>
            <a:endParaRPr lang="ja-JP" altLang="en-US" dirty="0" smtClean="0"/>
          </a:p>
          <a:p>
            <a:pPr marL="800100" lvl="1" indent="-342900">
              <a:buFont typeface="Arial" panose="020B0604020202020204" pitchFamily="34" charset="0"/>
              <a:buChar char="•"/>
            </a:pPr>
            <a:r>
              <a:rPr lang="en-US" altLang="ja-JP" dirty="0" smtClean="0"/>
              <a:t>Determined by the location of Tx and Rx in the surrounding environment</a:t>
            </a:r>
            <a:endParaRPr lang="ja-JP" altLang="en-US" dirty="0" smtClean="0"/>
          </a:p>
          <a:p>
            <a:pPr>
              <a:buFont typeface="Arial" panose="020B0604020202020204" pitchFamily="34" charset="0"/>
              <a:buChar char="•"/>
            </a:pPr>
            <a:r>
              <a:rPr lang="en-US" altLang="ja-JP" dirty="0" smtClean="0"/>
              <a:t>Random components</a:t>
            </a:r>
            <a:endParaRPr lang="ja-JP" altLang="en-US" dirty="0" smtClean="0"/>
          </a:p>
          <a:p>
            <a:pPr marL="800100" lvl="1" indent="-342900">
              <a:buFont typeface="Arial" panose="020B0604020202020204" pitchFamily="34" charset="0"/>
              <a:buChar char="•"/>
            </a:pPr>
            <a:r>
              <a:rPr lang="en-US" altLang="ja-JP" dirty="0" smtClean="0"/>
              <a:t>Reflection from </a:t>
            </a:r>
            <a:r>
              <a:rPr lang="en-US" altLang="ja-JP" dirty="0"/>
              <a:t>far-away static objects </a:t>
            </a:r>
            <a:r>
              <a:rPr lang="en-US" altLang="ja-JP" dirty="0" smtClean="0"/>
              <a:t/>
            </a:r>
            <a:br>
              <a:rPr lang="en-US" altLang="ja-JP" dirty="0" smtClean="0"/>
            </a:br>
            <a:r>
              <a:rPr lang="en-US" altLang="ja-JP" dirty="0" smtClean="0"/>
              <a:t>and random objects</a:t>
            </a:r>
          </a:p>
          <a:p>
            <a:pPr marL="800100" lvl="1" indent="-342900">
              <a:buFont typeface="Arial" panose="020B0604020202020204" pitchFamily="34" charset="0"/>
              <a:buChar char="•"/>
            </a:pPr>
            <a:r>
              <a:rPr lang="en-US" altLang="ja-JP" dirty="0" smtClean="0"/>
              <a:t>Statistically </a:t>
            </a:r>
            <a:r>
              <a:rPr lang="en-US" altLang="ja-JP" dirty="0"/>
              <a:t>modeled</a:t>
            </a:r>
            <a:endParaRPr lang="ja-JP" altLang="en-US" dirty="0"/>
          </a:p>
        </p:txBody>
      </p:sp>
      <p:grpSp>
        <p:nvGrpSpPr>
          <p:cNvPr id="132" name="Group 132"/>
          <p:cNvGrpSpPr/>
          <p:nvPr/>
        </p:nvGrpSpPr>
        <p:grpSpPr>
          <a:xfrm>
            <a:off x="5713214" y="3501008"/>
            <a:ext cx="3683322" cy="2545446"/>
            <a:chOff x="0" y="0"/>
            <a:chExt cx="3683320" cy="2545445"/>
          </a:xfrm>
        </p:grpSpPr>
        <p:sp>
          <p:nvSpPr>
            <p:cNvPr id="101" name="Shape 101"/>
            <p:cNvSpPr/>
            <p:nvPr/>
          </p:nvSpPr>
          <p:spPr>
            <a:xfrm>
              <a:off x="300682" y="383927"/>
              <a:ext cx="293971" cy="268700"/>
            </a:xfrm>
            <a:custGeom>
              <a:avLst/>
              <a:gdLst/>
              <a:ahLst/>
              <a:cxnLst>
                <a:cxn ang="0">
                  <a:pos x="wd2" y="hd2"/>
                </a:cxn>
                <a:cxn ang="5400000">
                  <a:pos x="wd2" y="hd2"/>
                </a:cxn>
                <a:cxn ang="10800000">
                  <a:pos x="wd2" y="hd2"/>
                </a:cxn>
                <a:cxn ang="16200000">
                  <a:pos x="wd2" y="hd2"/>
                </a:cxn>
              </a:cxnLst>
              <a:rect l="0" t="0" r="r" b="b"/>
              <a:pathLst>
                <a:path w="21600" h="21600" extrusionOk="0">
                  <a:moveTo>
                    <a:pt x="11728" y="10362"/>
                  </a:moveTo>
                  <a:lnTo>
                    <a:pt x="11639" y="21467"/>
                  </a:lnTo>
                  <a:lnTo>
                    <a:pt x="419" y="13336"/>
                  </a:lnTo>
                  <a:lnTo>
                    <a:pt x="63" y="13"/>
                  </a:lnTo>
                  <a:lnTo>
                    <a:pt x="11786" y="10374"/>
                  </a:lnTo>
                  <a:lnTo>
                    <a:pt x="21341" y="645"/>
                  </a:lnTo>
                  <a:moveTo>
                    <a:pt x="0" y="0"/>
                  </a:moveTo>
                  <a:lnTo>
                    <a:pt x="21412" y="309"/>
                  </a:lnTo>
                  <a:lnTo>
                    <a:pt x="21600" y="12507"/>
                  </a:lnTo>
                  <a:lnTo>
                    <a:pt x="11707" y="21600"/>
                  </a:lnTo>
                </a:path>
              </a:pathLst>
            </a:custGeom>
            <a:solidFill>
              <a:srgbClr val="FFFFFF"/>
            </a:solidFill>
            <a:ln w="12700" cap="flat">
              <a:solidFill>
                <a:srgbClr val="000000"/>
              </a:solidFill>
              <a:prstDash val="solid"/>
              <a:round/>
            </a:ln>
            <a:effectLst/>
          </p:spPr>
          <p:txBody>
            <a:bodyPr wrap="square" lIns="45719" tIns="45719" rIns="45719" bIns="45719" numCol="1" anchor="t">
              <a:noAutofit/>
            </a:bodyPr>
            <a:lstStyle/>
            <a:p>
              <a:pPr>
                <a:defRPr sz="2400">
                  <a:latin typeface="+mj-lt"/>
                  <a:ea typeface="+mj-ea"/>
                  <a:cs typeface="+mj-cs"/>
                  <a:sym typeface="Times New Roman"/>
                </a:defRPr>
              </a:pPr>
              <a:endParaRPr/>
            </a:p>
          </p:txBody>
        </p:sp>
        <p:sp>
          <p:nvSpPr>
            <p:cNvPr id="102" name="Shape 102"/>
            <p:cNvSpPr/>
            <p:nvPr/>
          </p:nvSpPr>
          <p:spPr>
            <a:xfrm flipV="1">
              <a:off x="457634" y="553808"/>
              <a:ext cx="1" cy="1078272"/>
            </a:xfrm>
            <a:prstGeom prst="line">
              <a:avLst/>
            </a:prstGeom>
            <a:noFill/>
            <a:ln w="25400" cap="flat">
              <a:solidFill>
                <a:srgbClr val="000000"/>
              </a:solidFill>
              <a:prstDash val="solid"/>
              <a:round/>
            </a:ln>
            <a:effectLst/>
          </p:spPr>
          <p:txBody>
            <a:bodyPr wrap="square" lIns="45719" tIns="45719" rIns="45719" bIns="45719" numCol="1" anchor="t">
              <a:noAutofit/>
            </a:bodyPr>
            <a:lstStyle/>
            <a:p>
              <a:pPr>
                <a:defRPr sz="2400">
                  <a:latin typeface="+mj-lt"/>
                  <a:ea typeface="+mj-ea"/>
                  <a:cs typeface="+mj-cs"/>
                  <a:sym typeface="Times New Roman"/>
                </a:defRPr>
              </a:pPr>
              <a:endParaRPr/>
            </a:p>
          </p:txBody>
        </p:sp>
        <p:sp>
          <p:nvSpPr>
            <p:cNvPr id="103" name="Shape 103"/>
            <p:cNvSpPr/>
            <p:nvPr/>
          </p:nvSpPr>
          <p:spPr>
            <a:xfrm>
              <a:off x="442929" y="1631289"/>
              <a:ext cx="2685920" cy="585229"/>
            </a:xfrm>
            <a:prstGeom prst="line">
              <a:avLst/>
            </a:prstGeom>
            <a:noFill/>
            <a:ln w="25400" cap="flat">
              <a:solidFill>
                <a:srgbClr val="000000"/>
              </a:solidFill>
              <a:prstDash val="sysDot"/>
              <a:miter lim="400000"/>
            </a:ln>
            <a:effectLst/>
          </p:spPr>
          <p:txBody>
            <a:bodyPr wrap="square" lIns="45719" tIns="45719" rIns="45719" bIns="45719" numCol="1" anchor="t">
              <a:noAutofit/>
            </a:bodyPr>
            <a:lstStyle/>
            <a:p>
              <a:pPr>
                <a:defRPr sz="2400">
                  <a:latin typeface="+mj-lt"/>
                  <a:ea typeface="+mj-ea"/>
                  <a:cs typeface="+mj-cs"/>
                  <a:sym typeface="Times New Roman"/>
                </a:defRPr>
              </a:pPr>
              <a:endParaRPr/>
            </a:p>
          </p:txBody>
        </p:sp>
        <p:sp>
          <p:nvSpPr>
            <p:cNvPr id="104" name="Shape 104"/>
            <p:cNvSpPr/>
            <p:nvPr/>
          </p:nvSpPr>
          <p:spPr>
            <a:xfrm>
              <a:off x="454298" y="542069"/>
              <a:ext cx="1492567" cy="1406688"/>
            </a:xfrm>
            <a:prstGeom prst="line">
              <a:avLst/>
            </a:prstGeom>
            <a:noFill/>
            <a:ln w="25400" cap="flat">
              <a:solidFill>
                <a:srgbClr val="00F900"/>
              </a:solidFill>
              <a:prstDash val="solid"/>
              <a:round/>
            </a:ln>
            <a:effectLst/>
          </p:spPr>
          <p:txBody>
            <a:bodyPr wrap="square" lIns="45719" tIns="45719" rIns="45719" bIns="45719" numCol="1" anchor="t">
              <a:noAutofit/>
            </a:bodyPr>
            <a:lstStyle/>
            <a:p>
              <a:pPr>
                <a:defRPr sz="2400">
                  <a:latin typeface="+mj-lt"/>
                  <a:ea typeface="+mj-ea"/>
                  <a:cs typeface="+mj-cs"/>
                  <a:sym typeface="Times New Roman"/>
                </a:defRPr>
              </a:pPr>
              <a:endParaRPr/>
            </a:p>
          </p:txBody>
        </p:sp>
        <p:sp>
          <p:nvSpPr>
            <p:cNvPr id="105" name="Shape 105"/>
            <p:cNvSpPr/>
            <p:nvPr/>
          </p:nvSpPr>
          <p:spPr>
            <a:xfrm flipV="1">
              <a:off x="1963551" y="1693729"/>
              <a:ext cx="1173888" cy="264702"/>
            </a:xfrm>
            <a:prstGeom prst="line">
              <a:avLst/>
            </a:prstGeom>
            <a:noFill/>
            <a:ln w="25400" cap="flat">
              <a:solidFill>
                <a:srgbClr val="00F900"/>
              </a:solidFill>
              <a:prstDash val="solid"/>
              <a:round/>
            </a:ln>
            <a:effectLst/>
          </p:spPr>
          <p:txBody>
            <a:bodyPr wrap="square" lIns="45719" tIns="45719" rIns="45719" bIns="45719" numCol="1" anchor="t">
              <a:noAutofit/>
            </a:bodyPr>
            <a:lstStyle/>
            <a:p>
              <a:pPr>
                <a:defRPr sz="2400">
                  <a:latin typeface="+mj-lt"/>
                  <a:ea typeface="+mj-ea"/>
                  <a:cs typeface="+mj-cs"/>
                  <a:sym typeface="Times New Roman"/>
                </a:defRPr>
              </a:pPr>
              <a:endParaRPr/>
            </a:p>
          </p:txBody>
        </p:sp>
        <p:sp>
          <p:nvSpPr>
            <p:cNvPr id="106" name="Shape 106"/>
            <p:cNvSpPr/>
            <p:nvPr/>
          </p:nvSpPr>
          <p:spPr>
            <a:xfrm>
              <a:off x="470467" y="552437"/>
              <a:ext cx="2659472" cy="1128724"/>
            </a:xfrm>
            <a:prstGeom prst="line">
              <a:avLst/>
            </a:prstGeom>
            <a:noFill/>
            <a:ln w="25400" cap="flat">
              <a:solidFill>
                <a:srgbClr val="FF2600"/>
              </a:solidFill>
              <a:prstDash val="solid"/>
              <a:round/>
            </a:ln>
            <a:effectLst/>
          </p:spPr>
          <p:txBody>
            <a:bodyPr wrap="square" lIns="45719" tIns="45719" rIns="45719" bIns="45719" numCol="1" anchor="t">
              <a:noAutofit/>
            </a:bodyPr>
            <a:lstStyle/>
            <a:p>
              <a:pPr>
                <a:defRPr sz="2400">
                  <a:latin typeface="+mj-lt"/>
                  <a:ea typeface="+mj-ea"/>
                  <a:cs typeface="+mj-cs"/>
                  <a:sym typeface="Times New Roman"/>
                </a:defRPr>
              </a:pPr>
              <a:endParaRPr/>
            </a:p>
          </p:txBody>
        </p:sp>
        <p:sp>
          <p:nvSpPr>
            <p:cNvPr id="107" name="Shape 107"/>
            <p:cNvSpPr/>
            <p:nvPr/>
          </p:nvSpPr>
          <p:spPr>
            <a:xfrm>
              <a:off x="468012" y="548772"/>
              <a:ext cx="1742070" cy="253781"/>
            </a:xfrm>
            <a:prstGeom prst="line">
              <a:avLst/>
            </a:prstGeom>
            <a:noFill/>
            <a:ln w="25400" cap="flat">
              <a:solidFill>
                <a:srgbClr val="FF9300"/>
              </a:solidFill>
              <a:prstDash val="solid"/>
              <a:round/>
            </a:ln>
            <a:effectLst/>
          </p:spPr>
          <p:txBody>
            <a:bodyPr wrap="square" lIns="45719" tIns="45719" rIns="45719" bIns="45719" numCol="1" anchor="t">
              <a:noAutofit/>
            </a:bodyPr>
            <a:lstStyle/>
            <a:p>
              <a:pPr>
                <a:defRPr sz="2400">
                  <a:latin typeface="+mj-lt"/>
                  <a:ea typeface="+mj-ea"/>
                  <a:cs typeface="+mj-cs"/>
                  <a:sym typeface="Times New Roman"/>
                </a:defRPr>
              </a:pPr>
              <a:endParaRPr/>
            </a:p>
          </p:txBody>
        </p:sp>
        <p:sp>
          <p:nvSpPr>
            <p:cNvPr id="108" name="Shape 108"/>
            <p:cNvSpPr/>
            <p:nvPr/>
          </p:nvSpPr>
          <p:spPr>
            <a:xfrm>
              <a:off x="2197714" y="795535"/>
              <a:ext cx="943599" cy="886346"/>
            </a:xfrm>
            <a:prstGeom prst="line">
              <a:avLst/>
            </a:prstGeom>
            <a:noFill/>
            <a:ln w="25400" cap="flat">
              <a:solidFill>
                <a:srgbClr val="FF9300"/>
              </a:solidFill>
              <a:prstDash val="solid"/>
              <a:round/>
            </a:ln>
            <a:effectLst/>
          </p:spPr>
          <p:txBody>
            <a:bodyPr wrap="square" lIns="45719" tIns="45719" rIns="45719" bIns="45719" numCol="1" anchor="t">
              <a:noAutofit/>
            </a:bodyPr>
            <a:lstStyle/>
            <a:p>
              <a:pPr>
                <a:defRPr sz="2400">
                  <a:latin typeface="+mj-lt"/>
                  <a:ea typeface="+mj-ea"/>
                  <a:cs typeface="+mj-cs"/>
                  <a:sym typeface="Times New Roman"/>
                </a:defRPr>
              </a:pPr>
              <a:endParaRPr/>
            </a:p>
          </p:txBody>
        </p:sp>
        <p:sp>
          <p:nvSpPr>
            <p:cNvPr id="109" name="Shape 109"/>
            <p:cNvSpPr/>
            <p:nvPr/>
          </p:nvSpPr>
          <p:spPr>
            <a:xfrm>
              <a:off x="414303" y="1707627"/>
              <a:ext cx="2685919" cy="585229"/>
            </a:xfrm>
            <a:prstGeom prst="line">
              <a:avLst/>
            </a:prstGeom>
            <a:noFill/>
            <a:ln w="12700" cap="flat">
              <a:solidFill>
                <a:srgbClr val="000000"/>
              </a:solidFill>
              <a:prstDash val="solid"/>
              <a:miter lim="400000"/>
              <a:headEnd type="triangle" w="med" len="sm"/>
              <a:tailEnd type="triangle" w="med" len="sm"/>
            </a:ln>
            <a:effectLst/>
          </p:spPr>
          <p:txBody>
            <a:bodyPr wrap="square" lIns="45719" tIns="45719" rIns="45719" bIns="45719" numCol="1" anchor="t">
              <a:noAutofit/>
            </a:bodyPr>
            <a:lstStyle/>
            <a:p>
              <a:pPr>
                <a:defRPr sz="2400">
                  <a:latin typeface="+mj-lt"/>
                  <a:ea typeface="+mj-ea"/>
                  <a:cs typeface="+mj-cs"/>
                  <a:sym typeface="Times New Roman"/>
                </a:defRPr>
              </a:pPr>
              <a:endParaRPr/>
            </a:p>
          </p:txBody>
        </p:sp>
        <p:sp>
          <p:nvSpPr>
            <p:cNvPr id="110" name="Shape 110"/>
            <p:cNvSpPr/>
            <p:nvPr/>
          </p:nvSpPr>
          <p:spPr>
            <a:xfrm>
              <a:off x="1379770" y="1948158"/>
              <a:ext cx="268198" cy="3602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p>
              <a:r>
                <a:t>L</a:t>
              </a:r>
            </a:p>
          </p:txBody>
        </p:sp>
        <p:sp>
          <p:nvSpPr>
            <p:cNvPr id="111" name="Shape 111"/>
            <p:cNvSpPr/>
            <p:nvPr/>
          </p:nvSpPr>
          <p:spPr>
            <a:xfrm>
              <a:off x="1254015" y="1509276"/>
              <a:ext cx="305439" cy="360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p>
              <a:r>
                <a:t>φ</a:t>
              </a:r>
            </a:p>
          </p:txBody>
        </p:sp>
        <p:sp>
          <p:nvSpPr>
            <p:cNvPr id="133" name="Shape 133"/>
            <p:cNvSpPr/>
            <p:nvPr/>
          </p:nvSpPr>
          <p:spPr>
            <a:xfrm>
              <a:off x="1549228" y="1660271"/>
              <a:ext cx="98740" cy="219473"/>
            </a:xfrm>
            <a:custGeom>
              <a:avLst/>
              <a:gdLst/>
              <a:ahLst/>
              <a:cxnLst>
                <a:cxn ang="0">
                  <a:pos x="wd2" y="hd2"/>
                </a:cxn>
                <a:cxn ang="5400000">
                  <a:pos x="wd2" y="hd2"/>
                </a:cxn>
                <a:cxn ang="10800000">
                  <a:pos x="wd2" y="hd2"/>
                </a:cxn>
                <a:cxn ang="16200000">
                  <a:pos x="wd2" y="hd2"/>
                </a:cxn>
              </a:cxnLst>
              <a:rect l="0" t="0" r="r" b="b"/>
              <a:pathLst>
                <a:path w="17392" h="21600" extrusionOk="0">
                  <a:moveTo>
                    <a:pt x="3945" y="21600"/>
                  </a:moveTo>
                  <a:cubicBezTo>
                    <a:pt x="-4208" y="11953"/>
                    <a:pt x="274" y="4753"/>
                    <a:pt x="17392" y="0"/>
                  </a:cubicBezTo>
                </a:path>
              </a:pathLst>
            </a:custGeom>
            <a:noFill/>
            <a:ln w="12700" cap="flat">
              <a:solidFill>
                <a:srgbClr val="000000"/>
              </a:solidFill>
              <a:prstDash val="solid"/>
              <a:round/>
              <a:headEnd type="triangle" w="med" len="med"/>
              <a:tailEnd type="triangle" w="med" len="med"/>
            </a:ln>
            <a:effectLst/>
          </p:spPr>
          <p:txBody>
            <a:bodyPr/>
            <a:lstStyle/>
            <a:p>
              <a:endParaRPr/>
            </a:p>
          </p:txBody>
        </p:sp>
        <p:sp>
          <p:nvSpPr>
            <p:cNvPr id="113" name="Shape 113"/>
            <p:cNvSpPr/>
            <p:nvPr/>
          </p:nvSpPr>
          <p:spPr>
            <a:xfrm flipV="1">
              <a:off x="290801" y="552263"/>
              <a:ext cx="1" cy="1078272"/>
            </a:xfrm>
            <a:prstGeom prst="line">
              <a:avLst/>
            </a:prstGeom>
            <a:noFill/>
            <a:ln w="12700" cap="flat">
              <a:solidFill>
                <a:srgbClr val="000000"/>
              </a:solidFill>
              <a:prstDash val="solid"/>
              <a:round/>
              <a:headEnd type="triangle" w="med" len="sm"/>
              <a:tailEnd type="triangle" w="med" len="sm"/>
            </a:ln>
            <a:effectLst/>
          </p:spPr>
          <p:txBody>
            <a:bodyPr wrap="square" lIns="45719" tIns="45719" rIns="45719" bIns="45719" numCol="1" anchor="t">
              <a:noAutofit/>
            </a:bodyPr>
            <a:lstStyle/>
            <a:p>
              <a:pPr>
                <a:defRPr sz="2400">
                  <a:latin typeface="+mj-lt"/>
                  <a:ea typeface="+mj-ea"/>
                  <a:cs typeface="+mj-cs"/>
                  <a:sym typeface="Times New Roman"/>
                </a:defRPr>
              </a:pPr>
              <a:endParaRPr/>
            </a:p>
          </p:txBody>
        </p:sp>
        <p:sp>
          <p:nvSpPr>
            <p:cNvPr id="114" name="Shape 114"/>
            <p:cNvSpPr/>
            <p:nvPr/>
          </p:nvSpPr>
          <p:spPr>
            <a:xfrm rot="16200000">
              <a:off x="-112671" y="835840"/>
              <a:ext cx="632061" cy="4067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p>
              <a:pPr>
                <a:defRPr sz="1400"/>
              </a:pPr>
              <a:r>
                <a:t>H</a:t>
              </a:r>
              <a:r>
                <a:rPr sz="1000" baseline="-30000"/>
                <a:t>Tx</a:t>
              </a:r>
            </a:p>
          </p:txBody>
        </p:sp>
        <p:sp>
          <p:nvSpPr>
            <p:cNvPr id="115" name="Shape 115"/>
            <p:cNvSpPr/>
            <p:nvPr/>
          </p:nvSpPr>
          <p:spPr>
            <a:xfrm flipV="1">
              <a:off x="3301485" y="1692841"/>
              <a:ext cx="1" cy="530631"/>
            </a:xfrm>
            <a:prstGeom prst="line">
              <a:avLst/>
            </a:prstGeom>
            <a:noFill/>
            <a:ln w="12700" cap="flat">
              <a:solidFill>
                <a:srgbClr val="000000"/>
              </a:solidFill>
              <a:prstDash val="solid"/>
              <a:round/>
              <a:headEnd type="triangle" w="med" len="sm"/>
              <a:tailEnd type="triangle" w="med" len="sm"/>
            </a:ln>
            <a:effectLst/>
          </p:spPr>
          <p:txBody>
            <a:bodyPr wrap="square" lIns="45719" tIns="45719" rIns="45719" bIns="45719" numCol="1" anchor="t">
              <a:noAutofit/>
            </a:bodyPr>
            <a:lstStyle/>
            <a:p>
              <a:pPr>
                <a:defRPr sz="2400">
                  <a:latin typeface="+mj-lt"/>
                  <a:ea typeface="+mj-ea"/>
                  <a:cs typeface="+mj-cs"/>
                  <a:sym typeface="Times New Roman"/>
                </a:defRPr>
              </a:pPr>
              <a:endParaRPr/>
            </a:p>
          </p:txBody>
        </p:sp>
        <p:sp>
          <p:nvSpPr>
            <p:cNvPr id="116" name="Shape 116"/>
            <p:cNvSpPr/>
            <p:nvPr/>
          </p:nvSpPr>
          <p:spPr>
            <a:xfrm>
              <a:off x="454297" y="542069"/>
              <a:ext cx="1597533" cy="1454398"/>
            </a:xfrm>
            <a:prstGeom prst="line">
              <a:avLst/>
            </a:prstGeom>
            <a:noFill/>
            <a:ln w="12700" cap="flat">
              <a:solidFill>
                <a:srgbClr val="00F900"/>
              </a:solidFill>
              <a:prstDash val="solid"/>
              <a:round/>
            </a:ln>
            <a:effectLst/>
          </p:spPr>
          <p:txBody>
            <a:bodyPr wrap="square" lIns="45719" tIns="45719" rIns="45719" bIns="45719" numCol="1" anchor="t">
              <a:noAutofit/>
            </a:bodyPr>
            <a:lstStyle/>
            <a:p>
              <a:pPr>
                <a:defRPr sz="2400">
                  <a:latin typeface="+mj-lt"/>
                  <a:ea typeface="+mj-ea"/>
                  <a:cs typeface="+mj-cs"/>
                  <a:sym typeface="Times New Roman"/>
                </a:defRPr>
              </a:pPr>
              <a:endParaRPr/>
            </a:p>
          </p:txBody>
        </p:sp>
        <p:sp>
          <p:nvSpPr>
            <p:cNvPr id="117" name="Shape 117"/>
            <p:cNvSpPr/>
            <p:nvPr/>
          </p:nvSpPr>
          <p:spPr>
            <a:xfrm flipV="1">
              <a:off x="2039888" y="1693729"/>
              <a:ext cx="1107092" cy="293328"/>
            </a:xfrm>
            <a:prstGeom prst="line">
              <a:avLst/>
            </a:prstGeom>
            <a:noFill/>
            <a:ln w="12700" cap="flat">
              <a:solidFill>
                <a:srgbClr val="00F900"/>
              </a:solidFill>
              <a:prstDash val="solid"/>
              <a:round/>
            </a:ln>
            <a:effectLst/>
          </p:spPr>
          <p:txBody>
            <a:bodyPr wrap="square" lIns="45719" tIns="45719" rIns="45719" bIns="45719" numCol="1" anchor="t">
              <a:noAutofit/>
            </a:bodyPr>
            <a:lstStyle/>
            <a:p>
              <a:pPr>
                <a:defRPr sz="2400">
                  <a:latin typeface="+mj-lt"/>
                  <a:ea typeface="+mj-ea"/>
                  <a:cs typeface="+mj-cs"/>
                  <a:sym typeface="Times New Roman"/>
                </a:defRPr>
              </a:pPr>
              <a:endParaRPr/>
            </a:p>
          </p:txBody>
        </p:sp>
        <p:sp>
          <p:nvSpPr>
            <p:cNvPr id="118" name="Shape 118"/>
            <p:cNvSpPr/>
            <p:nvPr/>
          </p:nvSpPr>
          <p:spPr>
            <a:xfrm>
              <a:off x="448927" y="541494"/>
              <a:ext cx="1891899" cy="323090"/>
            </a:xfrm>
            <a:prstGeom prst="line">
              <a:avLst/>
            </a:prstGeom>
            <a:noFill/>
            <a:ln w="12700" cap="flat">
              <a:solidFill>
                <a:srgbClr val="FF9300"/>
              </a:solidFill>
              <a:prstDash val="solid"/>
              <a:round/>
            </a:ln>
            <a:effectLst/>
          </p:spPr>
          <p:txBody>
            <a:bodyPr wrap="square" lIns="45719" tIns="45719" rIns="45719" bIns="45719" numCol="1" anchor="t">
              <a:noAutofit/>
            </a:bodyPr>
            <a:lstStyle/>
            <a:p>
              <a:pPr>
                <a:defRPr sz="2400">
                  <a:latin typeface="+mj-lt"/>
                  <a:ea typeface="+mj-ea"/>
                  <a:cs typeface="+mj-cs"/>
                  <a:sym typeface="Times New Roman"/>
                </a:defRPr>
              </a:pPr>
              <a:endParaRPr/>
            </a:p>
          </p:txBody>
        </p:sp>
        <p:sp>
          <p:nvSpPr>
            <p:cNvPr id="119" name="Shape 119"/>
            <p:cNvSpPr/>
            <p:nvPr/>
          </p:nvSpPr>
          <p:spPr>
            <a:xfrm>
              <a:off x="2347704" y="862331"/>
              <a:ext cx="790923" cy="819550"/>
            </a:xfrm>
            <a:prstGeom prst="line">
              <a:avLst/>
            </a:prstGeom>
            <a:noFill/>
            <a:ln w="12700" cap="flat">
              <a:solidFill>
                <a:srgbClr val="FF9300"/>
              </a:solidFill>
              <a:prstDash val="solid"/>
              <a:round/>
            </a:ln>
            <a:effectLst/>
          </p:spPr>
          <p:txBody>
            <a:bodyPr wrap="square" lIns="45719" tIns="45719" rIns="45719" bIns="45719" numCol="1" anchor="t">
              <a:noAutofit/>
            </a:bodyPr>
            <a:lstStyle/>
            <a:p>
              <a:pPr>
                <a:defRPr sz="2400">
                  <a:latin typeface="+mj-lt"/>
                  <a:ea typeface="+mj-ea"/>
                  <a:cs typeface="+mj-cs"/>
                  <a:sym typeface="Times New Roman"/>
                </a:defRPr>
              </a:pPr>
              <a:endParaRPr/>
            </a:p>
          </p:txBody>
        </p:sp>
        <p:sp>
          <p:nvSpPr>
            <p:cNvPr id="120" name="Shape 120"/>
            <p:cNvSpPr/>
            <p:nvPr/>
          </p:nvSpPr>
          <p:spPr>
            <a:xfrm>
              <a:off x="252701" y="0"/>
              <a:ext cx="349886" cy="3200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p>
              <a:r>
                <a:t>Tx</a:t>
              </a:r>
            </a:p>
          </p:txBody>
        </p:sp>
        <p:sp>
          <p:nvSpPr>
            <p:cNvPr id="121" name="Shape 121"/>
            <p:cNvSpPr/>
            <p:nvPr/>
          </p:nvSpPr>
          <p:spPr>
            <a:xfrm>
              <a:off x="3123495" y="1280506"/>
              <a:ext cx="392634" cy="3200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p>
              <a:r>
                <a:t>Rx</a:t>
              </a:r>
            </a:p>
          </p:txBody>
        </p:sp>
        <p:sp>
          <p:nvSpPr>
            <p:cNvPr id="122" name="Shape 122"/>
            <p:cNvSpPr/>
            <p:nvPr/>
          </p:nvSpPr>
          <p:spPr>
            <a:xfrm rot="16200000">
              <a:off x="3163929" y="1597840"/>
              <a:ext cx="632061" cy="4067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p>
              <a:pPr>
                <a:defRPr sz="1400"/>
              </a:pPr>
              <a:r>
                <a:t>H</a:t>
              </a:r>
              <a:r>
                <a:rPr sz="1000" baseline="-30000"/>
                <a:t>Rx</a:t>
              </a:r>
            </a:p>
          </p:txBody>
        </p:sp>
        <p:pic>
          <p:nvPicPr>
            <p:cNvPr id="123" name="car_a08.pdf"/>
            <p:cNvPicPr>
              <a:picLocks noChangeAspect="1"/>
            </p:cNvPicPr>
            <p:nvPr/>
          </p:nvPicPr>
          <p:blipFill>
            <a:blip r:embed="rId3">
              <a:extLst/>
            </a:blip>
            <a:stretch>
              <a:fillRect/>
            </a:stretch>
          </p:blipFill>
          <p:spPr>
            <a:xfrm>
              <a:off x="2072297" y="531517"/>
              <a:ext cx="689837" cy="288291"/>
            </a:xfrm>
            <a:prstGeom prst="rect">
              <a:avLst/>
            </a:prstGeom>
            <a:ln w="12700" cap="flat">
              <a:noFill/>
              <a:miter lim="400000"/>
            </a:ln>
            <a:effectLst/>
          </p:spPr>
        </p:pic>
        <p:sp>
          <p:nvSpPr>
            <p:cNvPr id="124" name="Shape 124"/>
            <p:cNvSpPr/>
            <p:nvPr/>
          </p:nvSpPr>
          <p:spPr>
            <a:xfrm flipV="1">
              <a:off x="3129463" y="1794565"/>
              <a:ext cx="1" cy="411353"/>
            </a:xfrm>
            <a:prstGeom prst="line">
              <a:avLst/>
            </a:prstGeom>
            <a:noFill/>
            <a:ln w="25400" cap="flat">
              <a:solidFill>
                <a:srgbClr val="000000"/>
              </a:solidFill>
              <a:prstDash val="solid"/>
              <a:round/>
            </a:ln>
            <a:effectLst/>
          </p:spPr>
          <p:txBody>
            <a:bodyPr wrap="square" lIns="45719" tIns="45719" rIns="45719" bIns="45719" numCol="1" anchor="t">
              <a:noAutofit/>
            </a:bodyPr>
            <a:lstStyle/>
            <a:p>
              <a:pPr>
                <a:defRPr sz="2400">
                  <a:latin typeface="+mj-lt"/>
                  <a:ea typeface="+mj-ea"/>
                  <a:cs typeface="+mj-cs"/>
                  <a:sym typeface="Times New Roman"/>
                </a:defRPr>
              </a:pPr>
              <a:endParaRPr/>
            </a:p>
          </p:txBody>
        </p:sp>
        <p:sp>
          <p:nvSpPr>
            <p:cNvPr id="125" name="Shape 125"/>
            <p:cNvSpPr/>
            <p:nvPr/>
          </p:nvSpPr>
          <p:spPr>
            <a:xfrm rot="480000">
              <a:off x="833330" y="426302"/>
              <a:ext cx="1226186" cy="2882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sz="1500"/>
              </a:lvl1pPr>
            </a:lstStyle>
            <a:p>
              <a:r>
                <a:t>ランダム成分</a:t>
              </a:r>
            </a:p>
          </p:txBody>
        </p:sp>
        <p:sp>
          <p:nvSpPr>
            <p:cNvPr id="126" name="Shape 126"/>
            <p:cNvSpPr/>
            <p:nvPr/>
          </p:nvSpPr>
          <p:spPr>
            <a:xfrm rot="1320000">
              <a:off x="1491139" y="845454"/>
              <a:ext cx="675641" cy="2882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sz="1500"/>
              </a:lvl1pPr>
            </a:lstStyle>
            <a:p>
              <a:r>
                <a:t>直接波</a:t>
              </a:r>
            </a:p>
          </p:txBody>
        </p:sp>
        <p:sp>
          <p:nvSpPr>
            <p:cNvPr id="127" name="Shape 127"/>
            <p:cNvSpPr/>
            <p:nvPr/>
          </p:nvSpPr>
          <p:spPr>
            <a:xfrm rot="2580000">
              <a:off x="1013352" y="1150004"/>
              <a:ext cx="866141" cy="2882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sz="1500"/>
              </a:lvl1pPr>
            </a:lstStyle>
            <a:p>
              <a:r>
                <a:t>地面反射</a:t>
              </a:r>
            </a:p>
          </p:txBody>
        </p:sp>
        <p:sp>
          <p:nvSpPr>
            <p:cNvPr id="128" name="Shape 128"/>
            <p:cNvSpPr/>
            <p:nvPr/>
          </p:nvSpPr>
          <p:spPr>
            <a:xfrm>
              <a:off x="347014" y="2087956"/>
              <a:ext cx="3233074" cy="4574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p>
              <a:r>
                <a:rPr lang="en-US" sz="1800" dirty="0" smtClean="0">
                  <a:solidFill>
                    <a:schemeClr val="tx1"/>
                  </a:solidFill>
                </a:rPr>
                <a:t>Open area model </a:t>
              </a:r>
              <a:r>
                <a:rPr sz="1800" dirty="0" smtClean="0">
                  <a:solidFill>
                    <a:schemeClr val="tx1"/>
                  </a:solidFill>
                </a:rPr>
                <a:t>[2</a:t>
              </a:r>
              <a:r>
                <a:rPr sz="1800" dirty="0">
                  <a:solidFill>
                    <a:schemeClr val="tx1"/>
                  </a:solidFill>
                </a:rPr>
                <a:t>]</a:t>
              </a:r>
            </a:p>
          </p:txBody>
        </p:sp>
        <p:sp>
          <p:nvSpPr>
            <p:cNvPr id="129" name="Shape 129"/>
            <p:cNvSpPr/>
            <p:nvPr/>
          </p:nvSpPr>
          <p:spPr>
            <a:xfrm rot="18180000">
              <a:off x="3006614" y="1644886"/>
              <a:ext cx="267052" cy="14631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FFFFFF"/>
            </a:solidFill>
            <a:ln w="25400" cap="flat">
              <a:solidFill>
                <a:srgbClr val="000000"/>
              </a:solidFill>
              <a:prstDash val="solid"/>
              <a:round/>
            </a:ln>
            <a:effectLst/>
          </p:spPr>
          <p:txBody>
            <a:bodyPr wrap="square" lIns="45719" tIns="45719" rIns="45719" bIns="45719" numCol="1" anchor="t">
              <a:noAutofit/>
            </a:bodyPr>
            <a:lstStyle/>
            <a:p>
              <a:pPr>
                <a:defRPr sz="2400">
                  <a:latin typeface="+mj-lt"/>
                  <a:ea typeface="+mj-ea"/>
                  <a:cs typeface="+mj-cs"/>
                  <a:sym typeface="Times New Roman"/>
                </a:defRPr>
              </a:pPr>
              <a:endParaRPr/>
            </a:p>
          </p:txBody>
        </p:sp>
        <p:sp>
          <p:nvSpPr>
            <p:cNvPr id="130" name="Shape 130"/>
            <p:cNvSpPr/>
            <p:nvPr/>
          </p:nvSpPr>
          <p:spPr>
            <a:xfrm flipV="1">
              <a:off x="3060860" y="1690791"/>
              <a:ext cx="137208" cy="73709"/>
            </a:xfrm>
            <a:prstGeom prst="line">
              <a:avLst/>
            </a:prstGeom>
            <a:noFill/>
            <a:ln w="12700" cap="flat">
              <a:solidFill>
                <a:srgbClr val="000000"/>
              </a:solidFill>
              <a:prstDash val="solid"/>
              <a:round/>
            </a:ln>
            <a:effectLst/>
          </p:spPr>
          <p:txBody>
            <a:bodyPr wrap="square" lIns="45719" tIns="45719" rIns="45719" bIns="45719" numCol="1" anchor="t">
              <a:noAutofit/>
            </a:bodyPr>
            <a:lstStyle/>
            <a:p>
              <a:pPr>
                <a:defRPr sz="2400">
                  <a:latin typeface="+mj-lt"/>
                  <a:ea typeface="+mj-ea"/>
                  <a:cs typeface="+mj-cs"/>
                  <a:sym typeface="Times New Roman"/>
                </a:defRPr>
              </a:pPr>
              <a:endParaRPr/>
            </a:p>
          </p:txBody>
        </p:sp>
        <p:sp>
          <p:nvSpPr>
            <p:cNvPr id="131" name="Shape 131"/>
            <p:cNvSpPr/>
            <p:nvPr/>
          </p:nvSpPr>
          <p:spPr>
            <a:xfrm flipV="1">
              <a:off x="3134443" y="1639993"/>
              <a:ext cx="2742" cy="149905"/>
            </a:xfrm>
            <a:prstGeom prst="line">
              <a:avLst/>
            </a:prstGeom>
            <a:noFill/>
            <a:ln w="12700" cap="flat">
              <a:solidFill>
                <a:srgbClr val="000000"/>
              </a:solidFill>
              <a:prstDash val="solid"/>
              <a:round/>
            </a:ln>
            <a:effectLst/>
          </p:spPr>
          <p:txBody>
            <a:bodyPr wrap="square" lIns="45719" tIns="45719" rIns="45719" bIns="45719" numCol="1" anchor="t">
              <a:noAutofit/>
            </a:bodyPr>
            <a:lstStyle/>
            <a:p>
              <a:pPr>
                <a:defRPr sz="2400">
                  <a:latin typeface="+mj-lt"/>
                  <a:ea typeface="+mj-ea"/>
                  <a:cs typeface="+mj-cs"/>
                  <a:sym typeface="Times New Roman"/>
                </a:defRPr>
              </a:pPr>
              <a:endParaRPr/>
            </a:p>
          </p:txBody>
        </p:sp>
      </p:grpSp>
      <p:sp>
        <p:nvSpPr>
          <p:cNvPr id="5" name="日付プレースホルダー 4"/>
          <p:cNvSpPr>
            <a:spLocks noGrp="1"/>
          </p:cNvSpPr>
          <p:nvPr>
            <p:ph type="dt" idx="15"/>
          </p:nvPr>
        </p:nvSpPr>
        <p:spPr/>
        <p:txBody>
          <a:bodyPr/>
          <a:lstStyle/>
          <a:p>
            <a:r>
              <a:rPr lang="en-US" altLang="ja-JP" smtClean="0"/>
              <a:t>March 2016</a:t>
            </a:r>
            <a:endParaRPr lang="en-GB" dirty="0"/>
          </a:p>
        </p:txBody>
      </p:sp>
      <p:sp>
        <p:nvSpPr>
          <p:cNvPr id="6" name="フッター プレースホルダー 5"/>
          <p:cNvSpPr>
            <a:spLocks noGrp="1"/>
          </p:cNvSpPr>
          <p:nvPr>
            <p:ph type="ftr" idx="14"/>
          </p:nvPr>
        </p:nvSpPr>
        <p:spPr/>
        <p:txBody>
          <a:bodyPr/>
          <a:lstStyle/>
          <a:p>
            <a:r>
              <a:rPr lang="en-GB" smtClean="0"/>
              <a:t>Minseok Kim, Niigata University</a:t>
            </a:r>
            <a:endParaRPr lang="en-GB" dirty="0"/>
          </a:p>
        </p:txBody>
      </p:sp>
      <p:sp>
        <p:nvSpPr>
          <p:cNvPr id="7" name="スライド番号プレースホルダー 6"/>
          <p:cNvSpPr>
            <a:spLocks noGrp="1"/>
          </p:cNvSpPr>
          <p:nvPr>
            <p:ph type="sldNum" idx="12"/>
          </p:nvPr>
        </p:nvSpPr>
        <p:spPr/>
        <p:txBody>
          <a:bodyPr/>
          <a:lstStyle/>
          <a:p>
            <a:r>
              <a:rPr lang="en-GB" smtClean="0"/>
              <a:t>Slide </a:t>
            </a:r>
            <a:fld id="{440F5867-744E-4AA6-B0ED-4C44D2DFBB7B}" type="slidenum">
              <a:rPr lang="en-GB" smtClean="0"/>
              <a:pPr/>
              <a:t>20</a:t>
            </a:fld>
            <a:endParaRPr lang="en-GB" dirty="0"/>
          </a:p>
        </p:txBody>
      </p:sp>
      <p:sp>
        <p:nvSpPr>
          <p:cNvPr id="9" name="正方形/長方形 8"/>
          <p:cNvSpPr/>
          <p:nvPr/>
        </p:nvSpPr>
        <p:spPr>
          <a:xfrm>
            <a:off x="5580112" y="3737357"/>
            <a:ext cx="441146" cy="369332"/>
          </a:xfrm>
          <a:prstGeom prst="rect">
            <a:avLst/>
          </a:prstGeom>
        </p:spPr>
        <p:txBody>
          <a:bodyPr wrap="none">
            <a:spAutoFit/>
          </a:bodyPr>
          <a:lstStyle/>
          <a:p>
            <a:r>
              <a:rPr lang="en-US" altLang="ja-JP" sz="1800" dirty="0" smtClean="0">
                <a:solidFill>
                  <a:schemeClr val="tx1"/>
                </a:solidFill>
              </a:rPr>
              <a:t>Tx</a:t>
            </a:r>
            <a:endParaRPr lang="ja-JP" altLang="en-US" sz="1800" dirty="0">
              <a:solidFill>
                <a:schemeClr val="tx1"/>
              </a:solidFill>
            </a:endParaRPr>
          </a:p>
        </p:txBody>
      </p:sp>
      <p:sp>
        <p:nvSpPr>
          <p:cNvPr id="47" name="正方形/長方形 46"/>
          <p:cNvSpPr/>
          <p:nvPr/>
        </p:nvSpPr>
        <p:spPr>
          <a:xfrm>
            <a:off x="8676456" y="4715852"/>
            <a:ext cx="453970" cy="369332"/>
          </a:xfrm>
          <a:prstGeom prst="rect">
            <a:avLst/>
          </a:prstGeom>
        </p:spPr>
        <p:txBody>
          <a:bodyPr wrap="none">
            <a:spAutoFit/>
          </a:bodyPr>
          <a:lstStyle/>
          <a:p>
            <a:r>
              <a:rPr lang="en-US" altLang="ja-JP" sz="1800" dirty="0" smtClean="0">
                <a:solidFill>
                  <a:schemeClr val="tx1"/>
                </a:solidFill>
              </a:rPr>
              <a:t>Rx</a:t>
            </a:r>
            <a:endParaRPr lang="ja-JP" altLang="en-US" sz="1800" dirty="0">
              <a:solidFill>
                <a:schemeClr val="tx1"/>
              </a:solidFill>
            </a:endParaRPr>
          </a:p>
        </p:txBody>
      </p:sp>
    </p:spTree>
    <p:extLst>
      <p:ext uri="{BB962C8B-B14F-4D97-AF65-F5344CB8AC3E}">
        <p14:creationId xmlns:p14="http://schemas.microsoft.com/office/powerpoint/2010/main" val="3857566976"/>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692696"/>
            <a:ext cx="8229600" cy="1143000"/>
          </a:xfrm>
        </p:spPr>
        <p:txBody>
          <a:bodyPr/>
          <a:lstStyle/>
          <a:p>
            <a:r>
              <a:rPr lang="en-US" altLang="ja-JP" dirty="0"/>
              <a:t>Channel Parameters</a:t>
            </a:r>
            <a:endParaRPr kumimoji="1" lang="ja-JP" altLang="en-US" dirty="0"/>
          </a:p>
        </p:txBody>
      </p:sp>
      <p:sp>
        <p:nvSpPr>
          <p:cNvPr id="4" name="コンテンツ プレースホルダー 3"/>
          <p:cNvSpPr>
            <a:spLocks noGrp="1"/>
          </p:cNvSpPr>
          <p:nvPr>
            <p:ph sz="half" idx="2"/>
          </p:nvPr>
        </p:nvSpPr>
        <p:spPr>
          <a:xfrm>
            <a:off x="457200" y="1988840"/>
            <a:ext cx="4040188" cy="4137323"/>
          </a:xfrm>
        </p:spPr>
        <p:txBody>
          <a:bodyPr/>
          <a:lstStyle/>
          <a:p>
            <a:r>
              <a:rPr lang="en-US" altLang="ja-JP" sz="2000" dirty="0"/>
              <a:t>Deterministic components</a:t>
            </a:r>
            <a:endParaRPr lang="ja-JP" altLang="en-US" sz="2000" dirty="0"/>
          </a:p>
          <a:p>
            <a:pPr marL="400050">
              <a:buFont typeface="Arial" panose="020B0604020202020204" pitchFamily="34" charset="0"/>
              <a:buChar char="•"/>
            </a:pPr>
            <a:r>
              <a:rPr lang="en-US" altLang="ja-JP" sz="2000" dirty="0" smtClean="0"/>
              <a:t>Loss is calculated by </a:t>
            </a:r>
            <a:r>
              <a:rPr lang="en-US" altLang="ja-JP" sz="2000" dirty="0" err="1" smtClean="0"/>
              <a:t>Friis</a:t>
            </a:r>
            <a:r>
              <a:rPr lang="en-US" altLang="ja-JP" sz="2000" dirty="0" smtClean="0"/>
              <a:t> </a:t>
            </a:r>
            <a:r>
              <a:rPr lang="en-US" altLang="ja-JP" sz="2000" dirty="0"/>
              <a:t>equation </a:t>
            </a:r>
            <a:r>
              <a:rPr lang="en-US" altLang="ja-JP" sz="2000" dirty="0" smtClean="0"/>
              <a:t>and Fresnel reflection equation</a:t>
            </a:r>
            <a:endParaRPr lang="ja-JP" altLang="en-US" sz="2000" dirty="0"/>
          </a:p>
          <a:p>
            <a:pPr>
              <a:buClrTx/>
              <a:buFont typeface="Arial" panose="020B0604020202020204" pitchFamily="34" charset="0"/>
              <a:buChar char="•"/>
              <a:defRPr sz="2000"/>
            </a:pPr>
            <a:r>
              <a:rPr lang="en-US" altLang="ja-JP" sz="2000" dirty="0" err="1">
                <a:solidFill>
                  <a:schemeClr val="tx1"/>
                </a:solidFill>
              </a:rPr>
              <a:t>AoA</a:t>
            </a:r>
            <a:r>
              <a:rPr lang="en-US" altLang="ja-JP" sz="2000" dirty="0">
                <a:solidFill>
                  <a:schemeClr val="tx1"/>
                </a:solidFill>
              </a:rPr>
              <a:t> (Angle-of-arrival</a:t>
            </a:r>
            <a:r>
              <a:rPr lang="en-US" altLang="ja-JP" sz="2000" dirty="0" smtClean="0">
                <a:solidFill>
                  <a:schemeClr val="tx1"/>
                </a:solidFill>
              </a:rPr>
              <a:t>), </a:t>
            </a:r>
            <a:r>
              <a:rPr lang="en-US" altLang="ja-JP" sz="2000" dirty="0" err="1" smtClean="0">
                <a:solidFill>
                  <a:schemeClr val="tx1"/>
                </a:solidFill>
              </a:rPr>
              <a:t>AoD</a:t>
            </a:r>
            <a:r>
              <a:rPr lang="en-US" altLang="ja-JP" sz="2000" dirty="0" smtClean="0">
                <a:solidFill>
                  <a:schemeClr val="tx1"/>
                </a:solidFill>
              </a:rPr>
              <a:t> </a:t>
            </a:r>
            <a:r>
              <a:rPr lang="en-US" altLang="ja-JP" sz="2000" dirty="0">
                <a:solidFill>
                  <a:schemeClr val="tx1"/>
                </a:solidFill>
              </a:rPr>
              <a:t>(Angle-of-departure</a:t>
            </a:r>
            <a:r>
              <a:rPr lang="en-US" altLang="ja-JP" sz="2000" dirty="0" smtClean="0">
                <a:solidFill>
                  <a:schemeClr val="tx1"/>
                </a:solidFill>
              </a:rPr>
              <a:t>) and delay are determined by the location of Tx and Rx</a:t>
            </a:r>
            <a:r>
              <a:rPr lang="ja-JP" altLang="en-US" sz="2000" dirty="0"/>
              <a:t/>
            </a:r>
            <a:br>
              <a:rPr lang="ja-JP" altLang="en-US" sz="2000" dirty="0"/>
            </a:br>
            <a:endParaRPr kumimoji="1" lang="ja-JP" altLang="en-US" sz="2000" dirty="0"/>
          </a:p>
        </p:txBody>
      </p:sp>
      <mc:AlternateContent xmlns:mc="http://schemas.openxmlformats.org/markup-compatibility/2006" xmlns:a14="http://schemas.microsoft.com/office/drawing/2010/main">
        <mc:Choice Requires="a14">
          <p:sp>
            <p:nvSpPr>
              <p:cNvPr id="6" name="コンテンツ プレースホルダー 5"/>
              <p:cNvSpPr>
                <a:spLocks noGrp="1"/>
              </p:cNvSpPr>
              <p:nvPr>
                <p:ph sz="quarter" idx="4"/>
              </p:nvPr>
            </p:nvSpPr>
            <p:spPr>
              <a:xfrm>
                <a:off x="4645025" y="1988840"/>
                <a:ext cx="4247455" cy="4137323"/>
              </a:xfrm>
            </p:spPr>
            <p:txBody>
              <a:bodyPr/>
              <a:lstStyle/>
              <a:p>
                <a:pPr>
                  <a:buClr>
                    <a:schemeClr val="accent2"/>
                  </a:buClr>
                  <a:defRPr sz="2000"/>
                </a:pPr>
                <a:r>
                  <a:rPr lang="en-US" altLang="ja-JP" sz="2000" dirty="0" smtClean="0">
                    <a:solidFill>
                      <a:schemeClr val="tx1"/>
                    </a:solidFill>
                  </a:rPr>
                  <a:t>Random components</a:t>
                </a:r>
              </a:p>
              <a:p>
                <a:pPr>
                  <a:buClrTx/>
                  <a:buFont typeface="Arial" panose="020B0604020202020204" pitchFamily="34" charset="0"/>
                  <a:buChar char="•"/>
                  <a:defRPr sz="2000"/>
                </a:pPr>
                <a:r>
                  <a:rPr lang="en-US" altLang="ja-JP" sz="2000" dirty="0" smtClean="0">
                    <a:solidFill>
                      <a:schemeClr val="tx1"/>
                    </a:solidFill>
                  </a:rPr>
                  <a:t>No Clusters, </a:t>
                </a:r>
                <a14:m>
                  <m:oMath xmlns:m="http://schemas.openxmlformats.org/officeDocument/2006/math">
                    <m:sSub>
                      <m:sSubPr>
                        <m:ctrlPr>
                          <a:rPr lang="en-US" altLang="ja-JP" b="0" i="1">
                            <a:latin typeface="Cambria Math" charset="0"/>
                          </a:rPr>
                        </m:ctrlPr>
                      </m:sSubPr>
                      <m:e>
                        <m:r>
                          <a:rPr lang="en-US" altLang="ja-JP" b="0" i="1">
                            <a:latin typeface="Cambria Math" panose="02040503050406030204" pitchFamily="18" charset="0"/>
                          </a:rPr>
                          <m:t>𝑁</m:t>
                        </m:r>
                      </m:e>
                      <m:sub>
                        <m:r>
                          <a:rPr lang="en-US" altLang="ja-JP" b="0" i="1">
                            <a:latin typeface="Cambria Math" panose="02040503050406030204" pitchFamily="18" charset="0"/>
                          </a:rPr>
                          <m:t>𝑐</m:t>
                        </m:r>
                      </m:sub>
                    </m:sSub>
                  </m:oMath>
                </a14:m>
                <a:endParaRPr lang="en-US" altLang="ja-JP" sz="2000" dirty="0" smtClean="0">
                  <a:solidFill>
                    <a:schemeClr val="tx1"/>
                  </a:solidFill>
                </a:endParaRPr>
              </a:p>
              <a:p>
                <a:pPr>
                  <a:buClrTx/>
                  <a:buFont typeface="Arial" panose="020B0604020202020204" pitchFamily="34" charset="0"/>
                  <a:buChar char="•"/>
                  <a:defRPr sz="2000"/>
                </a:pPr>
                <a:r>
                  <a:rPr lang="en-US" altLang="ja-JP" sz="2000" dirty="0" smtClean="0">
                    <a:solidFill>
                      <a:schemeClr val="tx1"/>
                    </a:solidFill>
                  </a:rPr>
                  <a:t>Cluster </a:t>
                </a:r>
                <a:r>
                  <a:rPr lang="en-US" altLang="ja-JP" sz="2000" dirty="0">
                    <a:solidFill>
                      <a:schemeClr val="tx1"/>
                    </a:solidFill>
                  </a:rPr>
                  <a:t>arrival </a:t>
                </a:r>
                <a:r>
                  <a:rPr lang="en-US" altLang="ja-JP" sz="2000" dirty="0" smtClean="0">
                    <a:solidFill>
                      <a:schemeClr val="tx1"/>
                    </a:solidFill>
                  </a:rPr>
                  <a:t>rate,</a:t>
                </a:r>
                <a:r>
                  <a:rPr lang="ja-JP" altLang="en-US" sz="2000" dirty="0" smtClean="0">
                    <a:solidFill>
                      <a:schemeClr val="tx1"/>
                    </a:solidFill>
                  </a:rPr>
                  <a:t> </a:t>
                </a:r>
                <a14:m>
                  <m:oMath xmlns:m="http://schemas.openxmlformats.org/officeDocument/2006/math">
                    <m:r>
                      <a:rPr lang="en-US" altLang="ja-JP" b="0" i="1" smtClean="0">
                        <a:latin typeface="Cambria Math" panose="02040503050406030204" pitchFamily="18" charset="0"/>
                      </a:rPr>
                      <m:t>𝜆</m:t>
                    </m:r>
                  </m:oMath>
                </a14:m>
                <a:endParaRPr lang="en-US" altLang="ja-JP" sz="2000" i="1" dirty="0" smtClean="0">
                  <a:solidFill>
                    <a:schemeClr val="tx1"/>
                  </a:solidFill>
                  <a:sym typeface="Times New Roman"/>
                </a:endParaRPr>
              </a:p>
              <a:p>
                <a:pPr>
                  <a:buClrTx/>
                  <a:buFont typeface="Arial" panose="020B0604020202020204" pitchFamily="34" charset="0"/>
                  <a:buChar char="•"/>
                  <a:defRPr sz="2000"/>
                </a:pPr>
                <a:r>
                  <a:rPr lang="en-US" altLang="ja-JP" sz="2000" dirty="0"/>
                  <a:t>Cluster power-decay </a:t>
                </a:r>
                <a:r>
                  <a:rPr lang="en-US" altLang="ja-JP" sz="2000" dirty="0" smtClean="0"/>
                  <a:t>constant, </a:t>
                </a:r>
                <a14:m>
                  <m:oMath xmlns:m="http://schemas.openxmlformats.org/officeDocument/2006/math">
                    <m:r>
                      <a:rPr lang="en-US" altLang="ja-JP" b="0" i="1" smtClean="0">
                        <a:latin typeface="Cambria Math" panose="02040503050406030204" pitchFamily="18" charset="0"/>
                      </a:rPr>
                      <m:t>𝛾</m:t>
                    </m:r>
                  </m:oMath>
                </a14:m>
                <a:endParaRPr lang="en-US" altLang="ja-JP" sz="2000" dirty="0" smtClean="0">
                  <a:latin typeface="Symbol" panose="05050102010706020507" pitchFamily="18" charset="2"/>
                </a:endParaRPr>
              </a:p>
              <a:p>
                <a:pPr>
                  <a:buClrTx/>
                  <a:buFont typeface="Arial" panose="020B0604020202020204" pitchFamily="34" charset="0"/>
                  <a:buChar char="•"/>
                  <a:defRPr sz="2000"/>
                </a:pPr>
                <a:r>
                  <a:rPr lang="en-US" altLang="ja-JP" sz="2000" dirty="0" smtClean="0">
                    <a:solidFill>
                      <a:schemeClr val="tx1"/>
                    </a:solidFill>
                    <a:sym typeface="Times New Roman"/>
                  </a:rPr>
                  <a:t>Ray </a:t>
                </a:r>
                <a14:m>
                  <m:oMath xmlns:m="http://schemas.openxmlformats.org/officeDocument/2006/math">
                    <m:r>
                      <a:rPr lang="en-US" altLang="ja-JP" sz="2000" b="0" i="1" smtClean="0">
                        <a:solidFill>
                          <a:schemeClr val="tx1"/>
                        </a:solidFill>
                        <a:latin typeface="Cambria Math" panose="02040503050406030204" pitchFamily="18" charset="0"/>
                        <a:sym typeface="Times New Roman"/>
                      </a:rPr>
                      <m:t>𝐾</m:t>
                    </m:r>
                  </m:oMath>
                </a14:m>
                <a:r>
                  <a:rPr lang="ja-JP" altLang="en-US" sz="2000" dirty="0" smtClean="0">
                    <a:solidFill>
                      <a:schemeClr val="tx1"/>
                    </a:solidFill>
                  </a:rPr>
                  <a:t> </a:t>
                </a:r>
                <a:r>
                  <a:rPr lang="en-US" altLang="ja-JP" sz="2000" dirty="0" smtClean="0">
                    <a:solidFill>
                      <a:schemeClr val="tx1"/>
                    </a:solidFill>
                  </a:rPr>
                  <a:t>factor</a:t>
                </a:r>
              </a:p>
              <a:p>
                <a:pPr>
                  <a:buClrTx/>
                  <a:buFont typeface="Arial" panose="020B0604020202020204" pitchFamily="34" charset="0"/>
                  <a:buChar char="•"/>
                  <a:defRPr sz="2000"/>
                </a:pPr>
                <a:r>
                  <a:rPr lang="en-US" altLang="ja-JP" sz="2000" dirty="0" err="1" smtClean="0">
                    <a:solidFill>
                      <a:schemeClr val="tx1"/>
                    </a:solidFill>
                  </a:rPr>
                  <a:t>AoA</a:t>
                </a:r>
                <a:r>
                  <a:rPr lang="en-US" altLang="ja-JP" sz="2000" dirty="0" smtClean="0">
                    <a:solidFill>
                      <a:schemeClr val="tx1"/>
                    </a:solidFill>
                  </a:rPr>
                  <a:t> and </a:t>
                </a:r>
                <a:r>
                  <a:rPr lang="en-US" altLang="ja-JP" sz="2000" dirty="0" err="1" smtClean="0">
                    <a:solidFill>
                      <a:schemeClr val="tx1"/>
                    </a:solidFill>
                  </a:rPr>
                  <a:t>AoD</a:t>
                </a:r>
                <a:endParaRPr kumimoji="1" lang="ja-JP" altLang="en-US" sz="2000" dirty="0">
                  <a:solidFill>
                    <a:schemeClr val="tx1"/>
                  </a:solidFill>
                </a:endParaRPr>
              </a:p>
            </p:txBody>
          </p:sp>
        </mc:Choice>
        <mc:Fallback xmlns="">
          <p:sp>
            <p:nvSpPr>
              <p:cNvPr id="6" name="コンテンツ プレースホルダー 5"/>
              <p:cNvSpPr>
                <a:spLocks noGrp="1" noRot="1" noChangeAspect="1" noMove="1" noResize="1" noEditPoints="1" noAdjustHandles="1" noChangeArrowheads="1" noChangeShapeType="1" noTextEdit="1"/>
              </p:cNvSpPr>
              <p:nvPr>
                <p:ph sz="quarter" idx="4"/>
              </p:nvPr>
            </p:nvSpPr>
            <p:spPr>
              <a:xfrm>
                <a:off x="4645025" y="1988840"/>
                <a:ext cx="4247455" cy="4137323"/>
              </a:xfrm>
              <a:blipFill rotWithShape="0">
                <a:blip r:embed="rId3"/>
                <a:stretch>
                  <a:fillRect l="-1435" t="-736"/>
                </a:stretch>
              </a:blipFill>
            </p:spPr>
            <p:txBody>
              <a:bodyPr/>
              <a:lstStyle/>
              <a:p>
                <a:r>
                  <a:rPr lang="ja-JP" altLang="en-US">
                    <a:noFill/>
                  </a:rPr>
                  <a:t> </a:t>
                </a:r>
              </a:p>
            </p:txBody>
          </p:sp>
        </mc:Fallback>
      </mc:AlternateContent>
      <p:sp>
        <p:nvSpPr>
          <p:cNvPr id="7" name="日付プレースホルダー 6"/>
          <p:cNvSpPr>
            <a:spLocks noGrp="1"/>
          </p:cNvSpPr>
          <p:nvPr>
            <p:ph type="dt" idx="10"/>
          </p:nvPr>
        </p:nvSpPr>
        <p:spPr/>
        <p:txBody>
          <a:bodyPr/>
          <a:lstStyle/>
          <a:p>
            <a:r>
              <a:rPr lang="en-US" altLang="ja-JP" smtClean="0"/>
              <a:t>March 2016</a:t>
            </a:r>
            <a:endParaRPr lang="en-GB"/>
          </a:p>
        </p:txBody>
      </p:sp>
      <p:sp>
        <p:nvSpPr>
          <p:cNvPr id="8" name="フッター プレースホルダー 7"/>
          <p:cNvSpPr>
            <a:spLocks noGrp="1"/>
          </p:cNvSpPr>
          <p:nvPr>
            <p:ph type="ftr" idx="11"/>
          </p:nvPr>
        </p:nvSpPr>
        <p:spPr/>
        <p:txBody>
          <a:bodyPr/>
          <a:lstStyle/>
          <a:p>
            <a:r>
              <a:rPr lang="en-GB" smtClean="0"/>
              <a:t>Minseok Kim, Niigata University</a:t>
            </a:r>
            <a:endParaRPr lang="en-GB" dirty="0"/>
          </a:p>
        </p:txBody>
      </p:sp>
      <p:sp>
        <p:nvSpPr>
          <p:cNvPr id="9" name="スライド番号プレースホルダー 8"/>
          <p:cNvSpPr>
            <a:spLocks noGrp="1"/>
          </p:cNvSpPr>
          <p:nvPr>
            <p:ph type="sldNum" idx="12"/>
          </p:nvPr>
        </p:nvSpPr>
        <p:spPr/>
        <p:txBody>
          <a:bodyPr/>
          <a:lstStyle/>
          <a:p>
            <a:r>
              <a:rPr lang="en-GB" smtClean="0"/>
              <a:t>Slide </a:t>
            </a:r>
            <a:fld id="{69B99EC4-A1FB-4C79-B9A5-C1FFD5A90380}" type="slidenum">
              <a:rPr lang="en-GB" smtClean="0"/>
              <a:pPr/>
              <a:t>21</a:t>
            </a:fld>
            <a:endParaRPr lang="en-GB"/>
          </a:p>
        </p:txBody>
      </p:sp>
      <p:grpSp>
        <p:nvGrpSpPr>
          <p:cNvPr id="10" name="Group 180"/>
          <p:cNvGrpSpPr/>
          <p:nvPr/>
        </p:nvGrpSpPr>
        <p:grpSpPr>
          <a:xfrm>
            <a:off x="3853425" y="4221088"/>
            <a:ext cx="3958935" cy="2402690"/>
            <a:chOff x="-82003" y="-103194"/>
            <a:chExt cx="3958934" cy="2402688"/>
          </a:xfrm>
        </p:grpSpPr>
        <p:sp>
          <p:nvSpPr>
            <p:cNvPr id="11" name="Shape 141"/>
            <p:cNvSpPr/>
            <p:nvPr/>
          </p:nvSpPr>
          <p:spPr>
            <a:xfrm>
              <a:off x="163714" y="1719735"/>
              <a:ext cx="3573040" cy="1"/>
            </a:xfrm>
            <a:prstGeom prst="line">
              <a:avLst/>
            </a:prstGeom>
            <a:noFill/>
            <a:ln w="25400" cap="flat">
              <a:solidFill>
                <a:srgbClr val="000000"/>
              </a:solidFill>
              <a:prstDash val="solid"/>
              <a:round/>
              <a:tailEnd type="triangle" w="med" len="med"/>
            </a:ln>
            <a:effectLst/>
          </p:spPr>
          <p:txBody>
            <a:bodyPr wrap="square" lIns="45719" tIns="45719" rIns="45719" bIns="45719" numCol="1" anchor="t">
              <a:noAutofit/>
            </a:bodyPr>
            <a:lstStyle/>
            <a:p>
              <a:pPr>
                <a:defRPr sz="2400">
                  <a:latin typeface="+mj-lt"/>
                  <a:ea typeface="+mj-ea"/>
                  <a:cs typeface="+mj-cs"/>
                  <a:sym typeface="Times New Roman"/>
                </a:defRPr>
              </a:pPr>
              <a:endParaRPr>
                <a:solidFill>
                  <a:schemeClr val="tx1"/>
                </a:solidFill>
              </a:endParaRPr>
            </a:p>
          </p:txBody>
        </p:sp>
        <p:sp>
          <p:nvSpPr>
            <p:cNvPr id="12" name="Shape 142"/>
            <p:cNvSpPr/>
            <p:nvPr/>
          </p:nvSpPr>
          <p:spPr>
            <a:xfrm flipV="1">
              <a:off x="646284" y="-103194"/>
              <a:ext cx="1" cy="1819556"/>
            </a:xfrm>
            <a:prstGeom prst="line">
              <a:avLst/>
            </a:prstGeom>
            <a:noFill/>
            <a:ln w="25400" cap="flat">
              <a:solidFill>
                <a:srgbClr val="000000"/>
              </a:solidFill>
              <a:prstDash val="solid"/>
              <a:round/>
              <a:tailEnd type="triangle" w="med" len="med"/>
            </a:ln>
            <a:effectLst/>
          </p:spPr>
          <p:txBody>
            <a:bodyPr wrap="square" lIns="45719" tIns="45719" rIns="45719" bIns="45719" numCol="1" anchor="t">
              <a:noAutofit/>
            </a:bodyPr>
            <a:lstStyle/>
            <a:p>
              <a:pPr>
                <a:defRPr sz="2400">
                  <a:latin typeface="+mj-lt"/>
                  <a:ea typeface="+mj-ea"/>
                  <a:cs typeface="+mj-cs"/>
                  <a:sym typeface="Times New Roman"/>
                </a:defRPr>
              </a:pPr>
              <a:endParaRPr>
                <a:solidFill>
                  <a:schemeClr val="tx1"/>
                </a:solidFill>
              </a:endParaRPr>
            </a:p>
          </p:txBody>
        </p:sp>
        <p:sp>
          <p:nvSpPr>
            <p:cNvPr id="13" name="Shape 143"/>
            <p:cNvSpPr/>
            <p:nvPr/>
          </p:nvSpPr>
          <p:spPr>
            <a:xfrm flipV="1">
              <a:off x="646284" y="229055"/>
              <a:ext cx="1" cy="1459813"/>
            </a:xfrm>
            <a:prstGeom prst="line">
              <a:avLst/>
            </a:prstGeom>
            <a:noFill/>
            <a:ln w="25400" cap="flat">
              <a:solidFill>
                <a:srgbClr val="FF2600"/>
              </a:solidFill>
              <a:prstDash val="solid"/>
              <a:round/>
              <a:tailEnd type="oval" w="med" len="med"/>
            </a:ln>
            <a:effectLst/>
          </p:spPr>
          <p:txBody>
            <a:bodyPr wrap="square" lIns="45719" tIns="45719" rIns="45719" bIns="45719" numCol="1" anchor="t">
              <a:noAutofit/>
            </a:bodyPr>
            <a:lstStyle/>
            <a:p>
              <a:pPr>
                <a:defRPr sz="2400">
                  <a:latin typeface="+mj-lt"/>
                  <a:ea typeface="+mj-ea"/>
                  <a:cs typeface="+mj-cs"/>
                  <a:sym typeface="Times New Roman"/>
                </a:defRPr>
              </a:pPr>
              <a:endParaRPr>
                <a:solidFill>
                  <a:schemeClr val="tx1"/>
                </a:solidFill>
              </a:endParaRPr>
            </a:p>
          </p:txBody>
        </p:sp>
        <p:sp>
          <p:nvSpPr>
            <p:cNvPr id="14" name="Shape 144"/>
            <p:cNvSpPr/>
            <p:nvPr/>
          </p:nvSpPr>
          <p:spPr>
            <a:xfrm flipV="1">
              <a:off x="1489417" y="1311893"/>
              <a:ext cx="1" cy="400807"/>
            </a:xfrm>
            <a:prstGeom prst="line">
              <a:avLst/>
            </a:prstGeom>
            <a:noFill/>
            <a:ln w="25400" cap="flat">
              <a:solidFill>
                <a:schemeClr val="accent2">
                  <a:lumOff val="12500"/>
                </a:schemeClr>
              </a:solidFill>
              <a:prstDash val="solid"/>
              <a:round/>
              <a:tailEnd type="oval" w="med" len="med"/>
            </a:ln>
            <a:effectLst/>
          </p:spPr>
          <p:txBody>
            <a:bodyPr wrap="square" lIns="45719" tIns="45719" rIns="45719" bIns="45719" numCol="1" anchor="t">
              <a:noAutofit/>
            </a:bodyPr>
            <a:lstStyle/>
            <a:p>
              <a:pPr>
                <a:defRPr sz="2400">
                  <a:latin typeface="+mj-lt"/>
                  <a:ea typeface="+mj-ea"/>
                  <a:cs typeface="+mj-cs"/>
                  <a:sym typeface="Times New Roman"/>
                </a:defRPr>
              </a:pPr>
              <a:endParaRPr>
                <a:solidFill>
                  <a:schemeClr val="tx1"/>
                </a:solidFill>
              </a:endParaRPr>
            </a:p>
          </p:txBody>
        </p:sp>
        <p:sp>
          <p:nvSpPr>
            <p:cNvPr id="15" name="Shape 183"/>
            <p:cNvSpPr/>
            <p:nvPr/>
          </p:nvSpPr>
          <p:spPr>
            <a:xfrm>
              <a:off x="653555" y="725466"/>
              <a:ext cx="2840283" cy="86705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042" y="14080"/>
                    <a:pt x="8242" y="21280"/>
                    <a:pt x="21600" y="21600"/>
                  </a:cubicBezTo>
                </a:path>
              </a:pathLst>
            </a:custGeom>
            <a:noFill/>
            <a:ln w="25400" cap="flat">
              <a:solidFill>
                <a:schemeClr val="accent2">
                  <a:lumOff val="12500"/>
                </a:schemeClr>
              </a:solidFill>
              <a:custDash>
                <a:ds d="200000" sp="200000"/>
              </a:custDash>
              <a:miter lim="400000"/>
            </a:ln>
            <a:effectLst/>
          </p:spPr>
          <p:txBody>
            <a:bodyPr/>
            <a:lstStyle/>
            <a:p>
              <a:endParaRPr>
                <a:solidFill>
                  <a:schemeClr val="tx1"/>
                </a:solidFill>
              </a:endParaRPr>
            </a:p>
          </p:txBody>
        </p:sp>
        <p:sp>
          <p:nvSpPr>
            <p:cNvPr id="16" name="Shape 146"/>
            <p:cNvSpPr/>
            <p:nvPr/>
          </p:nvSpPr>
          <p:spPr>
            <a:xfrm flipV="1">
              <a:off x="1816325" y="1419360"/>
              <a:ext cx="1" cy="312555"/>
            </a:xfrm>
            <a:prstGeom prst="line">
              <a:avLst/>
            </a:prstGeom>
            <a:noFill/>
            <a:ln w="25400" cap="flat">
              <a:solidFill>
                <a:schemeClr val="accent2">
                  <a:lumOff val="12500"/>
                </a:schemeClr>
              </a:solidFill>
              <a:prstDash val="solid"/>
              <a:round/>
              <a:tailEnd type="oval" w="med" len="med"/>
            </a:ln>
            <a:effectLst/>
          </p:spPr>
          <p:txBody>
            <a:bodyPr wrap="square" lIns="45719" tIns="45719" rIns="45719" bIns="45719" numCol="1" anchor="t">
              <a:noAutofit/>
            </a:bodyPr>
            <a:lstStyle/>
            <a:p>
              <a:pPr>
                <a:defRPr sz="2400">
                  <a:latin typeface="+mj-lt"/>
                  <a:ea typeface="+mj-ea"/>
                  <a:cs typeface="+mj-cs"/>
                  <a:sym typeface="Times New Roman"/>
                </a:defRPr>
              </a:pPr>
              <a:endParaRPr>
                <a:solidFill>
                  <a:schemeClr val="tx1"/>
                </a:solidFill>
              </a:endParaRPr>
            </a:p>
          </p:txBody>
        </p:sp>
        <p:sp>
          <p:nvSpPr>
            <p:cNvPr id="17" name="Shape 147"/>
            <p:cNvSpPr/>
            <p:nvPr/>
          </p:nvSpPr>
          <p:spPr>
            <a:xfrm flipV="1">
              <a:off x="2288869" y="1437519"/>
              <a:ext cx="1" cy="301432"/>
            </a:xfrm>
            <a:prstGeom prst="line">
              <a:avLst/>
            </a:prstGeom>
            <a:noFill/>
            <a:ln w="25400" cap="flat">
              <a:solidFill>
                <a:schemeClr val="accent2">
                  <a:lumOff val="12500"/>
                </a:schemeClr>
              </a:solidFill>
              <a:prstDash val="solid"/>
              <a:round/>
              <a:tailEnd type="oval" w="med" len="med"/>
            </a:ln>
            <a:effectLst/>
          </p:spPr>
          <p:txBody>
            <a:bodyPr wrap="square" lIns="45719" tIns="45719" rIns="45719" bIns="45719" numCol="1" anchor="t">
              <a:noAutofit/>
            </a:bodyPr>
            <a:lstStyle/>
            <a:p>
              <a:pPr>
                <a:defRPr sz="2400">
                  <a:latin typeface="+mj-lt"/>
                  <a:ea typeface="+mj-ea"/>
                  <a:cs typeface="+mj-cs"/>
                  <a:sym typeface="Times New Roman"/>
                </a:defRPr>
              </a:pPr>
              <a:endParaRPr>
                <a:solidFill>
                  <a:schemeClr val="tx1"/>
                </a:solidFill>
              </a:endParaRPr>
            </a:p>
          </p:txBody>
        </p:sp>
        <p:sp>
          <p:nvSpPr>
            <p:cNvPr id="18" name="Shape 148"/>
            <p:cNvSpPr/>
            <p:nvPr/>
          </p:nvSpPr>
          <p:spPr>
            <a:xfrm flipV="1">
              <a:off x="2592732" y="1455705"/>
              <a:ext cx="1" cy="265060"/>
            </a:xfrm>
            <a:prstGeom prst="line">
              <a:avLst/>
            </a:prstGeom>
            <a:noFill/>
            <a:ln w="25400" cap="flat">
              <a:solidFill>
                <a:schemeClr val="accent2">
                  <a:lumOff val="12500"/>
                </a:schemeClr>
              </a:solidFill>
              <a:prstDash val="solid"/>
              <a:round/>
              <a:tailEnd type="oval" w="med" len="med"/>
            </a:ln>
            <a:effectLst/>
          </p:spPr>
          <p:txBody>
            <a:bodyPr wrap="square" lIns="45719" tIns="45719" rIns="45719" bIns="45719" numCol="1" anchor="t">
              <a:noAutofit/>
            </a:bodyPr>
            <a:lstStyle/>
            <a:p>
              <a:pPr>
                <a:defRPr sz="2400">
                  <a:latin typeface="+mj-lt"/>
                  <a:ea typeface="+mj-ea"/>
                  <a:cs typeface="+mj-cs"/>
                  <a:sym typeface="Times New Roman"/>
                </a:defRPr>
              </a:pPr>
              <a:endParaRPr>
                <a:solidFill>
                  <a:schemeClr val="tx1"/>
                </a:solidFill>
              </a:endParaRPr>
            </a:p>
          </p:txBody>
        </p:sp>
        <p:sp>
          <p:nvSpPr>
            <p:cNvPr id="19" name="Shape 149"/>
            <p:cNvSpPr/>
            <p:nvPr/>
          </p:nvSpPr>
          <p:spPr>
            <a:xfrm flipV="1">
              <a:off x="744351" y="207800"/>
              <a:ext cx="1" cy="488978"/>
            </a:xfrm>
            <a:prstGeom prst="line">
              <a:avLst/>
            </a:prstGeom>
            <a:noFill/>
            <a:ln w="25400" cap="flat">
              <a:solidFill>
                <a:srgbClr val="000000"/>
              </a:solidFill>
              <a:prstDash val="solid"/>
              <a:round/>
              <a:headEnd type="triangle" w="med" len="sm"/>
              <a:tailEnd type="triangle" w="med" len="sm"/>
            </a:ln>
            <a:effectLst/>
          </p:spPr>
          <p:txBody>
            <a:bodyPr wrap="square" lIns="45719" tIns="45719" rIns="45719" bIns="45719" numCol="1" anchor="t">
              <a:noAutofit/>
            </a:bodyPr>
            <a:lstStyle/>
            <a:p>
              <a:pPr>
                <a:defRPr sz="2400">
                  <a:latin typeface="+mj-lt"/>
                  <a:ea typeface="+mj-ea"/>
                  <a:cs typeface="+mj-cs"/>
                  <a:sym typeface="Times New Roman"/>
                </a:defRPr>
              </a:pPr>
              <a:endParaRPr>
                <a:solidFill>
                  <a:schemeClr val="tx1"/>
                </a:solidFill>
              </a:endParaRPr>
            </a:p>
          </p:txBody>
        </p:sp>
        <p:sp>
          <p:nvSpPr>
            <p:cNvPr id="20" name="Shape 150"/>
            <p:cNvSpPr/>
            <p:nvPr/>
          </p:nvSpPr>
          <p:spPr>
            <a:xfrm>
              <a:off x="1351820" y="966262"/>
              <a:ext cx="1769283" cy="1039897"/>
            </a:xfrm>
            <a:prstGeom prst="rect">
              <a:avLst/>
            </a:prstGeom>
            <a:noFill/>
            <a:ln w="25400" cap="flat">
              <a:solidFill>
                <a:srgbClr val="000000"/>
              </a:solidFill>
              <a:custDash>
                <a:ds d="200000" sp="200000"/>
              </a:custDash>
              <a:miter lim="400000"/>
            </a:ln>
            <a:effectLst/>
          </p:spPr>
          <p:txBody>
            <a:bodyPr wrap="square" lIns="45719" tIns="45719" rIns="45719" bIns="45719" numCol="1" anchor="t">
              <a:noAutofit/>
            </a:bodyPr>
            <a:lstStyle/>
            <a:p>
              <a:pPr>
                <a:defRPr sz="2400">
                  <a:latin typeface="+mj-lt"/>
                  <a:ea typeface="+mj-ea"/>
                  <a:cs typeface="+mj-cs"/>
                  <a:sym typeface="Times New Roman"/>
                </a:defRPr>
              </a:pPr>
              <a:endParaRPr>
                <a:solidFill>
                  <a:schemeClr val="tx1"/>
                </a:solidFill>
              </a:endParaRPr>
            </a:p>
          </p:txBody>
        </p:sp>
        <p:sp>
          <p:nvSpPr>
            <p:cNvPr id="21" name="Shape 151"/>
            <p:cNvSpPr/>
            <p:nvPr/>
          </p:nvSpPr>
          <p:spPr>
            <a:xfrm flipH="1">
              <a:off x="2452644" y="573498"/>
              <a:ext cx="366389" cy="366389"/>
            </a:xfrm>
            <a:prstGeom prst="line">
              <a:avLst/>
            </a:prstGeom>
            <a:noFill/>
            <a:ln w="25400" cap="flat">
              <a:solidFill>
                <a:srgbClr val="000000"/>
              </a:solidFill>
              <a:prstDash val="solid"/>
              <a:round/>
              <a:tailEnd type="triangle" w="med" len="med"/>
            </a:ln>
            <a:effectLst/>
          </p:spPr>
          <p:txBody>
            <a:bodyPr wrap="square" lIns="45719" tIns="45719" rIns="45719" bIns="45719" numCol="1" anchor="t">
              <a:noAutofit/>
            </a:bodyPr>
            <a:lstStyle/>
            <a:p>
              <a:pPr>
                <a:defRPr sz="2400">
                  <a:latin typeface="+mj-lt"/>
                  <a:ea typeface="+mj-ea"/>
                  <a:cs typeface="+mj-cs"/>
                  <a:sym typeface="Times New Roman"/>
                </a:defRPr>
              </a:pPr>
              <a:endParaRPr>
                <a:solidFill>
                  <a:schemeClr val="tx1"/>
                </a:solidFill>
              </a:endParaRPr>
            </a:p>
          </p:txBody>
        </p:sp>
        <p:sp>
          <p:nvSpPr>
            <p:cNvPr id="22" name="Shape 152"/>
            <p:cNvSpPr/>
            <p:nvPr/>
          </p:nvSpPr>
          <p:spPr>
            <a:xfrm>
              <a:off x="2705785" y="337716"/>
              <a:ext cx="644231" cy="2291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sz="1200">
                  <a:latin typeface="ヒラギノ角ゴ Pro W6"/>
                  <a:ea typeface="ヒラギノ角ゴ Pro W6"/>
                  <a:cs typeface="ヒラギノ角ゴ Pro W6"/>
                  <a:sym typeface="ヒラギノ角ゴ Pro W6"/>
                </a:defRPr>
              </a:lvl1pPr>
            </a:lstStyle>
            <a:p>
              <a:r>
                <a:rPr lang="en-US" dirty="0" smtClean="0">
                  <a:solidFill>
                    <a:schemeClr val="tx1"/>
                  </a:solidFill>
                  <a:latin typeface="+mj-lt"/>
                </a:rPr>
                <a:t>R-Ray</a:t>
              </a:r>
              <a:endParaRPr dirty="0">
                <a:solidFill>
                  <a:schemeClr val="tx1"/>
                </a:solidFill>
                <a:latin typeface="+mj-lt"/>
              </a:endParaRPr>
            </a:p>
          </p:txBody>
        </p:sp>
        <p:sp>
          <p:nvSpPr>
            <p:cNvPr id="24" name="Shape 154"/>
            <p:cNvSpPr/>
            <p:nvPr/>
          </p:nvSpPr>
          <p:spPr>
            <a:xfrm>
              <a:off x="1514486" y="112352"/>
              <a:ext cx="1244979" cy="8547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p>
              <a:pPr>
                <a:defRPr sz="1200">
                  <a:latin typeface="ヒラギノ角ゴ Pro W6"/>
                  <a:ea typeface="ヒラギノ角ゴ Pro W6"/>
                  <a:cs typeface="ヒラギノ角ゴ Pro W6"/>
                  <a:sym typeface="ヒラギノ角ゴ Pro W6"/>
                </a:defRPr>
              </a:pPr>
              <a:r>
                <a:rPr lang="en-US" dirty="0" smtClean="0">
                  <a:solidFill>
                    <a:schemeClr val="tx1"/>
                  </a:solidFill>
                  <a:latin typeface="+mn-lt"/>
                </a:rPr>
                <a:t>R-Ray Cluster</a:t>
              </a:r>
              <a:endParaRPr dirty="0">
                <a:solidFill>
                  <a:schemeClr val="tx1"/>
                </a:solidFill>
                <a:latin typeface="+mn-lt"/>
              </a:endParaRPr>
            </a:p>
            <a:p>
              <a:pPr>
                <a:defRPr sz="1200">
                  <a:latin typeface="ヒラギノ角ゴ Pro W6"/>
                  <a:ea typeface="ヒラギノ角ゴ Pro W6"/>
                  <a:cs typeface="ヒラギノ角ゴ Pro W6"/>
                  <a:sym typeface="ヒラギノ角ゴ Pro W6"/>
                </a:defRPr>
              </a:pPr>
              <a:r>
                <a:rPr lang="en-US" dirty="0" smtClean="0">
                  <a:solidFill>
                    <a:schemeClr val="tx1"/>
                  </a:solidFill>
                  <a:latin typeface="+mn-lt"/>
                </a:rPr>
                <a:t>Power</a:t>
              </a:r>
              <a:endParaRPr sz="900" baseline="66666" dirty="0">
                <a:solidFill>
                  <a:schemeClr val="tx1"/>
                </a:solidFill>
                <a:latin typeface="+mn-lt"/>
              </a:endParaRPr>
            </a:p>
          </p:txBody>
        </p:sp>
        <p:sp>
          <p:nvSpPr>
            <p:cNvPr id="25" name="Shape 155"/>
            <p:cNvSpPr/>
            <p:nvPr/>
          </p:nvSpPr>
          <p:spPr>
            <a:xfrm>
              <a:off x="795532" y="343558"/>
              <a:ext cx="321525" cy="3518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sz="1300" i="1">
                  <a:latin typeface="+mj-lt"/>
                  <a:ea typeface="+mj-ea"/>
                  <a:cs typeface="+mj-cs"/>
                  <a:sym typeface="Times New Roman"/>
                </a:defRPr>
              </a:lvl1pPr>
            </a:lstStyle>
            <a:p>
              <a:r>
                <a:rPr>
                  <a:solidFill>
                    <a:schemeClr val="tx1"/>
                  </a:solidFill>
                </a:rPr>
                <a:t>K</a:t>
              </a:r>
            </a:p>
          </p:txBody>
        </p:sp>
        <p:sp>
          <p:nvSpPr>
            <p:cNvPr id="26" name="Shape 156"/>
            <p:cNvSpPr/>
            <p:nvPr/>
          </p:nvSpPr>
          <p:spPr>
            <a:xfrm>
              <a:off x="1402692" y="1711291"/>
              <a:ext cx="756866" cy="3957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p>
              <a:pPr>
                <a:defRPr>
                  <a:latin typeface="ヒラギノ角ゴ Pro W6"/>
                  <a:ea typeface="ヒラギノ角ゴ Pro W6"/>
                  <a:cs typeface="ヒラギノ角ゴ Pro W6"/>
                  <a:sym typeface="ヒラギノ角ゴ Pro W6"/>
                </a:defRPr>
              </a:pPr>
              <a:r>
                <a:rPr sz="1200">
                  <a:solidFill>
                    <a:schemeClr val="tx1"/>
                  </a:solidFill>
                  <a:latin typeface="+mj-lt"/>
                </a:rPr>
                <a:t>τ</a:t>
              </a:r>
              <a:r>
                <a:rPr sz="800" baseline="-62500">
                  <a:solidFill>
                    <a:schemeClr val="tx1"/>
                  </a:solidFill>
                  <a:latin typeface="+mj-lt"/>
                </a:rPr>
                <a:t>0</a:t>
              </a:r>
              <a:r>
                <a:rPr sz="1200">
                  <a:solidFill>
                    <a:schemeClr val="tx1"/>
                  </a:solidFill>
                  <a:latin typeface="+mj-lt"/>
                </a:rPr>
                <a:t>+τ</a:t>
              </a:r>
              <a:r>
                <a:rPr sz="800" baseline="-62500">
                  <a:solidFill>
                    <a:schemeClr val="tx1"/>
                  </a:solidFill>
                  <a:latin typeface="+mj-lt"/>
                </a:rPr>
                <a:t>1</a:t>
              </a:r>
            </a:p>
          </p:txBody>
        </p:sp>
        <p:sp>
          <p:nvSpPr>
            <p:cNvPr id="27" name="Shape 157"/>
            <p:cNvSpPr/>
            <p:nvPr/>
          </p:nvSpPr>
          <p:spPr>
            <a:xfrm>
              <a:off x="610320" y="1972410"/>
              <a:ext cx="869311" cy="1"/>
            </a:xfrm>
            <a:prstGeom prst="line">
              <a:avLst/>
            </a:prstGeom>
            <a:noFill/>
            <a:ln w="25400" cap="flat">
              <a:solidFill>
                <a:srgbClr val="000000"/>
              </a:solidFill>
              <a:prstDash val="solid"/>
              <a:round/>
              <a:headEnd type="triangle" w="med" len="sm"/>
              <a:tailEnd type="triangle" w="med" len="sm"/>
            </a:ln>
            <a:effectLst/>
          </p:spPr>
          <p:txBody>
            <a:bodyPr wrap="square" lIns="45719" tIns="45719" rIns="45719" bIns="45719" numCol="1" anchor="t">
              <a:noAutofit/>
            </a:bodyPr>
            <a:lstStyle/>
            <a:p>
              <a:pPr>
                <a:defRPr sz="2400">
                  <a:latin typeface="+mj-lt"/>
                  <a:ea typeface="+mj-ea"/>
                  <a:cs typeface="+mj-cs"/>
                  <a:sym typeface="Times New Roman"/>
                </a:defRPr>
              </a:pPr>
              <a:endParaRPr>
                <a:solidFill>
                  <a:schemeClr val="tx1"/>
                </a:solidFill>
              </a:endParaRPr>
            </a:p>
          </p:txBody>
        </p:sp>
        <p:sp>
          <p:nvSpPr>
            <p:cNvPr id="28" name="Shape 158"/>
            <p:cNvSpPr/>
            <p:nvPr/>
          </p:nvSpPr>
          <p:spPr>
            <a:xfrm>
              <a:off x="857282" y="1936879"/>
              <a:ext cx="508033" cy="3626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sz="1200">
                  <a:latin typeface="ヒラギノ角ゴ Pro W6"/>
                  <a:ea typeface="ヒラギノ角ゴ Pro W6"/>
                  <a:cs typeface="ヒラギノ角ゴ Pro W6"/>
                  <a:sym typeface="ヒラギノ角ゴ Pro W6"/>
                </a:defRPr>
              </a:lvl1pPr>
            </a:lstStyle>
            <a:p>
              <a:r>
                <a:rPr dirty="0">
                  <a:solidFill>
                    <a:schemeClr val="tx1"/>
                  </a:solidFill>
                  <a:latin typeface="+mj-lt"/>
                </a:rPr>
                <a:t>1/λ</a:t>
              </a:r>
            </a:p>
          </p:txBody>
        </p:sp>
        <p:sp>
          <p:nvSpPr>
            <p:cNvPr id="29" name="Shape 159"/>
            <p:cNvSpPr/>
            <p:nvPr/>
          </p:nvSpPr>
          <p:spPr>
            <a:xfrm>
              <a:off x="-82003" y="89206"/>
              <a:ext cx="563218" cy="2771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p>
              <a:pPr>
                <a:defRPr sz="1200">
                  <a:latin typeface="ヒラギノ角ゴ Pro W6"/>
                  <a:ea typeface="ヒラギノ角ゴ Pro W6"/>
                  <a:cs typeface="ヒラギノ角ゴ Pro W6"/>
                  <a:sym typeface="ヒラギノ角ゴ Pro W6"/>
                </a:defRPr>
              </a:pPr>
              <a:r>
                <a:rPr lang="en-US" dirty="0" smtClean="0">
                  <a:solidFill>
                    <a:schemeClr val="tx1"/>
                  </a:solidFill>
                  <a:latin typeface="+mn-lt"/>
                </a:rPr>
                <a:t>D-Ray</a:t>
              </a:r>
              <a:endParaRPr dirty="0">
                <a:solidFill>
                  <a:schemeClr val="tx1"/>
                </a:solidFill>
                <a:latin typeface="+mn-lt"/>
              </a:endParaRPr>
            </a:p>
          </p:txBody>
        </p:sp>
        <p:sp>
          <p:nvSpPr>
            <p:cNvPr id="30" name="Shape 160"/>
            <p:cNvSpPr/>
            <p:nvPr/>
          </p:nvSpPr>
          <p:spPr>
            <a:xfrm>
              <a:off x="218264" y="398784"/>
              <a:ext cx="412984" cy="131121"/>
            </a:xfrm>
            <a:prstGeom prst="line">
              <a:avLst/>
            </a:prstGeom>
            <a:noFill/>
            <a:ln w="25400" cap="flat">
              <a:solidFill>
                <a:srgbClr val="000000"/>
              </a:solidFill>
              <a:prstDash val="solid"/>
              <a:round/>
              <a:tailEnd type="triangle" w="med" len="med"/>
            </a:ln>
            <a:effectLst/>
          </p:spPr>
          <p:txBody>
            <a:bodyPr wrap="square" lIns="45719" tIns="45719" rIns="45719" bIns="45719" numCol="1" anchor="t">
              <a:noAutofit/>
            </a:bodyPr>
            <a:lstStyle/>
            <a:p>
              <a:pPr>
                <a:defRPr sz="2400">
                  <a:latin typeface="+mj-lt"/>
                  <a:ea typeface="+mj-ea"/>
                  <a:cs typeface="+mj-cs"/>
                  <a:sym typeface="Times New Roman"/>
                </a:defRPr>
              </a:pPr>
              <a:endParaRPr>
                <a:solidFill>
                  <a:schemeClr val="tx1"/>
                </a:solidFill>
              </a:endParaRPr>
            </a:p>
          </p:txBody>
        </p:sp>
        <p:sp>
          <p:nvSpPr>
            <p:cNvPr id="31" name="Shape 161"/>
            <p:cNvSpPr/>
            <p:nvPr/>
          </p:nvSpPr>
          <p:spPr>
            <a:xfrm>
              <a:off x="563531" y="1706951"/>
              <a:ext cx="391814" cy="3052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p>
              <a:pPr>
                <a:defRPr>
                  <a:latin typeface="ヒラギノ角ゴ Pro W6"/>
                  <a:ea typeface="ヒラギノ角ゴ Pro W6"/>
                  <a:cs typeface="ヒラギノ角ゴ Pro W6"/>
                  <a:sym typeface="ヒラギノ角ゴ Pro W6"/>
                </a:defRPr>
              </a:pPr>
              <a:r>
                <a:rPr sz="1200" dirty="0">
                  <a:solidFill>
                    <a:schemeClr val="tx1"/>
                  </a:solidFill>
                  <a:latin typeface="+mj-lt"/>
                </a:rPr>
                <a:t>τ</a:t>
              </a:r>
              <a:r>
                <a:rPr sz="800" baseline="-62500" dirty="0">
                  <a:solidFill>
                    <a:schemeClr val="tx1"/>
                  </a:solidFill>
                  <a:latin typeface="+mj-lt"/>
                </a:rPr>
                <a:t>0</a:t>
              </a:r>
            </a:p>
          </p:txBody>
        </p:sp>
        <p:sp>
          <p:nvSpPr>
            <p:cNvPr id="32" name="Shape 162"/>
            <p:cNvSpPr/>
            <p:nvPr/>
          </p:nvSpPr>
          <p:spPr>
            <a:xfrm flipV="1">
              <a:off x="1531297" y="1412490"/>
              <a:ext cx="1" cy="307246"/>
            </a:xfrm>
            <a:prstGeom prst="line">
              <a:avLst/>
            </a:prstGeom>
            <a:noFill/>
            <a:ln w="12700" cap="flat">
              <a:solidFill>
                <a:schemeClr val="accent2">
                  <a:lumOff val="12500"/>
                </a:schemeClr>
              </a:solidFill>
              <a:prstDash val="solid"/>
              <a:round/>
              <a:tailEnd type="oval" w="med" len="med"/>
            </a:ln>
            <a:effectLst/>
          </p:spPr>
          <p:txBody>
            <a:bodyPr wrap="square" lIns="45719" tIns="45719" rIns="45719" bIns="45719" numCol="1" anchor="t">
              <a:noAutofit/>
            </a:bodyPr>
            <a:lstStyle/>
            <a:p>
              <a:pPr>
                <a:defRPr sz="2400">
                  <a:latin typeface="+mj-lt"/>
                  <a:ea typeface="+mj-ea"/>
                  <a:cs typeface="+mj-cs"/>
                  <a:sym typeface="Times New Roman"/>
                </a:defRPr>
              </a:pPr>
              <a:endParaRPr>
                <a:solidFill>
                  <a:schemeClr val="tx1"/>
                </a:solidFill>
              </a:endParaRPr>
            </a:p>
          </p:txBody>
        </p:sp>
        <p:sp>
          <p:nvSpPr>
            <p:cNvPr id="33" name="Shape 163"/>
            <p:cNvSpPr/>
            <p:nvPr/>
          </p:nvSpPr>
          <p:spPr>
            <a:xfrm flipV="1">
              <a:off x="1587585" y="1509638"/>
              <a:ext cx="1" cy="210097"/>
            </a:xfrm>
            <a:prstGeom prst="line">
              <a:avLst/>
            </a:prstGeom>
            <a:noFill/>
            <a:ln w="12700" cap="flat">
              <a:solidFill>
                <a:schemeClr val="accent2">
                  <a:lumOff val="12500"/>
                </a:schemeClr>
              </a:solidFill>
              <a:prstDash val="solid"/>
              <a:round/>
              <a:tailEnd type="oval" w="med" len="med"/>
            </a:ln>
            <a:effectLst/>
          </p:spPr>
          <p:txBody>
            <a:bodyPr wrap="square" lIns="45719" tIns="45719" rIns="45719" bIns="45719" numCol="1" anchor="t">
              <a:noAutofit/>
            </a:bodyPr>
            <a:lstStyle/>
            <a:p>
              <a:pPr>
                <a:defRPr sz="2400">
                  <a:latin typeface="+mj-lt"/>
                  <a:ea typeface="+mj-ea"/>
                  <a:cs typeface="+mj-cs"/>
                  <a:sym typeface="Times New Roman"/>
                </a:defRPr>
              </a:pPr>
              <a:endParaRPr>
                <a:solidFill>
                  <a:schemeClr val="tx1"/>
                </a:solidFill>
              </a:endParaRPr>
            </a:p>
          </p:txBody>
        </p:sp>
        <p:sp>
          <p:nvSpPr>
            <p:cNvPr id="34" name="Shape 164"/>
            <p:cNvSpPr/>
            <p:nvPr/>
          </p:nvSpPr>
          <p:spPr>
            <a:xfrm flipV="1">
              <a:off x="1878586" y="1516674"/>
              <a:ext cx="1" cy="210097"/>
            </a:xfrm>
            <a:prstGeom prst="line">
              <a:avLst/>
            </a:prstGeom>
            <a:noFill/>
            <a:ln w="12700" cap="flat">
              <a:solidFill>
                <a:schemeClr val="accent2">
                  <a:lumOff val="12500"/>
                </a:schemeClr>
              </a:solidFill>
              <a:prstDash val="solid"/>
              <a:round/>
              <a:tailEnd type="oval" w="med" len="med"/>
            </a:ln>
            <a:effectLst/>
          </p:spPr>
          <p:txBody>
            <a:bodyPr wrap="square" lIns="45719" tIns="45719" rIns="45719" bIns="45719" numCol="1" anchor="t">
              <a:noAutofit/>
            </a:bodyPr>
            <a:lstStyle/>
            <a:p>
              <a:pPr>
                <a:defRPr sz="2400">
                  <a:latin typeface="+mj-lt"/>
                  <a:ea typeface="+mj-ea"/>
                  <a:cs typeface="+mj-cs"/>
                  <a:sym typeface="Times New Roman"/>
                </a:defRPr>
              </a:pPr>
              <a:endParaRPr>
                <a:solidFill>
                  <a:schemeClr val="tx1"/>
                </a:solidFill>
              </a:endParaRPr>
            </a:p>
          </p:txBody>
        </p:sp>
        <p:sp>
          <p:nvSpPr>
            <p:cNvPr id="35" name="Shape 165"/>
            <p:cNvSpPr/>
            <p:nvPr/>
          </p:nvSpPr>
          <p:spPr>
            <a:xfrm flipV="1">
              <a:off x="1951665" y="1530746"/>
              <a:ext cx="1" cy="196025"/>
            </a:xfrm>
            <a:prstGeom prst="line">
              <a:avLst/>
            </a:prstGeom>
            <a:noFill/>
            <a:ln w="12700" cap="flat">
              <a:solidFill>
                <a:schemeClr val="accent2">
                  <a:lumOff val="12500"/>
                </a:schemeClr>
              </a:solidFill>
              <a:prstDash val="solid"/>
              <a:round/>
              <a:tailEnd type="oval" w="med" len="med"/>
            </a:ln>
            <a:effectLst/>
          </p:spPr>
          <p:txBody>
            <a:bodyPr wrap="square" lIns="45719" tIns="45719" rIns="45719" bIns="45719" numCol="1" anchor="t">
              <a:noAutofit/>
            </a:bodyPr>
            <a:lstStyle/>
            <a:p>
              <a:pPr>
                <a:defRPr sz="2400">
                  <a:latin typeface="+mj-lt"/>
                  <a:ea typeface="+mj-ea"/>
                  <a:cs typeface="+mj-cs"/>
                  <a:sym typeface="Times New Roman"/>
                </a:defRPr>
              </a:pPr>
              <a:endParaRPr>
                <a:solidFill>
                  <a:schemeClr val="tx1"/>
                </a:solidFill>
              </a:endParaRPr>
            </a:p>
          </p:txBody>
        </p:sp>
        <p:sp>
          <p:nvSpPr>
            <p:cNvPr id="36" name="Shape 166"/>
            <p:cNvSpPr/>
            <p:nvPr/>
          </p:nvSpPr>
          <p:spPr>
            <a:xfrm flipV="1">
              <a:off x="1996600" y="1610729"/>
              <a:ext cx="1" cy="116042"/>
            </a:xfrm>
            <a:prstGeom prst="line">
              <a:avLst/>
            </a:prstGeom>
            <a:noFill/>
            <a:ln w="12700" cap="flat">
              <a:solidFill>
                <a:schemeClr val="accent2">
                  <a:lumOff val="12500"/>
                </a:schemeClr>
              </a:solidFill>
              <a:prstDash val="solid"/>
              <a:round/>
              <a:tailEnd type="oval" w="med" len="med"/>
            </a:ln>
            <a:effectLst/>
          </p:spPr>
          <p:txBody>
            <a:bodyPr wrap="square" lIns="45719" tIns="45719" rIns="45719" bIns="45719" numCol="1" anchor="t">
              <a:noAutofit/>
            </a:bodyPr>
            <a:lstStyle/>
            <a:p>
              <a:pPr>
                <a:defRPr sz="2400">
                  <a:latin typeface="+mj-lt"/>
                  <a:ea typeface="+mj-ea"/>
                  <a:cs typeface="+mj-cs"/>
                  <a:sym typeface="Times New Roman"/>
                </a:defRPr>
              </a:pPr>
              <a:endParaRPr>
                <a:solidFill>
                  <a:schemeClr val="tx1"/>
                </a:solidFill>
              </a:endParaRPr>
            </a:p>
          </p:txBody>
        </p:sp>
        <p:sp>
          <p:nvSpPr>
            <p:cNvPr id="37" name="Shape 167"/>
            <p:cNvSpPr/>
            <p:nvPr/>
          </p:nvSpPr>
          <p:spPr>
            <a:xfrm flipV="1">
              <a:off x="2343895" y="1516674"/>
              <a:ext cx="1" cy="210097"/>
            </a:xfrm>
            <a:prstGeom prst="line">
              <a:avLst/>
            </a:prstGeom>
            <a:noFill/>
            <a:ln w="12700" cap="flat">
              <a:solidFill>
                <a:schemeClr val="accent2">
                  <a:lumOff val="12500"/>
                </a:schemeClr>
              </a:solidFill>
              <a:prstDash val="solid"/>
              <a:round/>
              <a:tailEnd type="oval" w="med" len="med"/>
            </a:ln>
            <a:effectLst/>
          </p:spPr>
          <p:txBody>
            <a:bodyPr wrap="square" lIns="45719" tIns="45719" rIns="45719" bIns="45719" numCol="1" anchor="t">
              <a:noAutofit/>
            </a:bodyPr>
            <a:lstStyle/>
            <a:p>
              <a:pPr>
                <a:defRPr sz="2400">
                  <a:latin typeface="+mj-lt"/>
                  <a:ea typeface="+mj-ea"/>
                  <a:cs typeface="+mj-cs"/>
                  <a:sym typeface="Times New Roman"/>
                </a:defRPr>
              </a:pPr>
              <a:endParaRPr>
                <a:solidFill>
                  <a:schemeClr val="tx1"/>
                </a:solidFill>
              </a:endParaRPr>
            </a:p>
          </p:txBody>
        </p:sp>
        <p:sp>
          <p:nvSpPr>
            <p:cNvPr id="38" name="Shape 168"/>
            <p:cNvSpPr/>
            <p:nvPr/>
          </p:nvSpPr>
          <p:spPr>
            <a:xfrm flipV="1">
              <a:off x="2388830" y="1610729"/>
              <a:ext cx="1" cy="116042"/>
            </a:xfrm>
            <a:prstGeom prst="line">
              <a:avLst/>
            </a:prstGeom>
            <a:noFill/>
            <a:ln w="12700" cap="flat">
              <a:solidFill>
                <a:schemeClr val="accent2">
                  <a:lumOff val="12500"/>
                </a:schemeClr>
              </a:solidFill>
              <a:prstDash val="solid"/>
              <a:round/>
              <a:tailEnd type="oval" w="med" len="med"/>
            </a:ln>
            <a:effectLst/>
          </p:spPr>
          <p:txBody>
            <a:bodyPr wrap="square" lIns="45719" tIns="45719" rIns="45719" bIns="45719" numCol="1" anchor="t">
              <a:noAutofit/>
            </a:bodyPr>
            <a:lstStyle/>
            <a:p>
              <a:pPr>
                <a:defRPr sz="2400">
                  <a:latin typeface="+mj-lt"/>
                  <a:ea typeface="+mj-ea"/>
                  <a:cs typeface="+mj-cs"/>
                  <a:sym typeface="Times New Roman"/>
                </a:defRPr>
              </a:pPr>
              <a:endParaRPr>
                <a:solidFill>
                  <a:schemeClr val="tx1"/>
                </a:solidFill>
              </a:endParaRPr>
            </a:p>
          </p:txBody>
        </p:sp>
        <p:sp>
          <p:nvSpPr>
            <p:cNvPr id="39" name="Shape 169"/>
            <p:cNvSpPr/>
            <p:nvPr/>
          </p:nvSpPr>
          <p:spPr>
            <a:xfrm flipV="1">
              <a:off x="2440800" y="1610729"/>
              <a:ext cx="1" cy="116042"/>
            </a:xfrm>
            <a:prstGeom prst="line">
              <a:avLst/>
            </a:prstGeom>
            <a:noFill/>
            <a:ln w="12700" cap="flat">
              <a:solidFill>
                <a:schemeClr val="accent2">
                  <a:lumOff val="12500"/>
                </a:schemeClr>
              </a:solidFill>
              <a:prstDash val="solid"/>
              <a:round/>
              <a:tailEnd type="oval" w="med" len="med"/>
            </a:ln>
            <a:effectLst/>
          </p:spPr>
          <p:txBody>
            <a:bodyPr wrap="square" lIns="45719" tIns="45719" rIns="45719" bIns="45719" numCol="1" anchor="t">
              <a:noAutofit/>
            </a:bodyPr>
            <a:lstStyle/>
            <a:p>
              <a:pPr>
                <a:defRPr sz="2400">
                  <a:latin typeface="+mj-lt"/>
                  <a:ea typeface="+mj-ea"/>
                  <a:cs typeface="+mj-cs"/>
                  <a:sym typeface="Times New Roman"/>
                </a:defRPr>
              </a:pPr>
              <a:endParaRPr>
                <a:solidFill>
                  <a:schemeClr val="tx1"/>
                </a:solidFill>
              </a:endParaRPr>
            </a:p>
          </p:txBody>
        </p:sp>
        <p:sp>
          <p:nvSpPr>
            <p:cNvPr id="40" name="Shape 170"/>
            <p:cNvSpPr/>
            <p:nvPr/>
          </p:nvSpPr>
          <p:spPr>
            <a:xfrm flipV="1">
              <a:off x="2633448" y="1610729"/>
              <a:ext cx="1" cy="116042"/>
            </a:xfrm>
            <a:prstGeom prst="line">
              <a:avLst/>
            </a:prstGeom>
            <a:noFill/>
            <a:ln w="12700" cap="flat">
              <a:solidFill>
                <a:schemeClr val="accent2">
                  <a:lumOff val="12500"/>
                </a:schemeClr>
              </a:solidFill>
              <a:prstDash val="solid"/>
              <a:round/>
              <a:tailEnd type="oval" w="med" len="med"/>
            </a:ln>
            <a:effectLst/>
          </p:spPr>
          <p:txBody>
            <a:bodyPr wrap="square" lIns="45719" tIns="45719" rIns="45719" bIns="45719" numCol="1" anchor="t">
              <a:noAutofit/>
            </a:bodyPr>
            <a:lstStyle/>
            <a:p>
              <a:pPr>
                <a:defRPr sz="2400">
                  <a:latin typeface="+mj-lt"/>
                  <a:ea typeface="+mj-ea"/>
                  <a:cs typeface="+mj-cs"/>
                  <a:sym typeface="Times New Roman"/>
                </a:defRPr>
              </a:pPr>
              <a:endParaRPr>
                <a:solidFill>
                  <a:schemeClr val="tx1"/>
                </a:solidFill>
              </a:endParaRPr>
            </a:p>
          </p:txBody>
        </p:sp>
        <p:sp>
          <p:nvSpPr>
            <p:cNvPr id="41" name="Shape 171"/>
            <p:cNvSpPr/>
            <p:nvPr/>
          </p:nvSpPr>
          <p:spPr>
            <a:xfrm flipV="1">
              <a:off x="2685419" y="1647040"/>
              <a:ext cx="1" cy="79731"/>
            </a:xfrm>
            <a:prstGeom prst="line">
              <a:avLst/>
            </a:prstGeom>
            <a:noFill/>
            <a:ln w="12700" cap="flat">
              <a:solidFill>
                <a:schemeClr val="accent2">
                  <a:lumOff val="12500"/>
                </a:schemeClr>
              </a:solidFill>
              <a:prstDash val="solid"/>
              <a:round/>
              <a:tailEnd type="oval" w="med" len="med"/>
            </a:ln>
            <a:effectLst/>
          </p:spPr>
          <p:txBody>
            <a:bodyPr wrap="square" lIns="45719" tIns="45719" rIns="45719" bIns="45719" numCol="1" anchor="t">
              <a:noAutofit/>
            </a:bodyPr>
            <a:lstStyle/>
            <a:p>
              <a:pPr>
                <a:defRPr sz="2400">
                  <a:latin typeface="+mj-lt"/>
                  <a:ea typeface="+mj-ea"/>
                  <a:cs typeface="+mj-cs"/>
                  <a:sym typeface="Times New Roman"/>
                </a:defRPr>
              </a:pPr>
              <a:endParaRPr>
                <a:solidFill>
                  <a:schemeClr val="tx1"/>
                </a:solidFill>
              </a:endParaRPr>
            </a:p>
          </p:txBody>
        </p:sp>
        <p:sp>
          <p:nvSpPr>
            <p:cNvPr id="42" name="Shape 172"/>
            <p:cNvSpPr/>
            <p:nvPr/>
          </p:nvSpPr>
          <p:spPr>
            <a:xfrm flipV="1">
              <a:off x="851820" y="882089"/>
              <a:ext cx="1" cy="837647"/>
            </a:xfrm>
            <a:prstGeom prst="line">
              <a:avLst/>
            </a:prstGeom>
            <a:noFill/>
            <a:ln w="25400" cap="flat">
              <a:solidFill>
                <a:srgbClr val="FF2600"/>
              </a:solidFill>
              <a:prstDash val="solid"/>
              <a:round/>
              <a:tailEnd type="oval" w="med" len="med"/>
            </a:ln>
            <a:effectLst/>
          </p:spPr>
          <p:txBody>
            <a:bodyPr wrap="square" lIns="45719" tIns="45719" rIns="45719" bIns="45719" numCol="1" anchor="t">
              <a:noAutofit/>
            </a:bodyPr>
            <a:lstStyle/>
            <a:p>
              <a:pPr>
                <a:defRPr sz="2400">
                  <a:latin typeface="+mj-lt"/>
                  <a:ea typeface="+mj-ea"/>
                  <a:cs typeface="+mj-cs"/>
                  <a:sym typeface="Times New Roman"/>
                </a:defRPr>
              </a:pPr>
              <a:endParaRPr>
                <a:solidFill>
                  <a:schemeClr val="tx1"/>
                </a:solidFill>
              </a:endParaRPr>
            </a:p>
          </p:txBody>
        </p:sp>
        <p:sp>
          <p:nvSpPr>
            <p:cNvPr id="43" name="Shape 173"/>
            <p:cNvSpPr/>
            <p:nvPr/>
          </p:nvSpPr>
          <p:spPr>
            <a:xfrm flipV="1">
              <a:off x="911008" y="1134534"/>
              <a:ext cx="1" cy="585202"/>
            </a:xfrm>
            <a:prstGeom prst="line">
              <a:avLst/>
            </a:prstGeom>
            <a:noFill/>
            <a:ln w="25400" cap="flat">
              <a:solidFill>
                <a:srgbClr val="C67AAB"/>
              </a:solidFill>
              <a:prstDash val="solid"/>
              <a:round/>
              <a:tailEnd type="oval" w="med" len="med"/>
            </a:ln>
            <a:effectLst/>
          </p:spPr>
          <p:txBody>
            <a:bodyPr wrap="square" lIns="45719" tIns="45719" rIns="45719" bIns="45719" numCol="1" anchor="t">
              <a:noAutofit/>
            </a:bodyPr>
            <a:lstStyle/>
            <a:p>
              <a:pPr>
                <a:defRPr sz="2400">
                  <a:latin typeface="+mj-lt"/>
                  <a:ea typeface="+mj-ea"/>
                  <a:cs typeface="+mj-cs"/>
                  <a:sym typeface="Times New Roman"/>
                </a:defRPr>
              </a:pPr>
              <a:endParaRPr>
                <a:solidFill>
                  <a:schemeClr val="tx1"/>
                </a:solidFill>
              </a:endParaRPr>
            </a:p>
          </p:txBody>
        </p:sp>
        <p:sp>
          <p:nvSpPr>
            <p:cNvPr id="44" name="Shape 174"/>
            <p:cNvSpPr/>
            <p:nvPr/>
          </p:nvSpPr>
          <p:spPr>
            <a:xfrm flipV="1">
              <a:off x="970366" y="1431540"/>
              <a:ext cx="1" cy="288195"/>
            </a:xfrm>
            <a:prstGeom prst="line">
              <a:avLst/>
            </a:prstGeom>
            <a:noFill/>
            <a:ln w="25400" cap="flat">
              <a:solidFill>
                <a:srgbClr val="C67AAB"/>
              </a:solidFill>
              <a:prstDash val="solid"/>
              <a:round/>
              <a:tailEnd type="oval" w="med" len="med"/>
            </a:ln>
            <a:effectLst/>
          </p:spPr>
          <p:txBody>
            <a:bodyPr wrap="square" lIns="45719" tIns="45719" rIns="45719" bIns="45719" numCol="1" anchor="t">
              <a:noAutofit/>
            </a:bodyPr>
            <a:lstStyle/>
            <a:p>
              <a:pPr>
                <a:defRPr sz="2400">
                  <a:latin typeface="+mj-lt"/>
                  <a:ea typeface="+mj-ea"/>
                  <a:cs typeface="+mj-cs"/>
                  <a:sym typeface="Times New Roman"/>
                </a:defRPr>
              </a:pPr>
              <a:endParaRPr>
                <a:solidFill>
                  <a:schemeClr val="tx1"/>
                </a:solidFill>
              </a:endParaRPr>
            </a:p>
          </p:txBody>
        </p:sp>
        <p:sp>
          <p:nvSpPr>
            <p:cNvPr id="45" name="Shape 175"/>
            <p:cNvSpPr/>
            <p:nvPr/>
          </p:nvSpPr>
          <p:spPr>
            <a:xfrm flipV="1">
              <a:off x="723722" y="1290785"/>
              <a:ext cx="1" cy="428951"/>
            </a:xfrm>
            <a:prstGeom prst="line">
              <a:avLst/>
            </a:prstGeom>
            <a:noFill/>
            <a:ln w="25400" cap="flat">
              <a:solidFill>
                <a:srgbClr val="C67AAB"/>
              </a:solidFill>
              <a:prstDash val="solid"/>
              <a:round/>
              <a:tailEnd type="oval" w="med" len="med"/>
            </a:ln>
            <a:effectLst/>
          </p:spPr>
          <p:txBody>
            <a:bodyPr wrap="square" lIns="45719" tIns="45719" rIns="45719" bIns="45719" numCol="1" anchor="t">
              <a:noAutofit/>
            </a:bodyPr>
            <a:lstStyle/>
            <a:p>
              <a:pPr>
                <a:defRPr sz="2400">
                  <a:latin typeface="+mj-lt"/>
                  <a:ea typeface="+mj-ea"/>
                  <a:cs typeface="+mj-cs"/>
                  <a:sym typeface="Times New Roman"/>
                </a:defRPr>
              </a:pPr>
              <a:endParaRPr>
                <a:solidFill>
                  <a:schemeClr val="tx1"/>
                </a:solidFill>
              </a:endParaRPr>
            </a:p>
          </p:txBody>
        </p:sp>
        <p:sp>
          <p:nvSpPr>
            <p:cNvPr id="46" name="Shape 176"/>
            <p:cNvSpPr/>
            <p:nvPr/>
          </p:nvSpPr>
          <p:spPr>
            <a:xfrm flipV="1">
              <a:off x="674210" y="1437102"/>
              <a:ext cx="1" cy="288195"/>
            </a:xfrm>
            <a:prstGeom prst="line">
              <a:avLst/>
            </a:prstGeom>
            <a:noFill/>
            <a:ln w="25400" cap="flat">
              <a:solidFill>
                <a:srgbClr val="C67AAB"/>
              </a:solidFill>
              <a:prstDash val="solid"/>
              <a:round/>
              <a:tailEnd type="oval" w="med" len="med"/>
            </a:ln>
            <a:effectLst/>
          </p:spPr>
          <p:txBody>
            <a:bodyPr wrap="square" lIns="45719" tIns="45719" rIns="45719" bIns="45719" numCol="1" anchor="t">
              <a:noAutofit/>
            </a:bodyPr>
            <a:lstStyle/>
            <a:p>
              <a:pPr>
                <a:defRPr sz="2400">
                  <a:latin typeface="+mj-lt"/>
                  <a:ea typeface="+mj-ea"/>
                  <a:cs typeface="+mj-cs"/>
                  <a:sym typeface="Times New Roman"/>
                </a:defRPr>
              </a:pPr>
              <a:endParaRPr>
                <a:solidFill>
                  <a:schemeClr val="tx1"/>
                </a:solidFill>
              </a:endParaRPr>
            </a:p>
          </p:txBody>
        </p:sp>
        <p:sp>
          <p:nvSpPr>
            <p:cNvPr id="47" name="Shape 177"/>
            <p:cNvSpPr/>
            <p:nvPr/>
          </p:nvSpPr>
          <p:spPr>
            <a:xfrm>
              <a:off x="656979" y="2283"/>
              <a:ext cx="1084595" cy="2776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sz="1200">
                  <a:latin typeface="ヒラギノ角ゴ Pro W6"/>
                  <a:ea typeface="ヒラギノ角ゴ Pro W6"/>
                  <a:cs typeface="ヒラギノ角ゴ Pro W6"/>
                  <a:sym typeface="ヒラギノ角ゴ Pro W6"/>
                </a:defRPr>
              </a:lvl1pPr>
            </a:lstStyle>
            <a:p>
              <a:r>
                <a:rPr dirty="0" smtClean="0">
                  <a:solidFill>
                    <a:schemeClr val="tx1"/>
                  </a:solidFill>
                  <a:latin typeface="+mn-lt"/>
                </a:rPr>
                <a:t>LoS</a:t>
              </a:r>
              <a:r>
                <a:rPr lang="en-US" dirty="0" smtClean="0">
                  <a:solidFill>
                    <a:schemeClr val="tx1"/>
                  </a:solidFill>
                  <a:latin typeface="+mn-lt"/>
                </a:rPr>
                <a:t> Ray</a:t>
              </a:r>
              <a:endParaRPr dirty="0">
                <a:solidFill>
                  <a:schemeClr val="tx1"/>
                </a:solidFill>
                <a:latin typeface="+mn-lt"/>
              </a:endParaRPr>
            </a:p>
          </p:txBody>
        </p:sp>
        <p:sp>
          <p:nvSpPr>
            <p:cNvPr id="48" name="Shape 178"/>
            <p:cNvSpPr/>
            <p:nvPr/>
          </p:nvSpPr>
          <p:spPr>
            <a:xfrm>
              <a:off x="228041" y="399335"/>
              <a:ext cx="573249" cy="775046"/>
            </a:xfrm>
            <a:prstGeom prst="line">
              <a:avLst/>
            </a:prstGeom>
            <a:noFill/>
            <a:ln w="25400" cap="flat">
              <a:solidFill>
                <a:srgbClr val="000000"/>
              </a:solidFill>
              <a:prstDash val="solid"/>
              <a:round/>
              <a:tailEnd type="triangle" w="med" len="med"/>
            </a:ln>
            <a:effectLst/>
          </p:spPr>
          <p:txBody>
            <a:bodyPr wrap="square" lIns="45719" tIns="45719" rIns="45719" bIns="45719" numCol="1" anchor="t">
              <a:noAutofit/>
            </a:bodyPr>
            <a:lstStyle/>
            <a:p>
              <a:pPr>
                <a:defRPr sz="2400">
                  <a:latin typeface="+mj-lt"/>
                  <a:ea typeface="+mj-ea"/>
                  <a:cs typeface="+mj-cs"/>
                  <a:sym typeface="Times New Roman"/>
                </a:defRPr>
              </a:pPr>
              <a:endParaRPr>
                <a:solidFill>
                  <a:schemeClr val="tx1"/>
                </a:solidFill>
              </a:endParaRPr>
            </a:p>
          </p:txBody>
        </p:sp>
        <p:sp>
          <p:nvSpPr>
            <p:cNvPr id="49" name="Shape 179"/>
            <p:cNvSpPr/>
            <p:nvPr/>
          </p:nvSpPr>
          <p:spPr>
            <a:xfrm>
              <a:off x="3350016" y="1752183"/>
              <a:ext cx="526915" cy="24647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sz="1200">
                  <a:latin typeface="ヒラギノ角ゴ Pro W6"/>
                  <a:ea typeface="ヒラギノ角ゴ Pro W6"/>
                  <a:cs typeface="ヒラギノ角ゴ Pro W6"/>
                  <a:sym typeface="ヒラギノ角ゴ Pro W6"/>
                </a:defRPr>
              </a:lvl1pPr>
            </a:lstStyle>
            <a:p>
              <a:r>
                <a:rPr>
                  <a:solidFill>
                    <a:schemeClr val="tx1"/>
                  </a:solidFill>
                  <a:latin typeface="+mj-lt"/>
                </a:rPr>
                <a:t>time</a:t>
              </a:r>
            </a:p>
          </p:txBody>
        </p:sp>
      </p:grpSp>
    </p:spTree>
    <p:extLst>
      <p:ext uri="{BB962C8B-B14F-4D97-AF65-F5344CB8AC3E}">
        <p14:creationId xmlns:p14="http://schemas.microsoft.com/office/powerpoint/2010/main" val="17326541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692696"/>
            <a:ext cx="8229600" cy="1143000"/>
          </a:xfrm>
        </p:spPr>
        <p:txBody>
          <a:bodyPr/>
          <a:lstStyle/>
          <a:p>
            <a:r>
              <a:rPr lang="en-US" altLang="ja-JP" dirty="0"/>
              <a:t>Developed Channel Models</a:t>
            </a:r>
            <a:endParaRPr kumimoji="1" lang="ja-JP" altLang="en-US" dirty="0"/>
          </a:p>
        </p:txBody>
      </p:sp>
      <p:sp>
        <p:nvSpPr>
          <p:cNvPr id="4" name="コンテンツ プレースホルダー 3"/>
          <p:cNvSpPr>
            <a:spLocks noGrp="1"/>
          </p:cNvSpPr>
          <p:nvPr>
            <p:ph sz="half" idx="2"/>
          </p:nvPr>
        </p:nvSpPr>
        <p:spPr>
          <a:xfrm>
            <a:off x="457200" y="1988840"/>
            <a:ext cx="4040188" cy="4137323"/>
          </a:xfrm>
        </p:spPr>
        <p:txBody>
          <a:bodyPr/>
          <a:lstStyle/>
          <a:p>
            <a:pPr marL="0" indent="0">
              <a:buClrTx/>
            </a:pPr>
            <a:r>
              <a:rPr lang="en-US" altLang="ja-JP" dirty="0" smtClean="0">
                <a:solidFill>
                  <a:schemeClr val="tx1"/>
                </a:solidFill>
              </a:rPr>
              <a:t>CM1</a:t>
            </a:r>
            <a:r>
              <a:rPr lang="ja-JP" altLang="en-US" dirty="0" smtClean="0">
                <a:solidFill>
                  <a:schemeClr val="tx1"/>
                </a:solidFill>
              </a:rPr>
              <a:t> </a:t>
            </a:r>
            <a:endParaRPr lang="en-US" altLang="ja-JP" dirty="0" smtClean="0">
              <a:solidFill>
                <a:schemeClr val="tx1"/>
              </a:solidFill>
            </a:endParaRPr>
          </a:p>
          <a:p>
            <a:pPr>
              <a:buClrTx/>
              <a:buFont typeface="Arial" panose="020B0604020202020204" pitchFamily="34" charset="0"/>
              <a:buChar char="•"/>
            </a:pPr>
            <a:r>
              <a:rPr lang="en-US" altLang="ja-JP" sz="1800" dirty="0" smtClean="0">
                <a:solidFill>
                  <a:schemeClr val="tx1"/>
                </a:solidFill>
              </a:rPr>
              <a:t>Existing open area model</a:t>
            </a:r>
          </a:p>
          <a:p>
            <a:pPr>
              <a:buClrTx/>
              <a:buFont typeface="Arial" panose="020B0604020202020204" pitchFamily="34" charset="0"/>
              <a:buChar char="•"/>
            </a:pPr>
            <a:r>
              <a:rPr lang="en-US" altLang="ja-JP" sz="1800" dirty="0" smtClean="0">
                <a:solidFill>
                  <a:schemeClr val="tx1"/>
                </a:solidFill>
              </a:rPr>
              <a:t>D-Ray: LoS and GR </a:t>
            </a:r>
          </a:p>
        </p:txBody>
      </p:sp>
      <p:sp>
        <p:nvSpPr>
          <p:cNvPr id="7" name="日付プレースホルダー 6"/>
          <p:cNvSpPr>
            <a:spLocks noGrp="1"/>
          </p:cNvSpPr>
          <p:nvPr>
            <p:ph type="dt" idx="10"/>
          </p:nvPr>
        </p:nvSpPr>
        <p:spPr/>
        <p:txBody>
          <a:bodyPr/>
          <a:lstStyle/>
          <a:p>
            <a:r>
              <a:rPr lang="en-US" altLang="ja-JP" smtClean="0"/>
              <a:t>March 2016</a:t>
            </a:r>
            <a:endParaRPr lang="en-GB"/>
          </a:p>
        </p:txBody>
      </p:sp>
      <p:sp>
        <p:nvSpPr>
          <p:cNvPr id="8" name="フッター プレースホルダー 7"/>
          <p:cNvSpPr>
            <a:spLocks noGrp="1"/>
          </p:cNvSpPr>
          <p:nvPr>
            <p:ph type="ftr" idx="11"/>
          </p:nvPr>
        </p:nvSpPr>
        <p:spPr/>
        <p:txBody>
          <a:bodyPr/>
          <a:lstStyle/>
          <a:p>
            <a:r>
              <a:rPr lang="en-GB" smtClean="0"/>
              <a:t>Minseok Kim, Niigata University</a:t>
            </a:r>
            <a:endParaRPr lang="en-GB" dirty="0"/>
          </a:p>
        </p:txBody>
      </p:sp>
      <p:sp>
        <p:nvSpPr>
          <p:cNvPr id="9" name="スライド番号プレースホルダー 8"/>
          <p:cNvSpPr>
            <a:spLocks noGrp="1"/>
          </p:cNvSpPr>
          <p:nvPr>
            <p:ph type="sldNum" idx="12"/>
          </p:nvPr>
        </p:nvSpPr>
        <p:spPr/>
        <p:txBody>
          <a:bodyPr/>
          <a:lstStyle/>
          <a:p>
            <a:r>
              <a:rPr lang="en-GB" smtClean="0"/>
              <a:t>Slide </a:t>
            </a:r>
            <a:fld id="{69B99EC4-A1FB-4C79-B9A5-C1FFD5A90380}" type="slidenum">
              <a:rPr lang="en-GB" smtClean="0"/>
              <a:pPr/>
              <a:t>22</a:t>
            </a:fld>
            <a:endParaRPr lang="en-GB"/>
          </a:p>
        </p:txBody>
      </p:sp>
      <p:sp>
        <p:nvSpPr>
          <p:cNvPr id="51" name="コンテンツ プレースホルダー 3"/>
          <p:cNvSpPr>
            <a:spLocks noGrp="1"/>
          </p:cNvSpPr>
          <p:nvPr>
            <p:ph sz="half" idx="2"/>
          </p:nvPr>
        </p:nvSpPr>
        <p:spPr>
          <a:xfrm>
            <a:off x="4665739" y="1993032"/>
            <a:ext cx="4040188" cy="4137323"/>
          </a:xfrm>
        </p:spPr>
        <p:txBody>
          <a:bodyPr/>
          <a:lstStyle/>
          <a:p>
            <a:pPr marL="0" indent="0">
              <a:buClrTx/>
            </a:pPr>
            <a:r>
              <a:rPr lang="en-US" altLang="ja-JP" dirty="0" smtClean="0">
                <a:solidFill>
                  <a:schemeClr val="tx1"/>
                </a:solidFill>
              </a:rPr>
              <a:t>CM2</a:t>
            </a:r>
          </a:p>
          <a:p>
            <a:pPr>
              <a:buClrTx/>
              <a:buFont typeface="Arial" panose="020B0604020202020204" pitchFamily="34" charset="0"/>
              <a:buChar char="•"/>
            </a:pPr>
            <a:r>
              <a:rPr lang="en-US" altLang="ja-JP" sz="1800" dirty="0" smtClean="0">
                <a:solidFill>
                  <a:schemeClr val="tx1"/>
                </a:solidFill>
              </a:rPr>
              <a:t>Reflection from nearby buildings are taken into account as D-Ray</a:t>
            </a:r>
            <a:endParaRPr lang="en-US" altLang="ja-JP" sz="1800" dirty="0">
              <a:solidFill>
                <a:schemeClr val="tx1"/>
              </a:solidFill>
            </a:endParaRPr>
          </a:p>
          <a:p>
            <a:pPr>
              <a:buClrTx/>
              <a:buFont typeface="Arial" panose="020B0604020202020204" pitchFamily="34" charset="0"/>
              <a:buChar char="•"/>
            </a:pPr>
            <a:r>
              <a:rPr lang="en-US" altLang="ja-JP" sz="1800" dirty="0">
                <a:solidFill>
                  <a:schemeClr val="tx1"/>
                </a:solidFill>
              </a:rPr>
              <a:t>D-Ray: </a:t>
            </a:r>
            <a:r>
              <a:rPr lang="en-US" altLang="ja-JP" sz="1800" dirty="0" smtClean="0">
                <a:solidFill>
                  <a:schemeClr val="tx1"/>
                </a:solidFill>
              </a:rPr>
              <a:t>LoS, GR and single-bounce reflections from near walls</a:t>
            </a:r>
            <a:endParaRPr lang="ja-JP" altLang="en-US" sz="2000" dirty="0">
              <a:solidFill>
                <a:schemeClr val="tx1"/>
              </a:solidFill>
            </a:endParaRPr>
          </a:p>
        </p:txBody>
      </p:sp>
      <p:grpSp>
        <p:nvGrpSpPr>
          <p:cNvPr id="52" name="Group 447"/>
          <p:cNvGrpSpPr/>
          <p:nvPr/>
        </p:nvGrpSpPr>
        <p:grpSpPr>
          <a:xfrm>
            <a:off x="550434" y="3874753"/>
            <a:ext cx="3683321" cy="2308392"/>
            <a:chOff x="0" y="0"/>
            <a:chExt cx="3683319" cy="2308390"/>
          </a:xfrm>
        </p:grpSpPr>
        <p:sp>
          <p:nvSpPr>
            <p:cNvPr id="53" name="Shape 416"/>
            <p:cNvSpPr/>
            <p:nvPr/>
          </p:nvSpPr>
          <p:spPr>
            <a:xfrm>
              <a:off x="300682" y="383927"/>
              <a:ext cx="293971" cy="268700"/>
            </a:xfrm>
            <a:custGeom>
              <a:avLst/>
              <a:gdLst/>
              <a:ahLst/>
              <a:cxnLst>
                <a:cxn ang="0">
                  <a:pos x="wd2" y="hd2"/>
                </a:cxn>
                <a:cxn ang="5400000">
                  <a:pos x="wd2" y="hd2"/>
                </a:cxn>
                <a:cxn ang="10800000">
                  <a:pos x="wd2" y="hd2"/>
                </a:cxn>
                <a:cxn ang="16200000">
                  <a:pos x="wd2" y="hd2"/>
                </a:cxn>
              </a:cxnLst>
              <a:rect l="0" t="0" r="r" b="b"/>
              <a:pathLst>
                <a:path w="21600" h="21600" extrusionOk="0">
                  <a:moveTo>
                    <a:pt x="11728" y="10362"/>
                  </a:moveTo>
                  <a:lnTo>
                    <a:pt x="11639" y="21467"/>
                  </a:lnTo>
                  <a:lnTo>
                    <a:pt x="419" y="13336"/>
                  </a:lnTo>
                  <a:lnTo>
                    <a:pt x="63" y="13"/>
                  </a:lnTo>
                  <a:lnTo>
                    <a:pt x="11786" y="10374"/>
                  </a:lnTo>
                  <a:lnTo>
                    <a:pt x="21341" y="645"/>
                  </a:lnTo>
                  <a:moveTo>
                    <a:pt x="0" y="0"/>
                  </a:moveTo>
                  <a:lnTo>
                    <a:pt x="21412" y="309"/>
                  </a:lnTo>
                  <a:lnTo>
                    <a:pt x="21600" y="12507"/>
                  </a:lnTo>
                  <a:lnTo>
                    <a:pt x="11707" y="21600"/>
                  </a:lnTo>
                </a:path>
              </a:pathLst>
            </a:custGeom>
            <a:solidFill>
              <a:srgbClr val="FFFFFF"/>
            </a:solidFill>
            <a:ln w="12700" cap="flat">
              <a:solidFill>
                <a:srgbClr val="000000"/>
              </a:solidFill>
              <a:prstDash val="solid"/>
              <a:round/>
            </a:ln>
            <a:effectLst/>
          </p:spPr>
          <p:txBody>
            <a:bodyPr wrap="square" lIns="45719" tIns="45719" rIns="45719" bIns="45719" numCol="1" anchor="t">
              <a:noAutofit/>
            </a:bodyPr>
            <a:lstStyle/>
            <a:p>
              <a:pPr>
                <a:defRPr sz="2400">
                  <a:latin typeface="+mj-lt"/>
                  <a:ea typeface="+mj-ea"/>
                  <a:cs typeface="+mj-cs"/>
                  <a:sym typeface="Times New Roman"/>
                </a:defRPr>
              </a:pPr>
              <a:endParaRPr/>
            </a:p>
          </p:txBody>
        </p:sp>
        <p:sp>
          <p:nvSpPr>
            <p:cNvPr id="54" name="Shape 417"/>
            <p:cNvSpPr/>
            <p:nvPr/>
          </p:nvSpPr>
          <p:spPr>
            <a:xfrm flipV="1">
              <a:off x="457634" y="553808"/>
              <a:ext cx="1" cy="1078272"/>
            </a:xfrm>
            <a:prstGeom prst="line">
              <a:avLst/>
            </a:prstGeom>
            <a:noFill/>
            <a:ln w="25400" cap="flat">
              <a:solidFill>
                <a:srgbClr val="000000"/>
              </a:solidFill>
              <a:prstDash val="solid"/>
              <a:round/>
            </a:ln>
            <a:effectLst/>
          </p:spPr>
          <p:txBody>
            <a:bodyPr wrap="square" lIns="45719" tIns="45719" rIns="45719" bIns="45719" numCol="1" anchor="t">
              <a:noAutofit/>
            </a:bodyPr>
            <a:lstStyle/>
            <a:p>
              <a:pPr>
                <a:defRPr sz="2400">
                  <a:latin typeface="+mj-lt"/>
                  <a:ea typeface="+mj-ea"/>
                  <a:cs typeface="+mj-cs"/>
                  <a:sym typeface="Times New Roman"/>
                </a:defRPr>
              </a:pPr>
              <a:endParaRPr/>
            </a:p>
          </p:txBody>
        </p:sp>
        <p:sp>
          <p:nvSpPr>
            <p:cNvPr id="55" name="Shape 418"/>
            <p:cNvSpPr/>
            <p:nvPr/>
          </p:nvSpPr>
          <p:spPr>
            <a:xfrm>
              <a:off x="442929" y="1631289"/>
              <a:ext cx="2685920" cy="585229"/>
            </a:xfrm>
            <a:prstGeom prst="line">
              <a:avLst/>
            </a:prstGeom>
            <a:noFill/>
            <a:ln w="25400" cap="flat">
              <a:solidFill>
                <a:srgbClr val="000000"/>
              </a:solidFill>
              <a:prstDash val="sysDot"/>
              <a:miter lim="400000"/>
            </a:ln>
            <a:effectLst/>
          </p:spPr>
          <p:txBody>
            <a:bodyPr wrap="square" lIns="45719" tIns="45719" rIns="45719" bIns="45719" numCol="1" anchor="t">
              <a:noAutofit/>
            </a:bodyPr>
            <a:lstStyle/>
            <a:p>
              <a:pPr>
                <a:defRPr sz="2400">
                  <a:latin typeface="+mj-lt"/>
                  <a:ea typeface="+mj-ea"/>
                  <a:cs typeface="+mj-cs"/>
                  <a:sym typeface="Times New Roman"/>
                </a:defRPr>
              </a:pPr>
              <a:endParaRPr/>
            </a:p>
          </p:txBody>
        </p:sp>
        <p:sp>
          <p:nvSpPr>
            <p:cNvPr id="56" name="Shape 419"/>
            <p:cNvSpPr/>
            <p:nvPr/>
          </p:nvSpPr>
          <p:spPr>
            <a:xfrm>
              <a:off x="454298" y="542069"/>
              <a:ext cx="1492567" cy="1406688"/>
            </a:xfrm>
            <a:prstGeom prst="line">
              <a:avLst/>
            </a:prstGeom>
            <a:noFill/>
            <a:ln w="25400" cap="flat">
              <a:solidFill>
                <a:srgbClr val="00F900"/>
              </a:solidFill>
              <a:prstDash val="solid"/>
              <a:round/>
            </a:ln>
            <a:effectLst/>
          </p:spPr>
          <p:txBody>
            <a:bodyPr wrap="square" lIns="45719" tIns="45719" rIns="45719" bIns="45719" numCol="1" anchor="t">
              <a:noAutofit/>
            </a:bodyPr>
            <a:lstStyle/>
            <a:p>
              <a:pPr>
                <a:defRPr sz="2400">
                  <a:latin typeface="+mj-lt"/>
                  <a:ea typeface="+mj-ea"/>
                  <a:cs typeface="+mj-cs"/>
                  <a:sym typeface="Times New Roman"/>
                </a:defRPr>
              </a:pPr>
              <a:endParaRPr/>
            </a:p>
          </p:txBody>
        </p:sp>
        <p:sp>
          <p:nvSpPr>
            <p:cNvPr id="57" name="Shape 420"/>
            <p:cNvSpPr/>
            <p:nvPr/>
          </p:nvSpPr>
          <p:spPr>
            <a:xfrm flipV="1">
              <a:off x="1963551" y="1693729"/>
              <a:ext cx="1173888" cy="264702"/>
            </a:xfrm>
            <a:prstGeom prst="line">
              <a:avLst/>
            </a:prstGeom>
            <a:noFill/>
            <a:ln w="25400" cap="flat">
              <a:solidFill>
                <a:srgbClr val="00F900"/>
              </a:solidFill>
              <a:prstDash val="solid"/>
              <a:round/>
            </a:ln>
            <a:effectLst/>
          </p:spPr>
          <p:txBody>
            <a:bodyPr wrap="square" lIns="45719" tIns="45719" rIns="45719" bIns="45719" numCol="1" anchor="t">
              <a:noAutofit/>
            </a:bodyPr>
            <a:lstStyle/>
            <a:p>
              <a:pPr>
                <a:defRPr sz="2400">
                  <a:latin typeface="+mj-lt"/>
                  <a:ea typeface="+mj-ea"/>
                  <a:cs typeface="+mj-cs"/>
                  <a:sym typeface="Times New Roman"/>
                </a:defRPr>
              </a:pPr>
              <a:endParaRPr/>
            </a:p>
          </p:txBody>
        </p:sp>
        <p:sp>
          <p:nvSpPr>
            <p:cNvPr id="58" name="Shape 421"/>
            <p:cNvSpPr/>
            <p:nvPr/>
          </p:nvSpPr>
          <p:spPr>
            <a:xfrm>
              <a:off x="470467" y="552437"/>
              <a:ext cx="2659472" cy="1128724"/>
            </a:xfrm>
            <a:prstGeom prst="line">
              <a:avLst/>
            </a:prstGeom>
            <a:noFill/>
            <a:ln w="25400" cap="flat">
              <a:solidFill>
                <a:srgbClr val="FF2600"/>
              </a:solidFill>
              <a:prstDash val="solid"/>
              <a:round/>
            </a:ln>
            <a:effectLst/>
          </p:spPr>
          <p:txBody>
            <a:bodyPr wrap="square" lIns="45719" tIns="45719" rIns="45719" bIns="45719" numCol="1" anchor="t">
              <a:noAutofit/>
            </a:bodyPr>
            <a:lstStyle/>
            <a:p>
              <a:pPr>
                <a:defRPr sz="2400">
                  <a:latin typeface="+mj-lt"/>
                  <a:ea typeface="+mj-ea"/>
                  <a:cs typeface="+mj-cs"/>
                  <a:sym typeface="Times New Roman"/>
                </a:defRPr>
              </a:pPr>
              <a:endParaRPr/>
            </a:p>
          </p:txBody>
        </p:sp>
        <p:sp>
          <p:nvSpPr>
            <p:cNvPr id="59" name="Shape 422"/>
            <p:cNvSpPr/>
            <p:nvPr/>
          </p:nvSpPr>
          <p:spPr>
            <a:xfrm>
              <a:off x="468012" y="548772"/>
              <a:ext cx="1742070" cy="253782"/>
            </a:xfrm>
            <a:prstGeom prst="line">
              <a:avLst/>
            </a:prstGeom>
            <a:noFill/>
            <a:ln w="25400" cap="flat">
              <a:solidFill>
                <a:srgbClr val="FF9300"/>
              </a:solidFill>
              <a:prstDash val="solid"/>
              <a:round/>
            </a:ln>
            <a:effectLst/>
          </p:spPr>
          <p:txBody>
            <a:bodyPr wrap="square" lIns="45719" tIns="45719" rIns="45719" bIns="45719" numCol="1" anchor="t">
              <a:noAutofit/>
            </a:bodyPr>
            <a:lstStyle/>
            <a:p>
              <a:pPr>
                <a:defRPr sz="2400">
                  <a:latin typeface="+mj-lt"/>
                  <a:ea typeface="+mj-ea"/>
                  <a:cs typeface="+mj-cs"/>
                  <a:sym typeface="Times New Roman"/>
                </a:defRPr>
              </a:pPr>
              <a:endParaRPr/>
            </a:p>
          </p:txBody>
        </p:sp>
        <p:sp>
          <p:nvSpPr>
            <p:cNvPr id="60" name="Shape 423"/>
            <p:cNvSpPr/>
            <p:nvPr/>
          </p:nvSpPr>
          <p:spPr>
            <a:xfrm>
              <a:off x="2197714" y="795535"/>
              <a:ext cx="943599" cy="886346"/>
            </a:xfrm>
            <a:prstGeom prst="line">
              <a:avLst/>
            </a:prstGeom>
            <a:noFill/>
            <a:ln w="25400" cap="flat">
              <a:solidFill>
                <a:srgbClr val="FF9300"/>
              </a:solidFill>
              <a:prstDash val="solid"/>
              <a:round/>
            </a:ln>
            <a:effectLst/>
          </p:spPr>
          <p:txBody>
            <a:bodyPr wrap="square" lIns="45719" tIns="45719" rIns="45719" bIns="45719" numCol="1" anchor="t">
              <a:noAutofit/>
            </a:bodyPr>
            <a:lstStyle/>
            <a:p>
              <a:pPr>
                <a:defRPr sz="2400">
                  <a:latin typeface="+mj-lt"/>
                  <a:ea typeface="+mj-ea"/>
                  <a:cs typeface="+mj-cs"/>
                  <a:sym typeface="Times New Roman"/>
                </a:defRPr>
              </a:pPr>
              <a:endParaRPr/>
            </a:p>
          </p:txBody>
        </p:sp>
        <p:sp>
          <p:nvSpPr>
            <p:cNvPr id="61" name="Shape 424"/>
            <p:cNvSpPr/>
            <p:nvPr/>
          </p:nvSpPr>
          <p:spPr>
            <a:xfrm>
              <a:off x="414303" y="1707627"/>
              <a:ext cx="2685919" cy="585229"/>
            </a:xfrm>
            <a:prstGeom prst="line">
              <a:avLst/>
            </a:prstGeom>
            <a:noFill/>
            <a:ln w="12700" cap="flat">
              <a:solidFill>
                <a:srgbClr val="000000"/>
              </a:solidFill>
              <a:prstDash val="solid"/>
              <a:miter lim="400000"/>
              <a:headEnd type="triangle" w="med" len="sm"/>
              <a:tailEnd type="triangle" w="med" len="sm"/>
            </a:ln>
            <a:effectLst/>
          </p:spPr>
          <p:txBody>
            <a:bodyPr wrap="square" lIns="45719" tIns="45719" rIns="45719" bIns="45719" numCol="1" anchor="t">
              <a:noAutofit/>
            </a:bodyPr>
            <a:lstStyle/>
            <a:p>
              <a:pPr>
                <a:defRPr sz="2400">
                  <a:latin typeface="+mj-lt"/>
                  <a:ea typeface="+mj-ea"/>
                  <a:cs typeface="+mj-cs"/>
                  <a:sym typeface="Times New Roman"/>
                </a:defRPr>
              </a:pPr>
              <a:endParaRPr/>
            </a:p>
          </p:txBody>
        </p:sp>
        <p:sp>
          <p:nvSpPr>
            <p:cNvPr id="62" name="Shape 425"/>
            <p:cNvSpPr/>
            <p:nvPr/>
          </p:nvSpPr>
          <p:spPr>
            <a:xfrm>
              <a:off x="1379770" y="1948158"/>
              <a:ext cx="268198" cy="3602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p>
              <a:r>
                <a:t>L</a:t>
              </a:r>
            </a:p>
          </p:txBody>
        </p:sp>
        <p:sp>
          <p:nvSpPr>
            <p:cNvPr id="63" name="Shape 426"/>
            <p:cNvSpPr/>
            <p:nvPr/>
          </p:nvSpPr>
          <p:spPr>
            <a:xfrm>
              <a:off x="1254015" y="1509276"/>
              <a:ext cx="305439" cy="360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p>
              <a:r>
                <a:t>φ</a:t>
              </a:r>
            </a:p>
          </p:txBody>
        </p:sp>
        <p:sp>
          <p:nvSpPr>
            <p:cNvPr id="64" name="Shape 479"/>
            <p:cNvSpPr/>
            <p:nvPr/>
          </p:nvSpPr>
          <p:spPr>
            <a:xfrm>
              <a:off x="1549228" y="1660271"/>
              <a:ext cx="98740" cy="219473"/>
            </a:xfrm>
            <a:custGeom>
              <a:avLst/>
              <a:gdLst/>
              <a:ahLst/>
              <a:cxnLst>
                <a:cxn ang="0">
                  <a:pos x="wd2" y="hd2"/>
                </a:cxn>
                <a:cxn ang="5400000">
                  <a:pos x="wd2" y="hd2"/>
                </a:cxn>
                <a:cxn ang="10800000">
                  <a:pos x="wd2" y="hd2"/>
                </a:cxn>
                <a:cxn ang="16200000">
                  <a:pos x="wd2" y="hd2"/>
                </a:cxn>
              </a:cxnLst>
              <a:rect l="0" t="0" r="r" b="b"/>
              <a:pathLst>
                <a:path w="17392" h="21600" extrusionOk="0">
                  <a:moveTo>
                    <a:pt x="3945" y="21600"/>
                  </a:moveTo>
                  <a:cubicBezTo>
                    <a:pt x="-4208" y="11953"/>
                    <a:pt x="274" y="4753"/>
                    <a:pt x="17392" y="0"/>
                  </a:cubicBezTo>
                </a:path>
              </a:pathLst>
            </a:custGeom>
            <a:noFill/>
            <a:ln w="12700" cap="flat">
              <a:solidFill>
                <a:srgbClr val="000000"/>
              </a:solidFill>
              <a:prstDash val="solid"/>
              <a:round/>
              <a:headEnd type="triangle" w="med" len="med"/>
              <a:tailEnd type="triangle" w="med" len="med"/>
            </a:ln>
            <a:effectLst/>
          </p:spPr>
          <p:txBody>
            <a:bodyPr/>
            <a:lstStyle/>
            <a:p>
              <a:endParaRPr/>
            </a:p>
          </p:txBody>
        </p:sp>
        <p:sp>
          <p:nvSpPr>
            <p:cNvPr id="65" name="Shape 428"/>
            <p:cNvSpPr/>
            <p:nvPr/>
          </p:nvSpPr>
          <p:spPr>
            <a:xfrm flipV="1">
              <a:off x="290801" y="552263"/>
              <a:ext cx="1" cy="1078272"/>
            </a:xfrm>
            <a:prstGeom prst="line">
              <a:avLst/>
            </a:prstGeom>
            <a:noFill/>
            <a:ln w="12700" cap="flat">
              <a:solidFill>
                <a:srgbClr val="000000"/>
              </a:solidFill>
              <a:prstDash val="solid"/>
              <a:round/>
              <a:headEnd type="triangle" w="med" len="sm"/>
              <a:tailEnd type="triangle" w="med" len="sm"/>
            </a:ln>
            <a:effectLst/>
          </p:spPr>
          <p:txBody>
            <a:bodyPr wrap="square" lIns="45719" tIns="45719" rIns="45719" bIns="45719" numCol="1" anchor="t">
              <a:noAutofit/>
            </a:bodyPr>
            <a:lstStyle/>
            <a:p>
              <a:pPr>
                <a:defRPr sz="2400">
                  <a:latin typeface="+mj-lt"/>
                  <a:ea typeface="+mj-ea"/>
                  <a:cs typeface="+mj-cs"/>
                  <a:sym typeface="Times New Roman"/>
                </a:defRPr>
              </a:pPr>
              <a:endParaRPr/>
            </a:p>
          </p:txBody>
        </p:sp>
        <p:sp>
          <p:nvSpPr>
            <p:cNvPr id="66" name="Shape 429"/>
            <p:cNvSpPr/>
            <p:nvPr/>
          </p:nvSpPr>
          <p:spPr>
            <a:xfrm flipV="1">
              <a:off x="3301485" y="1692841"/>
              <a:ext cx="1" cy="530631"/>
            </a:xfrm>
            <a:prstGeom prst="line">
              <a:avLst/>
            </a:prstGeom>
            <a:noFill/>
            <a:ln w="12700" cap="flat">
              <a:solidFill>
                <a:srgbClr val="000000"/>
              </a:solidFill>
              <a:prstDash val="solid"/>
              <a:round/>
              <a:headEnd type="triangle" w="med" len="sm"/>
              <a:tailEnd type="triangle" w="med" len="sm"/>
            </a:ln>
            <a:effectLst/>
          </p:spPr>
          <p:txBody>
            <a:bodyPr wrap="square" lIns="45719" tIns="45719" rIns="45719" bIns="45719" numCol="1" anchor="t">
              <a:noAutofit/>
            </a:bodyPr>
            <a:lstStyle/>
            <a:p>
              <a:pPr>
                <a:defRPr sz="2400">
                  <a:latin typeface="+mj-lt"/>
                  <a:ea typeface="+mj-ea"/>
                  <a:cs typeface="+mj-cs"/>
                  <a:sym typeface="Times New Roman"/>
                </a:defRPr>
              </a:pPr>
              <a:endParaRPr/>
            </a:p>
          </p:txBody>
        </p:sp>
        <p:sp>
          <p:nvSpPr>
            <p:cNvPr id="67" name="Shape 430"/>
            <p:cNvSpPr/>
            <p:nvPr/>
          </p:nvSpPr>
          <p:spPr>
            <a:xfrm>
              <a:off x="454297" y="542069"/>
              <a:ext cx="1597533" cy="1454398"/>
            </a:xfrm>
            <a:prstGeom prst="line">
              <a:avLst/>
            </a:prstGeom>
            <a:noFill/>
            <a:ln w="12700" cap="flat">
              <a:solidFill>
                <a:srgbClr val="00F900"/>
              </a:solidFill>
              <a:prstDash val="solid"/>
              <a:round/>
            </a:ln>
            <a:effectLst/>
          </p:spPr>
          <p:txBody>
            <a:bodyPr wrap="square" lIns="45719" tIns="45719" rIns="45719" bIns="45719" numCol="1" anchor="t">
              <a:noAutofit/>
            </a:bodyPr>
            <a:lstStyle/>
            <a:p>
              <a:pPr>
                <a:defRPr sz="2400">
                  <a:latin typeface="+mj-lt"/>
                  <a:ea typeface="+mj-ea"/>
                  <a:cs typeface="+mj-cs"/>
                  <a:sym typeface="Times New Roman"/>
                </a:defRPr>
              </a:pPr>
              <a:endParaRPr/>
            </a:p>
          </p:txBody>
        </p:sp>
        <p:sp>
          <p:nvSpPr>
            <p:cNvPr id="68" name="Shape 431"/>
            <p:cNvSpPr/>
            <p:nvPr/>
          </p:nvSpPr>
          <p:spPr>
            <a:xfrm flipV="1">
              <a:off x="2039888" y="1693729"/>
              <a:ext cx="1107092" cy="293328"/>
            </a:xfrm>
            <a:prstGeom prst="line">
              <a:avLst/>
            </a:prstGeom>
            <a:noFill/>
            <a:ln w="12700" cap="flat">
              <a:solidFill>
                <a:srgbClr val="00F900"/>
              </a:solidFill>
              <a:prstDash val="solid"/>
              <a:round/>
            </a:ln>
            <a:effectLst/>
          </p:spPr>
          <p:txBody>
            <a:bodyPr wrap="square" lIns="45719" tIns="45719" rIns="45719" bIns="45719" numCol="1" anchor="t">
              <a:noAutofit/>
            </a:bodyPr>
            <a:lstStyle/>
            <a:p>
              <a:pPr>
                <a:defRPr sz="2400">
                  <a:latin typeface="+mj-lt"/>
                  <a:ea typeface="+mj-ea"/>
                  <a:cs typeface="+mj-cs"/>
                  <a:sym typeface="Times New Roman"/>
                </a:defRPr>
              </a:pPr>
              <a:endParaRPr/>
            </a:p>
          </p:txBody>
        </p:sp>
        <p:sp>
          <p:nvSpPr>
            <p:cNvPr id="69" name="Shape 432"/>
            <p:cNvSpPr/>
            <p:nvPr/>
          </p:nvSpPr>
          <p:spPr>
            <a:xfrm>
              <a:off x="448927" y="541494"/>
              <a:ext cx="1891899" cy="323090"/>
            </a:xfrm>
            <a:prstGeom prst="line">
              <a:avLst/>
            </a:prstGeom>
            <a:noFill/>
            <a:ln w="12700" cap="flat">
              <a:solidFill>
                <a:srgbClr val="FF9300"/>
              </a:solidFill>
              <a:prstDash val="solid"/>
              <a:round/>
            </a:ln>
            <a:effectLst/>
          </p:spPr>
          <p:txBody>
            <a:bodyPr wrap="square" lIns="45719" tIns="45719" rIns="45719" bIns="45719" numCol="1" anchor="t">
              <a:noAutofit/>
            </a:bodyPr>
            <a:lstStyle/>
            <a:p>
              <a:pPr>
                <a:defRPr sz="2400">
                  <a:latin typeface="+mj-lt"/>
                  <a:ea typeface="+mj-ea"/>
                  <a:cs typeface="+mj-cs"/>
                  <a:sym typeface="Times New Roman"/>
                </a:defRPr>
              </a:pPr>
              <a:endParaRPr/>
            </a:p>
          </p:txBody>
        </p:sp>
        <p:sp>
          <p:nvSpPr>
            <p:cNvPr id="70" name="Shape 433"/>
            <p:cNvSpPr/>
            <p:nvPr/>
          </p:nvSpPr>
          <p:spPr>
            <a:xfrm>
              <a:off x="2347704" y="862331"/>
              <a:ext cx="790923" cy="819550"/>
            </a:xfrm>
            <a:prstGeom prst="line">
              <a:avLst/>
            </a:prstGeom>
            <a:noFill/>
            <a:ln w="12700" cap="flat">
              <a:solidFill>
                <a:srgbClr val="FF9300"/>
              </a:solidFill>
              <a:prstDash val="solid"/>
              <a:round/>
            </a:ln>
            <a:effectLst/>
          </p:spPr>
          <p:txBody>
            <a:bodyPr wrap="square" lIns="45719" tIns="45719" rIns="45719" bIns="45719" numCol="1" anchor="t">
              <a:noAutofit/>
            </a:bodyPr>
            <a:lstStyle/>
            <a:p>
              <a:pPr>
                <a:defRPr sz="2400">
                  <a:latin typeface="+mj-lt"/>
                  <a:ea typeface="+mj-ea"/>
                  <a:cs typeface="+mj-cs"/>
                  <a:sym typeface="Times New Roman"/>
                </a:defRPr>
              </a:pPr>
              <a:endParaRPr/>
            </a:p>
          </p:txBody>
        </p:sp>
        <p:sp>
          <p:nvSpPr>
            <p:cNvPr id="71" name="Shape 434"/>
            <p:cNvSpPr/>
            <p:nvPr/>
          </p:nvSpPr>
          <p:spPr>
            <a:xfrm>
              <a:off x="252701" y="0"/>
              <a:ext cx="349886" cy="3200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p>
              <a:r>
                <a:t>Tx</a:t>
              </a:r>
            </a:p>
          </p:txBody>
        </p:sp>
        <p:sp>
          <p:nvSpPr>
            <p:cNvPr id="72" name="Shape 435"/>
            <p:cNvSpPr/>
            <p:nvPr/>
          </p:nvSpPr>
          <p:spPr>
            <a:xfrm>
              <a:off x="3123495" y="1280506"/>
              <a:ext cx="392634" cy="3200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p>
              <a:r>
                <a:t>Rx</a:t>
              </a:r>
            </a:p>
          </p:txBody>
        </p:sp>
        <p:sp>
          <p:nvSpPr>
            <p:cNvPr id="73" name="Shape 436"/>
            <p:cNvSpPr/>
            <p:nvPr/>
          </p:nvSpPr>
          <p:spPr>
            <a:xfrm rot="16200000">
              <a:off x="3163929" y="1597840"/>
              <a:ext cx="632061" cy="4067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p>
              <a:pPr>
                <a:defRPr sz="1400"/>
              </a:pPr>
              <a:r>
                <a:t>H</a:t>
              </a:r>
              <a:r>
                <a:rPr sz="1000" baseline="-30000"/>
                <a:t>Rx</a:t>
              </a:r>
            </a:p>
          </p:txBody>
        </p:sp>
        <p:pic>
          <p:nvPicPr>
            <p:cNvPr id="74" name="car_a08.pdf"/>
            <p:cNvPicPr>
              <a:picLocks noChangeAspect="1"/>
            </p:cNvPicPr>
            <p:nvPr/>
          </p:nvPicPr>
          <p:blipFill>
            <a:blip r:embed="rId3">
              <a:extLst/>
            </a:blip>
            <a:stretch>
              <a:fillRect/>
            </a:stretch>
          </p:blipFill>
          <p:spPr>
            <a:xfrm>
              <a:off x="2072297" y="531517"/>
              <a:ext cx="689837" cy="288291"/>
            </a:xfrm>
            <a:prstGeom prst="rect">
              <a:avLst/>
            </a:prstGeom>
            <a:ln w="12700" cap="flat">
              <a:noFill/>
              <a:miter lim="400000"/>
            </a:ln>
            <a:effectLst/>
          </p:spPr>
        </p:pic>
        <p:sp>
          <p:nvSpPr>
            <p:cNvPr id="75" name="Shape 438"/>
            <p:cNvSpPr/>
            <p:nvPr/>
          </p:nvSpPr>
          <p:spPr>
            <a:xfrm flipV="1">
              <a:off x="3129463" y="1794565"/>
              <a:ext cx="1" cy="411353"/>
            </a:xfrm>
            <a:prstGeom prst="line">
              <a:avLst/>
            </a:prstGeom>
            <a:noFill/>
            <a:ln w="25400" cap="flat">
              <a:solidFill>
                <a:srgbClr val="000000"/>
              </a:solidFill>
              <a:prstDash val="solid"/>
              <a:round/>
            </a:ln>
            <a:effectLst/>
          </p:spPr>
          <p:txBody>
            <a:bodyPr wrap="square" lIns="45719" tIns="45719" rIns="45719" bIns="45719" numCol="1" anchor="t">
              <a:noAutofit/>
            </a:bodyPr>
            <a:lstStyle/>
            <a:p>
              <a:pPr>
                <a:defRPr sz="2400">
                  <a:latin typeface="+mj-lt"/>
                  <a:ea typeface="+mj-ea"/>
                  <a:cs typeface="+mj-cs"/>
                  <a:sym typeface="Times New Roman"/>
                </a:defRPr>
              </a:pPr>
              <a:endParaRPr/>
            </a:p>
          </p:txBody>
        </p:sp>
        <p:sp>
          <p:nvSpPr>
            <p:cNvPr id="76" name="Shape 439"/>
            <p:cNvSpPr/>
            <p:nvPr/>
          </p:nvSpPr>
          <p:spPr>
            <a:xfrm rot="480000">
              <a:off x="833330" y="426302"/>
              <a:ext cx="1226186" cy="2882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sz="1500"/>
              </a:lvl1pPr>
            </a:lstStyle>
            <a:p>
              <a:r>
                <a:rPr dirty="0" err="1"/>
                <a:t>ランダム成分</a:t>
              </a:r>
              <a:endParaRPr dirty="0"/>
            </a:p>
          </p:txBody>
        </p:sp>
        <p:sp>
          <p:nvSpPr>
            <p:cNvPr id="77" name="Shape 440"/>
            <p:cNvSpPr/>
            <p:nvPr/>
          </p:nvSpPr>
          <p:spPr>
            <a:xfrm rot="1320000">
              <a:off x="1491139" y="845454"/>
              <a:ext cx="675641" cy="2882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sz="1500"/>
              </a:lvl1pPr>
            </a:lstStyle>
            <a:p>
              <a:r>
                <a:t>直接波</a:t>
              </a:r>
            </a:p>
          </p:txBody>
        </p:sp>
        <p:sp>
          <p:nvSpPr>
            <p:cNvPr id="78" name="Shape 441"/>
            <p:cNvSpPr/>
            <p:nvPr/>
          </p:nvSpPr>
          <p:spPr>
            <a:xfrm rot="2580000">
              <a:off x="1013352" y="1150004"/>
              <a:ext cx="866141" cy="2882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sz="1500"/>
              </a:lvl1pPr>
            </a:lstStyle>
            <a:p>
              <a:r>
                <a:t>地面反射</a:t>
              </a:r>
            </a:p>
          </p:txBody>
        </p:sp>
        <p:grpSp>
          <p:nvGrpSpPr>
            <p:cNvPr id="79" name="Group 445"/>
            <p:cNvGrpSpPr/>
            <p:nvPr/>
          </p:nvGrpSpPr>
          <p:grpSpPr>
            <a:xfrm>
              <a:off x="3006063" y="1566214"/>
              <a:ext cx="268155" cy="303656"/>
              <a:chOff x="0" y="0"/>
              <a:chExt cx="268153" cy="303654"/>
            </a:xfrm>
          </p:grpSpPr>
          <p:sp>
            <p:nvSpPr>
              <p:cNvPr id="81" name="Shape 442"/>
              <p:cNvSpPr/>
              <p:nvPr/>
            </p:nvSpPr>
            <p:spPr>
              <a:xfrm rot="18180000">
                <a:off x="551" y="78671"/>
                <a:ext cx="267052" cy="14631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FFFFFF"/>
              </a:solidFill>
              <a:ln w="25400" cap="flat">
                <a:solidFill>
                  <a:srgbClr val="000000"/>
                </a:solidFill>
                <a:prstDash val="solid"/>
                <a:round/>
              </a:ln>
              <a:effectLst/>
            </p:spPr>
            <p:txBody>
              <a:bodyPr wrap="square" lIns="45719" tIns="45719" rIns="45719" bIns="45719" numCol="1" anchor="t">
                <a:noAutofit/>
              </a:bodyPr>
              <a:lstStyle/>
              <a:p>
                <a:pPr>
                  <a:defRPr sz="2400">
                    <a:latin typeface="+mj-lt"/>
                    <a:ea typeface="+mj-ea"/>
                    <a:cs typeface="+mj-cs"/>
                    <a:sym typeface="Times New Roman"/>
                  </a:defRPr>
                </a:pPr>
                <a:endParaRPr/>
              </a:p>
            </p:txBody>
          </p:sp>
          <p:sp>
            <p:nvSpPr>
              <p:cNvPr id="82" name="Shape 443"/>
              <p:cNvSpPr/>
              <p:nvPr/>
            </p:nvSpPr>
            <p:spPr>
              <a:xfrm flipV="1">
                <a:off x="54796" y="124576"/>
                <a:ext cx="137209" cy="73709"/>
              </a:xfrm>
              <a:prstGeom prst="line">
                <a:avLst/>
              </a:prstGeom>
              <a:noFill/>
              <a:ln w="12700" cap="flat">
                <a:solidFill>
                  <a:srgbClr val="000000"/>
                </a:solidFill>
                <a:prstDash val="solid"/>
                <a:round/>
              </a:ln>
              <a:effectLst/>
            </p:spPr>
            <p:txBody>
              <a:bodyPr wrap="square" lIns="45719" tIns="45719" rIns="45719" bIns="45719" numCol="1" anchor="t">
                <a:noAutofit/>
              </a:bodyPr>
              <a:lstStyle/>
              <a:p>
                <a:pPr>
                  <a:defRPr sz="2400">
                    <a:latin typeface="+mj-lt"/>
                    <a:ea typeface="+mj-ea"/>
                    <a:cs typeface="+mj-cs"/>
                    <a:sym typeface="Times New Roman"/>
                  </a:defRPr>
                </a:pPr>
                <a:endParaRPr/>
              </a:p>
            </p:txBody>
          </p:sp>
          <p:sp>
            <p:nvSpPr>
              <p:cNvPr id="83" name="Shape 444"/>
              <p:cNvSpPr/>
              <p:nvPr/>
            </p:nvSpPr>
            <p:spPr>
              <a:xfrm flipV="1">
                <a:off x="128380" y="73779"/>
                <a:ext cx="2742" cy="149904"/>
              </a:xfrm>
              <a:prstGeom prst="line">
                <a:avLst/>
              </a:prstGeom>
              <a:noFill/>
              <a:ln w="12700" cap="flat">
                <a:solidFill>
                  <a:srgbClr val="000000"/>
                </a:solidFill>
                <a:prstDash val="solid"/>
                <a:round/>
              </a:ln>
              <a:effectLst/>
            </p:spPr>
            <p:txBody>
              <a:bodyPr wrap="square" lIns="45719" tIns="45719" rIns="45719" bIns="45719" numCol="1" anchor="t">
                <a:noAutofit/>
              </a:bodyPr>
              <a:lstStyle/>
              <a:p>
                <a:pPr>
                  <a:defRPr sz="2400">
                    <a:latin typeface="+mj-lt"/>
                    <a:ea typeface="+mj-ea"/>
                    <a:cs typeface="+mj-cs"/>
                    <a:sym typeface="Times New Roman"/>
                  </a:defRPr>
                </a:pPr>
                <a:endParaRPr/>
              </a:p>
            </p:txBody>
          </p:sp>
        </p:grpSp>
        <p:sp>
          <p:nvSpPr>
            <p:cNvPr id="80" name="Shape 446"/>
            <p:cNvSpPr/>
            <p:nvPr/>
          </p:nvSpPr>
          <p:spPr>
            <a:xfrm rot="16200000">
              <a:off x="-112671" y="835840"/>
              <a:ext cx="632061" cy="4067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p>
              <a:pPr>
                <a:defRPr sz="1400"/>
              </a:pPr>
              <a:r>
                <a:t>H</a:t>
              </a:r>
              <a:r>
                <a:rPr sz="1000" baseline="-30000"/>
                <a:t>Tx</a:t>
              </a:r>
            </a:p>
          </p:txBody>
        </p:sp>
      </p:grpSp>
      <p:grpSp>
        <p:nvGrpSpPr>
          <p:cNvPr id="84" name="Group 477"/>
          <p:cNvGrpSpPr/>
          <p:nvPr/>
        </p:nvGrpSpPr>
        <p:grpSpPr>
          <a:xfrm>
            <a:off x="4447708" y="3824408"/>
            <a:ext cx="3940718" cy="2556920"/>
            <a:chOff x="0" y="-1"/>
            <a:chExt cx="4209488" cy="2870534"/>
          </a:xfrm>
        </p:grpSpPr>
        <p:grpSp>
          <p:nvGrpSpPr>
            <p:cNvPr id="85" name="Group 472"/>
            <p:cNvGrpSpPr/>
            <p:nvPr/>
          </p:nvGrpSpPr>
          <p:grpSpPr>
            <a:xfrm>
              <a:off x="0" y="-1"/>
              <a:ext cx="4209488" cy="2870534"/>
              <a:chOff x="0" y="303677"/>
              <a:chExt cx="4209487" cy="2870532"/>
            </a:xfrm>
          </p:grpSpPr>
          <p:grpSp>
            <p:nvGrpSpPr>
              <p:cNvPr id="90" name="Group 465"/>
              <p:cNvGrpSpPr/>
              <p:nvPr/>
            </p:nvGrpSpPr>
            <p:grpSpPr>
              <a:xfrm>
                <a:off x="0" y="303677"/>
                <a:ext cx="4209487" cy="2870532"/>
                <a:chOff x="0" y="303677"/>
                <a:chExt cx="4209486" cy="2870531"/>
              </a:xfrm>
            </p:grpSpPr>
            <p:pic>
              <p:nvPicPr>
                <p:cNvPr id="97" name="pasted-image.png"/>
                <p:cNvPicPr>
                  <a:picLocks noChangeAspect="1"/>
                </p:cNvPicPr>
                <p:nvPr/>
              </p:nvPicPr>
              <p:blipFill>
                <a:blip r:embed="rId4">
                  <a:extLst/>
                </a:blip>
                <a:srcRect t="9567" r="25057"/>
                <a:stretch>
                  <a:fillRect/>
                </a:stretch>
              </p:blipFill>
              <p:spPr>
                <a:xfrm>
                  <a:off x="0" y="303677"/>
                  <a:ext cx="4209487" cy="2870532"/>
                </a:xfrm>
                <a:prstGeom prst="rect">
                  <a:avLst/>
                </a:prstGeom>
                <a:ln w="12700" cap="flat">
                  <a:noFill/>
                  <a:miter lim="400000"/>
                </a:ln>
                <a:effectLst/>
              </p:spPr>
            </p:pic>
            <p:sp>
              <p:nvSpPr>
                <p:cNvPr id="98" name="Shape 449"/>
                <p:cNvSpPr/>
                <p:nvPr/>
              </p:nvSpPr>
              <p:spPr>
                <a:xfrm flipH="1" flipV="1">
                  <a:off x="1629589" y="1334415"/>
                  <a:ext cx="120598" cy="620419"/>
                </a:xfrm>
                <a:prstGeom prst="line">
                  <a:avLst/>
                </a:prstGeom>
                <a:noFill/>
                <a:ln w="25400" cap="flat">
                  <a:solidFill>
                    <a:srgbClr val="000000"/>
                  </a:solidFill>
                  <a:prstDash val="solid"/>
                  <a:round/>
                </a:ln>
                <a:effectLst/>
              </p:spPr>
              <p:txBody>
                <a:bodyPr wrap="square" lIns="45719" tIns="45719" rIns="45719" bIns="45719" numCol="1" anchor="t">
                  <a:noAutofit/>
                </a:bodyPr>
                <a:lstStyle/>
                <a:p>
                  <a:pPr>
                    <a:defRPr sz="2400">
                      <a:latin typeface="+mj-lt"/>
                      <a:ea typeface="+mj-ea"/>
                      <a:cs typeface="+mj-cs"/>
                      <a:sym typeface="Times New Roman"/>
                    </a:defRPr>
                  </a:pPr>
                  <a:endParaRPr/>
                </a:p>
              </p:txBody>
            </p:sp>
            <p:sp>
              <p:nvSpPr>
                <p:cNvPr id="99" name="Shape 450"/>
                <p:cNvSpPr/>
                <p:nvPr/>
              </p:nvSpPr>
              <p:spPr>
                <a:xfrm flipH="1" flipV="1">
                  <a:off x="2813160" y="2399675"/>
                  <a:ext cx="47834" cy="246082"/>
                </a:xfrm>
                <a:prstGeom prst="line">
                  <a:avLst/>
                </a:prstGeom>
                <a:noFill/>
                <a:ln w="25400" cap="flat">
                  <a:solidFill>
                    <a:srgbClr val="000000"/>
                  </a:solidFill>
                  <a:prstDash val="solid"/>
                  <a:round/>
                </a:ln>
                <a:effectLst/>
              </p:spPr>
              <p:txBody>
                <a:bodyPr wrap="square" lIns="45719" tIns="45719" rIns="45719" bIns="45719" numCol="1" anchor="t">
                  <a:noAutofit/>
                </a:bodyPr>
                <a:lstStyle/>
                <a:p>
                  <a:pPr>
                    <a:defRPr sz="2400">
                      <a:latin typeface="+mj-lt"/>
                      <a:ea typeface="+mj-ea"/>
                      <a:cs typeface="+mj-cs"/>
                      <a:sym typeface="Times New Roman"/>
                    </a:defRPr>
                  </a:pPr>
                  <a:endParaRPr/>
                </a:p>
              </p:txBody>
            </p:sp>
            <p:sp>
              <p:nvSpPr>
                <p:cNvPr id="100" name="Shape 451"/>
                <p:cNvSpPr/>
                <p:nvPr/>
              </p:nvSpPr>
              <p:spPr>
                <a:xfrm flipH="1" flipV="1">
                  <a:off x="1736065" y="1951848"/>
                  <a:ext cx="1102039" cy="692878"/>
                </a:xfrm>
                <a:prstGeom prst="line">
                  <a:avLst/>
                </a:prstGeom>
                <a:noFill/>
                <a:ln w="12700" cap="flat">
                  <a:solidFill>
                    <a:srgbClr val="000000"/>
                  </a:solidFill>
                  <a:prstDash val="sysDot"/>
                  <a:miter lim="400000"/>
                </a:ln>
                <a:effectLst/>
              </p:spPr>
              <p:txBody>
                <a:bodyPr wrap="square" lIns="45719" tIns="45719" rIns="45719" bIns="45719" numCol="1" anchor="t">
                  <a:noAutofit/>
                </a:bodyPr>
                <a:lstStyle/>
                <a:p>
                  <a:pPr>
                    <a:defRPr sz="2400">
                      <a:latin typeface="+mj-lt"/>
                      <a:ea typeface="+mj-ea"/>
                      <a:cs typeface="+mj-cs"/>
                      <a:sym typeface="Times New Roman"/>
                    </a:defRPr>
                  </a:pPr>
                  <a:endParaRPr/>
                </a:p>
              </p:txBody>
            </p:sp>
            <p:sp>
              <p:nvSpPr>
                <p:cNvPr id="101" name="Shape 452"/>
                <p:cNvSpPr/>
                <p:nvPr/>
              </p:nvSpPr>
              <p:spPr>
                <a:xfrm rot="20940000">
                  <a:off x="1532430" y="1283483"/>
                  <a:ext cx="197369" cy="180402"/>
                </a:xfrm>
                <a:custGeom>
                  <a:avLst/>
                  <a:gdLst/>
                  <a:ahLst/>
                  <a:cxnLst>
                    <a:cxn ang="0">
                      <a:pos x="wd2" y="hd2"/>
                    </a:cxn>
                    <a:cxn ang="5400000">
                      <a:pos x="wd2" y="hd2"/>
                    </a:cxn>
                    <a:cxn ang="10800000">
                      <a:pos x="wd2" y="hd2"/>
                    </a:cxn>
                    <a:cxn ang="16200000">
                      <a:pos x="wd2" y="hd2"/>
                    </a:cxn>
                  </a:cxnLst>
                  <a:rect l="0" t="0" r="r" b="b"/>
                  <a:pathLst>
                    <a:path w="21600" h="21600" extrusionOk="0">
                      <a:moveTo>
                        <a:pt x="11728" y="10362"/>
                      </a:moveTo>
                      <a:lnTo>
                        <a:pt x="11639" y="21467"/>
                      </a:lnTo>
                      <a:lnTo>
                        <a:pt x="419" y="13336"/>
                      </a:lnTo>
                      <a:lnTo>
                        <a:pt x="63" y="13"/>
                      </a:lnTo>
                      <a:lnTo>
                        <a:pt x="11786" y="10374"/>
                      </a:lnTo>
                      <a:lnTo>
                        <a:pt x="21341" y="645"/>
                      </a:lnTo>
                      <a:moveTo>
                        <a:pt x="0" y="0"/>
                      </a:moveTo>
                      <a:lnTo>
                        <a:pt x="21412" y="309"/>
                      </a:lnTo>
                      <a:lnTo>
                        <a:pt x="21600" y="12507"/>
                      </a:lnTo>
                      <a:lnTo>
                        <a:pt x="11707" y="21600"/>
                      </a:lnTo>
                    </a:path>
                  </a:pathLst>
                </a:custGeom>
                <a:solidFill>
                  <a:srgbClr val="FFFFFF"/>
                </a:solidFill>
                <a:ln w="12700" cap="flat">
                  <a:solidFill>
                    <a:srgbClr val="000000"/>
                  </a:solidFill>
                  <a:prstDash val="solid"/>
                  <a:round/>
                </a:ln>
                <a:effectLst/>
              </p:spPr>
              <p:txBody>
                <a:bodyPr wrap="square" lIns="45719" tIns="45719" rIns="45719" bIns="45719" numCol="1" anchor="t">
                  <a:noAutofit/>
                </a:bodyPr>
                <a:lstStyle/>
                <a:p>
                  <a:pPr>
                    <a:defRPr sz="2400">
                      <a:latin typeface="+mj-lt"/>
                      <a:ea typeface="+mj-ea"/>
                      <a:cs typeface="+mj-cs"/>
                      <a:sym typeface="Times New Roman"/>
                    </a:defRPr>
                  </a:pPr>
                  <a:endParaRPr/>
                </a:p>
              </p:txBody>
            </p:sp>
            <p:sp>
              <p:nvSpPr>
                <p:cNvPr id="102" name="Shape 453"/>
                <p:cNvSpPr/>
                <p:nvPr/>
              </p:nvSpPr>
              <p:spPr>
                <a:xfrm>
                  <a:off x="1675589" y="1391696"/>
                  <a:ext cx="959535" cy="212152"/>
                </a:xfrm>
                <a:prstGeom prst="line">
                  <a:avLst/>
                </a:prstGeom>
                <a:noFill/>
                <a:ln w="25400" cap="flat">
                  <a:solidFill>
                    <a:srgbClr val="0433FF"/>
                  </a:solidFill>
                  <a:prstDash val="solid"/>
                  <a:round/>
                </a:ln>
                <a:effectLst/>
              </p:spPr>
              <p:txBody>
                <a:bodyPr wrap="square" lIns="45719" tIns="45719" rIns="45719" bIns="45719" numCol="1" anchor="t">
                  <a:noAutofit/>
                </a:bodyPr>
                <a:lstStyle/>
                <a:p>
                  <a:pPr>
                    <a:defRPr sz="2400">
                      <a:latin typeface="+mj-lt"/>
                      <a:ea typeface="+mj-ea"/>
                      <a:cs typeface="+mj-cs"/>
                      <a:sym typeface="Times New Roman"/>
                    </a:defRPr>
                  </a:pPr>
                  <a:endParaRPr/>
                </a:p>
              </p:txBody>
            </p:sp>
            <p:sp>
              <p:nvSpPr>
                <p:cNvPr id="103" name="Shape 454"/>
                <p:cNvSpPr/>
                <p:nvPr/>
              </p:nvSpPr>
              <p:spPr>
                <a:xfrm>
                  <a:off x="2622148" y="1582415"/>
                  <a:ext cx="176044" cy="711235"/>
                </a:xfrm>
                <a:prstGeom prst="line">
                  <a:avLst/>
                </a:prstGeom>
                <a:noFill/>
                <a:ln w="25400" cap="flat">
                  <a:solidFill>
                    <a:srgbClr val="0433FF"/>
                  </a:solidFill>
                  <a:prstDash val="solid"/>
                  <a:round/>
                </a:ln>
                <a:effectLst/>
              </p:spPr>
              <p:txBody>
                <a:bodyPr wrap="square" lIns="45719" tIns="45719" rIns="45719" bIns="45719" numCol="1" anchor="t">
                  <a:noAutofit/>
                </a:bodyPr>
                <a:lstStyle/>
                <a:p>
                  <a:pPr>
                    <a:defRPr sz="2400">
                      <a:latin typeface="+mj-lt"/>
                      <a:ea typeface="+mj-ea"/>
                      <a:cs typeface="+mj-cs"/>
                      <a:sym typeface="Times New Roman"/>
                    </a:defRPr>
                  </a:pPr>
                  <a:endParaRPr/>
                </a:p>
              </p:txBody>
            </p:sp>
            <p:sp>
              <p:nvSpPr>
                <p:cNvPr id="104" name="Shape 455"/>
                <p:cNvSpPr/>
                <p:nvPr/>
              </p:nvSpPr>
              <p:spPr>
                <a:xfrm>
                  <a:off x="1650299" y="1401086"/>
                  <a:ext cx="728488" cy="956918"/>
                </a:xfrm>
                <a:prstGeom prst="line">
                  <a:avLst/>
                </a:prstGeom>
                <a:noFill/>
                <a:ln w="25400" cap="flat">
                  <a:solidFill>
                    <a:srgbClr val="00F900"/>
                  </a:solidFill>
                  <a:prstDash val="solid"/>
                  <a:round/>
                </a:ln>
                <a:effectLst/>
              </p:spPr>
              <p:txBody>
                <a:bodyPr wrap="square" lIns="45719" tIns="45719" rIns="45719" bIns="45719" numCol="1" anchor="t">
                  <a:noAutofit/>
                </a:bodyPr>
                <a:lstStyle/>
                <a:p>
                  <a:pPr>
                    <a:defRPr sz="2400">
                      <a:latin typeface="+mj-lt"/>
                      <a:ea typeface="+mj-ea"/>
                      <a:cs typeface="+mj-cs"/>
                      <a:sym typeface="Times New Roman"/>
                    </a:defRPr>
                  </a:pPr>
                  <a:endParaRPr/>
                </a:p>
              </p:txBody>
            </p:sp>
            <p:sp>
              <p:nvSpPr>
                <p:cNvPr id="105" name="Shape 456"/>
                <p:cNvSpPr/>
                <p:nvPr/>
              </p:nvSpPr>
              <p:spPr>
                <a:xfrm>
                  <a:off x="2377083" y="2339226"/>
                  <a:ext cx="406803" cy="21109"/>
                </a:xfrm>
                <a:prstGeom prst="line">
                  <a:avLst/>
                </a:prstGeom>
                <a:noFill/>
                <a:ln w="25400" cap="flat">
                  <a:solidFill>
                    <a:srgbClr val="00F900"/>
                  </a:solidFill>
                  <a:prstDash val="solid"/>
                  <a:round/>
                </a:ln>
                <a:effectLst/>
              </p:spPr>
              <p:txBody>
                <a:bodyPr wrap="square" lIns="45719" tIns="45719" rIns="45719" bIns="45719" numCol="1" anchor="t">
                  <a:noAutofit/>
                </a:bodyPr>
                <a:lstStyle/>
                <a:p>
                  <a:pPr>
                    <a:defRPr sz="2400">
                      <a:latin typeface="+mj-lt"/>
                      <a:ea typeface="+mj-ea"/>
                      <a:cs typeface="+mj-cs"/>
                      <a:sym typeface="Times New Roman"/>
                    </a:defRPr>
                  </a:pPr>
                  <a:endParaRPr/>
                </a:p>
              </p:txBody>
            </p:sp>
            <p:sp>
              <p:nvSpPr>
                <p:cNvPr id="106" name="Shape 457"/>
                <p:cNvSpPr/>
                <p:nvPr/>
              </p:nvSpPr>
              <p:spPr>
                <a:xfrm flipH="1" flipV="1">
                  <a:off x="1662954" y="1425455"/>
                  <a:ext cx="1125537" cy="908179"/>
                </a:xfrm>
                <a:prstGeom prst="line">
                  <a:avLst/>
                </a:prstGeom>
                <a:noFill/>
                <a:ln w="25400" cap="flat">
                  <a:solidFill>
                    <a:srgbClr val="FF2600"/>
                  </a:solidFill>
                  <a:prstDash val="solid"/>
                  <a:round/>
                </a:ln>
                <a:effectLst/>
              </p:spPr>
              <p:txBody>
                <a:bodyPr wrap="square" lIns="45719" tIns="45719" rIns="45719" bIns="45719" numCol="1" anchor="t">
                  <a:noAutofit/>
                </a:bodyPr>
                <a:lstStyle/>
                <a:p>
                  <a:pPr>
                    <a:defRPr sz="2400">
                      <a:latin typeface="+mj-lt"/>
                      <a:ea typeface="+mj-ea"/>
                      <a:cs typeface="+mj-cs"/>
                      <a:sym typeface="Times New Roman"/>
                    </a:defRPr>
                  </a:pPr>
                  <a:endParaRPr/>
                </a:p>
              </p:txBody>
            </p:sp>
            <p:sp>
              <p:nvSpPr>
                <p:cNvPr id="107" name="Shape 458"/>
                <p:cNvSpPr/>
                <p:nvPr/>
              </p:nvSpPr>
              <p:spPr>
                <a:xfrm flipV="1">
                  <a:off x="1453193" y="1399771"/>
                  <a:ext cx="133215" cy="856161"/>
                </a:xfrm>
                <a:prstGeom prst="line">
                  <a:avLst/>
                </a:prstGeom>
                <a:noFill/>
                <a:ln w="25400" cap="flat">
                  <a:solidFill>
                    <a:srgbClr val="0433FF"/>
                  </a:solidFill>
                  <a:prstDash val="solid"/>
                  <a:round/>
                </a:ln>
                <a:effectLst/>
              </p:spPr>
              <p:txBody>
                <a:bodyPr wrap="square" lIns="45719" tIns="45719" rIns="45719" bIns="45719" numCol="1" anchor="t">
                  <a:noAutofit/>
                </a:bodyPr>
                <a:lstStyle/>
                <a:p>
                  <a:pPr>
                    <a:defRPr sz="2400">
                      <a:latin typeface="+mj-lt"/>
                      <a:ea typeface="+mj-ea"/>
                      <a:cs typeface="+mj-cs"/>
                      <a:sym typeface="Times New Roman"/>
                    </a:defRPr>
                  </a:pPr>
                  <a:endParaRPr/>
                </a:p>
              </p:txBody>
            </p:sp>
            <p:sp>
              <p:nvSpPr>
                <p:cNvPr id="108" name="Shape 459"/>
                <p:cNvSpPr/>
                <p:nvPr/>
              </p:nvSpPr>
              <p:spPr>
                <a:xfrm flipV="1">
                  <a:off x="1630592" y="2365864"/>
                  <a:ext cx="1137262" cy="131599"/>
                </a:xfrm>
                <a:prstGeom prst="line">
                  <a:avLst/>
                </a:prstGeom>
                <a:noFill/>
                <a:ln w="25400" cap="flat">
                  <a:solidFill>
                    <a:srgbClr val="0433FF"/>
                  </a:solidFill>
                  <a:prstDash val="solid"/>
                  <a:round/>
                </a:ln>
                <a:effectLst/>
              </p:spPr>
              <p:txBody>
                <a:bodyPr wrap="square" lIns="45719" tIns="45719" rIns="45719" bIns="45719" numCol="1" anchor="t">
                  <a:noAutofit/>
                </a:bodyPr>
                <a:lstStyle/>
                <a:p>
                  <a:pPr>
                    <a:defRPr sz="2400">
                      <a:latin typeface="+mj-lt"/>
                      <a:ea typeface="+mj-ea"/>
                      <a:cs typeface="+mj-cs"/>
                      <a:sym typeface="Times New Roman"/>
                    </a:defRPr>
                  </a:pPr>
                  <a:endParaRPr/>
                </a:p>
              </p:txBody>
            </p:sp>
            <p:sp>
              <p:nvSpPr>
                <p:cNvPr id="109" name="Shape 460"/>
                <p:cNvSpPr/>
                <p:nvPr/>
              </p:nvSpPr>
              <p:spPr>
                <a:xfrm flipH="1" flipV="1">
                  <a:off x="1653769" y="1443004"/>
                  <a:ext cx="901773" cy="1533883"/>
                </a:xfrm>
                <a:prstGeom prst="line">
                  <a:avLst/>
                </a:prstGeom>
                <a:noFill/>
                <a:ln w="25400" cap="flat">
                  <a:solidFill>
                    <a:srgbClr val="FF9300"/>
                  </a:solidFill>
                  <a:prstDash val="solid"/>
                  <a:round/>
                </a:ln>
                <a:effectLst/>
              </p:spPr>
              <p:txBody>
                <a:bodyPr wrap="square" lIns="45719" tIns="45719" rIns="45719" bIns="45719" numCol="1" anchor="t">
                  <a:noAutofit/>
                </a:bodyPr>
                <a:lstStyle/>
                <a:p>
                  <a:pPr>
                    <a:defRPr sz="2400">
                      <a:latin typeface="+mj-lt"/>
                      <a:ea typeface="+mj-ea"/>
                      <a:cs typeface="+mj-cs"/>
                      <a:sym typeface="Times New Roman"/>
                    </a:defRPr>
                  </a:pPr>
                  <a:endParaRPr/>
                </a:p>
              </p:txBody>
            </p:sp>
            <p:sp>
              <p:nvSpPr>
                <p:cNvPr id="110" name="Shape 461"/>
                <p:cNvSpPr/>
                <p:nvPr/>
              </p:nvSpPr>
              <p:spPr>
                <a:xfrm flipV="1">
                  <a:off x="2547915" y="2359171"/>
                  <a:ext cx="245645" cy="618029"/>
                </a:xfrm>
                <a:prstGeom prst="line">
                  <a:avLst/>
                </a:prstGeom>
                <a:noFill/>
                <a:ln w="25400" cap="flat">
                  <a:solidFill>
                    <a:srgbClr val="FF9300"/>
                  </a:solidFill>
                  <a:prstDash val="solid"/>
                  <a:round/>
                </a:ln>
                <a:effectLst/>
              </p:spPr>
              <p:txBody>
                <a:bodyPr wrap="square" lIns="45719" tIns="45719" rIns="45719" bIns="45719" numCol="1" anchor="t">
                  <a:noAutofit/>
                </a:bodyPr>
                <a:lstStyle/>
                <a:p>
                  <a:pPr>
                    <a:defRPr sz="2400">
                      <a:latin typeface="+mj-lt"/>
                      <a:ea typeface="+mj-ea"/>
                      <a:cs typeface="+mj-cs"/>
                      <a:sym typeface="Times New Roman"/>
                    </a:defRPr>
                  </a:pPr>
                  <a:endParaRPr/>
                </a:p>
              </p:txBody>
            </p:sp>
            <p:sp>
              <p:nvSpPr>
                <p:cNvPr id="111" name="Shape 462"/>
                <p:cNvSpPr/>
                <p:nvPr/>
              </p:nvSpPr>
              <p:spPr>
                <a:xfrm flipV="1">
                  <a:off x="1645214" y="2380486"/>
                  <a:ext cx="1137262" cy="146221"/>
                </a:xfrm>
                <a:prstGeom prst="line">
                  <a:avLst/>
                </a:prstGeom>
                <a:noFill/>
                <a:ln w="12700" cap="flat">
                  <a:solidFill>
                    <a:srgbClr val="0433FF"/>
                  </a:solidFill>
                  <a:prstDash val="solid"/>
                  <a:round/>
                </a:ln>
                <a:effectLst/>
              </p:spPr>
              <p:txBody>
                <a:bodyPr wrap="square" lIns="45719" tIns="45719" rIns="45719" bIns="45719" numCol="1" anchor="t">
                  <a:noAutofit/>
                </a:bodyPr>
                <a:lstStyle/>
                <a:p>
                  <a:pPr>
                    <a:defRPr sz="2400">
                      <a:latin typeface="+mj-lt"/>
                      <a:ea typeface="+mj-ea"/>
                      <a:cs typeface="+mj-cs"/>
                      <a:sym typeface="Times New Roman"/>
                    </a:defRPr>
                  </a:pPr>
                  <a:endParaRPr/>
                </a:p>
              </p:txBody>
            </p:sp>
            <p:sp>
              <p:nvSpPr>
                <p:cNvPr id="112" name="Shape 463"/>
                <p:cNvSpPr/>
                <p:nvPr/>
              </p:nvSpPr>
              <p:spPr>
                <a:xfrm flipV="1">
                  <a:off x="1409327" y="1370527"/>
                  <a:ext cx="177081" cy="812294"/>
                </a:xfrm>
                <a:prstGeom prst="line">
                  <a:avLst/>
                </a:prstGeom>
                <a:noFill/>
                <a:ln w="12700" cap="flat">
                  <a:solidFill>
                    <a:srgbClr val="0433FF"/>
                  </a:solidFill>
                  <a:prstDash val="solid"/>
                  <a:round/>
                </a:ln>
                <a:effectLst/>
              </p:spPr>
              <p:txBody>
                <a:bodyPr wrap="square" lIns="45719" tIns="45719" rIns="45719" bIns="45719" numCol="1" anchor="t">
                  <a:noAutofit/>
                </a:bodyPr>
                <a:lstStyle/>
                <a:p>
                  <a:pPr>
                    <a:defRPr sz="2400">
                      <a:latin typeface="+mj-lt"/>
                      <a:ea typeface="+mj-ea"/>
                      <a:cs typeface="+mj-cs"/>
                      <a:sym typeface="Times New Roman"/>
                    </a:defRPr>
                  </a:pPr>
                  <a:endParaRPr/>
                </a:p>
              </p:txBody>
            </p:sp>
            <p:pic>
              <p:nvPicPr>
                <p:cNvPr id="113" name="car_a08.pdf"/>
                <p:cNvPicPr>
                  <a:picLocks noChangeAspect="1"/>
                </p:cNvPicPr>
                <p:nvPr/>
              </p:nvPicPr>
              <p:blipFill>
                <a:blip r:embed="rId3">
                  <a:extLst/>
                </a:blip>
                <a:stretch>
                  <a:fillRect/>
                </a:stretch>
              </p:blipFill>
              <p:spPr>
                <a:xfrm>
                  <a:off x="2256476" y="2889009"/>
                  <a:ext cx="624253" cy="260883"/>
                </a:xfrm>
                <a:prstGeom prst="rect">
                  <a:avLst/>
                </a:prstGeom>
                <a:ln w="12700" cap="flat">
                  <a:noFill/>
                  <a:miter lim="400000"/>
                </a:ln>
                <a:effectLst/>
              </p:spPr>
            </p:pic>
          </p:grpSp>
          <p:sp>
            <p:nvSpPr>
              <p:cNvPr id="91" name="Shape 466"/>
              <p:cNvSpPr/>
              <p:nvPr/>
            </p:nvSpPr>
            <p:spPr>
              <a:xfrm>
                <a:off x="1671811" y="1393754"/>
                <a:ext cx="883335" cy="148651"/>
              </a:xfrm>
              <a:prstGeom prst="line">
                <a:avLst/>
              </a:prstGeom>
              <a:noFill/>
              <a:ln w="12700" cap="flat">
                <a:solidFill>
                  <a:srgbClr val="0433FF"/>
                </a:solidFill>
                <a:prstDash val="solid"/>
                <a:round/>
              </a:ln>
              <a:effectLst/>
            </p:spPr>
            <p:txBody>
              <a:bodyPr wrap="square" lIns="45719" tIns="45719" rIns="45719" bIns="45719" numCol="1" anchor="t">
                <a:noAutofit/>
              </a:bodyPr>
              <a:lstStyle/>
              <a:p>
                <a:pPr>
                  <a:defRPr sz="2400">
                    <a:latin typeface="+mj-lt"/>
                    <a:ea typeface="+mj-ea"/>
                    <a:cs typeface="+mj-cs"/>
                    <a:sym typeface="Times New Roman"/>
                  </a:defRPr>
                </a:pPr>
                <a:endParaRPr/>
              </a:p>
            </p:txBody>
          </p:sp>
          <p:sp>
            <p:nvSpPr>
              <p:cNvPr id="92" name="Shape 467"/>
              <p:cNvSpPr/>
              <p:nvPr/>
            </p:nvSpPr>
            <p:spPr>
              <a:xfrm>
                <a:off x="2558648" y="1531615"/>
                <a:ext cx="226844" cy="723935"/>
              </a:xfrm>
              <a:prstGeom prst="line">
                <a:avLst/>
              </a:prstGeom>
              <a:noFill/>
              <a:ln w="12700" cap="flat">
                <a:solidFill>
                  <a:srgbClr val="0433FF"/>
                </a:solidFill>
                <a:prstDash val="solid"/>
                <a:round/>
              </a:ln>
              <a:effectLst/>
            </p:spPr>
            <p:txBody>
              <a:bodyPr wrap="square" lIns="45719" tIns="45719" rIns="45719" bIns="45719" numCol="1" anchor="t">
                <a:noAutofit/>
              </a:bodyPr>
              <a:lstStyle/>
              <a:p>
                <a:pPr>
                  <a:defRPr sz="2400">
                    <a:latin typeface="+mj-lt"/>
                    <a:ea typeface="+mj-ea"/>
                    <a:cs typeface="+mj-cs"/>
                    <a:sym typeface="Times New Roman"/>
                  </a:defRPr>
                </a:pPr>
                <a:endParaRPr/>
              </a:p>
            </p:txBody>
          </p:sp>
          <p:sp>
            <p:nvSpPr>
              <p:cNvPr id="93" name="Shape 468"/>
              <p:cNvSpPr/>
              <p:nvPr/>
            </p:nvSpPr>
            <p:spPr>
              <a:xfrm flipH="1" flipV="1">
                <a:off x="1641069" y="1417604"/>
                <a:ext cx="825573" cy="1495783"/>
              </a:xfrm>
              <a:prstGeom prst="line">
                <a:avLst/>
              </a:prstGeom>
              <a:noFill/>
              <a:ln w="12700" cap="flat">
                <a:solidFill>
                  <a:srgbClr val="FF9300"/>
                </a:solidFill>
                <a:prstDash val="solid"/>
                <a:round/>
              </a:ln>
              <a:effectLst/>
            </p:spPr>
            <p:txBody>
              <a:bodyPr wrap="square" lIns="45719" tIns="45719" rIns="45719" bIns="45719" numCol="1" anchor="t">
                <a:noAutofit/>
              </a:bodyPr>
              <a:lstStyle/>
              <a:p>
                <a:pPr>
                  <a:defRPr sz="2400">
                    <a:latin typeface="+mj-lt"/>
                    <a:ea typeface="+mj-ea"/>
                    <a:cs typeface="+mj-cs"/>
                    <a:sym typeface="Times New Roman"/>
                  </a:defRPr>
                </a:pPr>
                <a:endParaRPr/>
              </a:p>
            </p:txBody>
          </p:sp>
          <p:sp>
            <p:nvSpPr>
              <p:cNvPr id="94" name="Shape 469"/>
              <p:cNvSpPr/>
              <p:nvPr/>
            </p:nvSpPr>
            <p:spPr>
              <a:xfrm flipV="1">
                <a:off x="2547915" y="2371871"/>
                <a:ext cx="245645" cy="529129"/>
              </a:xfrm>
              <a:prstGeom prst="line">
                <a:avLst/>
              </a:prstGeom>
              <a:noFill/>
              <a:ln w="12700" cap="flat">
                <a:solidFill>
                  <a:srgbClr val="FF9300"/>
                </a:solidFill>
                <a:prstDash val="solid"/>
                <a:round/>
              </a:ln>
              <a:effectLst/>
            </p:spPr>
            <p:txBody>
              <a:bodyPr wrap="square" lIns="45719" tIns="45719" rIns="45719" bIns="45719" numCol="1" anchor="t">
                <a:noAutofit/>
              </a:bodyPr>
              <a:lstStyle/>
              <a:p>
                <a:pPr>
                  <a:defRPr sz="2400">
                    <a:latin typeface="+mj-lt"/>
                    <a:ea typeface="+mj-ea"/>
                    <a:cs typeface="+mj-cs"/>
                    <a:sym typeface="Times New Roman"/>
                  </a:defRPr>
                </a:pPr>
                <a:endParaRPr/>
              </a:p>
            </p:txBody>
          </p:sp>
          <p:sp>
            <p:nvSpPr>
              <p:cNvPr id="95" name="Shape 470"/>
              <p:cNvSpPr/>
              <p:nvPr/>
            </p:nvSpPr>
            <p:spPr>
              <a:xfrm>
                <a:off x="2879021" y="2230190"/>
                <a:ext cx="353766" cy="380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p>
                <a:r>
                  <a:rPr sz="1600" dirty="0">
                    <a:solidFill>
                      <a:schemeClr val="tx1"/>
                    </a:solidFill>
                  </a:rPr>
                  <a:t>Rx</a:t>
                </a:r>
              </a:p>
            </p:txBody>
          </p:sp>
          <p:sp>
            <p:nvSpPr>
              <p:cNvPr id="96" name="Shape 471"/>
              <p:cNvSpPr/>
              <p:nvPr/>
            </p:nvSpPr>
            <p:spPr>
              <a:xfrm>
                <a:off x="1205922" y="1308059"/>
                <a:ext cx="341779" cy="380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p>
                <a:r>
                  <a:rPr sz="1600" dirty="0">
                    <a:solidFill>
                      <a:schemeClr val="tx1"/>
                    </a:solidFill>
                  </a:rPr>
                  <a:t>Tx</a:t>
                </a:r>
              </a:p>
            </p:txBody>
          </p:sp>
        </p:grpSp>
        <p:grpSp>
          <p:nvGrpSpPr>
            <p:cNvPr id="86" name="Group 476"/>
            <p:cNvGrpSpPr/>
            <p:nvPr/>
          </p:nvGrpSpPr>
          <p:grpSpPr>
            <a:xfrm rot="20640000">
              <a:off x="2666636" y="1916752"/>
              <a:ext cx="268155" cy="303656"/>
              <a:chOff x="0" y="0"/>
              <a:chExt cx="268153" cy="303654"/>
            </a:xfrm>
          </p:grpSpPr>
          <p:sp>
            <p:nvSpPr>
              <p:cNvPr id="87" name="Shape 473"/>
              <p:cNvSpPr/>
              <p:nvPr/>
            </p:nvSpPr>
            <p:spPr>
              <a:xfrm rot="18180000">
                <a:off x="551" y="78671"/>
                <a:ext cx="267052" cy="14631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FFFFFF"/>
              </a:solidFill>
              <a:ln w="25400" cap="flat">
                <a:solidFill>
                  <a:srgbClr val="000000"/>
                </a:solidFill>
                <a:prstDash val="solid"/>
                <a:round/>
              </a:ln>
              <a:effectLst/>
            </p:spPr>
            <p:txBody>
              <a:bodyPr wrap="square" lIns="45719" tIns="45719" rIns="45719" bIns="45719" numCol="1" anchor="t">
                <a:noAutofit/>
              </a:bodyPr>
              <a:lstStyle/>
              <a:p>
                <a:pPr>
                  <a:defRPr sz="2400">
                    <a:latin typeface="+mj-lt"/>
                    <a:ea typeface="+mj-ea"/>
                    <a:cs typeface="+mj-cs"/>
                    <a:sym typeface="Times New Roman"/>
                  </a:defRPr>
                </a:pPr>
                <a:endParaRPr/>
              </a:p>
            </p:txBody>
          </p:sp>
          <p:sp>
            <p:nvSpPr>
              <p:cNvPr id="88" name="Shape 474"/>
              <p:cNvSpPr/>
              <p:nvPr/>
            </p:nvSpPr>
            <p:spPr>
              <a:xfrm flipV="1">
                <a:off x="54796" y="124576"/>
                <a:ext cx="137209" cy="73709"/>
              </a:xfrm>
              <a:prstGeom prst="line">
                <a:avLst/>
              </a:prstGeom>
              <a:noFill/>
              <a:ln w="12700" cap="flat">
                <a:solidFill>
                  <a:srgbClr val="000000"/>
                </a:solidFill>
                <a:prstDash val="solid"/>
                <a:round/>
              </a:ln>
              <a:effectLst/>
            </p:spPr>
            <p:txBody>
              <a:bodyPr wrap="square" lIns="45719" tIns="45719" rIns="45719" bIns="45719" numCol="1" anchor="t">
                <a:noAutofit/>
              </a:bodyPr>
              <a:lstStyle/>
              <a:p>
                <a:pPr>
                  <a:defRPr sz="2400">
                    <a:latin typeface="+mj-lt"/>
                    <a:ea typeface="+mj-ea"/>
                    <a:cs typeface="+mj-cs"/>
                    <a:sym typeface="Times New Roman"/>
                  </a:defRPr>
                </a:pPr>
                <a:endParaRPr/>
              </a:p>
            </p:txBody>
          </p:sp>
          <p:sp>
            <p:nvSpPr>
              <p:cNvPr id="89" name="Shape 475"/>
              <p:cNvSpPr/>
              <p:nvPr/>
            </p:nvSpPr>
            <p:spPr>
              <a:xfrm flipV="1">
                <a:off x="128380" y="73779"/>
                <a:ext cx="2742" cy="149904"/>
              </a:xfrm>
              <a:prstGeom prst="line">
                <a:avLst/>
              </a:prstGeom>
              <a:noFill/>
              <a:ln w="12700" cap="flat">
                <a:solidFill>
                  <a:srgbClr val="000000"/>
                </a:solidFill>
                <a:prstDash val="solid"/>
                <a:round/>
              </a:ln>
              <a:effectLst/>
            </p:spPr>
            <p:txBody>
              <a:bodyPr wrap="square" lIns="45719" tIns="45719" rIns="45719" bIns="45719" numCol="1" anchor="t">
                <a:noAutofit/>
              </a:bodyPr>
              <a:lstStyle/>
              <a:p>
                <a:pPr>
                  <a:defRPr sz="2400">
                    <a:latin typeface="+mj-lt"/>
                    <a:ea typeface="+mj-ea"/>
                    <a:cs typeface="+mj-cs"/>
                    <a:sym typeface="Times New Roman"/>
                  </a:defRPr>
                </a:pPr>
                <a:endParaRPr/>
              </a:p>
            </p:txBody>
          </p:sp>
        </p:grpSp>
      </p:grpSp>
      <p:pic>
        <p:nvPicPr>
          <p:cNvPr id="114" name="2015-08-24 18.34.22_bright.jpg"/>
          <p:cNvPicPr>
            <a:picLocks noChangeAspect="1"/>
          </p:cNvPicPr>
          <p:nvPr/>
        </p:nvPicPr>
        <p:blipFill>
          <a:blip r:embed="rId5">
            <a:extLst/>
          </a:blip>
          <a:stretch>
            <a:fillRect/>
          </a:stretch>
        </p:blipFill>
        <p:spPr>
          <a:xfrm>
            <a:off x="7120108" y="3716826"/>
            <a:ext cx="1940974" cy="1455731"/>
          </a:xfrm>
          <a:prstGeom prst="rect">
            <a:avLst/>
          </a:prstGeom>
          <a:ln w="12700">
            <a:solidFill>
              <a:schemeClr val="tx1"/>
            </a:solidFill>
            <a:miter lim="400000"/>
          </a:ln>
        </p:spPr>
      </p:pic>
      <p:sp>
        <p:nvSpPr>
          <p:cNvPr id="115" name="正方形/長方形 114"/>
          <p:cNvSpPr/>
          <p:nvPr/>
        </p:nvSpPr>
        <p:spPr>
          <a:xfrm>
            <a:off x="390595" y="4169017"/>
            <a:ext cx="441146" cy="369332"/>
          </a:xfrm>
          <a:prstGeom prst="rect">
            <a:avLst/>
          </a:prstGeom>
        </p:spPr>
        <p:txBody>
          <a:bodyPr wrap="none">
            <a:spAutoFit/>
          </a:bodyPr>
          <a:lstStyle/>
          <a:p>
            <a:r>
              <a:rPr lang="en-US" altLang="ja-JP" sz="1800" dirty="0" smtClean="0">
                <a:solidFill>
                  <a:schemeClr val="tx1"/>
                </a:solidFill>
              </a:rPr>
              <a:t>Tx</a:t>
            </a:r>
            <a:endParaRPr lang="ja-JP" altLang="en-US" sz="1800" dirty="0">
              <a:solidFill>
                <a:schemeClr val="tx1"/>
              </a:solidFill>
            </a:endParaRPr>
          </a:p>
        </p:txBody>
      </p:sp>
      <p:sp>
        <p:nvSpPr>
          <p:cNvPr id="116" name="正方形/長方形 115"/>
          <p:cNvSpPr/>
          <p:nvPr/>
        </p:nvSpPr>
        <p:spPr>
          <a:xfrm>
            <a:off x="3486939" y="5147512"/>
            <a:ext cx="453970" cy="369332"/>
          </a:xfrm>
          <a:prstGeom prst="rect">
            <a:avLst/>
          </a:prstGeom>
        </p:spPr>
        <p:txBody>
          <a:bodyPr wrap="none">
            <a:spAutoFit/>
          </a:bodyPr>
          <a:lstStyle/>
          <a:p>
            <a:r>
              <a:rPr lang="en-US" altLang="ja-JP" sz="1800" dirty="0" smtClean="0">
                <a:solidFill>
                  <a:schemeClr val="tx1"/>
                </a:solidFill>
              </a:rPr>
              <a:t>Rx</a:t>
            </a:r>
            <a:endParaRPr lang="ja-JP" altLang="en-US" sz="1800" dirty="0">
              <a:solidFill>
                <a:schemeClr val="tx1"/>
              </a:solidFill>
            </a:endParaRPr>
          </a:p>
        </p:txBody>
      </p:sp>
      <p:sp>
        <p:nvSpPr>
          <p:cNvPr id="117" name="Shape 128"/>
          <p:cNvSpPr/>
          <p:nvPr/>
        </p:nvSpPr>
        <p:spPr>
          <a:xfrm>
            <a:off x="696912" y="5997406"/>
            <a:ext cx="2194349" cy="4574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p>
            <a:r>
              <a:rPr lang="en-US" sz="1800" dirty="0" smtClean="0">
                <a:solidFill>
                  <a:schemeClr val="tx1"/>
                </a:solidFill>
              </a:rPr>
              <a:t>Open area model </a:t>
            </a:r>
            <a:r>
              <a:rPr sz="1800" dirty="0" smtClean="0">
                <a:solidFill>
                  <a:schemeClr val="tx1"/>
                </a:solidFill>
              </a:rPr>
              <a:t>[2</a:t>
            </a:r>
            <a:r>
              <a:rPr sz="1800" dirty="0">
                <a:solidFill>
                  <a:schemeClr val="tx1"/>
                </a:solidFill>
              </a:rPr>
              <a:t>]</a:t>
            </a:r>
          </a:p>
        </p:txBody>
      </p:sp>
    </p:spTree>
    <p:extLst>
      <p:ext uri="{BB962C8B-B14F-4D97-AF65-F5344CB8AC3E}">
        <p14:creationId xmlns:p14="http://schemas.microsoft.com/office/powerpoint/2010/main" val="13245002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 name="Shape 483"/>
          <p:cNvSpPr>
            <a:spLocks noGrp="1"/>
          </p:cNvSpPr>
          <p:nvPr>
            <p:ph type="title"/>
          </p:nvPr>
        </p:nvSpPr>
        <p:spPr>
          <a:xfrm>
            <a:off x="685800" y="714467"/>
            <a:ext cx="7770813" cy="1065213"/>
          </a:xfrm>
        </p:spPr>
        <p:txBody>
          <a:bodyPr/>
          <a:lstStyle/>
          <a:p>
            <a:r>
              <a:rPr lang="en-US" altLang="ja-JP" dirty="0" smtClean="0"/>
              <a:t>Developed Channel Models</a:t>
            </a:r>
            <a:endParaRPr lang="ja-JP" altLang="en-US" dirty="0"/>
          </a:p>
        </p:txBody>
      </p:sp>
      <p:sp>
        <p:nvSpPr>
          <p:cNvPr id="484" name="Shape 484"/>
          <p:cNvSpPr>
            <a:spLocks noGrp="1"/>
          </p:cNvSpPr>
          <p:nvPr>
            <p:ph idx="1"/>
          </p:nvPr>
        </p:nvSpPr>
        <p:spPr>
          <a:xfrm>
            <a:off x="685800" y="1628800"/>
            <a:ext cx="7770813" cy="4113213"/>
          </a:xfrm>
        </p:spPr>
        <p:txBody>
          <a:bodyPr/>
          <a:lstStyle/>
          <a:p>
            <a:r>
              <a:rPr lang="en-US" altLang="ja-JP" dirty="0"/>
              <a:t>S</a:t>
            </a:r>
            <a:r>
              <a:rPr lang="en-US" altLang="ja-JP" dirty="0" smtClean="0"/>
              <a:t>tatistical </a:t>
            </a:r>
            <a:r>
              <a:rPr lang="en-US" altLang="ja-JP" dirty="0"/>
              <a:t>parameters </a:t>
            </a:r>
            <a:r>
              <a:rPr lang="en-US" altLang="ja-JP" dirty="0" smtClean="0"/>
              <a:t>of R-Ray were extracted from ray </a:t>
            </a:r>
            <a:r>
              <a:rPr lang="en-US" altLang="ja-JP" dirty="0"/>
              <a:t>tracing </a:t>
            </a:r>
            <a:r>
              <a:rPr lang="en-US" altLang="ja-JP" dirty="0" smtClean="0"/>
              <a:t>simulations</a:t>
            </a:r>
            <a:endParaRPr lang="ja-JP" altLang="en-US" dirty="0"/>
          </a:p>
        </p:txBody>
      </p:sp>
      <p:grpSp>
        <p:nvGrpSpPr>
          <p:cNvPr id="493" name="Group 493"/>
          <p:cNvGrpSpPr/>
          <p:nvPr/>
        </p:nvGrpSpPr>
        <p:grpSpPr>
          <a:xfrm rot="16200000">
            <a:off x="583291" y="2139171"/>
            <a:ext cx="4255387" cy="4499955"/>
            <a:chOff x="0" y="0"/>
            <a:chExt cx="4255385" cy="4499954"/>
          </a:xfrm>
        </p:grpSpPr>
        <p:grpSp>
          <p:nvGrpSpPr>
            <p:cNvPr id="491" name="Group 491"/>
            <p:cNvGrpSpPr/>
            <p:nvPr/>
          </p:nvGrpSpPr>
          <p:grpSpPr>
            <a:xfrm>
              <a:off x="0" y="0"/>
              <a:ext cx="4255386" cy="4499955"/>
              <a:chOff x="0" y="0"/>
              <a:chExt cx="4255385" cy="4499954"/>
            </a:xfrm>
          </p:grpSpPr>
          <p:pic>
            <p:nvPicPr>
              <p:cNvPr id="488" name="pasted-image.pdf"/>
              <p:cNvPicPr>
                <a:picLocks noChangeAspect="1"/>
              </p:cNvPicPr>
              <p:nvPr/>
            </p:nvPicPr>
            <p:blipFill>
              <a:blip r:embed="rId3">
                <a:extLst/>
              </a:blip>
              <a:srcRect l="21870" t="8153" r="21022" b="11328"/>
              <a:stretch>
                <a:fillRect/>
              </a:stretch>
            </p:blipFill>
            <p:spPr>
              <a:xfrm>
                <a:off x="0" y="0"/>
                <a:ext cx="4255386" cy="4499955"/>
              </a:xfrm>
              <a:prstGeom prst="rect">
                <a:avLst/>
              </a:prstGeom>
              <a:ln w="12700" cap="flat">
                <a:noFill/>
                <a:miter lim="400000"/>
              </a:ln>
              <a:effectLst/>
            </p:spPr>
          </p:pic>
          <p:sp>
            <p:nvSpPr>
              <p:cNvPr id="489" name="Shape 489"/>
              <p:cNvSpPr/>
              <p:nvPr/>
            </p:nvSpPr>
            <p:spPr>
              <a:xfrm rot="1020000">
                <a:off x="2192393" y="1827174"/>
                <a:ext cx="222105" cy="222106"/>
              </a:xfrm>
              <a:prstGeom prst="star5">
                <a:avLst>
                  <a:gd name="adj" fmla="val 19098"/>
                  <a:gd name="hf" fmla="val 105146"/>
                  <a:gd name="vf" fmla="val 110557"/>
                </a:avLst>
              </a:prstGeom>
              <a:solidFill>
                <a:srgbClr val="FF9300"/>
              </a:solidFill>
              <a:ln w="12700" cap="flat">
                <a:solidFill>
                  <a:srgbClr val="000000"/>
                </a:solidFill>
                <a:prstDash val="solid"/>
                <a:miter lim="800000"/>
              </a:ln>
              <a:effectLst/>
            </p:spPr>
            <p:txBody>
              <a:bodyPr wrap="square" lIns="45719" tIns="45719" rIns="45719" bIns="45719" numCol="1" anchor="ctr">
                <a:noAutofit/>
              </a:bodyPr>
              <a:lstStyle/>
              <a:p>
                <a:pPr>
                  <a:defRPr sz="2400">
                    <a:latin typeface="+mj-lt"/>
                    <a:ea typeface="+mj-ea"/>
                    <a:cs typeface="+mj-cs"/>
                    <a:sym typeface="Times New Roman"/>
                  </a:defRPr>
                </a:pPr>
                <a:endParaRPr/>
              </a:p>
            </p:txBody>
          </p:sp>
          <p:sp>
            <p:nvSpPr>
              <p:cNvPr id="490" name="Shape 490"/>
              <p:cNvSpPr/>
              <p:nvPr/>
            </p:nvSpPr>
            <p:spPr>
              <a:xfrm rot="5400000">
                <a:off x="751285" y="2227312"/>
                <a:ext cx="794829" cy="54315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p>
                <a:r>
                  <a:rPr dirty="0">
                    <a:solidFill>
                      <a:schemeClr val="tx1"/>
                    </a:solidFill>
                  </a:rPr>
                  <a:t>BS</a:t>
                </a:r>
              </a:p>
            </p:txBody>
          </p:sp>
        </p:grpSp>
        <p:sp>
          <p:nvSpPr>
            <p:cNvPr id="492" name="Shape 492"/>
            <p:cNvSpPr/>
            <p:nvPr/>
          </p:nvSpPr>
          <p:spPr>
            <a:xfrm flipH="1">
              <a:off x="1401186" y="2018467"/>
              <a:ext cx="719888" cy="281896"/>
            </a:xfrm>
            <a:prstGeom prst="line">
              <a:avLst/>
            </a:prstGeom>
            <a:noFill/>
            <a:ln w="25400" cap="flat">
              <a:solidFill>
                <a:srgbClr val="000000"/>
              </a:solidFill>
              <a:prstDash val="solid"/>
              <a:round/>
              <a:headEnd type="triangle" w="med" len="med"/>
            </a:ln>
            <a:effectLst/>
          </p:spPr>
          <p:txBody>
            <a:bodyPr wrap="square" lIns="45719" tIns="45719" rIns="45719" bIns="45719" numCol="1" anchor="t">
              <a:noAutofit/>
            </a:bodyPr>
            <a:lstStyle/>
            <a:p>
              <a:pPr>
                <a:defRPr sz="2400">
                  <a:latin typeface="+mj-lt"/>
                  <a:ea typeface="+mj-ea"/>
                  <a:cs typeface="+mj-cs"/>
                  <a:sym typeface="Times New Roman"/>
                </a:defRPr>
              </a:pPr>
              <a:endParaRPr/>
            </a:p>
          </p:txBody>
        </p:sp>
      </p:grpSp>
      <p:sp>
        <p:nvSpPr>
          <p:cNvPr id="494" name="Shape 494"/>
          <p:cNvSpPr/>
          <p:nvPr/>
        </p:nvSpPr>
        <p:spPr>
          <a:xfrm>
            <a:off x="101849" y="2509964"/>
            <a:ext cx="3312368" cy="452290"/>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r>
              <a:rPr lang="en-US" sz="1800" dirty="0" smtClean="0">
                <a:solidFill>
                  <a:schemeClr val="tx1"/>
                </a:solidFill>
              </a:rPr>
              <a:t>Randomly selected 305 MS points</a:t>
            </a:r>
            <a:endParaRPr sz="1800" dirty="0">
              <a:solidFill>
                <a:schemeClr val="tx1"/>
              </a:solidFill>
            </a:endParaRPr>
          </a:p>
        </p:txBody>
      </p:sp>
      <p:sp>
        <p:nvSpPr>
          <p:cNvPr id="14" name="正方形/長方形 13"/>
          <p:cNvSpPr/>
          <p:nvPr/>
        </p:nvSpPr>
        <p:spPr bwMode="auto">
          <a:xfrm>
            <a:off x="5305328" y="2204864"/>
            <a:ext cx="2002975" cy="41186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49263" rtl="0" eaLnBrk="1" fontAlgn="base" latinLnBrk="0" hangingPunct="1">
              <a:lnSpc>
                <a:spcPct val="98000"/>
              </a:lnSpc>
              <a:spcBef>
                <a:spcPct val="0"/>
              </a:spcBef>
              <a:spcAft>
                <a:spcPct val="0"/>
              </a:spcAft>
              <a:buClr>
                <a:srgbClr val="000000"/>
              </a:buClr>
              <a:buSzPct val="100000"/>
              <a:buFont typeface="Times New Roman" pitchFamily="16" charset="0"/>
              <a:buNone/>
              <a:tabLst/>
            </a:pPr>
            <a:r>
              <a:rPr lang="en-US" altLang="ja-JP" sz="1600" dirty="0" smtClean="0">
                <a:solidFill>
                  <a:schemeClr val="tx1"/>
                </a:solidFill>
                <a:latin typeface="+mj-lt"/>
                <a:ea typeface="+mn-ea"/>
              </a:rPr>
              <a:t>RT sim (Ref. </a:t>
            </a:r>
            <a:r>
              <a:rPr lang="en-US" altLang="ja-JP" sz="1600" dirty="0" err="1" smtClean="0">
                <a:solidFill>
                  <a:schemeClr val="tx1"/>
                </a:solidFill>
                <a:latin typeface="+mj-lt"/>
                <a:ea typeface="+mn-ea"/>
              </a:rPr>
              <a:t>cnt</a:t>
            </a:r>
            <a:r>
              <a:rPr lang="en-US" altLang="ja-JP" sz="1600" dirty="0" smtClean="0">
                <a:solidFill>
                  <a:schemeClr val="tx1"/>
                </a:solidFill>
                <a:latin typeface="+mj-lt"/>
                <a:ea typeface="+mn-ea"/>
              </a:rPr>
              <a:t> &lt;=3)</a:t>
            </a:r>
          </a:p>
        </p:txBody>
      </p:sp>
      <p:sp>
        <p:nvSpPr>
          <p:cNvPr id="15" name="正方形/長方形 14"/>
          <p:cNvSpPr/>
          <p:nvPr/>
        </p:nvSpPr>
        <p:spPr bwMode="auto">
          <a:xfrm>
            <a:off x="5368442" y="2962254"/>
            <a:ext cx="1893418" cy="496799"/>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49263" rtl="0" eaLnBrk="1" fontAlgn="base" latinLnBrk="0" hangingPunct="1">
              <a:lnSpc>
                <a:spcPct val="98000"/>
              </a:lnSpc>
              <a:spcBef>
                <a:spcPct val="0"/>
              </a:spcBef>
              <a:spcAft>
                <a:spcPct val="0"/>
              </a:spcAft>
              <a:buClr>
                <a:srgbClr val="000000"/>
              </a:buClr>
              <a:buSzPct val="100000"/>
              <a:buFont typeface="Times New Roman" pitchFamily="16" charset="0"/>
              <a:buNone/>
              <a:tabLst/>
            </a:pPr>
            <a:r>
              <a:rPr lang="en-US" altLang="ja-JP" sz="1600" dirty="0" smtClean="0">
                <a:solidFill>
                  <a:schemeClr val="tx1"/>
                </a:solidFill>
                <a:latin typeface="+mj-lt"/>
                <a:ea typeface="+mn-ea"/>
              </a:rPr>
              <a:t>Elimination of LoS and GR</a:t>
            </a:r>
          </a:p>
        </p:txBody>
      </p:sp>
      <p:sp>
        <p:nvSpPr>
          <p:cNvPr id="16" name="正方形/長方形 15"/>
          <p:cNvSpPr/>
          <p:nvPr/>
        </p:nvSpPr>
        <p:spPr bwMode="auto">
          <a:xfrm>
            <a:off x="5368577" y="3906427"/>
            <a:ext cx="1893283" cy="72008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449263" fontAlgn="base" hangingPunct="1">
              <a:lnSpc>
                <a:spcPct val="98000"/>
              </a:lnSpc>
              <a:spcBef>
                <a:spcPct val="0"/>
              </a:spcBef>
              <a:spcAft>
                <a:spcPct val="0"/>
              </a:spcAft>
              <a:buClr>
                <a:srgbClr val="000000"/>
              </a:buClr>
              <a:buSzPct val="100000"/>
            </a:pPr>
            <a:r>
              <a:rPr lang="en-US" altLang="ja-JP" sz="1400" dirty="0" smtClean="0">
                <a:solidFill>
                  <a:schemeClr val="tx1"/>
                </a:solidFill>
                <a:latin typeface="+mj-lt"/>
              </a:rPr>
              <a:t>Removal of single-bounce wall reflection</a:t>
            </a:r>
          </a:p>
          <a:p>
            <a:pPr algn="ctr" defTabSz="449263" fontAlgn="base" hangingPunct="1">
              <a:lnSpc>
                <a:spcPct val="98000"/>
              </a:lnSpc>
              <a:spcBef>
                <a:spcPct val="0"/>
              </a:spcBef>
              <a:spcAft>
                <a:spcPct val="0"/>
              </a:spcAft>
              <a:buClr>
                <a:srgbClr val="000000"/>
              </a:buClr>
              <a:buSzPct val="100000"/>
            </a:pPr>
            <a:r>
              <a:rPr lang="ja-JP" altLang="en-US" sz="1400" dirty="0" smtClean="0">
                <a:solidFill>
                  <a:schemeClr val="tx1"/>
                </a:solidFill>
                <a:latin typeface="+mj-lt"/>
              </a:rPr>
              <a:t>（</a:t>
            </a:r>
            <a:r>
              <a:rPr lang="en-US" altLang="ja-JP" sz="1400" dirty="0" smtClean="0">
                <a:solidFill>
                  <a:schemeClr val="tx1"/>
                </a:solidFill>
                <a:latin typeface="+mj-lt"/>
              </a:rPr>
              <a:t>&gt;-10dB LoS)</a:t>
            </a:r>
            <a:endParaRPr lang="en-US" altLang="ja-JP" sz="1400" dirty="0">
              <a:solidFill>
                <a:schemeClr val="tx1"/>
              </a:solidFill>
              <a:latin typeface="+mj-lt"/>
            </a:endParaRPr>
          </a:p>
        </p:txBody>
      </p:sp>
      <p:sp>
        <p:nvSpPr>
          <p:cNvPr id="17" name="正方形/長方形 16"/>
          <p:cNvSpPr/>
          <p:nvPr/>
        </p:nvSpPr>
        <p:spPr bwMode="auto">
          <a:xfrm>
            <a:off x="5353928" y="5065000"/>
            <a:ext cx="1907932" cy="59126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49263" rtl="0" eaLnBrk="1" fontAlgn="base" latinLnBrk="0" hangingPunct="1">
              <a:lnSpc>
                <a:spcPct val="98000"/>
              </a:lnSpc>
              <a:spcBef>
                <a:spcPct val="0"/>
              </a:spcBef>
              <a:spcAft>
                <a:spcPct val="0"/>
              </a:spcAft>
              <a:buClr>
                <a:srgbClr val="000000"/>
              </a:buClr>
              <a:buSzPct val="100000"/>
              <a:buFont typeface="Times New Roman" pitchFamily="16" charset="0"/>
              <a:buNone/>
              <a:tabLst/>
            </a:pPr>
            <a:r>
              <a:rPr kumimoji="0" lang="en-US" altLang="ja-JP" sz="1600" dirty="0" smtClean="0">
                <a:solidFill>
                  <a:schemeClr val="tx1"/>
                </a:solidFill>
                <a:latin typeface="+mj-lt"/>
                <a:ea typeface="+mn-ea"/>
              </a:rPr>
              <a:t>Bandwidth limit &amp;</a:t>
            </a:r>
          </a:p>
          <a:p>
            <a:pPr marL="0" marR="0" indent="0" algn="ctr" defTabSz="449263" rtl="0" eaLnBrk="1" fontAlgn="base" latinLnBrk="0" hangingPunct="1">
              <a:lnSpc>
                <a:spcPct val="98000"/>
              </a:lnSpc>
              <a:spcBef>
                <a:spcPct val="0"/>
              </a:spcBef>
              <a:spcAft>
                <a:spcPct val="0"/>
              </a:spcAft>
              <a:buClr>
                <a:srgbClr val="000000"/>
              </a:buClr>
              <a:buSzPct val="100000"/>
              <a:buFont typeface="Times New Roman" pitchFamily="16" charset="0"/>
              <a:buNone/>
              <a:tabLst/>
            </a:pPr>
            <a:r>
              <a:rPr lang="en-US" altLang="ja-JP" sz="1600" dirty="0" smtClean="0">
                <a:solidFill>
                  <a:schemeClr val="tx1"/>
                </a:solidFill>
                <a:latin typeface="+mj-lt"/>
                <a:ea typeface="+mn-ea"/>
              </a:rPr>
              <a:t>Peak detection</a:t>
            </a:r>
            <a:endParaRPr kumimoji="0" lang="en-US" altLang="ja-JP" sz="1600" dirty="0" smtClean="0">
              <a:solidFill>
                <a:schemeClr val="tx1"/>
              </a:solidFill>
              <a:latin typeface="+mj-lt"/>
              <a:ea typeface="+mn-ea"/>
            </a:endParaRPr>
          </a:p>
        </p:txBody>
      </p:sp>
      <p:sp>
        <p:nvSpPr>
          <p:cNvPr id="18" name="下矢印 17"/>
          <p:cNvSpPr/>
          <p:nvPr/>
        </p:nvSpPr>
        <p:spPr bwMode="auto">
          <a:xfrm>
            <a:off x="6021356" y="2616728"/>
            <a:ext cx="576064" cy="288032"/>
          </a:xfrm>
          <a:prstGeom prst="downArrow">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449263" rtl="0" eaLnBrk="1" fontAlgn="base" latinLnBrk="0" hangingPunct="1">
              <a:lnSpc>
                <a:spcPct val="98000"/>
              </a:lnSpc>
              <a:spcBef>
                <a:spcPct val="0"/>
              </a:spcBef>
              <a:spcAft>
                <a:spcPct val="0"/>
              </a:spcAft>
              <a:buClr>
                <a:srgbClr val="000000"/>
              </a:buClr>
              <a:buSzPct val="100000"/>
              <a:buFont typeface="Times New Roman" pitchFamily="16" charset="0"/>
              <a:buNone/>
              <a:tabLst/>
            </a:pPr>
            <a:endParaRPr kumimoji="0" lang="ja-JP" altLang="en-US" b="0" i="0" u="none" strike="noStrike" cap="none" normalizeH="0" baseline="0" smtClean="0">
              <a:ln>
                <a:noFill/>
              </a:ln>
              <a:solidFill>
                <a:schemeClr val="bg1"/>
              </a:solidFill>
              <a:effectLst/>
              <a:latin typeface="+mj-lt"/>
              <a:ea typeface="+mn-ea"/>
            </a:endParaRPr>
          </a:p>
        </p:txBody>
      </p:sp>
      <p:sp>
        <p:nvSpPr>
          <p:cNvPr id="19" name="下矢印 18"/>
          <p:cNvSpPr/>
          <p:nvPr/>
        </p:nvSpPr>
        <p:spPr bwMode="auto">
          <a:xfrm>
            <a:off x="6021356" y="3559437"/>
            <a:ext cx="576064" cy="288032"/>
          </a:xfrm>
          <a:prstGeom prst="downArrow">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449263" rtl="0" eaLnBrk="1" fontAlgn="base" latinLnBrk="0" hangingPunct="1">
              <a:lnSpc>
                <a:spcPct val="98000"/>
              </a:lnSpc>
              <a:spcBef>
                <a:spcPct val="0"/>
              </a:spcBef>
              <a:spcAft>
                <a:spcPct val="0"/>
              </a:spcAft>
              <a:buClr>
                <a:srgbClr val="000000"/>
              </a:buClr>
              <a:buSzPct val="100000"/>
              <a:buFont typeface="Times New Roman" pitchFamily="16" charset="0"/>
              <a:buNone/>
              <a:tabLst/>
            </a:pPr>
            <a:endParaRPr kumimoji="0" lang="ja-JP" altLang="en-US" b="0" i="0" u="none" strike="noStrike" cap="none" normalizeH="0" baseline="0" smtClean="0">
              <a:ln>
                <a:noFill/>
              </a:ln>
              <a:solidFill>
                <a:schemeClr val="bg1"/>
              </a:solidFill>
              <a:effectLst/>
              <a:latin typeface="+mj-lt"/>
              <a:ea typeface="+mn-ea"/>
            </a:endParaRPr>
          </a:p>
        </p:txBody>
      </p:sp>
      <p:sp>
        <p:nvSpPr>
          <p:cNvPr id="20" name="下矢印 19"/>
          <p:cNvSpPr/>
          <p:nvPr/>
        </p:nvSpPr>
        <p:spPr bwMode="auto">
          <a:xfrm>
            <a:off x="6021918" y="4704960"/>
            <a:ext cx="576064" cy="288032"/>
          </a:xfrm>
          <a:prstGeom prst="downArrow">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449263" rtl="0" eaLnBrk="1" fontAlgn="base" latinLnBrk="0" hangingPunct="1">
              <a:lnSpc>
                <a:spcPct val="98000"/>
              </a:lnSpc>
              <a:spcBef>
                <a:spcPct val="0"/>
              </a:spcBef>
              <a:spcAft>
                <a:spcPct val="0"/>
              </a:spcAft>
              <a:buClr>
                <a:srgbClr val="000000"/>
              </a:buClr>
              <a:buSzPct val="100000"/>
              <a:buFont typeface="Times New Roman" pitchFamily="16" charset="0"/>
              <a:buNone/>
              <a:tabLst/>
            </a:pPr>
            <a:endParaRPr kumimoji="0" lang="ja-JP" altLang="en-US" b="0" i="0" u="none" strike="noStrike" cap="none" normalizeH="0" baseline="0" smtClean="0">
              <a:ln>
                <a:noFill/>
              </a:ln>
              <a:solidFill>
                <a:schemeClr val="bg1"/>
              </a:solidFill>
              <a:effectLst/>
              <a:latin typeface="+mj-lt"/>
              <a:ea typeface="+mn-ea"/>
            </a:endParaRPr>
          </a:p>
        </p:txBody>
      </p:sp>
      <p:sp>
        <p:nvSpPr>
          <p:cNvPr id="21" name="正方形/長方形 20"/>
          <p:cNvSpPr/>
          <p:nvPr/>
        </p:nvSpPr>
        <p:spPr bwMode="auto">
          <a:xfrm>
            <a:off x="7596336" y="3912872"/>
            <a:ext cx="1440160" cy="72008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49263" rtl="0" eaLnBrk="1" fontAlgn="base" latinLnBrk="0" hangingPunct="1">
              <a:lnSpc>
                <a:spcPct val="98000"/>
              </a:lnSpc>
              <a:spcBef>
                <a:spcPct val="0"/>
              </a:spcBef>
              <a:spcAft>
                <a:spcPct val="0"/>
              </a:spcAft>
              <a:buClr>
                <a:srgbClr val="000000"/>
              </a:buClr>
              <a:buSzPct val="100000"/>
              <a:buFont typeface="Times New Roman" pitchFamily="16" charset="0"/>
              <a:buNone/>
              <a:tabLst/>
            </a:pPr>
            <a:r>
              <a:rPr lang="en-US" altLang="ja-JP" sz="1600" dirty="0" smtClean="0">
                <a:solidFill>
                  <a:schemeClr val="tx1"/>
                </a:solidFill>
                <a:latin typeface="+mj-lt"/>
                <a:ea typeface="+mn-ea"/>
              </a:rPr>
              <a:t>RT sim</a:t>
            </a:r>
          </a:p>
          <a:p>
            <a:pPr marL="0" marR="0" indent="0" algn="ctr" defTabSz="449263" rtl="0" eaLnBrk="1" fontAlgn="base" latinLnBrk="0" hangingPunct="1">
              <a:lnSpc>
                <a:spcPct val="98000"/>
              </a:lnSpc>
              <a:spcBef>
                <a:spcPct val="0"/>
              </a:spcBef>
              <a:spcAft>
                <a:spcPct val="0"/>
              </a:spcAft>
              <a:buClr>
                <a:srgbClr val="000000"/>
              </a:buClr>
              <a:buSzPct val="100000"/>
              <a:buFont typeface="Times New Roman" pitchFamily="16" charset="0"/>
              <a:buNone/>
              <a:tabLst/>
            </a:pPr>
            <a:r>
              <a:rPr lang="ja-JP" altLang="en-US" sz="1600" dirty="0" smtClean="0">
                <a:solidFill>
                  <a:schemeClr val="tx1"/>
                </a:solidFill>
                <a:latin typeface="+mj-lt"/>
                <a:ea typeface="+mn-ea"/>
              </a:rPr>
              <a:t>（</a:t>
            </a:r>
            <a:r>
              <a:rPr lang="en-US" altLang="ja-JP" sz="1600" dirty="0" smtClean="0">
                <a:solidFill>
                  <a:schemeClr val="tx1"/>
                </a:solidFill>
                <a:latin typeface="+mj-lt"/>
                <a:ea typeface="+mn-ea"/>
              </a:rPr>
              <a:t>Ref. </a:t>
            </a:r>
            <a:r>
              <a:rPr lang="en-US" altLang="ja-JP" sz="1600" dirty="0" err="1" smtClean="0">
                <a:solidFill>
                  <a:schemeClr val="tx1"/>
                </a:solidFill>
                <a:latin typeface="+mj-lt"/>
                <a:ea typeface="+mn-ea"/>
              </a:rPr>
              <a:t>cnt</a:t>
            </a:r>
            <a:r>
              <a:rPr lang="en-US" altLang="ja-JP" sz="1600" dirty="0" smtClean="0">
                <a:solidFill>
                  <a:schemeClr val="tx1"/>
                </a:solidFill>
                <a:latin typeface="+mj-lt"/>
                <a:ea typeface="+mn-ea"/>
              </a:rPr>
              <a:t>&lt;=1)</a:t>
            </a:r>
          </a:p>
        </p:txBody>
      </p:sp>
      <p:sp>
        <p:nvSpPr>
          <p:cNvPr id="24" name="下矢印 23"/>
          <p:cNvSpPr/>
          <p:nvPr/>
        </p:nvSpPr>
        <p:spPr bwMode="auto">
          <a:xfrm rot="5400000">
            <a:off x="7264717" y="4122451"/>
            <a:ext cx="576064" cy="288032"/>
          </a:xfrm>
          <a:prstGeom prst="downArrow">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449263" rtl="0" eaLnBrk="1" fontAlgn="base" latinLnBrk="0" hangingPunct="1">
              <a:lnSpc>
                <a:spcPct val="98000"/>
              </a:lnSpc>
              <a:spcBef>
                <a:spcPct val="0"/>
              </a:spcBef>
              <a:spcAft>
                <a:spcPct val="0"/>
              </a:spcAft>
              <a:buClr>
                <a:srgbClr val="000000"/>
              </a:buClr>
              <a:buSzPct val="100000"/>
              <a:buFont typeface="Times New Roman" pitchFamily="16" charset="0"/>
              <a:buNone/>
              <a:tabLst/>
            </a:pPr>
            <a:endParaRPr kumimoji="0" lang="ja-JP" altLang="en-US" b="0" i="0" u="none" strike="noStrike" cap="none" normalizeH="0" baseline="0" smtClean="0">
              <a:ln>
                <a:noFill/>
              </a:ln>
              <a:solidFill>
                <a:schemeClr val="bg1"/>
              </a:solidFill>
              <a:effectLst/>
              <a:latin typeface="+mj-lt"/>
              <a:ea typeface="+mn-ea"/>
            </a:endParaRPr>
          </a:p>
        </p:txBody>
      </p:sp>
      <p:sp>
        <p:nvSpPr>
          <p:cNvPr id="5" name="日付プレースホルダー 4"/>
          <p:cNvSpPr>
            <a:spLocks noGrp="1"/>
          </p:cNvSpPr>
          <p:nvPr>
            <p:ph type="dt" idx="15"/>
          </p:nvPr>
        </p:nvSpPr>
        <p:spPr/>
        <p:txBody>
          <a:bodyPr/>
          <a:lstStyle/>
          <a:p>
            <a:r>
              <a:rPr lang="en-US" altLang="ja-JP" smtClean="0"/>
              <a:t>March 2016</a:t>
            </a:r>
            <a:endParaRPr lang="en-GB" dirty="0"/>
          </a:p>
        </p:txBody>
      </p:sp>
      <p:sp>
        <p:nvSpPr>
          <p:cNvPr id="6" name="フッター プレースホルダー 5"/>
          <p:cNvSpPr>
            <a:spLocks noGrp="1"/>
          </p:cNvSpPr>
          <p:nvPr>
            <p:ph type="ftr" idx="14"/>
          </p:nvPr>
        </p:nvSpPr>
        <p:spPr/>
        <p:txBody>
          <a:bodyPr/>
          <a:lstStyle/>
          <a:p>
            <a:r>
              <a:rPr lang="en-GB" smtClean="0"/>
              <a:t>Minseok Kim, Niigata University</a:t>
            </a:r>
            <a:endParaRPr lang="en-GB" dirty="0"/>
          </a:p>
        </p:txBody>
      </p:sp>
      <p:sp>
        <p:nvSpPr>
          <p:cNvPr id="7" name="スライド番号プレースホルダー 6"/>
          <p:cNvSpPr>
            <a:spLocks noGrp="1"/>
          </p:cNvSpPr>
          <p:nvPr>
            <p:ph type="sldNum" idx="12"/>
          </p:nvPr>
        </p:nvSpPr>
        <p:spPr/>
        <p:txBody>
          <a:bodyPr/>
          <a:lstStyle/>
          <a:p>
            <a:r>
              <a:rPr lang="en-GB" smtClean="0"/>
              <a:t>Slide </a:t>
            </a:r>
            <a:fld id="{440F5867-744E-4AA6-B0ED-4C44D2DFBB7B}" type="slidenum">
              <a:rPr lang="en-GB" smtClean="0"/>
              <a:pPr/>
              <a:t>23</a:t>
            </a:fld>
            <a:endParaRPr lang="en-GB" dirty="0"/>
          </a:p>
        </p:txBody>
      </p:sp>
      <p:sp>
        <p:nvSpPr>
          <p:cNvPr id="29" name="下矢印 28"/>
          <p:cNvSpPr/>
          <p:nvPr/>
        </p:nvSpPr>
        <p:spPr bwMode="auto">
          <a:xfrm>
            <a:off x="6027119" y="5728274"/>
            <a:ext cx="576064" cy="288032"/>
          </a:xfrm>
          <a:prstGeom prst="downArrow">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449263" rtl="0" eaLnBrk="1" fontAlgn="base" latinLnBrk="0" hangingPunct="1">
              <a:lnSpc>
                <a:spcPct val="98000"/>
              </a:lnSpc>
              <a:spcBef>
                <a:spcPct val="0"/>
              </a:spcBef>
              <a:spcAft>
                <a:spcPct val="0"/>
              </a:spcAft>
              <a:buClr>
                <a:srgbClr val="000000"/>
              </a:buClr>
              <a:buSzPct val="100000"/>
              <a:buFont typeface="Times New Roman" pitchFamily="16" charset="0"/>
              <a:buNone/>
              <a:tabLst/>
            </a:pPr>
            <a:endParaRPr kumimoji="0" lang="ja-JP" altLang="en-US" b="0" i="0" u="none" strike="noStrike" cap="none" normalizeH="0" baseline="0" smtClean="0">
              <a:ln>
                <a:noFill/>
              </a:ln>
              <a:solidFill>
                <a:schemeClr val="bg1"/>
              </a:solidFill>
              <a:effectLst/>
              <a:latin typeface="+mj-lt"/>
              <a:ea typeface="+mn-ea"/>
            </a:endParaRPr>
          </a:p>
        </p:txBody>
      </p:sp>
      <p:sp>
        <p:nvSpPr>
          <p:cNvPr id="30" name="正方形/長方形 29"/>
          <p:cNvSpPr/>
          <p:nvPr/>
        </p:nvSpPr>
        <p:spPr bwMode="auto">
          <a:xfrm>
            <a:off x="5313663" y="6021288"/>
            <a:ext cx="2002975" cy="41186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49263" rtl="0" eaLnBrk="1" fontAlgn="base" latinLnBrk="0" hangingPunct="1">
              <a:lnSpc>
                <a:spcPct val="98000"/>
              </a:lnSpc>
              <a:spcBef>
                <a:spcPct val="0"/>
              </a:spcBef>
              <a:spcAft>
                <a:spcPct val="0"/>
              </a:spcAft>
              <a:buClr>
                <a:srgbClr val="000000"/>
              </a:buClr>
              <a:buSzPct val="100000"/>
              <a:buFont typeface="Times New Roman" pitchFamily="16" charset="0"/>
              <a:buNone/>
              <a:tabLst/>
            </a:pPr>
            <a:r>
              <a:rPr lang="en-US" altLang="ja-JP" sz="1600" dirty="0" smtClean="0">
                <a:solidFill>
                  <a:schemeClr val="tx1"/>
                </a:solidFill>
                <a:latin typeface="+mj-lt"/>
                <a:ea typeface="+mn-ea"/>
              </a:rPr>
              <a:t>R-Ray Parameterization</a:t>
            </a:r>
          </a:p>
        </p:txBody>
      </p:sp>
    </p:spTree>
    <p:extLst>
      <p:ext uri="{BB962C8B-B14F-4D97-AF65-F5344CB8AC3E}">
        <p14:creationId xmlns:p14="http://schemas.microsoft.com/office/powerpoint/2010/main" val="2843327899"/>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 name="Shape 498"/>
          <p:cNvSpPr>
            <a:spLocks noGrp="1"/>
          </p:cNvSpPr>
          <p:nvPr>
            <p:ph type="title"/>
          </p:nvPr>
        </p:nvSpPr>
        <p:spPr/>
        <p:txBody>
          <a:bodyPr/>
          <a:lstStyle/>
          <a:p>
            <a:r>
              <a:rPr lang="en-US" altLang="ja-JP" dirty="0" smtClean="0"/>
              <a:t>Delay Domain Parameters</a:t>
            </a:r>
            <a:endParaRPr lang="ja-JP" altLang="en-US" dirty="0"/>
          </a:p>
        </p:txBody>
      </p:sp>
      <mc:AlternateContent xmlns:mc="http://schemas.openxmlformats.org/markup-compatibility/2006" xmlns:a14="http://schemas.microsoft.com/office/drawing/2010/main">
        <mc:Choice Requires="a14">
          <p:sp>
            <p:nvSpPr>
              <p:cNvPr id="499" name="Shape 499"/>
              <p:cNvSpPr>
                <a:spLocks noGrp="1"/>
              </p:cNvSpPr>
              <p:nvPr>
                <p:ph idx="1"/>
              </p:nvPr>
            </p:nvSpPr>
            <p:spPr/>
            <p:txBody>
              <a:bodyPr/>
              <a:lstStyle/>
              <a:p>
                <a:pPr>
                  <a:buFont typeface="Arial" panose="020B0604020202020204" pitchFamily="34" charset="0"/>
                  <a:buChar char="•"/>
                </a:pPr>
                <a:r>
                  <a:rPr lang="en-US" altLang="ja-JP" dirty="0" smtClean="0"/>
                  <a:t>No. Clusters,</a:t>
                </a:r>
                <a:r>
                  <a:rPr lang="ja-JP" altLang="en-US" dirty="0" smtClean="0"/>
                  <a:t> </a:t>
                </a:r>
                <a14:m>
                  <m:oMath xmlns:m="http://schemas.openxmlformats.org/officeDocument/2006/math">
                    <m:sSub>
                      <m:sSubPr>
                        <m:ctrlPr>
                          <a:rPr lang="en-US" altLang="ja-JP" b="0" i="1">
                            <a:latin typeface="Cambria Math" charset="0"/>
                          </a:rPr>
                        </m:ctrlPr>
                      </m:sSubPr>
                      <m:e>
                        <m:r>
                          <a:rPr lang="en-US" altLang="ja-JP" b="0" i="1" smtClean="0">
                            <a:latin typeface="Cambria Math" panose="02040503050406030204" pitchFamily="18" charset="0"/>
                          </a:rPr>
                          <m:t>𝑁</m:t>
                        </m:r>
                      </m:e>
                      <m:sub>
                        <m:r>
                          <a:rPr lang="en-US" altLang="ja-JP" b="0" i="1" smtClean="0">
                            <a:latin typeface="Cambria Math" panose="02040503050406030204" pitchFamily="18" charset="0"/>
                          </a:rPr>
                          <m:t>𝑐</m:t>
                        </m:r>
                      </m:sub>
                    </m:sSub>
                  </m:oMath>
                </a14:m>
                <a:endParaRPr lang="en-US" altLang="ja-JP" dirty="0" smtClean="0"/>
              </a:p>
              <a:p>
                <a:pPr lvl="1">
                  <a:buFont typeface="Arial" panose="020B0604020202020204" pitchFamily="34" charset="0"/>
                  <a:buChar char="•"/>
                </a:pPr>
                <a:r>
                  <a:rPr lang="en-US" altLang="ja-JP" dirty="0" smtClean="0"/>
                  <a:t>Peak detection </a:t>
                </a:r>
                <a:r>
                  <a:rPr lang="en-US" altLang="ja-JP" dirty="0"/>
                  <a:t>with -120 dB threshold</a:t>
                </a:r>
                <a:endParaRPr lang="ja-JP" altLang="en-US" dirty="0" smtClean="0"/>
              </a:p>
              <a:p>
                <a:pPr>
                  <a:buFont typeface="Arial" panose="020B0604020202020204" pitchFamily="34" charset="0"/>
                  <a:buChar char="•"/>
                </a:pPr>
                <a:r>
                  <a:rPr lang="en-US" altLang="ja-JP" dirty="0" smtClean="0"/>
                  <a:t>Delay parameters</a:t>
                </a:r>
                <a:endParaRPr lang="ja-JP" altLang="en-US" dirty="0" smtClean="0"/>
              </a:p>
              <a:p>
                <a:pPr marL="800100" lvl="1" indent="-342900">
                  <a:buFont typeface="Arial" panose="020B0604020202020204" pitchFamily="34" charset="0"/>
                  <a:buChar char="•"/>
                </a:pPr>
                <a:r>
                  <a:rPr lang="en-US" altLang="ja-JP" dirty="0" smtClean="0"/>
                  <a:t>Cluster delay,</a:t>
                </a:r>
                <a:r>
                  <a:rPr lang="ja-JP" altLang="en-US" dirty="0" smtClean="0"/>
                  <a:t> </a:t>
                </a:r>
                <a14:m>
                  <m:oMath xmlns:m="http://schemas.openxmlformats.org/officeDocument/2006/math">
                    <m:sSub>
                      <m:sSubPr>
                        <m:ctrlPr>
                          <a:rPr lang="en-US" altLang="ja-JP" b="0" i="1" smtClean="0">
                            <a:latin typeface="Cambria Math" charset="0"/>
                          </a:rPr>
                        </m:ctrlPr>
                      </m:sSubPr>
                      <m:e>
                        <m:r>
                          <a:rPr lang="en-US" altLang="ja-JP" b="0" i="1" smtClean="0">
                            <a:latin typeface="Cambria Math" panose="02040503050406030204" pitchFamily="18" charset="0"/>
                          </a:rPr>
                          <m:t>𝜏</m:t>
                        </m:r>
                      </m:e>
                      <m:sub>
                        <m:r>
                          <a:rPr lang="en-US" altLang="ja-JP" b="0" i="1" smtClean="0">
                            <a:latin typeface="Cambria Math" panose="02040503050406030204" pitchFamily="18" charset="0"/>
                          </a:rPr>
                          <m:t>𝑘</m:t>
                        </m:r>
                      </m:sub>
                    </m:sSub>
                  </m:oMath>
                </a14:m>
                <a:r>
                  <a:rPr lang="ja-JP" altLang="en-US" dirty="0" smtClean="0"/>
                  <a:t/>
                </a:r>
                <a:br>
                  <a:rPr lang="ja-JP" altLang="en-US" dirty="0" smtClean="0"/>
                </a:br>
                <a:r>
                  <a:rPr lang="en-US" altLang="ja-JP" dirty="0" smtClean="0"/>
                  <a:t>Exponential distribution</a:t>
                </a:r>
                <a:endParaRPr lang="ja-JP" altLang="en-US" dirty="0" smtClean="0"/>
              </a:p>
              <a:p>
                <a:pPr>
                  <a:buFont typeface="Arial" panose="020B0604020202020204" pitchFamily="34" charset="0"/>
                  <a:buChar char="•"/>
                </a:pPr>
                <a:endParaRPr lang="ja-JP" altLang="en-US" dirty="0" smtClean="0"/>
              </a:p>
              <a:p>
                <a:pPr marL="800100" lvl="1" indent="-342900">
                  <a:buFont typeface="Arial" panose="020B0604020202020204" pitchFamily="34" charset="0"/>
                  <a:buChar char="•"/>
                </a:pPr>
                <a:r>
                  <a:rPr lang="en-US" altLang="ja-JP" dirty="0" smtClean="0"/>
                  <a:t>Cluster arrival rate, λ</a:t>
                </a:r>
                <a:br>
                  <a:rPr lang="en-US" altLang="ja-JP" dirty="0" smtClean="0"/>
                </a:br>
                <a:r>
                  <a:rPr lang="en-US" altLang="ja-JP" dirty="0" smtClean="0"/>
                  <a:t> </a:t>
                </a:r>
                <a14:m>
                  <m:oMath xmlns:m="http://schemas.openxmlformats.org/officeDocument/2006/math">
                    <m:r>
                      <m:rPr>
                        <m:sty m:val="p"/>
                      </m:rPr>
                      <a:rPr lang="en-US" altLang="ja-JP" sz="1800" b="0" i="0" smtClean="0">
                        <a:solidFill>
                          <a:schemeClr val="tx1"/>
                        </a:solidFill>
                        <a:latin typeface="Cambria Math" panose="02040503050406030204" pitchFamily="18" charset="0"/>
                      </a:rPr>
                      <m:t>E</m:t>
                    </m:r>
                    <m:d>
                      <m:dPr>
                        <m:begChr m:val="["/>
                        <m:endChr m:val="]"/>
                        <m:ctrlPr>
                          <a:rPr lang="en-US" altLang="ja-JP" sz="1800" b="0" i="1" smtClean="0">
                            <a:solidFill>
                              <a:schemeClr val="tx1"/>
                            </a:solidFill>
                            <a:latin typeface="Cambria Math" charset="0"/>
                          </a:rPr>
                        </m:ctrlPr>
                      </m:dPr>
                      <m:e>
                        <m:r>
                          <m:rPr>
                            <m:sty m:val="p"/>
                          </m:rPr>
                          <a:rPr lang="en-US" altLang="ja-JP" sz="1800">
                            <a:solidFill>
                              <a:schemeClr val="tx1"/>
                            </a:solidFill>
                            <a:latin typeface="Cambria Math" panose="02040503050406030204" pitchFamily="18" charset="0"/>
                          </a:rPr>
                          <m:t>Δ</m:t>
                        </m:r>
                        <m:r>
                          <a:rPr lang="en-US" altLang="ja-JP" sz="1800" i="1">
                            <a:solidFill>
                              <a:schemeClr val="tx1"/>
                            </a:solidFill>
                            <a:latin typeface="Cambria Math" panose="02040503050406030204" pitchFamily="18" charset="0"/>
                          </a:rPr>
                          <m:t>𝜏</m:t>
                        </m:r>
                      </m:e>
                    </m:d>
                    <m:r>
                      <a:rPr lang="en-US" altLang="ja-JP" sz="1800" b="0" i="1" smtClean="0">
                        <a:solidFill>
                          <a:schemeClr val="tx1"/>
                        </a:solidFill>
                        <a:latin typeface="Cambria Math" panose="02040503050406030204" pitchFamily="18" charset="0"/>
                      </a:rPr>
                      <m:t>=1/</m:t>
                    </m:r>
                    <m:r>
                      <a:rPr lang="en-US" altLang="ja-JP" sz="1800" b="0" i="1" smtClean="0">
                        <a:solidFill>
                          <a:schemeClr val="tx1"/>
                        </a:solidFill>
                        <a:latin typeface="Cambria Math" panose="02040503050406030204" pitchFamily="18" charset="0"/>
                      </a:rPr>
                      <m:t>𝜆</m:t>
                    </m:r>
                  </m:oMath>
                </a14:m>
                <a:endParaRPr lang="en-US" altLang="ja-JP" sz="1800" dirty="0" smtClean="0">
                  <a:solidFill>
                    <a:schemeClr val="tx1"/>
                  </a:solidFill>
                </a:endParaRPr>
              </a:p>
              <a:p>
                <a:pPr marL="457200" lvl="1" indent="0"/>
                <a:r>
                  <a:rPr lang="en-US" altLang="ja-JP" sz="1800" dirty="0">
                    <a:solidFill>
                      <a:schemeClr val="tx1"/>
                    </a:solidFill>
                  </a:rPr>
                  <a:t> 	</a:t>
                </a:r>
                <a:r>
                  <a:rPr lang="en-US" altLang="ja-JP" sz="1800" dirty="0" smtClean="0">
                    <a:solidFill>
                      <a:schemeClr val="tx1"/>
                    </a:solidFill>
                  </a:rPr>
                  <a:t>where </a:t>
                </a:r>
                <a14:m>
                  <m:oMath xmlns:m="http://schemas.openxmlformats.org/officeDocument/2006/math">
                    <m:r>
                      <m:rPr>
                        <m:sty m:val="p"/>
                      </m:rPr>
                      <a:rPr lang="en-US" altLang="ja-JP" sz="1800">
                        <a:solidFill>
                          <a:schemeClr val="tx1"/>
                        </a:solidFill>
                        <a:latin typeface="Cambria Math" panose="02040503050406030204" pitchFamily="18" charset="0"/>
                      </a:rPr>
                      <m:t>Δ</m:t>
                    </m:r>
                    <m:r>
                      <a:rPr lang="en-US" altLang="ja-JP" sz="1800" i="1">
                        <a:solidFill>
                          <a:schemeClr val="tx1"/>
                        </a:solidFill>
                        <a:latin typeface="Cambria Math" panose="02040503050406030204" pitchFamily="18" charset="0"/>
                      </a:rPr>
                      <m:t>𝜏</m:t>
                    </m:r>
                    <m:r>
                      <a:rPr lang="en-US" altLang="ja-JP" sz="1800" i="1">
                        <a:solidFill>
                          <a:schemeClr val="tx1"/>
                        </a:solidFill>
                        <a:latin typeface="Cambria Math" panose="02040503050406030204" pitchFamily="18" charset="0"/>
                      </a:rPr>
                      <m:t>=</m:t>
                    </m:r>
                    <m:sSub>
                      <m:sSubPr>
                        <m:ctrlPr>
                          <a:rPr lang="en-US" altLang="ja-JP" sz="1800" i="1">
                            <a:solidFill>
                              <a:schemeClr val="tx1"/>
                            </a:solidFill>
                            <a:latin typeface="Cambria Math" charset="0"/>
                          </a:rPr>
                        </m:ctrlPr>
                      </m:sSubPr>
                      <m:e>
                        <m:r>
                          <a:rPr lang="en-US" altLang="ja-JP" sz="1800" i="1">
                            <a:solidFill>
                              <a:schemeClr val="tx1"/>
                            </a:solidFill>
                            <a:latin typeface="Cambria Math" panose="02040503050406030204" pitchFamily="18" charset="0"/>
                          </a:rPr>
                          <m:t>𝜏</m:t>
                        </m:r>
                      </m:e>
                      <m:sub>
                        <m:r>
                          <a:rPr lang="en-US" altLang="ja-JP" sz="1800" i="1">
                            <a:solidFill>
                              <a:schemeClr val="tx1"/>
                            </a:solidFill>
                            <a:latin typeface="Cambria Math" panose="02040503050406030204" pitchFamily="18" charset="0"/>
                          </a:rPr>
                          <m:t>𝑘</m:t>
                        </m:r>
                      </m:sub>
                    </m:sSub>
                    <m:r>
                      <a:rPr lang="en-US" altLang="ja-JP" sz="1800" i="1">
                        <a:solidFill>
                          <a:schemeClr val="tx1"/>
                        </a:solidFill>
                        <a:latin typeface="Cambria Math" panose="02040503050406030204" pitchFamily="18" charset="0"/>
                      </a:rPr>
                      <m:t>−</m:t>
                    </m:r>
                    <m:sSub>
                      <m:sSubPr>
                        <m:ctrlPr>
                          <a:rPr lang="en-US" altLang="ja-JP" sz="1800" i="1">
                            <a:solidFill>
                              <a:schemeClr val="tx1"/>
                            </a:solidFill>
                            <a:latin typeface="Cambria Math" charset="0"/>
                          </a:rPr>
                        </m:ctrlPr>
                      </m:sSubPr>
                      <m:e>
                        <m:r>
                          <a:rPr lang="en-US" altLang="ja-JP" sz="1800" i="1">
                            <a:solidFill>
                              <a:schemeClr val="tx1"/>
                            </a:solidFill>
                            <a:latin typeface="Cambria Math" panose="02040503050406030204" pitchFamily="18" charset="0"/>
                          </a:rPr>
                          <m:t>𝜏</m:t>
                        </m:r>
                      </m:e>
                      <m:sub>
                        <m:r>
                          <a:rPr lang="en-US" altLang="ja-JP" sz="1800" i="1">
                            <a:solidFill>
                              <a:schemeClr val="tx1"/>
                            </a:solidFill>
                            <a:latin typeface="Cambria Math" panose="02040503050406030204" pitchFamily="18" charset="0"/>
                          </a:rPr>
                          <m:t>𝑘</m:t>
                        </m:r>
                        <m:r>
                          <a:rPr lang="en-US" altLang="ja-JP" sz="1800" i="1">
                            <a:solidFill>
                              <a:schemeClr val="tx1"/>
                            </a:solidFill>
                            <a:latin typeface="Cambria Math" panose="02040503050406030204" pitchFamily="18" charset="0"/>
                          </a:rPr>
                          <m:t>−1</m:t>
                        </m:r>
                      </m:sub>
                    </m:sSub>
                  </m:oMath>
                </a14:m>
                <a:endParaRPr lang="ja-JP" altLang="en-US" sz="1800" dirty="0">
                  <a:solidFill>
                    <a:schemeClr val="tx1"/>
                  </a:solidFill>
                </a:endParaRPr>
              </a:p>
            </p:txBody>
          </p:sp>
        </mc:Choice>
        <mc:Fallback xmlns="">
          <p:sp>
            <p:nvSpPr>
              <p:cNvPr id="499" name="Shape 499"/>
              <p:cNvSpPr>
                <a:spLocks noGrp="1" noRot="1" noChangeAspect="1" noMove="1" noResize="1" noEditPoints="1" noAdjustHandles="1" noChangeArrowheads="1" noChangeShapeType="1" noTextEdit="1"/>
              </p:cNvSpPr>
              <p:nvPr>
                <p:ph idx="1"/>
              </p:nvPr>
            </p:nvSpPr>
            <p:spPr>
              <a:blipFill rotWithShape="0">
                <a:blip r:embed="rId3"/>
                <a:stretch>
                  <a:fillRect l="-1099" t="-1185"/>
                </a:stretch>
              </a:blipFill>
            </p:spPr>
            <p:txBody>
              <a:bodyPr/>
              <a:lstStyle/>
              <a:p>
                <a:r>
                  <a:rPr lang="ja-JP" altLang="en-US">
                    <a:noFill/>
                  </a:rPr>
                  <a:t> </a:t>
                </a:r>
              </a:p>
            </p:txBody>
          </p:sp>
        </mc:Fallback>
      </mc:AlternateContent>
      <p:sp>
        <p:nvSpPr>
          <p:cNvPr id="504" name="Shape 504"/>
          <p:cNvSpPr/>
          <p:nvPr/>
        </p:nvSpPr>
        <p:spPr>
          <a:xfrm>
            <a:off x="5872855" y="3868305"/>
            <a:ext cx="2854652" cy="286846"/>
          </a:xfrm>
          <a:prstGeom prst="rect">
            <a:avLst/>
          </a:prstGeom>
          <a:ln w="12700">
            <a:miter lim="400000"/>
          </a:ln>
          <a:extLst>
            <a:ext uri="{C572A759-6A51-4108-AA02-DFA0A04FC94B}">
              <ma14:wrappingTextBoxFlag xmlns:ma14="http://schemas.microsoft.com/office/mac/drawingml/2011/main" val="1"/>
            </a:ext>
          </a:extLst>
        </p:spPr>
        <p:txBody>
          <a:bodyPr lIns="45719" rIns="45719"/>
          <a:lstStyle>
            <a:lvl1pPr>
              <a:defRPr sz="1500">
                <a:latin typeface="メイリオ"/>
                <a:ea typeface="メイリオ"/>
                <a:cs typeface="メイリオ"/>
                <a:sym typeface="メイリオ"/>
              </a:defRPr>
            </a:lvl1pPr>
          </a:lstStyle>
          <a:p>
            <a:pPr algn="ctr"/>
            <a:r>
              <a:rPr lang="en-US" dirty="0" smtClean="0">
                <a:solidFill>
                  <a:schemeClr val="tx1"/>
                </a:solidFill>
                <a:latin typeface="+mj-lt"/>
              </a:rPr>
              <a:t>Structure of impulse response</a:t>
            </a:r>
            <a:endParaRPr dirty="0">
              <a:solidFill>
                <a:schemeClr val="tx1"/>
              </a:solidFill>
              <a:latin typeface="+mj-lt"/>
            </a:endParaRPr>
          </a:p>
        </p:txBody>
      </p:sp>
      <p:sp>
        <p:nvSpPr>
          <p:cNvPr id="541" name="Shape 541"/>
          <p:cNvSpPr/>
          <p:nvPr/>
        </p:nvSpPr>
        <p:spPr>
          <a:xfrm>
            <a:off x="6438574" y="6494780"/>
            <a:ext cx="2390141" cy="28829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500"/>
            </a:lvl1pPr>
          </a:lstStyle>
          <a:p>
            <a:r>
              <a:t>遅延時間差の確率密度分布</a:t>
            </a:r>
          </a:p>
        </p:txBody>
      </p:sp>
      <p:sp>
        <p:nvSpPr>
          <p:cNvPr id="542" name="Shape 542"/>
          <p:cNvSpPr/>
          <p:nvPr/>
        </p:nvSpPr>
        <p:spPr>
          <a:xfrm>
            <a:off x="4567887" y="6368613"/>
            <a:ext cx="1228091" cy="28829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500"/>
            </a:lvl1pPr>
          </a:lstStyle>
          <a:p>
            <a:r>
              <a:t>ピーク検出例</a:t>
            </a:r>
          </a:p>
        </p:txBody>
      </p:sp>
      <p:pic>
        <p:nvPicPr>
          <p:cNvPr id="543" name="pasted-image.pdf"/>
          <p:cNvPicPr>
            <a:picLocks noChangeAspect="1"/>
          </p:cNvPicPr>
          <p:nvPr/>
        </p:nvPicPr>
        <p:blipFill>
          <a:blip r:embed="rId4">
            <a:extLst/>
          </a:blip>
          <a:stretch>
            <a:fillRect/>
          </a:stretch>
        </p:blipFill>
        <p:spPr>
          <a:xfrm>
            <a:off x="3923928" y="4344766"/>
            <a:ext cx="2759728" cy="2069797"/>
          </a:xfrm>
          <a:prstGeom prst="rect">
            <a:avLst/>
          </a:prstGeom>
          <a:ln w="12700">
            <a:miter lim="400000"/>
          </a:ln>
        </p:spPr>
      </p:pic>
      <p:pic>
        <p:nvPicPr>
          <p:cNvPr id="544" name="pasted-image.pdf"/>
          <p:cNvPicPr>
            <a:picLocks noChangeAspect="1"/>
          </p:cNvPicPr>
          <p:nvPr/>
        </p:nvPicPr>
        <p:blipFill>
          <a:blip r:embed="rId5">
            <a:extLst/>
          </a:blip>
          <a:stretch>
            <a:fillRect/>
          </a:stretch>
        </p:blipFill>
        <p:spPr>
          <a:xfrm>
            <a:off x="6477037" y="4392864"/>
            <a:ext cx="2631467" cy="1973601"/>
          </a:xfrm>
          <a:prstGeom prst="rect">
            <a:avLst/>
          </a:prstGeom>
          <a:ln w="12700">
            <a:miter lim="400000"/>
          </a:ln>
        </p:spPr>
      </p:pic>
      <p:sp>
        <p:nvSpPr>
          <p:cNvPr id="5" name="日付プレースホルダー 4"/>
          <p:cNvSpPr>
            <a:spLocks noGrp="1"/>
          </p:cNvSpPr>
          <p:nvPr>
            <p:ph type="dt" idx="15"/>
          </p:nvPr>
        </p:nvSpPr>
        <p:spPr/>
        <p:txBody>
          <a:bodyPr/>
          <a:lstStyle/>
          <a:p>
            <a:r>
              <a:rPr lang="en-US" altLang="ja-JP" smtClean="0"/>
              <a:t>March 2016</a:t>
            </a:r>
            <a:endParaRPr lang="en-GB" dirty="0"/>
          </a:p>
        </p:txBody>
      </p:sp>
      <p:sp>
        <p:nvSpPr>
          <p:cNvPr id="6" name="フッター プレースホルダー 5"/>
          <p:cNvSpPr>
            <a:spLocks noGrp="1"/>
          </p:cNvSpPr>
          <p:nvPr>
            <p:ph type="ftr" idx="14"/>
          </p:nvPr>
        </p:nvSpPr>
        <p:spPr/>
        <p:txBody>
          <a:bodyPr/>
          <a:lstStyle/>
          <a:p>
            <a:r>
              <a:rPr lang="en-GB" smtClean="0"/>
              <a:t>Minseok Kim, Niigata University</a:t>
            </a:r>
            <a:endParaRPr lang="en-GB" dirty="0"/>
          </a:p>
        </p:txBody>
      </p:sp>
      <p:sp>
        <p:nvSpPr>
          <p:cNvPr id="7" name="スライド番号プレースホルダー 6"/>
          <p:cNvSpPr>
            <a:spLocks noGrp="1"/>
          </p:cNvSpPr>
          <p:nvPr>
            <p:ph type="sldNum" idx="12"/>
          </p:nvPr>
        </p:nvSpPr>
        <p:spPr/>
        <p:txBody>
          <a:bodyPr/>
          <a:lstStyle/>
          <a:p>
            <a:r>
              <a:rPr lang="en-GB" smtClean="0"/>
              <a:t>Slide </a:t>
            </a:r>
            <a:fld id="{440F5867-744E-4AA6-B0ED-4C44D2DFBB7B}" type="slidenum">
              <a:rPr lang="en-GB" smtClean="0"/>
              <a:pPr/>
              <a:t>24</a:t>
            </a:fld>
            <a:endParaRPr lang="en-GB" dirty="0"/>
          </a:p>
        </p:txBody>
      </p:sp>
      <p:grpSp>
        <p:nvGrpSpPr>
          <p:cNvPr id="93" name="Group 180"/>
          <p:cNvGrpSpPr/>
          <p:nvPr/>
        </p:nvGrpSpPr>
        <p:grpSpPr>
          <a:xfrm>
            <a:off x="5221577" y="1659033"/>
            <a:ext cx="3958935" cy="2402690"/>
            <a:chOff x="-82003" y="-103194"/>
            <a:chExt cx="3958934" cy="2402688"/>
          </a:xfrm>
        </p:grpSpPr>
        <p:sp>
          <p:nvSpPr>
            <p:cNvPr id="94" name="Shape 141"/>
            <p:cNvSpPr/>
            <p:nvPr/>
          </p:nvSpPr>
          <p:spPr>
            <a:xfrm>
              <a:off x="163714" y="1719735"/>
              <a:ext cx="3573040" cy="1"/>
            </a:xfrm>
            <a:prstGeom prst="line">
              <a:avLst/>
            </a:prstGeom>
            <a:noFill/>
            <a:ln w="25400" cap="flat">
              <a:solidFill>
                <a:srgbClr val="000000"/>
              </a:solidFill>
              <a:prstDash val="solid"/>
              <a:round/>
              <a:tailEnd type="triangle" w="med" len="med"/>
            </a:ln>
            <a:effectLst/>
          </p:spPr>
          <p:txBody>
            <a:bodyPr wrap="square" lIns="45719" tIns="45719" rIns="45719" bIns="45719" numCol="1" anchor="t">
              <a:noAutofit/>
            </a:bodyPr>
            <a:lstStyle/>
            <a:p>
              <a:pPr>
                <a:defRPr sz="2400">
                  <a:latin typeface="+mj-lt"/>
                  <a:ea typeface="+mj-ea"/>
                  <a:cs typeface="+mj-cs"/>
                  <a:sym typeface="Times New Roman"/>
                </a:defRPr>
              </a:pPr>
              <a:endParaRPr>
                <a:solidFill>
                  <a:schemeClr val="tx1"/>
                </a:solidFill>
              </a:endParaRPr>
            </a:p>
          </p:txBody>
        </p:sp>
        <p:sp>
          <p:nvSpPr>
            <p:cNvPr id="95" name="Shape 142"/>
            <p:cNvSpPr/>
            <p:nvPr/>
          </p:nvSpPr>
          <p:spPr>
            <a:xfrm flipV="1">
              <a:off x="646284" y="-103194"/>
              <a:ext cx="1" cy="1819556"/>
            </a:xfrm>
            <a:prstGeom prst="line">
              <a:avLst/>
            </a:prstGeom>
            <a:noFill/>
            <a:ln w="25400" cap="flat">
              <a:solidFill>
                <a:srgbClr val="000000"/>
              </a:solidFill>
              <a:prstDash val="solid"/>
              <a:round/>
              <a:tailEnd type="triangle" w="med" len="med"/>
            </a:ln>
            <a:effectLst/>
          </p:spPr>
          <p:txBody>
            <a:bodyPr wrap="square" lIns="45719" tIns="45719" rIns="45719" bIns="45719" numCol="1" anchor="t">
              <a:noAutofit/>
            </a:bodyPr>
            <a:lstStyle/>
            <a:p>
              <a:pPr>
                <a:defRPr sz="2400">
                  <a:latin typeface="+mj-lt"/>
                  <a:ea typeface="+mj-ea"/>
                  <a:cs typeface="+mj-cs"/>
                  <a:sym typeface="Times New Roman"/>
                </a:defRPr>
              </a:pPr>
              <a:endParaRPr>
                <a:solidFill>
                  <a:schemeClr val="tx1"/>
                </a:solidFill>
              </a:endParaRPr>
            </a:p>
          </p:txBody>
        </p:sp>
        <p:sp>
          <p:nvSpPr>
            <p:cNvPr id="96" name="Shape 143"/>
            <p:cNvSpPr/>
            <p:nvPr/>
          </p:nvSpPr>
          <p:spPr>
            <a:xfrm flipV="1">
              <a:off x="646284" y="229055"/>
              <a:ext cx="1" cy="1459813"/>
            </a:xfrm>
            <a:prstGeom prst="line">
              <a:avLst/>
            </a:prstGeom>
            <a:noFill/>
            <a:ln w="25400" cap="flat">
              <a:solidFill>
                <a:srgbClr val="FF2600"/>
              </a:solidFill>
              <a:prstDash val="solid"/>
              <a:round/>
              <a:tailEnd type="oval" w="med" len="med"/>
            </a:ln>
            <a:effectLst/>
          </p:spPr>
          <p:txBody>
            <a:bodyPr wrap="square" lIns="45719" tIns="45719" rIns="45719" bIns="45719" numCol="1" anchor="t">
              <a:noAutofit/>
            </a:bodyPr>
            <a:lstStyle/>
            <a:p>
              <a:pPr>
                <a:defRPr sz="2400">
                  <a:latin typeface="+mj-lt"/>
                  <a:ea typeface="+mj-ea"/>
                  <a:cs typeface="+mj-cs"/>
                  <a:sym typeface="Times New Roman"/>
                </a:defRPr>
              </a:pPr>
              <a:endParaRPr>
                <a:solidFill>
                  <a:schemeClr val="tx1"/>
                </a:solidFill>
              </a:endParaRPr>
            </a:p>
          </p:txBody>
        </p:sp>
        <p:sp>
          <p:nvSpPr>
            <p:cNvPr id="97" name="Shape 144"/>
            <p:cNvSpPr/>
            <p:nvPr/>
          </p:nvSpPr>
          <p:spPr>
            <a:xfrm flipV="1">
              <a:off x="1489417" y="1311893"/>
              <a:ext cx="1" cy="400807"/>
            </a:xfrm>
            <a:prstGeom prst="line">
              <a:avLst/>
            </a:prstGeom>
            <a:noFill/>
            <a:ln w="25400" cap="flat">
              <a:solidFill>
                <a:schemeClr val="accent2">
                  <a:lumOff val="12500"/>
                </a:schemeClr>
              </a:solidFill>
              <a:prstDash val="solid"/>
              <a:round/>
              <a:tailEnd type="oval" w="med" len="med"/>
            </a:ln>
            <a:effectLst/>
          </p:spPr>
          <p:txBody>
            <a:bodyPr wrap="square" lIns="45719" tIns="45719" rIns="45719" bIns="45719" numCol="1" anchor="t">
              <a:noAutofit/>
            </a:bodyPr>
            <a:lstStyle/>
            <a:p>
              <a:pPr>
                <a:defRPr sz="2400">
                  <a:latin typeface="+mj-lt"/>
                  <a:ea typeface="+mj-ea"/>
                  <a:cs typeface="+mj-cs"/>
                  <a:sym typeface="Times New Roman"/>
                </a:defRPr>
              </a:pPr>
              <a:endParaRPr>
                <a:solidFill>
                  <a:schemeClr val="tx1"/>
                </a:solidFill>
              </a:endParaRPr>
            </a:p>
          </p:txBody>
        </p:sp>
        <p:sp>
          <p:nvSpPr>
            <p:cNvPr id="98" name="Shape 183"/>
            <p:cNvSpPr/>
            <p:nvPr/>
          </p:nvSpPr>
          <p:spPr>
            <a:xfrm>
              <a:off x="653555" y="725466"/>
              <a:ext cx="2840283" cy="86705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042" y="14080"/>
                    <a:pt x="8242" y="21280"/>
                    <a:pt x="21600" y="21600"/>
                  </a:cubicBezTo>
                </a:path>
              </a:pathLst>
            </a:custGeom>
            <a:noFill/>
            <a:ln w="25400" cap="flat">
              <a:solidFill>
                <a:schemeClr val="accent2">
                  <a:lumOff val="12500"/>
                </a:schemeClr>
              </a:solidFill>
              <a:custDash>
                <a:ds d="200000" sp="200000"/>
              </a:custDash>
              <a:miter lim="400000"/>
            </a:ln>
            <a:effectLst/>
          </p:spPr>
          <p:txBody>
            <a:bodyPr/>
            <a:lstStyle/>
            <a:p>
              <a:endParaRPr>
                <a:solidFill>
                  <a:schemeClr val="tx1"/>
                </a:solidFill>
              </a:endParaRPr>
            </a:p>
          </p:txBody>
        </p:sp>
        <p:sp>
          <p:nvSpPr>
            <p:cNvPr id="99" name="Shape 146"/>
            <p:cNvSpPr/>
            <p:nvPr/>
          </p:nvSpPr>
          <p:spPr>
            <a:xfrm flipV="1">
              <a:off x="1816325" y="1419360"/>
              <a:ext cx="1" cy="312555"/>
            </a:xfrm>
            <a:prstGeom prst="line">
              <a:avLst/>
            </a:prstGeom>
            <a:noFill/>
            <a:ln w="25400" cap="flat">
              <a:solidFill>
                <a:schemeClr val="accent2">
                  <a:lumOff val="12500"/>
                </a:schemeClr>
              </a:solidFill>
              <a:prstDash val="solid"/>
              <a:round/>
              <a:tailEnd type="oval" w="med" len="med"/>
            </a:ln>
            <a:effectLst/>
          </p:spPr>
          <p:txBody>
            <a:bodyPr wrap="square" lIns="45719" tIns="45719" rIns="45719" bIns="45719" numCol="1" anchor="t">
              <a:noAutofit/>
            </a:bodyPr>
            <a:lstStyle/>
            <a:p>
              <a:pPr>
                <a:defRPr sz="2400">
                  <a:latin typeface="+mj-lt"/>
                  <a:ea typeface="+mj-ea"/>
                  <a:cs typeface="+mj-cs"/>
                  <a:sym typeface="Times New Roman"/>
                </a:defRPr>
              </a:pPr>
              <a:endParaRPr>
                <a:solidFill>
                  <a:schemeClr val="tx1"/>
                </a:solidFill>
              </a:endParaRPr>
            </a:p>
          </p:txBody>
        </p:sp>
        <p:sp>
          <p:nvSpPr>
            <p:cNvPr id="100" name="Shape 147"/>
            <p:cNvSpPr/>
            <p:nvPr/>
          </p:nvSpPr>
          <p:spPr>
            <a:xfrm flipV="1">
              <a:off x="2288869" y="1437519"/>
              <a:ext cx="1" cy="301432"/>
            </a:xfrm>
            <a:prstGeom prst="line">
              <a:avLst/>
            </a:prstGeom>
            <a:noFill/>
            <a:ln w="25400" cap="flat">
              <a:solidFill>
                <a:schemeClr val="accent2">
                  <a:lumOff val="12500"/>
                </a:schemeClr>
              </a:solidFill>
              <a:prstDash val="solid"/>
              <a:round/>
              <a:tailEnd type="oval" w="med" len="med"/>
            </a:ln>
            <a:effectLst/>
          </p:spPr>
          <p:txBody>
            <a:bodyPr wrap="square" lIns="45719" tIns="45719" rIns="45719" bIns="45719" numCol="1" anchor="t">
              <a:noAutofit/>
            </a:bodyPr>
            <a:lstStyle/>
            <a:p>
              <a:pPr>
                <a:defRPr sz="2400">
                  <a:latin typeface="+mj-lt"/>
                  <a:ea typeface="+mj-ea"/>
                  <a:cs typeface="+mj-cs"/>
                  <a:sym typeface="Times New Roman"/>
                </a:defRPr>
              </a:pPr>
              <a:endParaRPr>
                <a:solidFill>
                  <a:schemeClr val="tx1"/>
                </a:solidFill>
              </a:endParaRPr>
            </a:p>
          </p:txBody>
        </p:sp>
        <p:sp>
          <p:nvSpPr>
            <p:cNvPr id="101" name="Shape 148"/>
            <p:cNvSpPr/>
            <p:nvPr/>
          </p:nvSpPr>
          <p:spPr>
            <a:xfrm flipV="1">
              <a:off x="2592732" y="1455705"/>
              <a:ext cx="1" cy="265060"/>
            </a:xfrm>
            <a:prstGeom prst="line">
              <a:avLst/>
            </a:prstGeom>
            <a:noFill/>
            <a:ln w="25400" cap="flat">
              <a:solidFill>
                <a:schemeClr val="accent2">
                  <a:lumOff val="12500"/>
                </a:schemeClr>
              </a:solidFill>
              <a:prstDash val="solid"/>
              <a:round/>
              <a:tailEnd type="oval" w="med" len="med"/>
            </a:ln>
            <a:effectLst/>
          </p:spPr>
          <p:txBody>
            <a:bodyPr wrap="square" lIns="45719" tIns="45719" rIns="45719" bIns="45719" numCol="1" anchor="t">
              <a:noAutofit/>
            </a:bodyPr>
            <a:lstStyle/>
            <a:p>
              <a:pPr>
                <a:defRPr sz="2400">
                  <a:latin typeface="+mj-lt"/>
                  <a:ea typeface="+mj-ea"/>
                  <a:cs typeface="+mj-cs"/>
                  <a:sym typeface="Times New Roman"/>
                </a:defRPr>
              </a:pPr>
              <a:endParaRPr>
                <a:solidFill>
                  <a:schemeClr val="tx1"/>
                </a:solidFill>
              </a:endParaRPr>
            </a:p>
          </p:txBody>
        </p:sp>
        <p:sp>
          <p:nvSpPr>
            <p:cNvPr id="102" name="Shape 149"/>
            <p:cNvSpPr/>
            <p:nvPr/>
          </p:nvSpPr>
          <p:spPr>
            <a:xfrm flipV="1">
              <a:off x="744351" y="207800"/>
              <a:ext cx="1" cy="488978"/>
            </a:xfrm>
            <a:prstGeom prst="line">
              <a:avLst/>
            </a:prstGeom>
            <a:noFill/>
            <a:ln w="25400" cap="flat">
              <a:solidFill>
                <a:srgbClr val="000000"/>
              </a:solidFill>
              <a:prstDash val="solid"/>
              <a:round/>
              <a:headEnd type="triangle" w="med" len="sm"/>
              <a:tailEnd type="triangle" w="med" len="sm"/>
            </a:ln>
            <a:effectLst/>
          </p:spPr>
          <p:txBody>
            <a:bodyPr wrap="square" lIns="45719" tIns="45719" rIns="45719" bIns="45719" numCol="1" anchor="t">
              <a:noAutofit/>
            </a:bodyPr>
            <a:lstStyle/>
            <a:p>
              <a:pPr>
                <a:defRPr sz="2400">
                  <a:latin typeface="+mj-lt"/>
                  <a:ea typeface="+mj-ea"/>
                  <a:cs typeface="+mj-cs"/>
                  <a:sym typeface="Times New Roman"/>
                </a:defRPr>
              </a:pPr>
              <a:endParaRPr>
                <a:solidFill>
                  <a:schemeClr val="tx1"/>
                </a:solidFill>
              </a:endParaRPr>
            </a:p>
          </p:txBody>
        </p:sp>
        <p:sp>
          <p:nvSpPr>
            <p:cNvPr id="103" name="Shape 150"/>
            <p:cNvSpPr/>
            <p:nvPr/>
          </p:nvSpPr>
          <p:spPr>
            <a:xfrm>
              <a:off x="1351820" y="966262"/>
              <a:ext cx="1769283" cy="1039897"/>
            </a:xfrm>
            <a:prstGeom prst="rect">
              <a:avLst/>
            </a:prstGeom>
            <a:noFill/>
            <a:ln w="25400" cap="flat">
              <a:solidFill>
                <a:srgbClr val="000000"/>
              </a:solidFill>
              <a:custDash>
                <a:ds d="200000" sp="200000"/>
              </a:custDash>
              <a:miter lim="400000"/>
            </a:ln>
            <a:effectLst/>
          </p:spPr>
          <p:txBody>
            <a:bodyPr wrap="square" lIns="45719" tIns="45719" rIns="45719" bIns="45719" numCol="1" anchor="t">
              <a:noAutofit/>
            </a:bodyPr>
            <a:lstStyle/>
            <a:p>
              <a:pPr>
                <a:defRPr sz="2400">
                  <a:latin typeface="+mj-lt"/>
                  <a:ea typeface="+mj-ea"/>
                  <a:cs typeface="+mj-cs"/>
                  <a:sym typeface="Times New Roman"/>
                </a:defRPr>
              </a:pPr>
              <a:endParaRPr>
                <a:solidFill>
                  <a:schemeClr val="tx1"/>
                </a:solidFill>
              </a:endParaRPr>
            </a:p>
          </p:txBody>
        </p:sp>
        <p:sp>
          <p:nvSpPr>
            <p:cNvPr id="104" name="Shape 151"/>
            <p:cNvSpPr/>
            <p:nvPr/>
          </p:nvSpPr>
          <p:spPr>
            <a:xfrm flipH="1">
              <a:off x="2452644" y="573498"/>
              <a:ext cx="366389" cy="366389"/>
            </a:xfrm>
            <a:prstGeom prst="line">
              <a:avLst/>
            </a:prstGeom>
            <a:noFill/>
            <a:ln w="25400" cap="flat">
              <a:solidFill>
                <a:srgbClr val="000000"/>
              </a:solidFill>
              <a:prstDash val="solid"/>
              <a:round/>
              <a:tailEnd type="triangle" w="med" len="med"/>
            </a:ln>
            <a:effectLst/>
          </p:spPr>
          <p:txBody>
            <a:bodyPr wrap="square" lIns="45719" tIns="45719" rIns="45719" bIns="45719" numCol="1" anchor="t">
              <a:noAutofit/>
            </a:bodyPr>
            <a:lstStyle/>
            <a:p>
              <a:pPr>
                <a:defRPr sz="2400">
                  <a:latin typeface="+mj-lt"/>
                  <a:ea typeface="+mj-ea"/>
                  <a:cs typeface="+mj-cs"/>
                  <a:sym typeface="Times New Roman"/>
                </a:defRPr>
              </a:pPr>
              <a:endParaRPr>
                <a:solidFill>
                  <a:schemeClr val="tx1"/>
                </a:solidFill>
              </a:endParaRPr>
            </a:p>
          </p:txBody>
        </p:sp>
        <p:sp>
          <p:nvSpPr>
            <p:cNvPr id="105" name="Shape 152"/>
            <p:cNvSpPr/>
            <p:nvPr/>
          </p:nvSpPr>
          <p:spPr>
            <a:xfrm>
              <a:off x="2705785" y="337716"/>
              <a:ext cx="644231" cy="2291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sz="1200">
                  <a:latin typeface="ヒラギノ角ゴ Pro W6"/>
                  <a:ea typeface="ヒラギノ角ゴ Pro W6"/>
                  <a:cs typeface="ヒラギノ角ゴ Pro W6"/>
                  <a:sym typeface="ヒラギノ角ゴ Pro W6"/>
                </a:defRPr>
              </a:lvl1pPr>
            </a:lstStyle>
            <a:p>
              <a:r>
                <a:rPr lang="en-US" dirty="0" smtClean="0">
                  <a:solidFill>
                    <a:schemeClr val="tx1"/>
                  </a:solidFill>
                  <a:latin typeface="+mj-lt"/>
                </a:rPr>
                <a:t>R-Ray</a:t>
              </a:r>
              <a:endParaRPr dirty="0">
                <a:solidFill>
                  <a:schemeClr val="tx1"/>
                </a:solidFill>
                <a:latin typeface="+mj-lt"/>
              </a:endParaRPr>
            </a:p>
          </p:txBody>
        </p:sp>
        <p:sp>
          <p:nvSpPr>
            <p:cNvPr id="106" name="Shape 154"/>
            <p:cNvSpPr/>
            <p:nvPr/>
          </p:nvSpPr>
          <p:spPr>
            <a:xfrm>
              <a:off x="1299406" y="264701"/>
              <a:ext cx="1244979" cy="8547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p>
              <a:pPr>
                <a:defRPr sz="1200">
                  <a:latin typeface="ヒラギノ角ゴ Pro W6"/>
                  <a:ea typeface="ヒラギノ角ゴ Pro W6"/>
                  <a:cs typeface="ヒラギノ角ゴ Pro W6"/>
                  <a:sym typeface="ヒラギノ角ゴ Pro W6"/>
                </a:defRPr>
              </a:pPr>
              <a:r>
                <a:rPr lang="en-US" dirty="0" smtClean="0">
                  <a:solidFill>
                    <a:schemeClr val="tx1"/>
                  </a:solidFill>
                  <a:latin typeface="+mn-lt"/>
                </a:rPr>
                <a:t>R-Ray Cluster</a:t>
              </a:r>
              <a:endParaRPr dirty="0">
                <a:solidFill>
                  <a:schemeClr val="tx1"/>
                </a:solidFill>
                <a:latin typeface="+mn-lt"/>
              </a:endParaRPr>
            </a:p>
            <a:p>
              <a:pPr>
                <a:defRPr sz="1200">
                  <a:latin typeface="ヒラギノ角ゴ Pro W6"/>
                  <a:ea typeface="ヒラギノ角ゴ Pro W6"/>
                  <a:cs typeface="ヒラギノ角ゴ Pro W6"/>
                  <a:sym typeface="ヒラギノ角ゴ Pro W6"/>
                </a:defRPr>
              </a:pPr>
              <a:r>
                <a:rPr lang="en-US" dirty="0" smtClean="0">
                  <a:solidFill>
                    <a:schemeClr val="tx1"/>
                  </a:solidFill>
                  <a:latin typeface="+mn-lt"/>
                </a:rPr>
                <a:t>Power (</a:t>
              </a:r>
              <a:r>
                <a:rPr lang="en-US" dirty="0" err="1" smtClean="0">
                  <a:solidFill>
                    <a:schemeClr val="tx1"/>
                  </a:solidFill>
                  <a:latin typeface="+mn-lt"/>
                </a:rPr>
                <a:t>Exp</a:t>
              </a:r>
              <a:r>
                <a:rPr lang="en-US" dirty="0" smtClean="0">
                  <a:solidFill>
                    <a:schemeClr val="tx1"/>
                  </a:solidFill>
                  <a:latin typeface="+mn-lt"/>
                </a:rPr>
                <a:t> decay)</a:t>
              </a:r>
              <a:endParaRPr sz="900" baseline="66666" dirty="0">
                <a:solidFill>
                  <a:schemeClr val="tx1"/>
                </a:solidFill>
                <a:latin typeface="+mn-lt"/>
              </a:endParaRPr>
            </a:p>
          </p:txBody>
        </p:sp>
        <p:sp>
          <p:nvSpPr>
            <p:cNvPr id="107" name="Shape 155"/>
            <p:cNvSpPr/>
            <p:nvPr/>
          </p:nvSpPr>
          <p:spPr>
            <a:xfrm>
              <a:off x="795532" y="343558"/>
              <a:ext cx="321525" cy="3518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sz="1300" i="1">
                  <a:latin typeface="+mj-lt"/>
                  <a:ea typeface="+mj-ea"/>
                  <a:cs typeface="+mj-cs"/>
                  <a:sym typeface="Times New Roman"/>
                </a:defRPr>
              </a:lvl1pPr>
            </a:lstStyle>
            <a:p>
              <a:r>
                <a:rPr>
                  <a:solidFill>
                    <a:schemeClr val="tx1"/>
                  </a:solidFill>
                </a:rPr>
                <a:t>K</a:t>
              </a:r>
            </a:p>
          </p:txBody>
        </p:sp>
        <p:sp>
          <p:nvSpPr>
            <p:cNvPr id="108" name="Shape 156"/>
            <p:cNvSpPr/>
            <p:nvPr/>
          </p:nvSpPr>
          <p:spPr>
            <a:xfrm>
              <a:off x="1402692" y="1711291"/>
              <a:ext cx="756866" cy="3957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p>
              <a:pPr>
                <a:defRPr>
                  <a:latin typeface="ヒラギノ角ゴ Pro W6"/>
                  <a:ea typeface="ヒラギノ角ゴ Pro W6"/>
                  <a:cs typeface="ヒラギノ角ゴ Pro W6"/>
                  <a:sym typeface="ヒラギノ角ゴ Pro W6"/>
                </a:defRPr>
              </a:pPr>
              <a:r>
                <a:rPr sz="1200">
                  <a:solidFill>
                    <a:schemeClr val="tx1"/>
                  </a:solidFill>
                  <a:latin typeface="+mj-lt"/>
                </a:rPr>
                <a:t>τ</a:t>
              </a:r>
              <a:r>
                <a:rPr sz="800" baseline="-62500">
                  <a:solidFill>
                    <a:schemeClr val="tx1"/>
                  </a:solidFill>
                  <a:latin typeface="+mj-lt"/>
                </a:rPr>
                <a:t>0</a:t>
              </a:r>
              <a:r>
                <a:rPr sz="1200">
                  <a:solidFill>
                    <a:schemeClr val="tx1"/>
                  </a:solidFill>
                  <a:latin typeface="+mj-lt"/>
                </a:rPr>
                <a:t>+τ</a:t>
              </a:r>
              <a:r>
                <a:rPr sz="800" baseline="-62500">
                  <a:solidFill>
                    <a:schemeClr val="tx1"/>
                  </a:solidFill>
                  <a:latin typeface="+mj-lt"/>
                </a:rPr>
                <a:t>1</a:t>
              </a:r>
            </a:p>
          </p:txBody>
        </p:sp>
        <p:sp>
          <p:nvSpPr>
            <p:cNvPr id="109" name="Shape 157"/>
            <p:cNvSpPr/>
            <p:nvPr/>
          </p:nvSpPr>
          <p:spPr>
            <a:xfrm>
              <a:off x="610320" y="1972410"/>
              <a:ext cx="869311" cy="1"/>
            </a:xfrm>
            <a:prstGeom prst="line">
              <a:avLst/>
            </a:prstGeom>
            <a:noFill/>
            <a:ln w="25400" cap="flat">
              <a:solidFill>
                <a:srgbClr val="000000"/>
              </a:solidFill>
              <a:prstDash val="solid"/>
              <a:round/>
              <a:headEnd type="triangle" w="med" len="sm"/>
              <a:tailEnd type="triangle" w="med" len="sm"/>
            </a:ln>
            <a:effectLst/>
          </p:spPr>
          <p:txBody>
            <a:bodyPr wrap="square" lIns="45719" tIns="45719" rIns="45719" bIns="45719" numCol="1" anchor="t">
              <a:noAutofit/>
            </a:bodyPr>
            <a:lstStyle/>
            <a:p>
              <a:pPr>
                <a:defRPr sz="2400">
                  <a:latin typeface="+mj-lt"/>
                  <a:ea typeface="+mj-ea"/>
                  <a:cs typeface="+mj-cs"/>
                  <a:sym typeface="Times New Roman"/>
                </a:defRPr>
              </a:pPr>
              <a:endParaRPr>
                <a:solidFill>
                  <a:schemeClr val="tx1"/>
                </a:solidFill>
              </a:endParaRPr>
            </a:p>
          </p:txBody>
        </p:sp>
        <p:sp>
          <p:nvSpPr>
            <p:cNvPr id="110" name="Shape 158"/>
            <p:cNvSpPr/>
            <p:nvPr/>
          </p:nvSpPr>
          <p:spPr>
            <a:xfrm>
              <a:off x="857282" y="1936879"/>
              <a:ext cx="508033" cy="3626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sz="1200">
                  <a:latin typeface="ヒラギノ角ゴ Pro W6"/>
                  <a:ea typeface="ヒラギノ角ゴ Pro W6"/>
                  <a:cs typeface="ヒラギノ角ゴ Pro W6"/>
                  <a:sym typeface="ヒラギノ角ゴ Pro W6"/>
                </a:defRPr>
              </a:lvl1pPr>
            </a:lstStyle>
            <a:p>
              <a:r>
                <a:rPr dirty="0">
                  <a:solidFill>
                    <a:schemeClr val="tx1"/>
                  </a:solidFill>
                  <a:latin typeface="+mj-lt"/>
                </a:rPr>
                <a:t>1/λ</a:t>
              </a:r>
            </a:p>
          </p:txBody>
        </p:sp>
        <p:sp>
          <p:nvSpPr>
            <p:cNvPr id="111" name="Shape 159"/>
            <p:cNvSpPr/>
            <p:nvPr/>
          </p:nvSpPr>
          <p:spPr>
            <a:xfrm>
              <a:off x="-82003" y="89206"/>
              <a:ext cx="563218" cy="2771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p>
              <a:pPr>
                <a:defRPr sz="1200">
                  <a:latin typeface="ヒラギノ角ゴ Pro W6"/>
                  <a:ea typeface="ヒラギノ角ゴ Pro W6"/>
                  <a:cs typeface="ヒラギノ角ゴ Pro W6"/>
                  <a:sym typeface="ヒラギノ角ゴ Pro W6"/>
                </a:defRPr>
              </a:pPr>
              <a:r>
                <a:rPr lang="en-US" dirty="0" smtClean="0">
                  <a:solidFill>
                    <a:schemeClr val="tx1"/>
                  </a:solidFill>
                  <a:latin typeface="+mn-lt"/>
                </a:rPr>
                <a:t>D-Ray</a:t>
              </a:r>
              <a:endParaRPr dirty="0">
                <a:solidFill>
                  <a:schemeClr val="tx1"/>
                </a:solidFill>
                <a:latin typeface="+mn-lt"/>
              </a:endParaRPr>
            </a:p>
          </p:txBody>
        </p:sp>
        <p:sp>
          <p:nvSpPr>
            <p:cNvPr id="112" name="Shape 160"/>
            <p:cNvSpPr/>
            <p:nvPr/>
          </p:nvSpPr>
          <p:spPr>
            <a:xfrm>
              <a:off x="218264" y="398784"/>
              <a:ext cx="412984" cy="131121"/>
            </a:xfrm>
            <a:prstGeom prst="line">
              <a:avLst/>
            </a:prstGeom>
            <a:noFill/>
            <a:ln w="25400" cap="flat">
              <a:solidFill>
                <a:srgbClr val="000000"/>
              </a:solidFill>
              <a:prstDash val="solid"/>
              <a:round/>
              <a:tailEnd type="triangle" w="med" len="med"/>
            </a:ln>
            <a:effectLst/>
          </p:spPr>
          <p:txBody>
            <a:bodyPr wrap="square" lIns="45719" tIns="45719" rIns="45719" bIns="45719" numCol="1" anchor="t">
              <a:noAutofit/>
            </a:bodyPr>
            <a:lstStyle/>
            <a:p>
              <a:pPr>
                <a:defRPr sz="2400">
                  <a:latin typeface="+mj-lt"/>
                  <a:ea typeface="+mj-ea"/>
                  <a:cs typeface="+mj-cs"/>
                  <a:sym typeface="Times New Roman"/>
                </a:defRPr>
              </a:pPr>
              <a:endParaRPr>
                <a:solidFill>
                  <a:schemeClr val="tx1"/>
                </a:solidFill>
              </a:endParaRPr>
            </a:p>
          </p:txBody>
        </p:sp>
        <p:sp>
          <p:nvSpPr>
            <p:cNvPr id="113" name="Shape 161"/>
            <p:cNvSpPr/>
            <p:nvPr/>
          </p:nvSpPr>
          <p:spPr>
            <a:xfrm>
              <a:off x="563531" y="1706951"/>
              <a:ext cx="391814" cy="3052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p>
              <a:pPr>
                <a:defRPr>
                  <a:latin typeface="ヒラギノ角ゴ Pro W6"/>
                  <a:ea typeface="ヒラギノ角ゴ Pro W6"/>
                  <a:cs typeface="ヒラギノ角ゴ Pro W6"/>
                  <a:sym typeface="ヒラギノ角ゴ Pro W6"/>
                </a:defRPr>
              </a:pPr>
              <a:r>
                <a:rPr sz="1200" dirty="0">
                  <a:solidFill>
                    <a:schemeClr val="tx1"/>
                  </a:solidFill>
                  <a:latin typeface="+mj-lt"/>
                </a:rPr>
                <a:t>τ</a:t>
              </a:r>
              <a:r>
                <a:rPr sz="800" baseline="-62500" dirty="0">
                  <a:solidFill>
                    <a:schemeClr val="tx1"/>
                  </a:solidFill>
                  <a:latin typeface="+mj-lt"/>
                </a:rPr>
                <a:t>0</a:t>
              </a:r>
            </a:p>
          </p:txBody>
        </p:sp>
        <p:sp>
          <p:nvSpPr>
            <p:cNvPr id="114" name="Shape 162"/>
            <p:cNvSpPr/>
            <p:nvPr/>
          </p:nvSpPr>
          <p:spPr>
            <a:xfrm flipV="1">
              <a:off x="1531297" y="1412490"/>
              <a:ext cx="1" cy="307246"/>
            </a:xfrm>
            <a:prstGeom prst="line">
              <a:avLst/>
            </a:prstGeom>
            <a:noFill/>
            <a:ln w="12700" cap="flat">
              <a:solidFill>
                <a:schemeClr val="accent2">
                  <a:lumOff val="12500"/>
                </a:schemeClr>
              </a:solidFill>
              <a:prstDash val="solid"/>
              <a:round/>
              <a:tailEnd type="oval" w="med" len="med"/>
            </a:ln>
            <a:effectLst/>
          </p:spPr>
          <p:txBody>
            <a:bodyPr wrap="square" lIns="45719" tIns="45719" rIns="45719" bIns="45719" numCol="1" anchor="t">
              <a:noAutofit/>
            </a:bodyPr>
            <a:lstStyle/>
            <a:p>
              <a:pPr>
                <a:defRPr sz="2400">
                  <a:latin typeface="+mj-lt"/>
                  <a:ea typeface="+mj-ea"/>
                  <a:cs typeface="+mj-cs"/>
                  <a:sym typeface="Times New Roman"/>
                </a:defRPr>
              </a:pPr>
              <a:endParaRPr>
                <a:solidFill>
                  <a:schemeClr val="tx1"/>
                </a:solidFill>
              </a:endParaRPr>
            </a:p>
          </p:txBody>
        </p:sp>
        <p:sp>
          <p:nvSpPr>
            <p:cNvPr id="115" name="Shape 163"/>
            <p:cNvSpPr/>
            <p:nvPr/>
          </p:nvSpPr>
          <p:spPr>
            <a:xfrm flipV="1">
              <a:off x="1587585" y="1509638"/>
              <a:ext cx="1" cy="210097"/>
            </a:xfrm>
            <a:prstGeom prst="line">
              <a:avLst/>
            </a:prstGeom>
            <a:noFill/>
            <a:ln w="12700" cap="flat">
              <a:solidFill>
                <a:schemeClr val="accent2">
                  <a:lumOff val="12500"/>
                </a:schemeClr>
              </a:solidFill>
              <a:prstDash val="solid"/>
              <a:round/>
              <a:tailEnd type="oval" w="med" len="med"/>
            </a:ln>
            <a:effectLst/>
          </p:spPr>
          <p:txBody>
            <a:bodyPr wrap="square" lIns="45719" tIns="45719" rIns="45719" bIns="45719" numCol="1" anchor="t">
              <a:noAutofit/>
            </a:bodyPr>
            <a:lstStyle/>
            <a:p>
              <a:pPr>
                <a:defRPr sz="2400">
                  <a:latin typeface="+mj-lt"/>
                  <a:ea typeface="+mj-ea"/>
                  <a:cs typeface="+mj-cs"/>
                  <a:sym typeface="Times New Roman"/>
                </a:defRPr>
              </a:pPr>
              <a:endParaRPr>
                <a:solidFill>
                  <a:schemeClr val="tx1"/>
                </a:solidFill>
              </a:endParaRPr>
            </a:p>
          </p:txBody>
        </p:sp>
        <p:sp>
          <p:nvSpPr>
            <p:cNvPr id="116" name="Shape 164"/>
            <p:cNvSpPr/>
            <p:nvPr/>
          </p:nvSpPr>
          <p:spPr>
            <a:xfrm flipV="1">
              <a:off x="1878586" y="1516674"/>
              <a:ext cx="1" cy="210097"/>
            </a:xfrm>
            <a:prstGeom prst="line">
              <a:avLst/>
            </a:prstGeom>
            <a:noFill/>
            <a:ln w="12700" cap="flat">
              <a:solidFill>
                <a:schemeClr val="accent2">
                  <a:lumOff val="12500"/>
                </a:schemeClr>
              </a:solidFill>
              <a:prstDash val="solid"/>
              <a:round/>
              <a:tailEnd type="oval" w="med" len="med"/>
            </a:ln>
            <a:effectLst/>
          </p:spPr>
          <p:txBody>
            <a:bodyPr wrap="square" lIns="45719" tIns="45719" rIns="45719" bIns="45719" numCol="1" anchor="t">
              <a:noAutofit/>
            </a:bodyPr>
            <a:lstStyle/>
            <a:p>
              <a:pPr>
                <a:defRPr sz="2400">
                  <a:latin typeface="+mj-lt"/>
                  <a:ea typeface="+mj-ea"/>
                  <a:cs typeface="+mj-cs"/>
                  <a:sym typeface="Times New Roman"/>
                </a:defRPr>
              </a:pPr>
              <a:endParaRPr>
                <a:solidFill>
                  <a:schemeClr val="tx1"/>
                </a:solidFill>
              </a:endParaRPr>
            </a:p>
          </p:txBody>
        </p:sp>
        <p:sp>
          <p:nvSpPr>
            <p:cNvPr id="117" name="Shape 165"/>
            <p:cNvSpPr/>
            <p:nvPr/>
          </p:nvSpPr>
          <p:spPr>
            <a:xfrm flipV="1">
              <a:off x="1951665" y="1530746"/>
              <a:ext cx="1" cy="196025"/>
            </a:xfrm>
            <a:prstGeom prst="line">
              <a:avLst/>
            </a:prstGeom>
            <a:noFill/>
            <a:ln w="12700" cap="flat">
              <a:solidFill>
                <a:schemeClr val="accent2">
                  <a:lumOff val="12500"/>
                </a:schemeClr>
              </a:solidFill>
              <a:prstDash val="solid"/>
              <a:round/>
              <a:tailEnd type="oval" w="med" len="med"/>
            </a:ln>
            <a:effectLst/>
          </p:spPr>
          <p:txBody>
            <a:bodyPr wrap="square" lIns="45719" tIns="45719" rIns="45719" bIns="45719" numCol="1" anchor="t">
              <a:noAutofit/>
            </a:bodyPr>
            <a:lstStyle/>
            <a:p>
              <a:pPr>
                <a:defRPr sz="2400">
                  <a:latin typeface="+mj-lt"/>
                  <a:ea typeface="+mj-ea"/>
                  <a:cs typeface="+mj-cs"/>
                  <a:sym typeface="Times New Roman"/>
                </a:defRPr>
              </a:pPr>
              <a:endParaRPr>
                <a:solidFill>
                  <a:schemeClr val="tx1"/>
                </a:solidFill>
              </a:endParaRPr>
            </a:p>
          </p:txBody>
        </p:sp>
        <p:sp>
          <p:nvSpPr>
            <p:cNvPr id="118" name="Shape 166"/>
            <p:cNvSpPr/>
            <p:nvPr/>
          </p:nvSpPr>
          <p:spPr>
            <a:xfrm flipV="1">
              <a:off x="1996600" y="1610729"/>
              <a:ext cx="1" cy="116042"/>
            </a:xfrm>
            <a:prstGeom prst="line">
              <a:avLst/>
            </a:prstGeom>
            <a:noFill/>
            <a:ln w="12700" cap="flat">
              <a:solidFill>
                <a:schemeClr val="accent2">
                  <a:lumOff val="12500"/>
                </a:schemeClr>
              </a:solidFill>
              <a:prstDash val="solid"/>
              <a:round/>
              <a:tailEnd type="oval" w="med" len="med"/>
            </a:ln>
            <a:effectLst/>
          </p:spPr>
          <p:txBody>
            <a:bodyPr wrap="square" lIns="45719" tIns="45719" rIns="45719" bIns="45719" numCol="1" anchor="t">
              <a:noAutofit/>
            </a:bodyPr>
            <a:lstStyle/>
            <a:p>
              <a:pPr>
                <a:defRPr sz="2400">
                  <a:latin typeface="+mj-lt"/>
                  <a:ea typeface="+mj-ea"/>
                  <a:cs typeface="+mj-cs"/>
                  <a:sym typeface="Times New Roman"/>
                </a:defRPr>
              </a:pPr>
              <a:endParaRPr>
                <a:solidFill>
                  <a:schemeClr val="tx1"/>
                </a:solidFill>
              </a:endParaRPr>
            </a:p>
          </p:txBody>
        </p:sp>
        <p:sp>
          <p:nvSpPr>
            <p:cNvPr id="119" name="Shape 167"/>
            <p:cNvSpPr/>
            <p:nvPr/>
          </p:nvSpPr>
          <p:spPr>
            <a:xfrm flipV="1">
              <a:off x="2343895" y="1516674"/>
              <a:ext cx="1" cy="210097"/>
            </a:xfrm>
            <a:prstGeom prst="line">
              <a:avLst/>
            </a:prstGeom>
            <a:noFill/>
            <a:ln w="12700" cap="flat">
              <a:solidFill>
                <a:schemeClr val="accent2">
                  <a:lumOff val="12500"/>
                </a:schemeClr>
              </a:solidFill>
              <a:prstDash val="solid"/>
              <a:round/>
              <a:tailEnd type="oval" w="med" len="med"/>
            </a:ln>
            <a:effectLst/>
          </p:spPr>
          <p:txBody>
            <a:bodyPr wrap="square" lIns="45719" tIns="45719" rIns="45719" bIns="45719" numCol="1" anchor="t">
              <a:noAutofit/>
            </a:bodyPr>
            <a:lstStyle/>
            <a:p>
              <a:pPr>
                <a:defRPr sz="2400">
                  <a:latin typeface="+mj-lt"/>
                  <a:ea typeface="+mj-ea"/>
                  <a:cs typeface="+mj-cs"/>
                  <a:sym typeface="Times New Roman"/>
                </a:defRPr>
              </a:pPr>
              <a:endParaRPr>
                <a:solidFill>
                  <a:schemeClr val="tx1"/>
                </a:solidFill>
              </a:endParaRPr>
            </a:p>
          </p:txBody>
        </p:sp>
        <p:sp>
          <p:nvSpPr>
            <p:cNvPr id="120" name="Shape 168"/>
            <p:cNvSpPr/>
            <p:nvPr/>
          </p:nvSpPr>
          <p:spPr>
            <a:xfrm flipV="1">
              <a:off x="2388830" y="1610729"/>
              <a:ext cx="1" cy="116042"/>
            </a:xfrm>
            <a:prstGeom prst="line">
              <a:avLst/>
            </a:prstGeom>
            <a:noFill/>
            <a:ln w="12700" cap="flat">
              <a:solidFill>
                <a:schemeClr val="accent2">
                  <a:lumOff val="12500"/>
                </a:schemeClr>
              </a:solidFill>
              <a:prstDash val="solid"/>
              <a:round/>
              <a:tailEnd type="oval" w="med" len="med"/>
            </a:ln>
            <a:effectLst/>
          </p:spPr>
          <p:txBody>
            <a:bodyPr wrap="square" lIns="45719" tIns="45719" rIns="45719" bIns="45719" numCol="1" anchor="t">
              <a:noAutofit/>
            </a:bodyPr>
            <a:lstStyle/>
            <a:p>
              <a:pPr>
                <a:defRPr sz="2400">
                  <a:latin typeface="+mj-lt"/>
                  <a:ea typeface="+mj-ea"/>
                  <a:cs typeface="+mj-cs"/>
                  <a:sym typeface="Times New Roman"/>
                </a:defRPr>
              </a:pPr>
              <a:endParaRPr>
                <a:solidFill>
                  <a:schemeClr val="tx1"/>
                </a:solidFill>
              </a:endParaRPr>
            </a:p>
          </p:txBody>
        </p:sp>
        <p:sp>
          <p:nvSpPr>
            <p:cNvPr id="121" name="Shape 169"/>
            <p:cNvSpPr/>
            <p:nvPr/>
          </p:nvSpPr>
          <p:spPr>
            <a:xfrm flipV="1">
              <a:off x="2440800" y="1610729"/>
              <a:ext cx="1" cy="116042"/>
            </a:xfrm>
            <a:prstGeom prst="line">
              <a:avLst/>
            </a:prstGeom>
            <a:noFill/>
            <a:ln w="12700" cap="flat">
              <a:solidFill>
                <a:schemeClr val="accent2">
                  <a:lumOff val="12500"/>
                </a:schemeClr>
              </a:solidFill>
              <a:prstDash val="solid"/>
              <a:round/>
              <a:tailEnd type="oval" w="med" len="med"/>
            </a:ln>
            <a:effectLst/>
          </p:spPr>
          <p:txBody>
            <a:bodyPr wrap="square" lIns="45719" tIns="45719" rIns="45719" bIns="45719" numCol="1" anchor="t">
              <a:noAutofit/>
            </a:bodyPr>
            <a:lstStyle/>
            <a:p>
              <a:pPr>
                <a:defRPr sz="2400">
                  <a:latin typeface="+mj-lt"/>
                  <a:ea typeface="+mj-ea"/>
                  <a:cs typeface="+mj-cs"/>
                  <a:sym typeface="Times New Roman"/>
                </a:defRPr>
              </a:pPr>
              <a:endParaRPr>
                <a:solidFill>
                  <a:schemeClr val="tx1"/>
                </a:solidFill>
              </a:endParaRPr>
            </a:p>
          </p:txBody>
        </p:sp>
        <p:sp>
          <p:nvSpPr>
            <p:cNvPr id="122" name="Shape 170"/>
            <p:cNvSpPr/>
            <p:nvPr/>
          </p:nvSpPr>
          <p:spPr>
            <a:xfrm flipV="1">
              <a:off x="2633448" y="1610729"/>
              <a:ext cx="1" cy="116042"/>
            </a:xfrm>
            <a:prstGeom prst="line">
              <a:avLst/>
            </a:prstGeom>
            <a:noFill/>
            <a:ln w="12700" cap="flat">
              <a:solidFill>
                <a:schemeClr val="accent2">
                  <a:lumOff val="12500"/>
                </a:schemeClr>
              </a:solidFill>
              <a:prstDash val="solid"/>
              <a:round/>
              <a:tailEnd type="oval" w="med" len="med"/>
            </a:ln>
            <a:effectLst/>
          </p:spPr>
          <p:txBody>
            <a:bodyPr wrap="square" lIns="45719" tIns="45719" rIns="45719" bIns="45719" numCol="1" anchor="t">
              <a:noAutofit/>
            </a:bodyPr>
            <a:lstStyle/>
            <a:p>
              <a:pPr>
                <a:defRPr sz="2400">
                  <a:latin typeface="+mj-lt"/>
                  <a:ea typeface="+mj-ea"/>
                  <a:cs typeface="+mj-cs"/>
                  <a:sym typeface="Times New Roman"/>
                </a:defRPr>
              </a:pPr>
              <a:endParaRPr>
                <a:solidFill>
                  <a:schemeClr val="tx1"/>
                </a:solidFill>
              </a:endParaRPr>
            </a:p>
          </p:txBody>
        </p:sp>
        <p:sp>
          <p:nvSpPr>
            <p:cNvPr id="123" name="Shape 171"/>
            <p:cNvSpPr/>
            <p:nvPr/>
          </p:nvSpPr>
          <p:spPr>
            <a:xfrm flipV="1">
              <a:off x="2685419" y="1647040"/>
              <a:ext cx="1" cy="79731"/>
            </a:xfrm>
            <a:prstGeom prst="line">
              <a:avLst/>
            </a:prstGeom>
            <a:noFill/>
            <a:ln w="12700" cap="flat">
              <a:solidFill>
                <a:schemeClr val="accent2">
                  <a:lumOff val="12500"/>
                </a:schemeClr>
              </a:solidFill>
              <a:prstDash val="solid"/>
              <a:round/>
              <a:tailEnd type="oval" w="med" len="med"/>
            </a:ln>
            <a:effectLst/>
          </p:spPr>
          <p:txBody>
            <a:bodyPr wrap="square" lIns="45719" tIns="45719" rIns="45719" bIns="45719" numCol="1" anchor="t">
              <a:noAutofit/>
            </a:bodyPr>
            <a:lstStyle/>
            <a:p>
              <a:pPr>
                <a:defRPr sz="2400">
                  <a:latin typeface="+mj-lt"/>
                  <a:ea typeface="+mj-ea"/>
                  <a:cs typeface="+mj-cs"/>
                  <a:sym typeface="Times New Roman"/>
                </a:defRPr>
              </a:pPr>
              <a:endParaRPr>
                <a:solidFill>
                  <a:schemeClr val="tx1"/>
                </a:solidFill>
              </a:endParaRPr>
            </a:p>
          </p:txBody>
        </p:sp>
        <p:sp>
          <p:nvSpPr>
            <p:cNvPr id="124" name="Shape 172"/>
            <p:cNvSpPr/>
            <p:nvPr/>
          </p:nvSpPr>
          <p:spPr>
            <a:xfrm flipV="1">
              <a:off x="851820" y="882089"/>
              <a:ext cx="1" cy="837647"/>
            </a:xfrm>
            <a:prstGeom prst="line">
              <a:avLst/>
            </a:prstGeom>
            <a:noFill/>
            <a:ln w="25400" cap="flat">
              <a:solidFill>
                <a:srgbClr val="FF2600"/>
              </a:solidFill>
              <a:prstDash val="solid"/>
              <a:round/>
              <a:tailEnd type="oval" w="med" len="med"/>
            </a:ln>
            <a:effectLst/>
          </p:spPr>
          <p:txBody>
            <a:bodyPr wrap="square" lIns="45719" tIns="45719" rIns="45719" bIns="45719" numCol="1" anchor="t">
              <a:noAutofit/>
            </a:bodyPr>
            <a:lstStyle/>
            <a:p>
              <a:pPr>
                <a:defRPr sz="2400">
                  <a:latin typeface="+mj-lt"/>
                  <a:ea typeface="+mj-ea"/>
                  <a:cs typeface="+mj-cs"/>
                  <a:sym typeface="Times New Roman"/>
                </a:defRPr>
              </a:pPr>
              <a:endParaRPr>
                <a:solidFill>
                  <a:schemeClr val="tx1"/>
                </a:solidFill>
              </a:endParaRPr>
            </a:p>
          </p:txBody>
        </p:sp>
        <p:sp>
          <p:nvSpPr>
            <p:cNvPr id="125" name="Shape 173"/>
            <p:cNvSpPr/>
            <p:nvPr/>
          </p:nvSpPr>
          <p:spPr>
            <a:xfrm flipV="1">
              <a:off x="911008" y="1134534"/>
              <a:ext cx="1" cy="585202"/>
            </a:xfrm>
            <a:prstGeom prst="line">
              <a:avLst/>
            </a:prstGeom>
            <a:noFill/>
            <a:ln w="25400" cap="flat">
              <a:solidFill>
                <a:srgbClr val="C67AAB"/>
              </a:solidFill>
              <a:prstDash val="solid"/>
              <a:round/>
              <a:tailEnd type="oval" w="med" len="med"/>
            </a:ln>
            <a:effectLst/>
          </p:spPr>
          <p:txBody>
            <a:bodyPr wrap="square" lIns="45719" tIns="45719" rIns="45719" bIns="45719" numCol="1" anchor="t">
              <a:noAutofit/>
            </a:bodyPr>
            <a:lstStyle/>
            <a:p>
              <a:pPr>
                <a:defRPr sz="2400">
                  <a:latin typeface="+mj-lt"/>
                  <a:ea typeface="+mj-ea"/>
                  <a:cs typeface="+mj-cs"/>
                  <a:sym typeface="Times New Roman"/>
                </a:defRPr>
              </a:pPr>
              <a:endParaRPr>
                <a:solidFill>
                  <a:schemeClr val="tx1"/>
                </a:solidFill>
              </a:endParaRPr>
            </a:p>
          </p:txBody>
        </p:sp>
        <p:sp>
          <p:nvSpPr>
            <p:cNvPr id="126" name="Shape 174"/>
            <p:cNvSpPr/>
            <p:nvPr/>
          </p:nvSpPr>
          <p:spPr>
            <a:xfrm flipV="1">
              <a:off x="970366" y="1431540"/>
              <a:ext cx="1" cy="288195"/>
            </a:xfrm>
            <a:prstGeom prst="line">
              <a:avLst/>
            </a:prstGeom>
            <a:noFill/>
            <a:ln w="25400" cap="flat">
              <a:solidFill>
                <a:srgbClr val="C67AAB"/>
              </a:solidFill>
              <a:prstDash val="solid"/>
              <a:round/>
              <a:tailEnd type="oval" w="med" len="med"/>
            </a:ln>
            <a:effectLst/>
          </p:spPr>
          <p:txBody>
            <a:bodyPr wrap="square" lIns="45719" tIns="45719" rIns="45719" bIns="45719" numCol="1" anchor="t">
              <a:noAutofit/>
            </a:bodyPr>
            <a:lstStyle/>
            <a:p>
              <a:pPr>
                <a:defRPr sz="2400">
                  <a:latin typeface="+mj-lt"/>
                  <a:ea typeface="+mj-ea"/>
                  <a:cs typeface="+mj-cs"/>
                  <a:sym typeface="Times New Roman"/>
                </a:defRPr>
              </a:pPr>
              <a:endParaRPr>
                <a:solidFill>
                  <a:schemeClr val="tx1"/>
                </a:solidFill>
              </a:endParaRPr>
            </a:p>
          </p:txBody>
        </p:sp>
        <p:sp>
          <p:nvSpPr>
            <p:cNvPr id="127" name="Shape 175"/>
            <p:cNvSpPr/>
            <p:nvPr/>
          </p:nvSpPr>
          <p:spPr>
            <a:xfrm flipV="1">
              <a:off x="723722" y="1290785"/>
              <a:ext cx="1" cy="428951"/>
            </a:xfrm>
            <a:prstGeom prst="line">
              <a:avLst/>
            </a:prstGeom>
            <a:noFill/>
            <a:ln w="25400" cap="flat">
              <a:solidFill>
                <a:srgbClr val="C67AAB"/>
              </a:solidFill>
              <a:prstDash val="solid"/>
              <a:round/>
              <a:tailEnd type="oval" w="med" len="med"/>
            </a:ln>
            <a:effectLst/>
          </p:spPr>
          <p:txBody>
            <a:bodyPr wrap="square" lIns="45719" tIns="45719" rIns="45719" bIns="45719" numCol="1" anchor="t">
              <a:noAutofit/>
            </a:bodyPr>
            <a:lstStyle/>
            <a:p>
              <a:pPr>
                <a:defRPr sz="2400">
                  <a:latin typeface="+mj-lt"/>
                  <a:ea typeface="+mj-ea"/>
                  <a:cs typeface="+mj-cs"/>
                  <a:sym typeface="Times New Roman"/>
                </a:defRPr>
              </a:pPr>
              <a:endParaRPr>
                <a:solidFill>
                  <a:schemeClr val="tx1"/>
                </a:solidFill>
              </a:endParaRPr>
            </a:p>
          </p:txBody>
        </p:sp>
        <p:sp>
          <p:nvSpPr>
            <p:cNvPr id="128" name="Shape 176"/>
            <p:cNvSpPr/>
            <p:nvPr/>
          </p:nvSpPr>
          <p:spPr>
            <a:xfrm flipV="1">
              <a:off x="674210" y="1437102"/>
              <a:ext cx="1" cy="288195"/>
            </a:xfrm>
            <a:prstGeom prst="line">
              <a:avLst/>
            </a:prstGeom>
            <a:noFill/>
            <a:ln w="25400" cap="flat">
              <a:solidFill>
                <a:srgbClr val="C67AAB"/>
              </a:solidFill>
              <a:prstDash val="solid"/>
              <a:round/>
              <a:tailEnd type="oval" w="med" len="med"/>
            </a:ln>
            <a:effectLst/>
          </p:spPr>
          <p:txBody>
            <a:bodyPr wrap="square" lIns="45719" tIns="45719" rIns="45719" bIns="45719" numCol="1" anchor="t">
              <a:noAutofit/>
            </a:bodyPr>
            <a:lstStyle/>
            <a:p>
              <a:pPr>
                <a:defRPr sz="2400">
                  <a:latin typeface="+mj-lt"/>
                  <a:ea typeface="+mj-ea"/>
                  <a:cs typeface="+mj-cs"/>
                  <a:sym typeface="Times New Roman"/>
                </a:defRPr>
              </a:pPr>
              <a:endParaRPr>
                <a:solidFill>
                  <a:schemeClr val="tx1"/>
                </a:solidFill>
              </a:endParaRPr>
            </a:p>
          </p:txBody>
        </p:sp>
        <p:sp>
          <p:nvSpPr>
            <p:cNvPr id="129" name="Shape 177"/>
            <p:cNvSpPr/>
            <p:nvPr/>
          </p:nvSpPr>
          <p:spPr>
            <a:xfrm>
              <a:off x="656979" y="2283"/>
              <a:ext cx="1084595" cy="2776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sz="1200">
                  <a:latin typeface="ヒラギノ角ゴ Pro W6"/>
                  <a:ea typeface="ヒラギノ角ゴ Pro W6"/>
                  <a:cs typeface="ヒラギノ角ゴ Pro W6"/>
                  <a:sym typeface="ヒラギノ角ゴ Pro W6"/>
                </a:defRPr>
              </a:lvl1pPr>
            </a:lstStyle>
            <a:p>
              <a:r>
                <a:rPr dirty="0" smtClean="0">
                  <a:solidFill>
                    <a:schemeClr val="tx1"/>
                  </a:solidFill>
                  <a:latin typeface="+mn-lt"/>
                </a:rPr>
                <a:t>LoS</a:t>
              </a:r>
              <a:r>
                <a:rPr lang="en-US" dirty="0" smtClean="0">
                  <a:solidFill>
                    <a:schemeClr val="tx1"/>
                  </a:solidFill>
                  <a:latin typeface="+mn-lt"/>
                </a:rPr>
                <a:t> Ray</a:t>
              </a:r>
              <a:endParaRPr dirty="0">
                <a:solidFill>
                  <a:schemeClr val="tx1"/>
                </a:solidFill>
                <a:latin typeface="+mn-lt"/>
              </a:endParaRPr>
            </a:p>
          </p:txBody>
        </p:sp>
        <p:sp>
          <p:nvSpPr>
            <p:cNvPr id="130" name="Shape 178"/>
            <p:cNvSpPr/>
            <p:nvPr/>
          </p:nvSpPr>
          <p:spPr>
            <a:xfrm>
              <a:off x="228041" y="399335"/>
              <a:ext cx="573249" cy="775046"/>
            </a:xfrm>
            <a:prstGeom prst="line">
              <a:avLst/>
            </a:prstGeom>
            <a:noFill/>
            <a:ln w="25400" cap="flat">
              <a:solidFill>
                <a:srgbClr val="000000"/>
              </a:solidFill>
              <a:prstDash val="solid"/>
              <a:round/>
              <a:tailEnd type="triangle" w="med" len="med"/>
            </a:ln>
            <a:effectLst/>
          </p:spPr>
          <p:txBody>
            <a:bodyPr wrap="square" lIns="45719" tIns="45719" rIns="45719" bIns="45719" numCol="1" anchor="t">
              <a:noAutofit/>
            </a:bodyPr>
            <a:lstStyle/>
            <a:p>
              <a:pPr>
                <a:defRPr sz="2400">
                  <a:latin typeface="+mj-lt"/>
                  <a:ea typeface="+mj-ea"/>
                  <a:cs typeface="+mj-cs"/>
                  <a:sym typeface="Times New Roman"/>
                </a:defRPr>
              </a:pPr>
              <a:endParaRPr>
                <a:solidFill>
                  <a:schemeClr val="tx1"/>
                </a:solidFill>
              </a:endParaRPr>
            </a:p>
          </p:txBody>
        </p:sp>
        <p:sp>
          <p:nvSpPr>
            <p:cNvPr id="131" name="Shape 179"/>
            <p:cNvSpPr/>
            <p:nvPr/>
          </p:nvSpPr>
          <p:spPr>
            <a:xfrm>
              <a:off x="3350016" y="1752183"/>
              <a:ext cx="526915" cy="24647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sz="1200">
                  <a:latin typeface="ヒラギノ角ゴ Pro W6"/>
                  <a:ea typeface="ヒラギノ角ゴ Pro W6"/>
                  <a:cs typeface="ヒラギノ角ゴ Pro W6"/>
                  <a:sym typeface="ヒラギノ角ゴ Pro W6"/>
                </a:defRPr>
              </a:lvl1pPr>
            </a:lstStyle>
            <a:p>
              <a:r>
                <a:rPr>
                  <a:solidFill>
                    <a:schemeClr val="tx1"/>
                  </a:solidFill>
                  <a:latin typeface="+mj-lt"/>
                </a:rPr>
                <a:t>time</a:t>
              </a:r>
            </a:p>
          </p:txBody>
        </p:sp>
      </p:grpSp>
      <p:sp>
        <p:nvSpPr>
          <p:cNvPr id="132" name="Shape 151"/>
          <p:cNvSpPr/>
          <p:nvPr/>
        </p:nvSpPr>
        <p:spPr>
          <a:xfrm flipH="1">
            <a:off x="6315328" y="2394266"/>
            <a:ext cx="295735" cy="548235"/>
          </a:xfrm>
          <a:prstGeom prst="line">
            <a:avLst/>
          </a:prstGeom>
          <a:noFill/>
          <a:ln w="25400" cap="flat">
            <a:solidFill>
              <a:srgbClr val="000000"/>
            </a:solidFill>
            <a:prstDash val="solid"/>
            <a:round/>
            <a:tailEnd type="triangle" w="med" len="med"/>
          </a:ln>
          <a:effectLst/>
        </p:spPr>
        <p:txBody>
          <a:bodyPr wrap="square" lIns="45719" tIns="45719" rIns="45719" bIns="45719" numCol="1" anchor="t">
            <a:noAutofit/>
          </a:bodyPr>
          <a:lstStyle/>
          <a:p>
            <a:pPr>
              <a:defRPr sz="2400">
                <a:latin typeface="+mj-lt"/>
                <a:ea typeface="+mj-ea"/>
                <a:cs typeface="+mj-cs"/>
                <a:sym typeface="Times New Roman"/>
              </a:defRPr>
            </a:pPr>
            <a:endParaRPr>
              <a:solidFill>
                <a:schemeClr val="tx1"/>
              </a:solidFill>
            </a:endParaRPr>
          </a:p>
        </p:txBody>
      </p:sp>
      <mc:AlternateContent xmlns:mc="http://schemas.openxmlformats.org/markup-compatibility/2006" xmlns:a14="http://schemas.microsoft.com/office/drawing/2010/main">
        <mc:Choice Requires="a14">
          <p:sp>
            <p:nvSpPr>
              <p:cNvPr id="8" name="正方形/長方形 7"/>
              <p:cNvSpPr/>
              <p:nvPr/>
            </p:nvSpPr>
            <p:spPr>
              <a:xfrm>
                <a:off x="1475656" y="3861048"/>
                <a:ext cx="3200043" cy="41460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2000" b="0" i="1" smtClean="0">
                          <a:solidFill>
                            <a:schemeClr val="tx1"/>
                          </a:solidFill>
                          <a:latin typeface="Cambria Math" panose="02040503050406030204" pitchFamily="18" charset="0"/>
                        </a:rPr>
                        <m:t>𝑝</m:t>
                      </m:r>
                      <m:d>
                        <m:dPr>
                          <m:ctrlPr>
                            <a:rPr lang="en-US" altLang="ja-JP" sz="2000" b="0" i="1" smtClean="0">
                              <a:solidFill>
                                <a:schemeClr val="tx1"/>
                              </a:solidFill>
                              <a:latin typeface="Cambria Math" charset="0"/>
                            </a:rPr>
                          </m:ctrlPr>
                        </m:dPr>
                        <m:e>
                          <m:sSub>
                            <m:sSubPr>
                              <m:ctrlPr>
                                <a:rPr lang="en-US" altLang="ja-JP" sz="2000" i="1" smtClean="0">
                                  <a:solidFill>
                                    <a:schemeClr val="tx1"/>
                                  </a:solidFill>
                                  <a:latin typeface="Cambria Math" charset="0"/>
                                </a:rPr>
                              </m:ctrlPr>
                            </m:sSubPr>
                            <m:e>
                              <m:r>
                                <a:rPr lang="en-US" altLang="ja-JP" sz="2000" i="1">
                                  <a:solidFill>
                                    <a:schemeClr val="tx1"/>
                                  </a:solidFill>
                                  <a:latin typeface="Cambria Math" panose="02040503050406030204" pitchFamily="18" charset="0"/>
                                </a:rPr>
                                <m:t>𝜏</m:t>
                              </m:r>
                            </m:e>
                            <m:sub>
                              <m:r>
                                <a:rPr lang="en-US" altLang="ja-JP" sz="2000" i="1">
                                  <a:solidFill>
                                    <a:schemeClr val="tx1"/>
                                  </a:solidFill>
                                  <a:latin typeface="Cambria Math" panose="02040503050406030204" pitchFamily="18" charset="0"/>
                                </a:rPr>
                                <m:t>𝑘</m:t>
                              </m:r>
                            </m:sub>
                          </m:sSub>
                        </m:e>
                        <m:e>
                          <m:sSub>
                            <m:sSubPr>
                              <m:ctrlPr>
                                <a:rPr lang="en-US" altLang="ja-JP" sz="2000" i="1">
                                  <a:solidFill>
                                    <a:schemeClr val="tx1"/>
                                  </a:solidFill>
                                  <a:latin typeface="Cambria Math" charset="0"/>
                                </a:rPr>
                              </m:ctrlPr>
                            </m:sSubPr>
                            <m:e>
                              <m:r>
                                <a:rPr lang="en-US" altLang="ja-JP" sz="2000" i="1">
                                  <a:solidFill>
                                    <a:schemeClr val="tx1"/>
                                  </a:solidFill>
                                  <a:latin typeface="Cambria Math" panose="02040503050406030204" pitchFamily="18" charset="0"/>
                                </a:rPr>
                                <m:t>𝜏</m:t>
                              </m:r>
                            </m:e>
                            <m:sub>
                              <m:r>
                                <a:rPr lang="en-US" altLang="ja-JP" sz="2000" i="1">
                                  <a:solidFill>
                                    <a:schemeClr val="tx1"/>
                                  </a:solidFill>
                                  <a:latin typeface="Cambria Math" panose="02040503050406030204" pitchFamily="18" charset="0"/>
                                </a:rPr>
                                <m:t>𝑘</m:t>
                              </m:r>
                              <m:r>
                                <a:rPr lang="en-US" altLang="ja-JP" sz="2000" b="0" i="1" smtClean="0">
                                  <a:solidFill>
                                    <a:schemeClr val="tx1"/>
                                  </a:solidFill>
                                  <a:latin typeface="Cambria Math" panose="02040503050406030204" pitchFamily="18" charset="0"/>
                                </a:rPr>
                                <m:t>−1</m:t>
                              </m:r>
                            </m:sub>
                          </m:sSub>
                        </m:e>
                      </m:d>
                      <m:r>
                        <a:rPr lang="en-US" altLang="ja-JP" sz="2000" b="0" i="1" smtClean="0">
                          <a:solidFill>
                            <a:schemeClr val="tx1"/>
                          </a:solidFill>
                          <a:latin typeface="Cambria Math" panose="02040503050406030204" pitchFamily="18" charset="0"/>
                        </a:rPr>
                        <m:t>=</m:t>
                      </m:r>
                      <m:r>
                        <a:rPr lang="en-US" altLang="ja-JP" sz="2000" b="0" i="1" smtClean="0">
                          <a:solidFill>
                            <a:schemeClr val="tx1"/>
                          </a:solidFill>
                          <a:latin typeface="Cambria Math" panose="02040503050406030204" pitchFamily="18" charset="0"/>
                        </a:rPr>
                        <m:t>𝜆</m:t>
                      </m:r>
                      <m:sSup>
                        <m:sSupPr>
                          <m:ctrlPr>
                            <a:rPr lang="en-US" altLang="ja-JP" sz="2000" b="0" i="1" smtClean="0">
                              <a:solidFill>
                                <a:schemeClr val="tx1"/>
                              </a:solidFill>
                              <a:latin typeface="Cambria Math" charset="0"/>
                            </a:rPr>
                          </m:ctrlPr>
                        </m:sSupPr>
                        <m:e>
                          <m:r>
                            <a:rPr lang="en-US" altLang="ja-JP" sz="2000" b="0" i="1" smtClean="0">
                              <a:solidFill>
                                <a:schemeClr val="tx1"/>
                              </a:solidFill>
                              <a:latin typeface="Cambria Math" panose="02040503050406030204" pitchFamily="18" charset="0"/>
                            </a:rPr>
                            <m:t>𝑒</m:t>
                          </m:r>
                        </m:e>
                        <m:sup>
                          <m:r>
                            <a:rPr lang="en-US" altLang="ja-JP" sz="2000" b="0" i="1" smtClean="0">
                              <a:solidFill>
                                <a:schemeClr val="tx1"/>
                              </a:solidFill>
                              <a:latin typeface="Cambria Math" panose="02040503050406030204" pitchFamily="18" charset="0"/>
                            </a:rPr>
                            <m:t>−</m:t>
                          </m:r>
                          <m:r>
                            <a:rPr lang="en-US" altLang="ja-JP" sz="2000" b="0" i="1" smtClean="0">
                              <a:solidFill>
                                <a:schemeClr val="tx1"/>
                              </a:solidFill>
                              <a:latin typeface="Cambria Math" panose="02040503050406030204" pitchFamily="18" charset="0"/>
                            </a:rPr>
                            <m:t>𝜆</m:t>
                          </m:r>
                          <m:r>
                            <a:rPr lang="en-US" altLang="ja-JP" sz="2000" b="0" i="1" smtClean="0">
                              <a:solidFill>
                                <a:schemeClr val="tx1"/>
                              </a:solidFill>
                              <a:latin typeface="Cambria Math" panose="02040503050406030204" pitchFamily="18" charset="0"/>
                            </a:rPr>
                            <m:t>(</m:t>
                          </m:r>
                          <m:sSub>
                            <m:sSubPr>
                              <m:ctrlPr>
                                <a:rPr lang="en-US" altLang="ja-JP" sz="2000" b="0" i="1" smtClean="0">
                                  <a:solidFill>
                                    <a:schemeClr val="tx1"/>
                                  </a:solidFill>
                                  <a:latin typeface="Cambria Math" charset="0"/>
                                </a:rPr>
                              </m:ctrlPr>
                            </m:sSubPr>
                            <m:e>
                              <m:r>
                                <a:rPr lang="en-US" altLang="ja-JP" sz="2000" b="0" i="1" smtClean="0">
                                  <a:solidFill>
                                    <a:schemeClr val="tx1"/>
                                  </a:solidFill>
                                  <a:latin typeface="Cambria Math" panose="02040503050406030204" pitchFamily="18" charset="0"/>
                                </a:rPr>
                                <m:t>𝜏</m:t>
                              </m:r>
                            </m:e>
                            <m:sub>
                              <m:r>
                                <a:rPr lang="en-US" altLang="ja-JP" sz="2000" b="0" i="1" smtClean="0">
                                  <a:solidFill>
                                    <a:schemeClr val="tx1"/>
                                  </a:solidFill>
                                  <a:latin typeface="Cambria Math" panose="02040503050406030204" pitchFamily="18" charset="0"/>
                                </a:rPr>
                                <m:t>𝑘</m:t>
                              </m:r>
                            </m:sub>
                          </m:sSub>
                          <m:r>
                            <a:rPr lang="en-US" altLang="ja-JP" sz="2000" b="0" i="1" smtClean="0">
                              <a:solidFill>
                                <a:schemeClr val="tx1"/>
                              </a:solidFill>
                              <a:latin typeface="Cambria Math" panose="02040503050406030204" pitchFamily="18" charset="0"/>
                            </a:rPr>
                            <m:t>−</m:t>
                          </m:r>
                          <m:sSub>
                            <m:sSubPr>
                              <m:ctrlPr>
                                <a:rPr lang="en-US" altLang="ja-JP" sz="2000" b="0" i="1" smtClean="0">
                                  <a:solidFill>
                                    <a:schemeClr val="tx1"/>
                                  </a:solidFill>
                                  <a:latin typeface="Cambria Math" charset="0"/>
                                </a:rPr>
                              </m:ctrlPr>
                            </m:sSubPr>
                            <m:e>
                              <m:r>
                                <a:rPr lang="en-US" altLang="ja-JP" sz="2000" b="0" i="1" smtClean="0">
                                  <a:solidFill>
                                    <a:schemeClr val="tx1"/>
                                  </a:solidFill>
                                  <a:latin typeface="Cambria Math" panose="02040503050406030204" pitchFamily="18" charset="0"/>
                                </a:rPr>
                                <m:t>𝜏</m:t>
                              </m:r>
                            </m:e>
                            <m:sub>
                              <m:r>
                                <a:rPr lang="en-US" altLang="ja-JP" sz="2000" b="0" i="1" smtClean="0">
                                  <a:solidFill>
                                    <a:schemeClr val="tx1"/>
                                  </a:solidFill>
                                  <a:latin typeface="Cambria Math" panose="02040503050406030204" pitchFamily="18" charset="0"/>
                                </a:rPr>
                                <m:t>𝑘</m:t>
                              </m:r>
                              <m:r>
                                <a:rPr lang="en-US" altLang="ja-JP" sz="2000" b="0" i="1" smtClean="0">
                                  <a:solidFill>
                                    <a:schemeClr val="tx1"/>
                                  </a:solidFill>
                                  <a:latin typeface="Cambria Math" panose="02040503050406030204" pitchFamily="18" charset="0"/>
                                </a:rPr>
                                <m:t>−1</m:t>
                              </m:r>
                            </m:sub>
                          </m:sSub>
                          <m:r>
                            <a:rPr lang="en-US" altLang="ja-JP" sz="2000" b="0" i="1" smtClean="0">
                              <a:solidFill>
                                <a:schemeClr val="tx1"/>
                              </a:solidFill>
                              <a:latin typeface="Cambria Math" panose="02040503050406030204" pitchFamily="18" charset="0"/>
                            </a:rPr>
                            <m:t>)</m:t>
                          </m:r>
                        </m:sup>
                      </m:sSup>
                    </m:oMath>
                  </m:oMathPara>
                </a14:m>
                <a:endParaRPr lang="ja-JP" altLang="en-US" sz="2000" dirty="0">
                  <a:solidFill>
                    <a:schemeClr val="tx1"/>
                  </a:solidFill>
                </a:endParaRPr>
              </a:p>
            </p:txBody>
          </p:sp>
        </mc:Choice>
        <mc:Fallback xmlns="">
          <p:sp>
            <p:nvSpPr>
              <p:cNvPr id="8" name="正方形/長方形 7"/>
              <p:cNvSpPr>
                <a:spLocks noRot="1" noChangeAspect="1" noMove="1" noResize="1" noEditPoints="1" noAdjustHandles="1" noChangeArrowheads="1" noChangeShapeType="1" noTextEdit="1"/>
              </p:cNvSpPr>
              <p:nvPr/>
            </p:nvSpPr>
            <p:spPr>
              <a:xfrm>
                <a:off x="1475656" y="3861048"/>
                <a:ext cx="3200043" cy="414601"/>
              </a:xfrm>
              <a:prstGeom prst="rect">
                <a:avLst/>
              </a:prstGeom>
              <a:blipFill rotWithShape="0">
                <a:blip r:embed="rId6"/>
                <a:stretch>
                  <a:fillRect b="-10294"/>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680038121"/>
      </p:ext>
    </p:extLst>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 name="Shape 549"/>
          <p:cNvSpPr>
            <a:spLocks noGrp="1"/>
          </p:cNvSpPr>
          <p:nvPr>
            <p:ph type="title"/>
          </p:nvPr>
        </p:nvSpPr>
        <p:spPr/>
        <p:txBody>
          <a:bodyPr/>
          <a:lstStyle/>
          <a:p>
            <a:r>
              <a:rPr lang="en-US" altLang="ja-JP" dirty="0" smtClean="0"/>
              <a:t>Delay Domain Parameters (Cont’d)</a:t>
            </a:r>
            <a:endParaRPr lang="ja-JP" altLang="en-US" dirty="0"/>
          </a:p>
        </p:txBody>
      </p:sp>
      <p:sp>
        <p:nvSpPr>
          <p:cNvPr id="550" name="Shape 550"/>
          <p:cNvSpPr>
            <a:spLocks noGrp="1"/>
          </p:cNvSpPr>
          <p:nvPr>
            <p:ph idx="1"/>
          </p:nvPr>
        </p:nvSpPr>
        <p:spPr>
          <a:xfrm>
            <a:off x="685800" y="1700808"/>
            <a:ext cx="7770813" cy="4113213"/>
          </a:xfrm>
        </p:spPr>
        <p:txBody>
          <a:bodyPr/>
          <a:lstStyle/>
          <a:p>
            <a:pPr>
              <a:buFont typeface="Arial" panose="020B0604020202020204" pitchFamily="34" charset="0"/>
              <a:buChar char="•"/>
            </a:pPr>
            <a:r>
              <a:rPr lang="en-US" altLang="ja-JP" dirty="0" smtClean="0"/>
              <a:t>Impulse response</a:t>
            </a:r>
            <a:endParaRPr lang="ja-JP" altLang="en-US" dirty="0" smtClean="0"/>
          </a:p>
          <a:p>
            <a:pPr>
              <a:buFont typeface="Arial" panose="020B0604020202020204" pitchFamily="34" charset="0"/>
              <a:buChar char="•"/>
            </a:pPr>
            <a:endParaRPr lang="ja-JP" altLang="en-US" dirty="0" smtClean="0"/>
          </a:p>
          <a:p>
            <a:pPr>
              <a:buFont typeface="Arial" panose="020B0604020202020204" pitchFamily="34" charset="0"/>
              <a:buChar char="•"/>
            </a:pPr>
            <a:endParaRPr lang="ja-JP" altLang="en-US" dirty="0" smtClean="0"/>
          </a:p>
          <a:p>
            <a:pPr>
              <a:buFont typeface="Arial" panose="020B0604020202020204" pitchFamily="34" charset="0"/>
              <a:buChar char="•"/>
            </a:pPr>
            <a:endParaRPr lang="ja-JP" altLang="en-US" dirty="0" smtClean="0"/>
          </a:p>
          <a:p>
            <a:pPr>
              <a:buFont typeface="Arial" panose="020B0604020202020204" pitchFamily="34" charset="0"/>
              <a:buChar char="•"/>
            </a:pPr>
            <a:endParaRPr lang="ja-JP" altLang="en-US" dirty="0" smtClean="0"/>
          </a:p>
          <a:p>
            <a:pPr>
              <a:buFont typeface="Arial" panose="020B0604020202020204" pitchFamily="34" charset="0"/>
              <a:buChar char="•"/>
            </a:pPr>
            <a:r>
              <a:rPr lang="en-US" altLang="ja-JP" dirty="0" smtClean="0"/>
              <a:t>Average gain</a:t>
            </a:r>
            <a:endParaRPr lang="ja-JP" altLang="en-US" dirty="0" smtClean="0"/>
          </a:p>
          <a:p>
            <a:pPr marL="0" indent="0"/>
            <a:r>
              <a:rPr lang="ja-JP" altLang="en-US" dirty="0" smtClean="0"/>
              <a:t>　　　　　　　</a:t>
            </a:r>
          </a:p>
        </p:txBody>
      </p:sp>
      <p:pic>
        <p:nvPicPr>
          <p:cNvPr id="610" name="pasted-image.pdf"/>
          <p:cNvPicPr>
            <a:picLocks noChangeAspect="1"/>
          </p:cNvPicPr>
          <p:nvPr/>
        </p:nvPicPr>
        <p:blipFill>
          <a:blip r:embed="rId3">
            <a:extLst/>
          </a:blip>
          <a:stretch>
            <a:fillRect/>
          </a:stretch>
        </p:blipFill>
        <p:spPr>
          <a:xfrm>
            <a:off x="5069385" y="3807278"/>
            <a:ext cx="3305779" cy="2479334"/>
          </a:xfrm>
          <a:prstGeom prst="rect">
            <a:avLst/>
          </a:prstGeom>
          <a:ln w="12700">
            <a:miter lim="400000"/>
          </a:ln>
        </p:spPr>
      </p:pic>
      <p:sp>
        <p:nvSpPr>
          <p:cNvPr id="5" name="日付プレースホルダー 4"/>
          <p:cNvSpPr>
            <a:spLocks noGrp="1"/>
          </p:cNvSpPr>
          <p:nvPr>
            <p:ph type="dt" idx="15"/>
          </p:nvPr>
        </p:nvSpPr>
        <p:spPr/>
        <p:txBody>
          <a:bodyPr/>
          <a:lstStyle/>
          <a:p>
            <a:r>
              <a:rPr lang="en-US" altLang="ja-JP" smtClean="0"/>
              <a:t>March 2016</a:t>
            </a:r>
            <a:endParaRPr lang="en-GB" dirty="0"/>
          </a:p>
        </p:txBody>
      </p:sp>
      <p:sp>
        <p:nvSpPr>
          <p:cNvPr id="6" name="フッター プレースホルダー 5"/>
          <p:cNvSpPr>
            <a:spLocks noGrp="1"/>
          </p:cNvSpPr>
          <p:nvPr>
            <p:ph type="ftr" idx="14"/>
          </p:nvPr>
        </p:nvSpPr>
        <p:spPr/>
        <p:txBody>
          <a:bodyPr/>
          <a:lstStyle/>
          <a:p>
            <a:r>
              <a:rPr lang="en-GB" smtClean="0"/>
              <a:t>Minseok Kim, Niigata University</a:t>
            </a:r>
            <a:endParaRPr lang="en-GB" dirty="0"/>
          </a:p>
        </p:txBody>
      </p:sp>
      <p:sp>
        <p:nvSpPr>
          <p:cNvPr id="7" name="スライド番号プレースホルダー 6"/>
          <p:cNvSpPr>
            <a:spLocks noGrp="1"/>
          </p:cNvSpPr>
          <p:nvPr>
            <p:ph type="sldNum" idx="12"/>
          </p:nvPr>
        </p:nvSpPr>
        <p:spPr/>
        <p:txBody>
          <a:bodyPr/>
          <a:lstStyle/>
          <a:p>
            <a:r>
              <a:rPr lang="en-GB" smtClean="0"/>
              <a:t>Slide </a:t>
            </a:r>
            <a:fld id="{440F5867-744E-4AA6-B0ED-4C44D2DFBB7B}" type="slidenum">
              <a:rPr lang="en-GB" smtClean="0"/>
              <a:pPr/>
              <a:t>25</a:t>
            </a:fld>
            <a:endParaRPr lang="en-GB" dirty="0"/>
          </a:p>
        </p:txBody>
      </p:sp>
      <mc:AlternateContent xmlns:mc="http://schemas.openxmlformats.org/markup-compatibility/2006" xmlns:a14="http://schemas.microsoft.com/office/drawing/2010/main">
        <mc:Choice Requires="a14">
          <p:sp>
            <p:nvSpPr>
              <p:cNvPr id="69" name="正方形/長方形 68"/>
              <p:cNvSpPr/>
              <p:nvPr/>
            </p:nvSpPr>
            <p:spPr>
              <a:xfrm>
                <a:off x="1132971" y="2132856"/>
                <a:ext cx="3197606" cy="95782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2000" b="0" i="1" smtClean="0">
                          <a:solidFill>
                            <a:schemeClr val="tx1"/>
                          </a:solidFill>
                          <a:latin typeface="Cambria Math" panose="02040503050406030204" pitchFamily="18" charset="0"/>
                        </a:rPr>
                        <m:t>h</m:t>
                      </m:r>
                      <m:d>
                        <m:dPr>
                          <m:ctrlPr>
                            <a:rPr lang="en-US" altLang="ja-JP" sz="2000" b="0" i="1" smtClean="0">
                              <a:solidFill>
                                <a:schemeClr val="tx1"/>
                              </a:solidFill>
                              <a:latin typeface="Cambria Math" charset="0"/>
                            </a:rPr>
                          </m:ctrlPr>
                        </m:dPr>
                        <m:e>
                          <m:r>
                            <a:rPr lang="en-US" altLang="ja-JP" sz="2000" b="0" i="1" smtClean="0">
                              <a:solidFill>
                                <a:schemeClr val="tx1"/>
                              </a:solidFill>
                              <a:latin typeface="Cambria Math" panose="02040503050406030204" pitchFamily="18" charset="0"/>
                            </a:rPr>
                            <m:t>𝜏</m:t>
                          </m:r>
                        </m:e>
                      </m:d>
                      <m:r>
                        <a:rPr lang="en-US" altLang="ja-JP" sz="2000" b="0" i="1" smtClean="0">
                          <a:solidFill>
                            <a:schemeClr val="tx1"/>
                          </a:solidFill>
                          <a:latin typeface="Cambria Math" panose="02040503050406030204" pitchFamily="18" charset="0"/>
                        </a:rPr>
                        <m:t>=</m:t>
                      </m:r>
                      <m:nary>
                        <m:naryPr>
                          <m:chr m:val="∑"/>
                          <m:ctrlPr>
                            <a:rPr lang="en-US" altLang="ja-JP" sz="2000" b="0" i="1" smtClean="0">
                              <a:solidFill>
                                <a:schemeClr val="tx1"/>
                              </a:solidFill>
                              <a:latin typeface="Cambria Math" charset="0"/>
                            </a:rPr>
                          </m:ctrlPr>
                        </m:naryPr>
                        <m:sub>
                          <m:r>
                            <a:rPr lang="en-US" altLang="ja-JP" sz="2000" b="0" i="1" smtClean="0">
                              <a:solidFill>
                                <a:schemeClr val="tx1"/>
                              </a:solidFill>
                              <a:latin typeface="Cambria Math" panose="02040503050406030204" pitchFamily="18" charset="0"/>
                            </a:rPr>
                            <m:t>𝑘</m:t>
                          </m:r>
                          <m:r>
                            <a:rPr lang="en-US" altLang="ja-JP" sz="2000" b="0" i="1" smtClean="0">
                              <a:solidFill>
                                <a:schemeClr val="tx1"/>
                              </a:solidFill>
                              <a:latin typeface="Cambria Math" panose="02040503050406030204" pitchFamily="18" charset="0"/>
                            </a:rPr>
                            <m:t>=1</m:t>
                          </m:r>
                        </m:sub>
                        <m:sup>
                          <m:sSub>
                            <m:sSubPr>
                              <m:ctrlPr>
                                <a:rPr lang="en-US" altLang="ja-JP" sz="2000" b="0" i="1" smtClean="0">
                                  <a:solidFill>
                                    <a:schemeClr val="tx1"/>
                                  </a:solidFill>
                                  <a:latin typeface="Cambria Math" charset="0"/>
                                </a:rPr>
                              </m:ctrlPr>
                            </m:sSubPr>
                            <m:e>
                              <m:r>
                                <a:rPr lang="en-US" altLang="ja-JP" sz="2000" b="0" i="1" smtClean="0">
                                  <a:solidFill>
                                    <a:schemeClr val="tx1"/>
                                  </a:solidFill>
                                  <a:latin typeface="Cambria Math" panose="02040503050406030204" pitchFamily="18" charset="0"/>
                                </a:rPr>
                                <m:t>𝑁</m:t>
                              </m:r>
                            </m:e>
                            <m:sub>
                              <m:r>
                                <a:rPr lang="en-US" altLang="ja-JP" sz="2000" b="0" i="1" smtClean="0">
                                  <a:solidFill>
                                    <a:schemeClr val="tx1"/>
                                  </a:solidFill>
                                  <a:latin typeface="Cambria Math" panose="02040503050406030204" pitchFamily="18" charset="0"/>
                                </a:rPr>
                                <m:t>𝑐</m:t>
                              </m:r>
                            </m:sub>
                          </m:sSub>
                        </m:sup>
                        <m:e>
                          <m:sSub>
                            <m:sSubPr>
                              <m:ctrlPr>
                                <a:rPr lang="en-US" altLang="ja-JP" sz="2000" i="1">
                                  <a:solidFill>
                                    <a:schemeClr val="tx1"/>
                                  </a:solidFill>
                                  <a:latin typeface="Cambria Math" charset="0"/>
                                </a:rPr>
                              </m:ctrlPr>
                            </m:sSubPr>
                            <m:e>
                              <m:r>
                                <a:rPr lang="en-US" altLang="ja-JP" sz="2000" b="0" i="1" smtClean="0">
                                  <a:solidFill>
                                    <a:schemeClr val="tx1"/>
                                  </a:solidFill>
                                  <a:latin typeface="Cambria Math" panose="02040503050406030204" pitchFamily="18" charset="0"/>
                                </a:rPr>
                                <m:t>𝛽</m:t>
                              </m:r>
                            </m:e>
                            <m:sub>
                              <m:r>
                                <a:rPr lang="en-US" altLang="ja-JP" sz="2000" b="0" i="1" smtClean="0">
                                  <a:solidFill>
                                    <a:schemeClr val="tx1"/>
                                  </a:solidFill>
                                  <a:latin typeface="Cambria Math" panose="02040503050406030204" pitchFamily="18" charset="0"/>
                                </a:rPr>
                                <m:t>𝑘</m:t>
                              </m:r>
                            </m:sub>
                          </m:sSub>
                          <m:sSup>
                            <m:sSupPr>
                              <m:ctrlPr>
                                <a:rPr lang="en-US" altLang="ja-JP" sz="2000" b="0" i="1" smtClean="0">
                                  <a:solidFill>
                                    <a:schemeClr val="tx1"/>
                                  </a:solidFill>
                                  <a:latin typeface="Cambria Math" charset="0"/>
                                </a:rPr>
                              </m:ctrlPr>
                            </m:sSupPr>
                            <m:e>
                              <m:r>
                                <a:rPr lang="en-US" altLang="ja-JP" sz="2000" b="0" i="1" smtClean="0">
                                  <a:solidFill>
                                    <a:schemeClr val="tx1"/>
                                  </a:solidFill>
                                  <a:latin typeface="Cambria Math" panose="02040503050406030204" pitchFamily="18" charset="0"/>
                                </a:rPr>
                                <m:t>𝑒</m:t>
                              </m:r>
                            </m:e>
                            <m:sup>
                              <m:r>
                                <m:rPr>
                                  <m:sty m:val="p"/>
                                </m:rPr>
                                <a:rPr lang="en-US" altLang="ja-JP" sz="2000" b="0" i="0" smtClean="0">
                                  <a:solidFill>
                                    <a:schemeClr val="tx1"/>
                                  </a:solidFill>
                                  <a:latin typeface="Cambria Math" panose="02040503050406030204" pitchFamily="18" charset="0"/>
                                </a:rPr>
                                <m:t>j</m:t>
                              </m:r>
                              <m:sSub>
                                <m:sSubPr>
                                  <m:ctrlPr>
                                    <a:rPr lang="en-US" altLang="ja-JP" sz="2000" b="0" i="1" smtClean="0">
                                      <a:solidFill>
                                        <a:schemeClr val="tx1"/>
                                      </a:solidFill>
                                      <a:latin typeface="Cambria Math" charset="0"/>
                                    </a:rPr>
                                  </m:ctrlPr>
                                </m:sSubPr>
                                <m:e>
                                  <m:r>
                                    <a:rPr lang="en-US" altLang="ja-JP" sz="2000" b="0" i="1" smtClean="0">
                                      <a:solidFill>
                                        <a:schemeClr val="tx1"/>
                                      </a:solidFill>
                                      <a:latin typeface="Cambria Math" panose="02040503050406030204" pitchFamily="18" charset="0"/>
                                    </a:rPr>
                                    <m:t>𝜃</m:t>
                                  </m:r>
                                </m:e>
                                <m:sub>
                                  <m:r>
                                    <a:rPr lang="en-US" altLang="ja-JP" sz="2000" b="0" i="1" smtClean="0">
                                      <a:solidFill>
                                        <a:schemeClr val="tx1"/>
                                      </a:solidFill>
                                      <a:latin typeface="Cambria Math" panose="02040503050406030204" pitchFamily="18" charset="0"/>
                                    </a:rPr>
                                    <m:t>𝑘</m:t>
                                  </m:r>
                                </m:sub>
                              </m:sSub>
                            </m:sup>
                          </m:sSup>
                          <m:r>
                            <a:rPr lang="en-US" altLang="ja-JP" sz="2000" b="0" i="1" smtClean="0">
                              <a:solidFill>
                                <a:schemeClr val="tx1"/>
                              </a:solidFill>
                              <a:latin typeface="Cambria Math" panose="02040503050406030204" pitchFamily="18" charset="0"/>
                            </a:rPr>
                            <m:t>𝛿</m:t>
                          </m:r>
                          <m:r>
                            <a:rPr lang="en-US" altLang="ja-JP" sz="2000" b="0" i="1" smtClean="0">
                              <a:solidFill>
                                <a:schemeClr val="tx1"/>
                              </a:solidFill>
                              <a:latin typeface="Cambria Math" panose="02040503050406030204" pitchFamily="18" charset="0"/>
                            </a:rPr>
                            <m:t>(</m:t>
                          </m:r>
                          <m:r>
                            <a:rPr lang="en-US" altLang="ja-JP" sz="2000" b="0" i="1" smtClean="0">
                              <a:solidFill>
                                <a:schemeClr val="tx1"/>
                              </a:solidFill>
                              <a:latin typeface="Cambria Math" panose="02040503050406030204" pitchFamily="18" charset="0"/>
                            </a:rPr>
                            <m:t>𝑡</m:t>
                          </m:r>
                          <m:r>
                            <a:rPr lang="en-US" altLang="ja-JP" sz="2000" b="0" i="1" smtClean="0">
                              <a:solidFill>
                                <a:schemeClr val="tx1"/>
                              </a:solidFill>
                              <a:latin typeface="Cambria Math" panose="02040503050406030204" pitchFamily="18" charset="0"/>
                            </a:rPr>
                            <m:t>−</m:t>
                          </m:r>
                          <m:sSub>
                            <m:sSubPr>
                              <m:ctrlPr>
                                <a:rPr lang="en-US" altLang="ja-JP" sz="2000" b="0" i="1" smtClean="0">
                                  <a:solidFill>
                                    <a:schemeClr val="tx1"/>
                                  </a:solidFill>
                                  <a:latin typeface="Cambria Math" charset="0"/>
                                </a:rPr>
                              </m:ctrlPr>
                            </m:sSubPr>
                            <m:e>
                              <m:r>
                                <a:rPr lang="en-US" altLang="ja-JP" sz="2000" b="0" i="1" smtClean="0">
                                  <a:solidFill>
                                    <a:schemeClr val="tx1"/>
                                  </a:solidFill>
                                  <a:latin typeface="Cambria Math" panose="02040503050406030204" pitchFamily="18" charset="0"/>
                                </a:rPr>
                                <m:t>𝜏</m:t>
                              </m:r>
                            </m:e>
                            <m:sub>
                              <m:r>
                                <a:rPr lang="en-US" altLang="ja-JP" sz="2000" b="0" i="1" smtClean="0">
                                  <a:solidFill>
                                    <a:schemeClr val="tx1"/>
                                  </a:solidFill>
                                  <a:latin typeface="Cambria Math" panose="02040503050406030204" pitchFamily="18" charset="0"/>
                                </a:rPr>
                                <m:t>𝑘</m:t>
                              </m:r>
                            </m:sub>
                          </m:sSub>
                          <m:r>
                            <a:rPr lang="en-US" altLang="ja-JP" sz="2000" b="0" i="1" smtClean="0">
                              <a:solidFill>
                                <a:schemeClr val="tx1"/>
                              </a:solidFill>
                              <a:latin typeface="Cambria Math" panose="02040503050406030204" pitchFamily="18" charset="0"/>
                            </a:rPr>
                            <m:t>)</m:t>
                          </m:r>
                        </m:e>
                      </m:nary>
                    </m:oMath>
                  </m:oMathPara>
                </a14:m>
                <a:endParaRPr lang="ja-JP" altLang="en-US" sz="2000" dirty="0">
                  <a:solidFill>
                    <a:schemeClr val="tx1"/>
                  </a:solidFill>
                </a:endParaRPr>
              </a:p>
            </p:txBody>
          </p:sp>
        </mc:Choice>
        <mc:Fallback xmlns="">
          <p:sp>
            <p:nvSpPr>
              <p:cNvPr id="69" name="正方形/長方形 68"/>
              <p:cNvSpPr>
                <a:spLocks noRot="1" noChangeAspect="1" noMove="1" noResize="1" noEditPoints="1" noAdjustHandles="1" noChangeArrowheads="1" noChangeShapeType="1" noTextEdit="1"/>
              </p:cNvSpPr>
              <p:nvPr/>
            </p:nvSpPr>
            <p:spPr>
              <a:xfrm>
                <a:off x="1132971" y="2132856"/>
                <a:ext cx="3197606" cy="957826"/>
              </a:xfrm>
              <a:prstGeom prst="rect">
                <a:avLst/>
              </a:prstGeom>
              <a:blipFill rotWithShape="0">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0" name="正方形/長方形 69"/>
              <p:cNvSpPr/>
              <p:nvPr/>
            </p:nvSpPr>
            <p:spPr>
              <a:xfrm>
                <a:off x="1207073" y="4355789"/>
                <a:ext cx="3278590" cy="45557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ja-JP" sz="2000" b="0" i="1" smtClean="0">
                              <a:solidFill>
                                <a:schemeClr val="tx1"/>
                              </a:solidFill>
                              <a:latin typeface="Cambria Math" charset="0"/>
                            </a:rPr>
                          </m:ctrlPr>
                        </m:accPr>
                        <m:e>
                          <m:sSubSup>
                            <m:sSubSupPr>
                              <m:ctrlPr>
                                <a:rPr lang="en-US" altLang="ja-JP" sz="2000" b="0" i="1" smtClean="0">
                                  <a:solidFill>
                                    <a:schemeClr val="tx1"/>
                                  </a:solidFill>
                                  <a:latin typeface="Cambria Math" charset="0"/>
                                </a:rPr>
                              </m:ctrlPr>
                            </m:sSubSupPr>
                            <m:e>
                              <m:r>
                                <a:rPr lang="en-US" altLang="ja-JP" sz="2000" i="1">
                                  <a:solidFill>
                                    <a:schemeClr val="tx1"/>
                                  </a:solidFill>
                                  <a:latin typeface="Cambria Math" panose="02040503050406030204" pitchFamily="18" charset="0"/>
                                </a:rPr>
                                <m:t>𝛽</m:t>
                              </m:r>
                            </m:e>
                            <m:sub>
                              <m:r>
                                <a:rPr lang="en-US" altLang="ja-JP" sz="2000" b="0" i="1" smtClean="0">
                                  <a:solidFill>
                                    <a:schemeClr val="tx1"/>
                                  </a:solidFill>
                                  <a:latin typeface="Cambria Math" panose="02040503050406030204" pitchFamily="18" charset="0"/>
                                </a:rPr>
                                <m:t>𝑘</m:t>
                              </m:r>
                            </m:sub>
                            <m:sup>
                              <m:r>
                                <a:rPr lang="en-US" altLang="ja-JP" sz="2000" b="0" i="1" smtClean="0">
                                  <a:solidFill>
                                    <a:schemeClr val="tx1"/>
                                  </a:solidFill>
                                  <a:latin typeface="Cambria Math" panose="02040503050406030204" pitchFamily="18" charset="0"/>
                                </a:rPr>
                                <m:t>2</m:t>
                              </m:r>
                            </m:sup>
                          </m:sSubSup>
                        </m:e>
                      </m:acc>
                      <m:r>
                        <a:rPr lang="en-US" altLang="ja-JP" sz="2000" i="1">
                          <a:solidFill>
                            <a:schemeClr val="tx1"/>
                          </a:solidFill>
                          <a:latin typeface="Cambria Math" panose="02040503050406030204" pitchFamily="18" charset="0"/>
                          <a:ea typeface="Cambria Math" panose="02040503050406030204" pitchFamily="18" charset="0"/>
                        </a:rPr>
                        <m:t>≡</m:t>
                      </m:r>
                      <m:acc>
                        <m:accPr>
                          <m:chr m:val="̅"/>
                          <m:ctrlPr>
                            <a:rPr lang="en-US" altLang="ja-JP" sz="2000" i="1">
                              <a:solidFill>
                                <a:schemeClr val="tx1"/>
                              </a:solidFill>
                              <a:latin typeface="Cambria Math" charset="0"/>
                            </a:rPr>
                          </m:ctrlPr>
                        </m:accPr>
                        <m:e>
                          <m:sSup>
                            <m:sSupPr>
                              <m:ctrlPr>
                                <a:rPr lang="en-US" altLang="ja-JP" sz="2000" b="0" i="1" smtClean="0">
                                  <a:solidFill>
                                    <a:schemeClr val="tx1"/>
                                  </a:solidFill>
                                  <a:latin typeface="Cambria Math" charset="0"/>
                                </a:rPr>
                              </m:ctrlPr>
                            </m:sSupPr>
                            <m:e>
                              <m:r>
                                <a:rPr lang="en-US" altLang="ja-JP" sz="2000" b="0" i="1" smtClean="0">
                                  <a:solidFill>
                                    <a:schemeClr val="tx1"/>
                                  </a:solidFill>
                                  <a:latin typeface="Cambria Math" panose="02040503050406030204" pitchFamily="18" charset="0"/>
                                </a:rPr>
                                <m:t>𝛽</m:t>
                              </m:r>
                            </m:e>
                            <m:sup>
                              <m:r>
                                <a:rPr lang="en-US" altLang="ja-JP" sz="2000" b="0" i="1" smtClean="0">
                                  <a:solidFill>
                                    <a:schemeClr val="tx1"/>
                                  </a:solidFill>
                                  <a:latin typeface="Cambria Math" panose="02040503050406030204" pitchFamily="18" charset="0"/>
                                </a:rPr>
                                <m:t>2</m:t>
                              </m:r>
                            </m:sup>
                          </m:sSup>
                          <m:d>
                            <m:dPr>
                              <m:ctrlPr>
                                <a:rPr lang="en-US" altLang="ja-JP" sz="2000" b="0" i="1" smtClean="0">
                                  <a:solidFill>
                                    <a:schemeClr val="tx1"/>
                                  </a:solidFill>
                                  <a:latin typeface="Cambria Math" charset="0"/>
                                </a:rPr>
                              </m:ctrlPr>
                            </m:dPr>
                            <m:e>
                              <m:sSub>
                                <m:sSubPr>
                                  <m:ctrlPr>
                                    <a:rPr lang="en-US" altLang="ja-JP" sz="2000" b="0" i="1" smtClean="0">
                                      <a:solidFill>
                                        <a:schemeClr val="tx1"/>
                                      </a:solidFill>
                                      <a:latin typeface="Cambria Math" charset="0"/>
                                    </a:rPr>
                                  </m:ctrlPr>
                                </m:sSubPr>
                                <m:e>
                                  <m:r>
                                    <a:rPr lang="en-US" altLang="ja-JP" sz="2000" b="0" i="1" smtClean="0">
                                      <a:solidFill>
                                        <a:schemeClr val="tx1"/>
                                      </a:solidFill>
                                      <a:latin typeface="Cambria Math" panose="02040503050406030204" pitchFamily="18" charset="0"/>
                                    </a:rPr>
                                    <m:t>𝜏</m:t>
                                  </m:r>
                                </m:e>
                                <m:sub>
                                  <m:r>
                                    <a:rPr lang="en-US" altLang="ja-JP" sz="2000" b="0" i="1" smtClean="0">
                                      <a:solidFill>
                                        <a:schemeClr val="tx1"/>
                                      </a:solidFill>
                                      <a:latin typeface="Cambria Math" panose="02040503050406030204" pitchFamily="18" charset="0"/>
                                    </a:rPr>
                                    <m:t>𝑘</m:t>
                                  </m:r>
                                </m:sub>
                              </m:sSub>
                            </m:e>
                          </m:d>
                        </m:e>
                      </m:acc>
                      <m:r>
                        <a:rPr lang="en-US" altLang="ja-JP" sz="2000" b="0" i="1" smtClean="0">
                          <a:solidFill>
                            <a:schemeClr val="tx1"/>
                          </a:solidFill>
                          <a:latin typeface="Cambria Math" panose="02040503050406030204" pitchFamily="18" charset="0"/>
                        </a:rPr>
                        <m:t>=</m:t>
                      </m:r>
                      <m:acc>
                        <m:accPr>
                          <m:chr m:val="̅"/>
                          <m:ctrlPr>
                            <a:rPr lang="en-US" altLang="ja-JP" sz="2000" i="1">
                              <a:solidFill>
                                <a:schemeClr val="tx1"/>
                              </a:solidFill>
                              <a:latin typeface="Cambria Math" charset="0"/>
                            </a:rPr>
                          </m:ctrlPr>
                        </m:accPr>
                        <m:e>
                          <m:sSup>
                            <m:sSupPr>
                              <m:ctrlPr>
                                <a:rPr lang="en-US" altLang="ja-JP" sz="2000" i="1">
                                  <a:solidFill>
                                    <a:schemeClr val="tx1"/>
                                  </a:solidFill>
                                  <a:latin typeface="Cambria Math" charset="0"/>
                                </a:rPr>
                              </m:ctrlPr>
                            </m:sSupPr>
                            <m:e>
                              <m:r>
                                <a:rPr lang="en-US" altLang="ja-JP" sz="2000" i="1">
                                  <a:solidFill>
                                    <a:schemeClr val="tx1"/>
                                  </a:solidFill>
                                  <a:latin typeface="Cambria Math" panose="02040503050406030204" pitchFamily="18" charset="0"/>
                                </a:rPr>
                                <m:t>𝛽</m:t>
                              </m:r>
                            </m:e>
                            <m:sup>
                              <m:r>
                                <a:rPr lang="en-US" altLang="ja-JP" sz="2000" i="1">
                                  <a:solidFill>
                                    <a:schemeClr val="tx1"/>
                                  </a:solidFill>
                                  <a:latin typeface="Cambria Math" panose="02040503050406030204" pitchFamily="18" charset="0"/>
                                </a:rPr>
                                <m:t>2</m:t>
                              </m:r>
                            </m:sup>
                          </m:sSup>
                          <m:d>
                            <m:dPr>
                              <m:ctrlPr>
                                <a:rPr lang="en-US" altLang="ja-JP" sz="2000" i="1">
                                  <a:solidFill>
                                    <a:schemeClr val="tx1"/>
                                  </a:solidFill>
                                  <a:latin typeface="Cambria Math" charset="0"/>
                                </a:rPr>
                              </m:ctrlPr>
                            </m:dPr>
                            <m:e>
                              <m:r>
                                <a:rPr lang="en-US" altLang="ja-JP" sz="2000" b="0" i="1" smtClean="0">
                                  <a:solidFill>
                                    <a:schemeClr val="tx1"/>
                                  </a:solidFill>
                                  <a:latin typeface="Cambria Math" panose="02040503050406030204" pitchFamily="18" charset="0"/>
                                </a:rPr>
                                <m:t>0</m:t>
                              </m:r>
                            </m:e>
                          </m:d>
                        </m:e>
                      </m:acc>
                      <m:sSup>
                        <m:sSupPr>
                          <m:ctrlPr>
                            <a:rPr lang="en-US" altLang="ja-JP" sz="2000" b="0" i="1" smtClean="0">
                              <a:solidFill>
                                <a:schemeClr val="tx1"/>
                              </a:solidFill>
                              <a:latin typeface="Cambria Math" charset="0"/>
                            </a:rPr>
                          </m:ctrlPr>
                        </m:sSupPr>
                        <m:e>
                          <m:r>
                            <a:rPr lang="en-US" altLang="ja-JP" sz="2000" b="0" i="1" smtClean="0">
                              <a:solidFill>
                                <a:schemeClr val="tx1"/>
                              </a:solidFill>
                              <a:latin typeface="Cambria Math" panose="02040503050406030204" pitchFamily="18" charset="0"/>
                            </a:rPr>
                            <m:t>𝑒</m:t>
                          </m:r>
                        </m:e>
                        <m:sup>
                          <m:r>
                            <a:rPr lang="en-US" altLang="ja-JP" sz="2000" b="0" i="1" smtClean="0">
                              <a:solidFill>
                                <a:schemeClr val="tx1"/>
                              </a:solidFill>
                              <a:latin typeface="Cambria Math" panose="02040503050406030204" pitchFamily="18" charset="0"/>
                            </a:rPr>
                            <m:t>−</m:t>
                          </m:r>
                          <m:sSub>
                            <m:sSubPr>
                              <m:ctrlPr>
                                <a:rPr lang="en-US" altLang="ja-JP" sz="2000" b="0" i="1" smtClean="0">
                                  <a:solidFill>
                                    <a:schemeClr val="tx1"/>
                                  </a:solidFill>
                                  <a:latin typeface="Cambria Math" charset="0"/>
                                </a:rPr>
                              </m:ctrlPr>
                            </m:sSubPr>
                            <m:e>
                              <m:r>
                                <a:rPr lang="en-US" altLang="ja-JP" sz="2000" b="0" i="1" smtClean="0">
                                  <a:solidFill>
                                    <a:schemeClr val="tx1"/>
                                  </a:solidFill>
                                  <a:latin typeface="Cambria Math" panose="02040503050406030204" pitchFamily="18" charset="0"/>
                                </a:rPr>
                                <m:t>𝜏</m:t>
                              </m:r>
                            </m:e>
                            <m:sub>
                              <m:r>
                                <a:rPr lang="en-US" altLang="ja-JP" sz="2000" b="0" i="1" smtClean="0">
                                  <a:solidFill>
                                    <a:schemeClr val="tx1"/>
                                  </a:solidFill>
                                  <a:latin typeface="Cambria Math" panose="02040503050406030204" pitchFamily="18" charset="0"/>
                                </a:rPr>
                                <m:t>𝑘</m:t>
                              </m:r>
                            </m:sub>
                          </m:sSub>
                          <m:r>
                            <a:rPr lang="en-US" altLang="ja-JP" sz="2000" b="0" i="1" smtClean="0">
                              <a:solidFill>
                                <a:schemeClr val="tx1"/>
                              </a:solidFill>
                              <a:latin typeface="Cambria Math" panose="02040503050406030204" pitchFamily="18" charset="0"/>
                            </a:rPr>
                            <m:t>/</m:t>
                          </m:r>
                          <m:r>
                            <a:rPr lang="en-US" altLang="ja-JP" sz="2000" b="0" i="1" smtClean="0">
                              <a:solidFill>
                                <a:schemeClr val="tx1"/>
                              </a:solidFill>
                              <a:latin typeface="Cambria Math" panose="02040503050406030204" pitchFamily="18" charset="0"/>
                            </a:rPr>
                            <m:t>𝛾</m:t>
                          </m:r>
                        </m:sup>
                      </m:sSup>
                    </m:oMath>
                  </m:oMathPara>
                </a14:m>
                <a:endParaRPr lang="ja-JP" altLang="en-US" sz="2000" dirty="0">
                  <a:solidFill>
                    <a:schemeClr val="tx1"/>
                  </a:solidFill>
                </a:endParaRPr>
              </a:p>
            </p:txBody>
          </p:sp>
        </mc:Choice>
        <mc:Fallback xmlns="">
          <p:sp>
            <p:nvSpPr>
              <p:cNvPr id="70" name="正方形/長方形 69"/>
              <p:cNvSpPr>
                <a:spLocks noRot="1" noChangeAspect="1" noMove="1" noResize="1" noEditPoints="1" noAdjustHandles="1" noChangeArrowheads="1" noChangeShapeType="1" noTextEdit="1"/>
              </p:cNvSpPr>
              <p:nvPr/>
            </p:nvSpPr>
            <p:spPr>
              <a:xfrm>
                <a:off x="1207073" y="4355789"/>
                <a:ext cx="3278590" cy="455574"/>
              </a:xfrm>
              <a:prstGeom prst="rect">
                <a:avLst/>
              </a:prstGeom>
              <a:blipFill rotWithShape="0">
                <a:blip r:embed="rId5"/>
                <a:stretch>
                  <a:fillRect b="-13514"/>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1" name="正方形/長方形 70"/>
              <p:cNvSpPr/>
              <p:nvPr/>
            </p:nvSpPr>
            <p:spPr>
              <a:xfrm>
                <a:off x="1207073" y="4832824"/>
                <a:ext cx="2393604" cy="395942"/>
              </a:xfrm>
              <a:prstGeom prst="rect">
                <a:avLst/>
              </a:prstGeom>
            </p:spPr>
            <p:txBody>
              <a:bodyPr wrap="none">
                <a:spAutoFit/>
              </a:bodyPr>
              <a:lstStyle/>
              <a:p>
                <a:r>
                  <a:rPr lang="en-US" altLang="ja-JP" sz="1800" dirty="0" smtClean="0">
                    <a:solidFill>
                      <a:schemeClr val="tx1"/>
                    </a:solidFill>
                  </a:rPr>
                  <a:t>where </a:t>
                </a:r>
                <a14:m>
                  <m:oMath xmlns:m="http://schemas.openxmlformats.org/officeDocument/2006/math">
                    <m:acc>
                      <m:accPr>
                        <m:chr m:val="̅"/>
                        <m:ctrlPr>
                          <a:rPr lang="en-US" altLang="ja-JP" sz="1800" i="1" smtClean="0">
                            <a:solidFill>
                              <a:schemeClr val="tx1"/>
                            </a:solidFill>
                            <a:latin typeface="Cambria Math" charset="0"/>
                          </a:rPr>
                        </m:ctrlPr>
                      </m:accPr>
                      <m:e>
                        <m:sSup>
                          <m:sSupPr>
                            <m:ctrlPr>
                              <a:rPr lang="en-US" altLang="ja-JP" sz="1800" i="1">
                                <a:solidFill>
                                  <a:schemeClr val="tx1"/>
                                </a:solidFill>
                                <a:latin typeface="Cambria Math" charset="0"/>
                              </a:rPr>
                            </m:ctrlPr>
                          </m:sSupPr>
                          <m:e>
                            <m:r>
                              <a:rPr lang="en-US" altLang="ja-JP" sz="1800" i="1">
                                <a:solidFill>
                                  <a:schemeClr val="tx1"/>
                                </a:solidFill>
                                <a:latin typeface="Cambria Math" panose="02040503050406030204" pitchFamily="18" charset="0"/>
                              </a:rPr>
                              <m:t>𝛽</m:t>
                            </m:r>
                          </m:e>
                          <m:sup>
                            <m:r>
                              <a:rPr lang="en-US" altLang="ja-JP" sz="1800" i="1">
                                <a:solidFill>
                                  <a:schemeClr val="tx1"/>
                                </a:solidFill>
                                <a:latin typeface="Cambria Math" panose="02040503050406030204" pitchFamily="18" charset="0"/>
                              </a:rPr>
                              <m:t>2</m:t>
                            </m:r>
                          </m:sup>
                        </m:sSup>
                        <m:d>
                          <m:dPr>
                            <m:ctrlPr>
                              <a:rPr lang="en-US" altLang="ja-JP" sz="1800" i="1">
                                <a:solidFill>
                                  <a:schemeClr val="tx1"/>
                                </a:solidFill>
                                <a:latin typeface="Cambria Math" charset="0"/>
                              </a:rPr>
                            </m:ctrlPr>
                          </m:dPr>
                          <m:e>
                            <m:r>
                              <a:rPr lang="en-US" altLang="ja-JP" sz="1800" b="0" i="1" smtClean="0">
                                <a:solidFill>
                                  <a:schemeClr val="tx1"/>
                                </a:solidFill>
                                <a:latin typeface="Cambria Math" panose="02040503050406030204" pitchFamily="18" charset="0"/>
                              </a:rPr>
                              <m:t>0</m:t>
                            </m:r>
                          </m:e>
                        </m:d>
                      </m:e>
                    </m:acc>
                    <m:r>
                      <a:rPr lang="en-US" altLang="ja-JP" sz="1800" b="0" i="1" smtClean="0">
                        <a:solidFill>
                          <a:schemeClr val="tx1"/>
                        </a:solidFill>
                        <a:latin typeface="Cambria Math" panose="02040503050406030204" pitchFamily="18" charset="0"/>
                      </a:rPr>
                      <m:t>=</m:t>
                    </m:r>
                    <m:sSubSup>
                      <m:sSubSupPr>
                        <m:ctrlPr>
                          <a:rPr lang="en-US" altLang="ja-JP" sz="1800" b="0" i="1" smtClean="0">
                            <a:solidFill>
                              <a:schemeClr val="tx1"/>
                            </a:solidFill>
                            <a:latin typeface="Cambria Math" charset="0"/>
                          </a:rPr>
                        </m:ctrlPr>
                      </m:sSubSupPr>
                      <m:e>
                        <m:r>
                          <a:rPr lang="en-US" altLang="ja-JP" sz="1800" i="1">
                            <a:solidFill>
                              <a:schemeClr val="tx1"/>
                            </a:solidFill>
                            <a:latin typeface="Cambria Math" panose="02040503050406030204" pitchFamily="18" charset="0"/>
                          </a:rPr>
                          <m:t>𝛽</m:t>
                        </m:r>
                      </m:e>
                      <m:sub>
                        <m:r>
                          <m:rPr>
                            <m:sty m:val="p"/>
                          </m:rPr>
                          <a:rPr lang="en-US" altLang="ja-JP" sz="1800" b="0" i="0" smtClean="0">
                            <a:solidFill>
                              <a:schemeClr val="tx1"/>
                            </a:solidFill>
                            <a:latin typeface="Cambria Math" panose="02040503050406030204" pitchFamily="18" charset="0"/>
                          </a:rPr>
                          <m:t>LoS</m:t>
                        </m:r>
                      </m:sub>
                      <m:sup>
                        <m:r>
                          <a:rPr lang="en-US" altLang="ja-JP" sz="1800" i="1">
                            <a:solidFill>
                              <a:schemeClr val="tx1"/>
                            </a:solidFill>
                            <a:latin typeface="Cambria Math" panose="02040503050406030204" pitchFamily="18" charset="0"/>
                          </a:rPr>
                          <m:t>2</m:t>
                        </m:r>
                      </m:sup>
                    </m:sSubSup>
                    <m:r>
                      <a:rPr lang="en-US" altLang="ja-JP" sz="1800" b="0" i="1" smtClean="0">
                        <a:solidFill>
                          <a:schemeClr val="tx1"/>
                        </a:solidFill>
                        <a:latin typeface="Cambria Math" panose="02040503050406030204" pitchFamily="18" charset="0"/>
                      </a:rPr>
                      <m:t>/</m:t>
                    </m:r>
                    <m:r>
                      <a:rPr lang="en-US" altLang="ja-JP" sz="1800" b="0" i="1" smtClean="0">
                        <a:solidFill>
                          <a:schemeClr val="tx1"/>
                        </a:solidFill>
                        <a:latin typeface="Cambria Math" panose="02040503050406030204" pitchFamily="18" charset="0"/>
                      </a:rPr>
                      <m:t>𝐾</m:t>
                    </m:r>
                  </m:oMath>
                </a14:m>
                <a:endParaRPr lang="ja-JP" altLang="en-US" sz="1800" dirty="0">
                  <a:solidFill>
                    <a:schemeClr val="tx1"/>
                  </a:solidFill>
                </a:endParaRPr>
              </a:p>
            </p:txBody>
          </p:sp>
        </mc:Choice>
        <mc:Fallback xmlns="">
          <p:sp>
            <p:nvSpPr>
              <p:cNvPr id="71" name="正方形/長方形 70"/>
              <p:cNvSpPr>
                <a:spLocks noRot="1" noChangeAspect="1" noMove="1" noResize="1" noEditPoints="1" noAdjustHandles="1" noChangeArrowheads="1" noChangeShapeType="1" noTextEdit="1"/>
              </p:cNvSpPr>
              <p:nvPr/>
            </p:nvSpPr>
            <p:spPr>
              <a:xfrm>
                <a:off x="1207073" y="4832824"/>
                <a:ext cx="2393604" cy="395942"/>
              </a:xfrm>
              <a:prstGeom prst="rect">
                <a:avLst/>
              </a:prstGeom>
              <a:blipFill rotWithShape="0">
                <a:blip r:embed="rId6"/>
                <a:stretch>
                  <a:fillRect l="-2036" t="-3077" b="-2307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9" name="正方形/長方形 8"/>
              <p:cNvSpPr/>
              <p:nvPr/>
            </p:nvSpPr>
            <p:spPr>
              <a:xfrm>
                <a:off x="1152128" y="3053036"/>
                <a:ext cx="4015589" cy="830997"/>
              </a:xfrm>
              <a:prstGeom prst="rect">
                <a:avLst/>
              </a:prstGeom>
            </p:spPr>
            <p:txBody>
              <a:bodyPr wrap="square">
                <a:spAutoFit/>
              </a:bodyPr>
              <a:lstStyle/>
              <a:p>
                <a14:m>
                  <m:oMath xmlns:m="http://schemas.openxmlformats.org/officeDocument/2006/math">
                    <m:sSub>
                      <m:sSubPr>
                        <m:ctrlPr>
                          <a:rPr lang="en-US" altLang="ja-JP" sz="1600" i="1">
                            <a:solidFill>
                              <a:schemeClr val="tx1"/>
                            </a:solidFill>
                            <a:latin typeface="Cambria Math" charset="0"/>
                          </a:rPr>
                        </m:ctrlPr>
                      </m:sSubPr>
                      <m:e>
                        <m:r>
                          <a:rPr lang="en-US" altLang="ja-JP" sz="1600" i="1">
                            <a:solidFill>
                              <a:schemeClr val="tx1"/>
                            </a:solidFill>
                            <a:latin typeface="Cambria Math" panose="02040503050406030204" pitchFamily="18" charset="0"/>
                          </a:rPr>
                          <m:t>𝜏</m:t>
                        </m:r>
                      </m:e>
                      <m:sub>
                        <m:r>
                          <a:rPr lang="en-US" altLang="ja-JP" sz="1600" i="1">
                            <a:solidFill>
                              <a:schemeClr val="tx1"/>
                            </a:solidFill>
                            <a:latin typeface="Cambria Math" panose="02040503050406030204" pitchFamily="18" charset="0"/>
                          </a:rPr>
                          <m:t>𝑘</m:t>
                        </m:r>
                      </m:sub>
                    </m:sSub>
                  </m:oMath>
                </a14:m>
                <a:r>
                  <a:rPr lang="en-US" altLang="ja-JP" sz="1600" dirty="0" smtClean="0">
                    <a:solidFill>
                      <a:srgbClr val="000000"/>
                    </a:solidFill>
                    <a:latin typeface="Times New Roman" panose="02020603050405020304" pitchFamily="18" charset="0"/>
                  </a:rPr>
                  <a:t>: arrival </a:t>
                </a:r>
                <a:r>
                  <a:rPr lang="en-US" altLang="ja-JP" sz="1600" dirty="0">
                    <a:solidFill>
                      <a:srgbClr val="000000"/>
                    </a:solidFill>
                    <a:latin typeface="Times New Roman" panose="02020603050405020304" pitchFamily="18" charset="0"/>
                  </a:rPr>
                  <a:t>time of the </a:t>
                </a:r>
                <a:r>
                  <a:rPr lang="en-US" altLang="ja-JP" sz="1600" i="1" dirty="0">
                    <a:solidFill>
                      <a:srgbClr val="000000"/>
                    </a:solidFill>
                    <a:latin typeface="Times New Roman" panose="02020603050405020304" pitchFamily="18" charset="0"/>
                  </a:rPr>
                  <a:t>k</a:t>
                </a:r>
                <a:r>
                  <a:rPr lang="en-US" altLang="ja-JP" sz="1600" dirty="0">
                    <a:solidFill>
                      <a:srgbClr val="000000"/>
                    </a:solidFill>
                    <a:latin typeface="Times New Roman" panose="02020603050405020304" pitchFamily="18" charset="0"/>
                  </a:rPr>
                  <a:t>-</a:t>
                </a:r>
                <a:r>
                  <a:rPr lang="en-US" altLang="ja-JP" sz="1600" dirty="0" err="1">
                    <a:solidFill>
                      <a:srgbClr val="000000"/>
                    </a:solidFill>
                    <a:latin typeface="Times New Roman" panose="02020603050405020304" pitchFamily="18" charset="0"/>
                  </a:rPr>
                  <a:t>th</a:t>
                </a:r>
                <a:r>
                  <a:rPr lang="en-US" altLang="ja-JP" sz="1600" dirty="0">
                    <a:solidFill>
                      <a:srgbClr val="000000"/>
                    </a:solidFill>
                    <a:latin typeface="Times New Roman" panose="02020603050405020304" pitchFamily="18" charset="0"/>
                  </a:rPr>
                  <a:t> cluster measured </a:t>
                </a:r>
                <a:r>
                  <a:rPr lang="en-US" altLang="ja-JP" sz="1600" dirty="0" smtClean="0">
                    <a:solidFill>
                      <a:srgbClr val="000000"/>
                    </a:solidFill>
                    <a:latin typeface="Times New Roman" panose="02020603050405020304" pitchFamily="18" charset="0"/>
                  </a:rPr>
                  <a:t> </a:t>
                </a:r>
                <a:br>
                  <a:rPr lang="en-US" altLang="ja-JP" sz="1600" dirty="0" smtClean="0">
                    <a:solidFill>
                      <a:srgbClr val="000000"/>
                    </a:solidFill>
                    <a:latin typeface="Times New Roman" panose="02020603050405020304" pitchFamily="18" charset="0"/>
                  </a:rPr>
                </a:br>
                <a:r>
                  <a:rPr lang="en-US" altLang="ja-JP" sz="1600" dirty="0" smtClean="0">
                    <a:solidFill>
                      <a:srgbClr val="000000"/>
                    </a:solidFill>
                    <a:latin typeface="Times New Roman" panose="02020603050405020304" pitchFamily="18" charset="0"/>
                  </a:rPr>
                  <a:t>       from </a:t>
                </a:r>
                <a:r>
                  <a:rPr lang="en-US" altLang="ja-JP" sz="1600" dirty="0">
                    <a:solidFill>
                      <a:srgbClr val="000000"/>
                    </a:solidFill>
                    <a:latin typeface="Times New Roman" panose="02020603050405020304" pitchFamily="18" charset="0"/>
                  </a:rPr>
                  <a:t>the arrival time of the LOS </a:t>
                </a:r>
                <a:r>
                  <a:rPr lang="en-US" altLang="ja-JP" sz="1600" dirty="0" smtClean="0">
                    <a:solidFill>
                      <a:srgbClr val="000000"/>
                    </a:solidFill>
                    <a:latin typeface="Times New Roman" panose="02020603050405020304" pitchFamily="18" charset="0"/>
                  </a:rPr>
                  <a:t>ray</a:t>
                </a:r>
              </a:p>
              <a:p>
                <a14:m>
                  <m:oMath xmlns:m="http://schemas.openxmlformats.org/officeDocument/2006/math">
                    <m:sSub>
                      <m:sSubPr>
                        <m:ctrlPr>
                          <a:rPr lang="en-US" altLang="ja-JP" sz="1600" i="1">
                            <a:solidFill>
                              <a:schemeClr val="tx1"/>
                            </a:solidFill>
                            <a:latin typeface="Cambria Math" charset="0"/>
                          </a:rPr>
                        </m:ctrlPr>
                      </m:sSubPr>
                      <m:e>
                        <m:r>
                          <a:rPr lang="en-US" altLang="ja-JP" sz="1600" i="1">
                            <a:solidFill>
                              <a:schemeClr val="tx1"/>
                            </a:solidFill>
                            <a:latin typeface="Cambria Math" panose="02040503050406030204" pitchFamily="18" charset="0"/>
                          </a:rPr>
                          <m:t>𝛽</m:t>
                        </m:r>
                      </m:e>
                      <m:sub>
                        <m:r>
                          <a:rPr lang="en-US" altLang="ja-JP" sz="1600" i="1">
                            <a:solidFill>
                              <a:schemeClr val="tx1"/>
                            </a:solidFill>
                            <a:latin typeface="Cambria Math" panose="02040503050406030204" pitchFamily="18" charset="0"/>
                          </a:rPr>
                          <m:t>𝑘</m:t>
                        </m:r>
                      </m:sub>
                    </m:sSub>
                  </m:oMath>
                </a14:m>
                <a:r>
                  <a:rPr lang="en-US" altLang="ja-JP" sz="1600" dirty="0" smtClean="0">
                    <a:solidFill>
                      <a:srgbClr val="000000"/>
                    </a:solidFill>
                    <a:latin typeface="Times New Roman" panose="02020603050405020304" pitchFamily="18" charset="0"/>
                  </a:rPr>
                  <a:t> and </a:t>
                </a:r>
                <a14:m>
                  <m:oMath xmlns:m="http://schemas.openxmlformats.org/officeDocument/2006/math">
                    <m:sSub>
                      <m:sSubPr>
                        <m:ctrlPr>
                          <a:rPr lang="en-US" altLang="ja-JP" sz="1600" i="1">
                            <a:solidFill>
                              <a:schemeClr val="tx1"/>
                            </a:solidFill>
                            <a:latin typeface="Cambria Math" charset="0"/>
                          </a:rPr>
                        </m:ctrlPr>
                      </m:sSubPr>
                      <m:e>
                        <m:r>
                          <a:rPr lang="en-US" altLang="ja-JP" sz="1600" i="1">
                            <a:solidFill>
                              <a:schemeClr val="tx1"/>
                            </a:solidFill>
                            <a:latin typeface="Cambria Math" panose="02040503050406030204" pitchFamily="18" charset="0"/>
                          </a:rPr>
                          <m:t>𝜃</m:t>
                        </m:r>
                      </m:e>
                      <m:sub>
                        <m:r>
                          <a:rPr lang="en-US" altLang="ja-JP" sz="1600" i="1">
                            <a:solidFill>
                              <a:schemeClr val="tx1"/>
                            </a:solidFill>
                            <a:latin typeface="Cambria Math" panose="02040503050406030204" pitchFamily="18" charset="0"/>
                          </a:rPr>
                          <m:t>𝑘</m:t>
                        </m:r>
                      </m:sub>
                    </m:sSub>
                  </m:oMath>
                </a14:m>
                <a:r>
                  <a:rPr lang="en-US" altLang="ja-JP" sz="1600" dirty="0" smtClean="0">
                    <a:solidFill>
                      <a:srgbClr val="000000"/>
                    </a:solidFill>
                    <a:latin typeface="Times New Roman" panose="02020603050405020304" pitchFamily="18" charset="0"/>
                  </a:rPr>
                  <a:t>: gain </a:t>
                </a:r>
                <a:r>
                  <a:rPr lang="en-US" altLang="ja-JP" sz="1600" dirty="0">
                    <a:solidFill>
                      <a:srgbClr val="000000"/>
                    </a:solidFill>
                    <a:latin typeface="Times New Roman" panose="02020603050405020304" pitchFamily="18" charset="0"/>
                  </a:rPr>
                  <a:t>and phase of the </a:t>
                </a:r>
                <a:r>
                  <a:rPr lang="en-US" altLang="ja-JP" sz="1600" i="1" dirty="0">
                    <a:solidFill>
                      <a:srgbClr val="000000"/>
                    </a:solidFill>
                    <a:latin typeface="Times New Roman" panose="02020603050405020304" pitchFamily="18" charset="0"/>
                  </a:rPr>
                  <a:t>k</a:t>
                </a:r>
                <a:r>
                  <a:rPr lang="en-US" altLang="ja-JP" sz="1600" dirty="0">
                    <a:solidFill>
                      <a:srgbClr val="000000"/>
                    </a:solidFill>
                    <a:latin typeface="Times New Roman" panose="02020603050405020304" pitchFamily="18" charset="0"/>
                  </a:rPr>
                  <a:t>-</a:t>
                </a:r>
                <a:r>
                  <a:rPr lang="en-US" altLang="ja-JP" sz="1600" dirty="0" err="1">
                    <a:solidFill>
                      <a:srgbClr val="000000"/>
                    </a:solidFill>
                    <a:latin typeface="Times New Roman" panose="02020603050405020304" pitchFamily="18" charset="0"/>
                  </a:rPr>
                  <a:t>th</a:t>
                </a:r>
                <a:r>
                  <a:rPr lang="en-US" altLang="ja-JP" sz="1600" dirty="0">
                    <a:solidFill>
                      <a:srgbClr val="000000"/>
                    </a:solidFill>
                    <a:latin typeface="Times New Roman" panose="02020603050405020304" pitchFamily="18" charset="0"/>
                  </a:rPr>
                  <a:t> </a:t>
                </a:r>
                <a:r>
                  <a:rPr lang="en-US" altLang="ja-JP" sz="1600" dirty="0" smtClean="0">
                    <a:solidFill>
                      <a:srgbClr val="000000"/>
                    </a:solidFill>
                    <a:latin typeface="Times New Roman" panose="02020603050405020304" pitchFamily="18" charset="0"/>
                  </a:rPr>
                  <a:t>cluster</a:t>
                </a:r>
                <a:endParaRPr lang="ja-JP" altLang="en-US" sz="1600" dirty="0"/>
              </a:p>
            </p:txBody>
          </p:sp>
        </mc:Choice>
        <mc:Fallback xmlns="">
          <p:sp>
            <p:nvSpPr>
              <p:cNvPr id="9" name="正方形/長方形 8"/>
              <p:cNvSpPr>
                <a:spLocks noRot="1" noChangeAspect="1" noMove="1" noResize="1" noEditPoints="1" noAdjustHandles="1" noChangeArrowheads="1" noChangeShapeType="1" noTextEdit="1"/>
              </p:cNvSpPr>
              <p:nvPr/>
            </p:nvSpPr>
            <p:spPr>
              <a:xfrm>
                <a:off x="1152128" y="3053036"/>
                <a:ext cx="4015589" cy="830997"/>
              </a:xfrm>
              <a:prstGeom prst="rect">
                <a:avLst/>
              </a:prstGeom>
              <a:blipFill rotWithShape="0">
                <a:blip r:embed="rId7"/>
                <a:stretch>
                  <a:fillRect l="-152" t="-2206" b="-8824"/>
                </a:stretch>
              </a:blipFill>
            </p:spPr>
            <p:txBody>
              <a:bodyPr/>
              <a:lstStyle/>
              <a:p>
                <a:r>
                  <a:rPr lang="ja-JP" altLang="en-US">
                    <a:noFill/>
                  </a:rPr>
                  <a:t> </a:t>
                </a:r>
              </a:p>
            </p:txBody>
          </p:sp>
        </mc:Fallback>
      </mc:AlternateContent>
      <p:sp>
        <p:nvSpPr>
          <p:cNvPr id="75" name="Shape 504"/>
          <p:cNvSpPr/>
          <p:nvPr/>
        </p:nvSpPr>
        <p:spPr>
          <a:xfrm>
            <a:off x="5872855" y="3694056"/>
            <a:ext cx="2854652" cy="286846"/>
          </a:xfrm>
          <a:prstGeom prst="rect">
            <a:avLst/>
          </a:prstGeom>
          <a:ln w="12700">
            <a:miter lim="400000"/>
          </a:ln>
          <a:extLst>
            <a:ext uri="{C572A759-6A51-4108-AA02-DFA0A04FC94B}">
              <ma14:wrappingTextBoxFlag xmlns:ma14="http://schemas.microsoft.com/office/mac/drawingml/2011/main" val="1"/>
            </a:ext>
          </a:extLst>
        </p:spPr>
        <p:txBody>
          <a:bodyPr lIns="45719" rIns="45719"/>
          <a:lstStyle>
            <a:lvl1pPr>
              <a:defRPr sz="1500">
                <a:latin typeface="メイリオ"/>
                <a:ea typeface="メイリオ"/>
                <a:cs typeface="メイリオ"/>
                <a:sym typeface="メイリオ"/>
              </a:defRPr>
            </a:lvl1pPr>
          </a:lstStyle>
          <a:p>
            <a:pPr algn="ctr"/>
            <a:r>
              <a:rPr lang="en-US" dirty="0" smtClean="0">
                <a:solidFill>
                  <a:schemeClr val="tx1"/>
                </a:solidFill>
                <a:latin typeface="+mj-lt"/>
              </a:rPr>
              <a:t>Structure of impulse response</a:t>
            </a:r>
            <a:endParaRPr dirty="0">
              <a:solidFill>
                <a:schemeClr val="tx1"/>
              </a:solidFill>
              <a:latin typeface="+mj-lt"/>
            </a:endParaRPr>
          </a:p>
        </p:txBody>
      </p:sp>
      <p:grpSp>
        <p:nvGrpSpPr>
          <p:cNvPr id="76" name="Group 180"/>
          <p:cNvGrpSpPr/>
          <p:nvPr/>
        </p:nvGrpSpPr>
        <p:grpSpPr>
          <a:xfrm>
            <a:off x="5221577" y="1484784"/>
            <a:ext cx="3958935" cy="2402690"/>
            <a:chOff x="-82003" y="-103194"/>
            <a:chExt cx="3958934" cy="2402688"/>
          </a:xfrm>
        </p:grpSpPr>
        <p:sp>
          <p:nvSpPr>
            <p:cNvPr id="77" name="Shape 141"/>
            <p:cNvSpPr/>
            <p:nvPr/>
          </p:nvSpPr>
          <p:spPr>
            <a:xfrm>
              <a:off x="163714" y="1719735"/>
              <a:ext cx="3573040" cy="1"/>
            </a:xfrm>
            <a:prstGeom prst="line">
              <a:avLst/>
            </a:prstGeom>
            <a:noFill/>
            <a:ln w="25400" cap="flat">
              <a:solidFill>
                <a:srgbClr val="000000"/>
              </a:solidFill>
              <a:prstDash val="solid"/>
              <a:round/>
              <a:tailEnd type="triangle" w="med" len="med"/>
            </a:ln>
            <a:effectLst/>
          </p:spPr>
          <p:txBody>
            <a:bodyPr wrap="square" lIns="45719" tIns="45719" rIns="45719" bIns="45719" numCol="1" anchor="t">
              <a:noAutofit/>
            </a:bodyPr>
            <a:lstStyle/>
            <a:p>
              <a:pPr>
                <a:defRPr sz="2400">
                  <a:latin typeface="+mj-lt"/>
                  <a:ea typeface="+mj-ea"/>
                  <a:cs typeface="+mj-cs"/>
                  <a:sym typeface="Times New Roman"/>
                </a:defRPr>
              </a:pPr>
              <a:endParaRPr>
                <a:solidFill>
                  <a:schemeClr val="tx1"/>
                </a:solidFill>
              </a:endParaRPr>
            </a:p>
          </p:txBody>
        </p:sp>
        <p:sp>
          <p:nvSpPr>
            <p:cNvPr id="78" name="Shape 142"/>
            <p:cNvSpPr/>
            <p:nvPr/>
          </p:nvSpPr>
          <p:spPr>
            <a:xfrm flipV="1">
              <a:off x="646284" y="-103194"/>
              <a:ext cx="1" cy="1819556"/>
            </a:xfrm>
            <a:prstGeom prst="line">
              <a:avLst/>
            </a:prstGeom>
            <a:noFill/>
            <a:ln w="25400" cap="flat">
              <a:solidFill>
                <a:srgbClr val="000000"/>
              </a:solidFill>
              <a:prstDash val="solid"/>
              <a:round/>
              <a:tailEnd type="triangle" w="med" len="med"/>
            </a:ln>
            <a:effectLst/>
          </p:spPr>
          <p:txBody>
            <a:bodyPr wrap="square" lIns="45719" tIns="45719" rIns="45719" bIns="45719" numCol="1" anchor="t">
              <a:noAutofit/>
            </a:bodyPr>
            <a:lstStyle/>
            <a:p>
              <a:pPr>
                <a:defRPr sz="2400">
                  <a:latin typeface="+mj-lt"/>
                  <a:ea typeface="+mj-ea"/>
                  <a:cs typeface="+mj-cs"/>
                  <a:sym typeface="Times New Roman"/>
                </a:defRPr>
              </a:pPr>
              <a:endParaRPr>
                <a:solidFill>
                  <a:schemeClr val="tx1"/>
                </a:solidFill>
              </a:endParaRPr>
            </a:p>
          </p:txBody>
        </p:sp>
        <p:sp>
          <p:nvSpPr>
            <p:cNvPr id="79" name="Shape 143"/>
            <p:cNvSpPr/>
            <p:nvPr/>
          </p:nvSpPr>
          <p:spPr>
            <a:xfrm flipV="1">
              <a:off x="646284" y="229055"/>
              <a:ext cx="1" cy="1459813"/>
            </a:xfrm>
            <a:prstGeom prst="line">
              <a:avLst/>
            </a:prstGeom>
            <a:noFill/>
            <a:ln w="25400" cap="flat">
              <a:solidFill>
                <a:srgbClr val="FF2600"/>
              </a:solidFill>
              <a:prstDash val="solid"/>
              <a:round/>
              <a:tailEnd type="oval" w="med" len="med"/>
            </a:ln>
            <a:effectLst/>
          </p:spPr>
          <p:txBody>
            <a:bodyPr wrap="square" lIns="45719" tIns="45719" rIns="45719" bIns="45719" numCol="1" anchor="t">
              <a:noAutofit/>
            </a:bodyPr>
            <a:lstStyle/>
            <a:p>
              <a:pPr>
                <a:defRPr sz="2400">
                  <a:latin typeface="+mj-lt"/>
                  <a:ea typeface="+mj-ea"/>
                  <a:cs typeface="+mj-cs"/>
                  <a:sym typeface="Times New Roman"/>
                </a:defRPr>
              </a:pPr>
              <a:endParaRPr>
                <a:solidFill>
                  <a:schemeClr val="tx1"/>
                </a:solidFill>
              </a:endParaRPr>
            </a:p>
          </p:txBody>
        </p:sp>
        <p:sp>
          <p:nvSpPr>
            <p:cNvPr id="80" name="Shape 144"/>
            <p:cNvSpPr/>
            <p:nvPr/>
          </p:nvSpPr>
          <p:spPr>
            <a:xfrm flipV="1">
              <a:off x="1489417" y="1311893"/>
              <a:ext cx="1" cy="400807"/>
            </a:xfrm>
            <a:prstGeom prst="line">
              <a:avLst/>
            </a:prstGeom>
            <a:noFill/>
            <a:ln w="25400" cap="flat">
              <a:solidFill>
                <a:schemeClr val="accent2">
                  <a:lumOff val="12500"/>
                </a:schemeClr>
              </a:solidFill>
              <a:prstDash val="solid"/>
              <a:round/>
              <a:tailEnd type="oval" w="med" len="med"/>
            </a:ln>
            <a:effectLst/>
          </p:spPr>
          <p:txBody>
            <a:bodyPr wrap="square" lIns="45719" tIns="45719" rIns="45719" bIns="45719" numCol="1" anchor="t">
              <a:noAutofit/>
            </a:bodyPr>
            <a:lstStyle/>
            <a:p>
              <a:pPr>
                <a:defRPr sz="2400">
                  <a:latin typeface="+mj-lt"/>
                  <a:ea typeface="+mj-ea"/>
                  <a:cs typeface="+mj-cs"/>
                  <a:sym typeface="Times New Roman"/>
                </a:defRPr>
              </a:pPr>
              <a:endParaRPr>
                <a:solidFill>
                  <a:schemeClr val="tx1"/>
                </a:solidFill>
              </a:endParaRPr>
            </a:p>
          </p:txBody>
        </p:sp>
        <p:sp>
          <p:nvSpPr>
            <p:cNvPr id="81" name="Shape 183"/>
            <p:cNvSpPr/>
            <p:nvPr/>
          </p:nvSpPr>
          <p:spPr>
            <a:xfrm>
              <a:off x="653555" y="725466"/>
              <a:ext cx="2840283" cy="86705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042" y="14080"/>
                    <a:pt x="8242" y="21280"/>
                    <a:pt x="21600" y="21600"/>
                  </a:cubicBezTo>
                </a:path>
              </a:pathLst>
            </a:custGeom>
            <a:noFill/>
            <a:ln w="25400" cap="flat">
              <a:solidFill>
                <a:schemeClr val="accent2">
                  <a:lumOff val="12500"/>
                </a:schemeClr>
              </a:solidFill>
              <a:custDash>
                <a:ds d="200000" sp="200000"/>
              </a:custDash>
              <a:miter lim="400000"/>
            </a:ln>
            <a:effectLst/>
          </p:spPr>
          <p:txBody>
            <a:bodyPr/>
            <a:lstStyle/>
            <a:p>
              <a:endParaRPr>
                <a:solidFill>
                  <a:schemeClr val="tx1"/>
                </a:solidFill>
              </a:endParaRPr>
            </a:p>
          </p:txBody>
        </p:sp>
        <p:sp>
          <p:nvSpPr>
            <p:cNvPr id="82" name="Shape 146"/>
            <p:cNvSpPr/>
            <p:nvPr/>
          </p:nvSpPr>
          <p:spPr>
            <a:xfrm flipV="1">
              <a:off x="1816325" y="1419360"/>
              <a:ext cx="1" cy="312555"/>
            </a:xfrm>
            <a:prstGeom prst="line">
              <a:avLst/>
            </a:prstGeom>
            <a:noFill/>
            <a:ln w="25400" cap="flat">
              <a:solidFill>
                <a:schemeClr val="accent2">
                  <a:lumOff val="12500"/>
                </a:schemeClr>
              </a:solidFill>
              <a:prstDash val="solid"/>
              <a:round/>
              <a:tailEnd type="oval" w="med" len="med"/>
            </a:ln>
            <a:effectLst/>
          </p:spPr>
          <p:txBody>
            <a:bodyPr wrap="square" lIns="45719" tIns="45719" rIns="45719" bIns="45719" numCol="1" anchor="t">
              <a:noAutofit/>
            </a:bodyPr>
            <a:lstStyle/>
            <a:p>
              <a:pPr>
                <a:defRPr sz="2400">
                  <a:latin typeface="+mj-lt"/>
                  <a:ea typeface="+mj-ea"/>
                  <a:cs typeface="+mj-cs"/>
                  <a:sym typeface="Times New Roman"/>
                </a:defRPr>
              </a:pPr>
              <a:endParaRPr>
                <a:solidFill>
                  <a:schemeClr val="tx1"/>
                </a:solidFill>
              </a:endParaRPr>
            </a:p>
          </p:txBody>
        </p:sp>
        <p:sp>
          <p:nvSpPr>
            <p:cNvPr id="83" name="Shape 147"/>
            <p:cNvSpPr/>
            <p:nvPr/>
          </p:nvSpPr>
          <p:spPr>
            <a:xfrm flipV="1">
              <a:off x="2288869" y="1437519"/>
              <a:ext cx="1" cy="301432"/>
            </a:xfrm>
            <a:prstGeom prst="line">
              <a:avLst/>
            </a:prstGeom>
            <a:noFill/>
            <a:ln w="25400" cap="flat">
              <a:solidFill>
                <a:schemeClr val="accent2">
                  <a:lumOff val="12500"/>
                </a:schemeClr>
              </a:solidFill>
              <a:prstDash val="solid"/>
              <a:round/>
              <a:tailEnd type="oval" w="med" len="med"/>
            </a:ln>
            <a:effectLst/>
          </p:spPr>
          <p:txBody>
            <a:bodyPr wrap="square" lIns="45719" tIns="45719" rIns="45719" bIns="45719" numCol="1" anchor="t">
              <a:noAutofit/>
            </a:bodyPr>
            <a:lstStyle/>
            <a:p>
              <a:pPr>
                <a:defRPr sz="2400">
                  <a:latin typeface="+mj-lt"/>
                  <a:ea typeface="+mj-ea"/>
                  <a:cs typeface="+mj-cs"/>
                  <a:sym typeface="Times New Roman"/>
                </a:defRPr>
              </a:pPr>
              <a:endParaRPr>
                <a:solidFill>
                  <a:schemeClr val="tx1"/>
                </a:solidFill>
              </a:endParaRPr>
            </a:p>
          </p:txBody>
        </p:sp>
        <p:sp>
          <p:nvSpPr>
            <p:cNvPr id="84" name="Shape 148"/>
            <p:cNvSpPr/>
            <p:nvPr/>
          </p:nvSpPr>
          <p:spPr>
            <a:xfrm flipV="1">
              <a:off x="2592732" y="1455705"/>
              <a:ext cx="1" cy="265060"/>
            </a:xfrm>
            <a:prstGeom prst="line">
              <a:avLst/>
            </a:prstGeom>
            <a:noFill/>
            <a:ln w="25400" cap="flat">
              <a:solidFill>
                <a:schemeClr val="accent2">
                  <a:lumOff val="12500"/>
                </a:schemeClr>
              </a:solidFill>
              <a:prstDash val="solid"/>
              <a:round/>
              <a:tailEnd type="oval" w="med" len="med"/>
            </a:ln>
            <a:effectLst/>
          </p:spPr>
          <p:txBody>
            <a:bodyPr wrap="square" lIns="45719" tIns="45719" rIns="45719" bIns="45719" numCol="1" anchor="t">
              <a:noAutofit/>
            </a:bodyPr>
            <a:lstStyle/>
            <a:p>
              <a:pPr>
                <a:defRPr sz="2400">
                  <a:latin typeface="+mj-lt"/>
                  <a:ea typeface="+mj-ea"/>
                  <a:cs typeface="+mj-cs"/>
                  <a:sym typeface="Times New Roman"/>
                </a:defRPr>
              </a:pPr>
              <a:endParaRPr>
                <a:solidFill>
                  <a:schemeClr val="tx1"/>
                </a:solidFill>
              </a:endParaRPr>
            </a:p>
          </p:txBody>
        </p:sp>
        <p:sp>
          <p:nvSpPr>
            <p:cNvPr id="85" name="Shape 149"/>
            <p:cNvSpPr/>
            <p:nvPr/>
          </p:nvSpPr>
          <p:spPr>
            <a:xfrm flipV="1">
              <a:off x="744351" y="207800"/>
              <a:ext cx="1" cy="488978"/>
            </a:xfrm>
            <a:prstGeom prst="line">
              <a:avLst/>
            </a:prstGeom>
            <a:noFill/>
            <a:ln w="25400" cap="flat">
              <a:solidFill>
                <a:srgbClr val="000000"/>
              </a:solidFill>
              <a:prstDash val="solid"/>
              <a:round/>
              <a:headEnd type="triangle" w="med" len="sm"/>
              <a:tailEnd type="triangle" w="med" len="sm"/>
            </a:ln>
            <a:effectLst/>
          </p:spPr>
          <p:txBody>
            <a:bodyPr wrap="square" lIns="45719" tIns="45719" rIns="45719" bIns="45719" numCol="1" anchor="t">
              <a:noAutofit/>
            </a:bodyPr>
            <a:lstStyle/>
            <a:p>
              <a:pPr>
                <a:defRPr sz="2400">
                  <a:latin typeface="+mj-lt"/>
                  <a:ea typeface="+mj-ea"/>
                  <a:cs typeface="+mj-cs"/>
                  <a:sym typeface="Times New Roman"/>
                </a:defRPr>
              </a:pPr>
              <a:endParaRPr>
                <a:solidFill>
                  <a:schemeClr val="tx1"/>
                </a:solidFill>
              </a:endParaRPr>
            </a:p>
          </p:txBody>
        </p:sp>
        <p:sp>
          <p:nvSpPr>
            <p:cNvPr id="86" name="Shape 150"/>
            <p:cNvSpPr/>
            <p:nvPr/>
          </p:nvSpPr>
          <p:spPr>
            <a:xfrm>
              <a:off x="1351820" y="966262"/>
              <a:ext cx="1769283" cy="1039897"/>
            </a:xfrm>
            <a:prstGeom prst="rect">
              <a:avLst/>
            </a:prstGeom>
            <a:noFill/>
            <a:ln w="25400" cap="flat">
              <a:solidFill>
                <a:srgbClr val="000000"/>
              </a:solidFill>
              <a:custDash>
                <a:ds d="200000" sp="200000"/>
              </a:custDash>
              <a:miter lim="400000"/>
            </a:ln>
            <a:effectLst/>
          </p:spPr>
          <p:txBody>
            <a:bodyPr wrap="square" lIns="45719" tIns="45719" rIns="45719" bIns="45719" numCol="1" anchor="t">
              <a:noAutofit/>
            </a:bodyPr>
            <a:lstStyle/>
            <a:p>
              <a:pPr>
                <a:defRPr sz="2400">
                  <a:latin typeface="+mj-lt"/>
                  <a:ea typeface="+mj-ea"/>
                  <a:cs typeface="+mj-cs"/>
                  <a:sym typeface="Times New Roman"/>
                </a:defRPr>
              </a:pPr>
              <a:endParaRPr>
                <a:solidFill>
                  <a:schemeClr val="tx1"/>
                </a:solidFill>
              </a:endParaRPr>
            </a:p>
          </p:txBody>
        </p:sp>
        <p:sp>
          <p:nvSpPr>
            <p:cNvPr id="87" name="Shape 151"/>
            <p:cNvSpPr/>
            <p:nvPr/>
          </p:nvSpPr>
          <p:spPr>
            <a:xfrm flipH="1">
              <a:off x="2452644" y="573498"/>
              <a:ext cx="366389" cy="366389"/>
            </a:xfrm>
            <a:prstGeom prst="line">
              <a:avLst/>
            </a:prstGeom>
            <a:noFill/>
            <a:ln w="25400" cap="flat">
              <a:solidFill>
                <a:srgbClr val="000000"/>
              </a:solidFill>
              <a:prstDash val="solid"/>
              <a:round/>
              <a:tailEnd type="triangle" w="med" len="med"/>
            </a:ln>
            <a:effectLst/>
          </p:spPr>
          <p:txBody>
            <a:bodyPr wrap="square" lIns="45719" tIns="45719" rIns="45719" bIns="45719" numCol="1" anchor="t">
              <a:noAutofit/>
            </a:bodyPr>
            <a:lstStyle/>
            <a:p>
              <a:pPr>
                <a:defRPr sz="2400">
                  <a:latin typeface="+mj-lt"/>
                  <a:ea typeface="+mj-ea"/>
                  <a:cs typeface="+mj-cs"/>
                  <a:sym typeface="Times New Roman"/>
                </a:defRPr>
              </a:pPr>
              <a:endParaRPr>
                <a:solidFill>
                  <a:schemeClr val="tx1"/>
                </a:solidFill>
              </a:endParaRPr>
            </a:p>
          </p:txBody>
        </p:sp>
        <p:sp>
          <p:nvSpPr>
            <p:cNvPr id="88" name="Shape 152"/>
            <p:cNvSpPr/>
            <p:nvPr/>
          </p:nvSpPr>
          <p:spPr>
            <a:xfrm>
              <a:off x="2705785" y="337716"/>
              <a:ext cx="644231" cy="2291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sz="1200">
                  <a:latin typeface="ヒラギノ角ゴ Pro W6"/>
                  <a:ea typeface="ヒラギノ角ゴ Pro W6"/>
                  <a:cs typeface="ヒラギノ角ゴ Pro W6"/>
                  <a:sym typeface="ヒラギノ角ゴ Pro W6"/>
                </a:defRPr>
              </a:lvl1pPr>
            </a:lstStyle>
            <a:p>
              <a:r>
                <a:rPr lang="en-US" dirty="0" smtClean="0">
                  <a:solidFill>
                    <a:schemeClr val="tx1"/>
                  </a:solidFill>
                  <a:latin typeface="+mj-lt"/>
                </a:rPr>
                <a:t>R-Ray</a:t>
              </a:r>
              <a:endParaRPr dirty="0">
                <a:solidFill>
                  <a:schemeClr val="tx1"/>
                </a:solidFill>
                <a:latin typeface="+mj-lt"/>
              </a:endParaRPr>
            </a:p>
          </p:txBody>
        </p:sp>
        <p:sp>
          <p:nvSpPr>
            <p:cNvPr id="89" name="Shape 154"/>
            <p:cNvSpPr/>
            <p:nvPr/>
          </p:nvSpPr>
          <p:spPr>
            <a:xfrm>
              <a:off x="1299406" y="264701"/>
              <a:ext cx="1244979" cy="8547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p>
              <a:pPr>
                <a:defRPr sz="1200">
                  <a:latin typeface="ヒラギノ角ゴ Pro W6"/>
                  <a:ea typeface="ヒラギノ角ゴ Pro W6"/>
                  <a:cs typeface="ヒラギノ角ゴ Pro W6"/>
                  <a:sym typeface="ヒラギノ角ゴ Pro W6"/>
                </a:defRPr>
              </a:pPr>
              <a:r>
                <a:rPr lang="en-US" dirty="0" smtClean="0">
                  <a:solidFill>
                    <a:schemeClr val="tx1"/>
                  </a:solidFill>
                  <a:latin typeface="+mn-lt"/>
                </a:rPr>
                <a:t>R-Ray Cluster</a:t>
              </a:r>
              <a:endParaRPr dirty="0">
                <a:solidFill>
                  <a:schemeClr val="tx1"/>
                </a:solidFill>
                <a:latin typeface="+mn-lt"/>
              </a:endParaRPr>
            </a:p>
            <a:p>
              <a:pPr>
                <a:defRPr sz="1200">
                  <a:latin typeface="ヒラギノ角ゴ Pro W6"/>
                  <a:ea typeface="ヒラギノ角ゴ Pro W6"/>
                  <a:cs typeface="ヒラギノ角ゴ Pro W6"/>
                  <a:sym typeface="ヒラギノ角ゴ Pro W6"/>
                </a:defRPr>
              </a:pPr>
              <a:r>
                <a:rPr lang="en-US" dirty="0" smtClean="0">
                  <a:solidFill>
                    <a:schemeClr val="tx1"/>
                  </a:solidFill>
                  <a:latin typeface="+mn-lt"/>
                </a:rPr>
                <a:t>Power (</a:t>
              </a:r>
              <a:r>
                <a:rPr lang="en-US" dirty="0" err="1" smtClean="0">
                  <a:solidFill>
                    <a:schemeClr val="tx1"/>
                  </a:solidFill>
                  <a:latin typeface="+mn-lt"/>
                </a:rPr>
                <a:t>Exp</a:t>
              </a:r>
              <a:r>
                <a:rPr lang="en-US" dirty="0" smtClean="0">
                  <a:solidFill>
                    <a:schemeClr val="tx1"/>
                  </a:solidFill>
                  <a:latin typeface="+mn-lt"/>
                </a:rPr>
                <a:t> decay)</a:t>
              </a:r>
              <a:endParaRPr sz="900" baseline="66666" dirty="0">
                <a:solidFill>
                  <a:schemeClr val="tx1"/>
                </a:solidFill>
                <a:latin typeface="+mn-lt"/>
              </a:endParaRPr>
            </a:p>
          </p:txBody>
        </p:sp>
        <p:sp>
          <p:nvSpPr>
            <p:cNvPr id="90" name="Shape 155"/>
            <p:cNvSpPr/>
            <p:nvPr/>
          </p:nvSpPr>
          <p:spPr>
            <a:xfrm>
              <a:off x="795532" y="343558"/>
              <a:ext cx="321525" cy="3518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sz="1300" i="1">
                  <a:latin typeface="+mj-lt"/>
                  <a:ea typeface="+mj-ea"/>
                  <a:cs typeface="+mj-cs"/>
                  <a:sym typeface="Times New Roman"/>
                </a:defRPr>
              </a:lvl1pPr>
            </a:lstStyle>
            <a:p>
              <a:r>
                <a:rPr>
                  <a:solidFill>
                    <a:schemeClr val="tx1"/>
                  </a:solidFill>
                </a:rPr>
                <a:t>K</a:t>
              </a:r>
            </a:p>
          </p:txBody>
        </p:sp>
        <p:sp>
          <p:nvSpPr>
            <p:cNvPr id="91" name="Shape 156"/>
            <p:cNvSpPr/>
            <p:nvPr/>
          </p:nvSpPr>
          <p:spPr>
            <a:xfrm>
              <a:off x="1402692" y="1711291"/>
              <a:ext cx="756866" cy="3957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p>
              <a:pPr>
                <a:defRPr>
                  <a:latin typeface="ヒラギノ角ゴ Pro W6"/>
                  <a:ea typeface="ヒラギノ角ゴ Pro W6"/>
                  <a:cs typeface="ヒラギノ角ゴ Pro W6"/>
                  <a:sym typeface="ヒラギノ角ゴ Pro W6"/>
                </a:defRPr>
              </a:pPr>
              <a:r>
                <a:rPr sz="1200">
                  <a:solidFill>
                    <a:schemeClr val="tx1"/>
                  </a:solidFill>
                  <a:latin typeface="+mj-lt"/>
                </a:rPr>
                <a:t>τ</a:t>
              </a:r>
              <a:r>
                <a:rPr sz="800" baseline="-62500">
                  <a:solidFill>
                    <a:schemeClr val="tx1"/>
                  </a:solidFill>
                  <a:latin typeface="+mj-lt"/>
                </a:rPr>
                <a:t>0</a:t>
              </a:r>
              <a:r>
                <a:rPr sz="1200">
                  <a:solidFill>
                    <a:schemeClr val="tx1"/>
                  </a:solidFill>
                  <a:latin typeface="+mj-lt"/>
                </a:rPr>
                <a:t>+τ</a:t>
              </a:r>
              <a:r>
                <a:rPr sz="800" baseline="-62500">
                  <a:solidFill>
                    <a:schemeClr val="tx1"/>
                  </a:solidFill>
                  <a:latin typeface="+mj-lt"/>
                </a:rPr>
                <a:t>1</a:t>
              </a:r>
            </a:p>
          </p:txBody>
        </p:sp>
        <p:sp>
          <p:nvSpPr>
            <p:cNvPr id="92" name="Shape 157"/>
            <p:cNvSpPr/>
            <p:nvPr/>
          </p:nvSpPr>
          <p:spPr>
            <a:xfrm>
              <a:off x="610320" y="1972410"/>
              <a:ext cx="869311" cy="1"/>
            </a:xfrm>
            <a:prstGeom prst="line">
              <a:avLst/>
            </a:prstGeom>
            <a:noFill/>
            <a:ln w="25400" cap="flat">
              <a:solidFill>
                <a:srgbClr val="000000"/>
              </a:solidFill>
              <a:prstDash val="solid"/>
              <a:round/>
              <a:headEnd type="triangle" w="med" len="sm"/>
              <a:tailEnd type="triangle" w="med" len="sm"/>
            </a:ln>
            <a:effectLst/>
          </p:spPr>
          <p:txBody>
            <a:bodyPr wrap="square" lIns="45719" tIns="45719" rIns="45719" bIns="45719" numCol="1" anchor="t">
              <a:noAutofit/>
            </a:bodyPr>
            <a:lstStyle/>
            <a:p>
              <a:pPr>
                <a:defRPr sz="2400">
                  <a:latin typeface="+mj-lt"/>
                  <a:ea typeface="+mj-ea"/>
                  <a:cs typeface="+mj-cs"/>
                  <a:sym typeface="Times New Roman"/>
                </a:defRPr>
              </a:pPr>
              <a:endParaRPr>
                <a:solidFill>
                  <a:schemeClr val="tx1"/>
                </a:solidFill>
              </a:endParaRPr>
            </a:p>
          </p:txBody>
        </p:sp>
        <p:sp>
          <p:nvSpPr>
            <p:cNvPr id="93" name="Shape 158"/>
            <p:cNvSpPr/>
            <p:nvPr/>
          </p:nvSpPr>
          <p:spPr>
            <a:xfrm>
              <a:off x="857282" y="1936879"/>
              <a:ext cx="508033" cy="3626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sz="1200">
                  <a:latin typeface="ヒラギノ角ゴ Pro W6"/>
                  <a:ea typeface="ヒラギノ角ゴ Pro W6"/>
                  <a:cs typeface="ヒラギノ角ゴ Pro W6"/>
                  <a:sym typeface="ヒラギノ角ゴ Pro W6"/>
                </a:defRPr>
              </a:lvl1pPr>
            </a:lstStyle>
            <a:p>
              <a:r>
                <a:rPr dirty="0">
                  <a:solidFill>
                    <a:schemeClr val="tx1"/>
                  </a:solidFill>
                  <a:latin typeface="+mj-lt"/>
                </a:rPr>
                <a:t>1/λ</a:t>
              </a:r>
            </a:p>
          </p:txBody>
        </p:sp>
        <p:sp>
          <p:nvSpPr>
            <p:cNvPr id="94" name="Shape 159"/>
            <p:cNvSpPr/>
            <p:nvPr/>
          </p:nvSpPr>
          <p:spPr>
            <a:xfrm>
              <a:off x="-82003" y="89206"/>
              <a:ext cx="563218" cy="2771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p>
              <a:pPr>
                <a:defRPr sz="1200">
                  <a:latin typeface="ヒラギノ角ゴ Pro W6"/>
                  <a:ea typeface="ヒラギノ角ゴ Pro W6"/>
                  <a:cs typeface="ヒラギノ角ゴ Pro W6"/>
                  <a:sym typeface="ヒラギノ角ゴ Pro W6"/>
                </a:defRPr>
              </a:pPr>
              <a:r>
                <a:rPr lang="en-US" dirty="0" smtClean="0">
                  <a:solidFill>
                    <a:schemeClr val="tx1"/>
                  </a:solidFill>
                  <a:latin typeface="+mn-lt"/>
                </a:rPr>
                <a:t>D-Ray</a:t>
              </a:r>
              <a:endParaRPr dirty="0">
                <a:solidFill>
                  <a:schemeClr val="tx1"/>
                </a:solidFill>
                <a:latin typeface="+mn-lt"/>
              </a:endParaRPr>
            </a:p>
          </p:txBody>
        </p:sp>
        <p:sp>
          <p:nvSpPr>
            <p:cNvPr id="95" name="Shape 160"/>
            <p:cNvSpPr/>
            <p:nvPr/>
          </p:nvSpPr>
          <p:spPr>
            <a:xfrm>
              <a:off x="218264" y="398784"/>
              <a:ext cx="412984" cy="131121"/>
            </a:xfrm>
            <a:prstGeom prst="line">
              <a:avLst/>
            </a:prstGeom>
            <a:noFill/>
            <a:ln w="25400" cap="flat">
              <a:solidFill>
                <a:srgbClr val="000000"/>
              </a:solidFill>
              <a:prstDash val="solid"/>
              <a:round/>
              <a:tailEnd type="triangle" w="med" len="med"/>
            </a:ln>
            <a:effectLst/>
          </p:spPr>
          <p:txBody>
            <a:bodyPr wrap="square" lIns="45719" tIns="45719" rIns="45719" bIns="45719" numCol="1" anchor="t">
              <a:noAutofit/>
            </a:bodyPr>
            <a:lstStyle/>
            <a:p>
              <a:pPr>
                <a:defRPr sz="2400">
                  <a:latin typeface="+mj-lt"/>
                  <a:ea typeface="+mj-ea"/>
                  <a:cs typeface="+mj-cs"/>
                  <a:sym typeface="Times New Roman"/>
                </a:defRPr>
              </a:pPr>
              <a:endParaRPr>
                <a:solidFill>
                  <a:schemeClr val="tx1"/>
                </a:solidFill>
              </a:endParaRPr>
            </a:p>
          </p:txBody>
        </p:sp>
        <p:sp>
          <p:nvSpPr>
            <p:cNvPr id="96" name="Shape 161"/>
            <p:cNvSpPr/>
            <p:nvPr/>
          </p:nvSpPr>
          <p:spPr>
            <a:xfrm>
              <a:off x="563531" y="1706951"/>
              <a:ext cx="391814" cy="3052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p>
              <a:pPr>
                <a:defRPr>
                  <a:latin typeface="ヒラギノ角ゴ Pro W6"/>
                  <a:ea typeface="ヒラギノ角ゴ Pro W6"/>
                  <a:cs typeface="ヒラギノ角ゴ Pro W6"/>
                  <a:sym typeface="ヒラギノ角ゴ Pro W6"/>
                </a:defRPr>
              </a:pPr>
              <a:r>
                <a:rPr sz="1200" dirty="0">
                  <a:solidFill>
                    <a:schemeClr val="tx1"/>
                  </a:solidFill>
                  <a:latin typeface="+mj-lt"/>
                </a:rPr>
                <a:t>τ</a:t>
              </a:r>
              <a:r>
                <a:rPr sz="800" baseline="-62500" dirty="0">
                  <a:solidFill>
                    <a:schemeClr val="tx1"/>
                  </a:solidFill>
                  <a:latin typeface="+mj-lt"/>
                </a:rPr>
                <a:t>0</a:t>
              </a:r>
            </a:p>
          </p:txBody>
        </p:sp>
        <p:sp>
          <p:nvSpPr>
            <p:cNvPr id="97" name="Shape 162"/>
            <p:cNvSpPr/>
            <p:nvPr/>
          </p:nvSpPr>
          <p:spPr>
            <a:xfrm flipV="1">
              <a:off x="1531297" y="1412490"/>
              <a:ext cx="1" cy="307246"/>
            </a:xfrm>
            <a:prstGeom prst="line">
              <a:avLst/>
            </a:prstGeom>
            <a:noFill/>
            <a:ln w="12700" cap="flat">
              <a:solidFill>
                <a:schemeClr val="accent2">
                  <a:lumOff val="12500"/>
                </a:schemeClr>
              </a:solidFill>
              <a:prstDash val="solid"/>
              <a:round/>
              <a:tailEnd type="oval" w="med" len="med"/>
            </a:ln>
            <a:effectLst/>
          </p:spPr>
          <p:txBody>
            <a:bodyPr wrap="square" lIns="45719" tIns="45719" rIns="45719" bIns="45719" numCol="1" anchor="t">
              <a:noAutofit/>
            </a:bodyPr>
            <a:lstStyle/>
            <a:p>
              <a:pPr>
                <a:defRPr sz="2400">
                  <a:latin typeface="+mj-lt"/>
                  <a:ea typeface="+mj-ea"/>
                  <a:cs typeface="+mj-cs"/>
                  <a:sym typeface="Times New Roman"/>
                </a:defRPr>
              </a:pPr>
              <a:endParaRPr>
                <a:solidFill>
                  <a:schemeClr val="tx1"/>
                </a:solidFill>
              </a:endParaRPr>
            </a:p>
          </p:txBody>
        </p:sp>
        <p:sp>
          <p:nvSpPr>
            <p:cNvPr id="98" name="Shape 163"/>
            <p:cNvSpPr/>
            <p:nvPr/>
          </p:nvSpPr>
          <p:spPr>
            <a:xfrm flipV="1">
              <a:off x="1587585" y="1509638"/>
              <a:ext cx="1" cy="210097"/>
            </a:xfrm>
            <a:prstGeom prst="line">
              <a:avLst/>
            </a:prstGeom>
            <a:noFill/>
            <a:ln w="12700" cap="flat">
              <a:solidFill>
                <a:schemeClr val="accent2">
                  <a:lumOff val="12500"/>
                </a:schemeClr>
              </a:solidFill>
              <a:prstDash val="solid"/>
              <a:round/>
              <a:tailEnd type="oval" w="med" len="med"/>
            </a:ln>
            <a:effectLst/>
          </p:spPr>
          <p:txBody>
            <a:bodyPr wrap="square" lIns="45719" tIns="45719" rIns="45719" bIns="45719" numCol="1" anchor="t">
              <a:noAutofit/>
            </a:bodyPr>
            <a:lstStyle/>
            <a:p>
              <a:pPr>
                <a:defRPr sz="2400">
                  <a:latin typeface="+mj-lt"/>
                  <a:ea typeface="+mj-ea"/>
                  <a:cs typeface="+mj-cs"/>
                  <a:sym typeface="Times New Roman"/>
                </a:defRPr>
              </a:pPr>
              <a:endParaRPr>
                <a:solidFill>
                  <a:schemeClr val="tx1"/>
                </a:solidFill>
              </a:endParaRPr>
            </a:p>
          </p:txBody>
        </p:sp>
        <p:sp>
          <p:nvSpPr>
            <p:cNvPr id="99" name="Shape 164"/>
            <p:cNvSpPr/>
            <p:nvPr/>
          </p:nvSpPr>
          <p:spPr>
            <a:xfrm flipV="1">
              <a:off x="1878586" y="1516674"/>
              <a:ext cx="1" cy="210097"/>
            </a:xfrm>
            <a:prstGeom prst="line">
              <a:avLst/>
            </a:prstGeom>
            <a:noFill/>
            <a:ln w="12700" cap="flat">
              <a:solidFill>
                <a:schemeClr val="accent2">
                  <a:lumOff val="12500"/>
                </a:schemeClr>
              </a:solidFill>
              <a:prstDash val="solid"/>
              <a:round/>
              <a:tailEnd type="oval" w="med" len="med"/>
            </a:ln>
            <a:effectLst/>
          </p:spPr>
          <p:txBody>
            <a:bodyPr wrap="square" lIns="45719" tIns="45719" rIns="45719" bIns="45719" numCol="1" anchor="t">
              <a:noAutofit/>
            </a:bodyPr>
            <a:lstStyle/>
            <a:p>
              <a:pPr>
                <a:defRPr sz="2400">
                  <a:latin typeface="+mj-lt"/>
                  <a:ea typeface="+mj-ea"/>
                  <a:cs typeface="+mj-cs"/>
                  <a:sym typeface="Times New Roman"/>
                </a:defRPr>
              </a:pPr>
              <a:endParaRPr>
                <a:solidFill>
                  <a:schemeClr val="tx1"/>
                </a:solidFill>
              </a:endParaRPr>
            </a:p>
          </p:txBody>
        </p:sp>
        <p:sp>
          <p:nvSpPr>
            <p:cNvPr id="100" name="Shape 165"/>
            <p:cNvSpPr/>
            <p:nvPr/>
          </p:nvSpPr>
          <p:spPr>
            <a:xfrm flipV="1">
              <a:off x="1951665" y="1530746"/>
              <a:ext cx="1" cy="196025"/>
            </a:xfrm>
            <a:prstGeom prst="line">
              <a:avLst/>
            </a:prstGeom>
            <a:noFill/>
            <a:ln w="12700" cap="flat">
              <a:solidFill>
                <a:schemeClr val="accent2">
                  <a:lumOff val="12500"/>
                </a:schemeClr>
              </a:solidFill>
              <a:prstDash val="solid"/>
              <a:round/>
              <a:tailEnd type="oval" w="med" len="med"/>
            </a:ln>
            <a:effectLst/>
          </p:spPr>
          <p:txBody>
            <a:bodyPr wrap="square" lIns="45719" tIns="45719" rIns="45719" bIns="45719" numCol="1" anchor="t">
              <a:noAutofit/>
            </a:bodyPr>
            <a:lstStyle/>
            <a:p>
              <a:pPr>
                <a:defRPr sz="2400">
                  <a:latin typeface="+mj-lt"/>
                  <a:ea typeface="+mj-ea"/>
                  <a:cs typeface="+mj-cs"/>
                  <a:sym typeface="Times New Roman"/>
                </a:defRPr>
              </a:pPr>
              <a:endParaRPr>
                <a:solidFill>
                  <a:schemeClr val="tx1"/>
                </a:solidFill>
              </a:endParaRPr>
            </a:p>
          </p:txBody>
        </p:sp>
        <p:sp>
          <p:nvSpPr>
            <p:cNvPr id="101" name="Shape 166"/>
            <p:cNvSpPr/>
            <p:nvPr/>
          </p:nvSpPr>
          <p:spPr>
            <a:xfrm flipV="1">
              <a:off x="1996600" y="1610729"/>
              <a:ext cx="1" cy="116042"/>
            </a:xfrm>
            <a:prstGeom prst="line">
              <a:avLst/>
            </a:prstGeom>
            <a:noFill/>
            <a:ln w="12700" cap="flat">
              <a:solidFill>
                <a:schemeClr val="accent2">
                  <a:lumOff val="12500"/>
                </a:schemeClr>
              </a:solidFill>
              <a:prstDash val="solid"/>
              <a:round/>
              <a:tailEnd type="oval" w="med" len="med"/>
            </a:ln>
            <a:effectLst/>
          </p:spPr>
          <p:txBody>
            <a:bodyPr wrap="square" lIns="45719" tIns="45719" rIns="45719" bIns="45719" numCol="1" anchor="t">
              <a:noAutofit/>
            </a:bodyPr>
            <a:lstStyle/>
            <a:p>
              <a:pPr>
                <a:defRPr sz="2400">
                  <a:latin typeface="+mj-lt"/>
                  <a:ea typeface="+mj-ea"/>
                  <a:cs typeface="+mj-cs"/>
                  <a:sym typeface="Times New Roman"/>
                </a:defRPr>
              </a:pPr>
              <a:endParaRPr>
                <a:solidFill>
                  <a:schemeClr val="tx1"/>
                </a:solidFill>
              </a:endParaRPr>
            </a:p>
          </p:txBody>
        </p:sp>
        <p:sp>
          <p:nvSpPr>
            <p:cNvPr id="102" name="Shape 167"/>
            <p:cNvSpPr/>
            <p:nvPr/>
          </p:nvSpPr>
          <p:spPr>
            <a:xfrm flipV="1">
              <a:off x="2343895" y="1516674"/>
              <a:ext cx="1" cy="210097"/>
            </a:xfrm>
            <a:prstGeom prst="line">
              <a:avLst/>
            </a:prstGeom>
            <a:noFill/>
            <a:ln w="12700" cap="flat">
              <a:solidFill>
                <a:schemeClr val="accent2">
                  <a:lumOff val="12500"/>
                </a:schemeClr>
              </a:solidFill>
              <a:prstDash val="solid"/>
              <a:round/>
              <a:tailEnd type="oval" w="med" len="med"/>
            </a:ln>
            <a:effectLst/>
          </p:spPr>
          <p:txBody>
            <a:bodyPr wrap="square" lIns="45719" tIns="45719" rIns="45719" bIns="45719" numCol="1" anchor="t">
              <a:noAutofit/>
            </a:bodyPr>
            <a:lstStyle/>
            <a:p>
              <a:pPr>
                <a:defRPr sz="2400">
                  <a:latin typeface="+mj-lt"/>
                  <a:ea typeface="+mj-ea"/>
                  <a:cs typeface="+mj-cs"/>
                  <a:sym typeface="Times New Roman"/>
                </a:defRPr>
              </a:pPr>
              <a:endParaRPr>
                <a:solidFill>
                  <a:schemeClr val="tx1"/>
                </a:solidFill>
              </a:endParaRPr>
            </a:p>
          </p:txBody>
        </p:sp>
        <p:sp>
          <p:nvSpPr>
            <p:cNvPr id="103" name="Shape 168"/>
            <p:cNvSpPr/>
            <p:nvPr/>
          </p:nvSpPr>
          <p:spPr>
            <a:xfrm flipV="1">
              <a:off x="2388830" y="1610729"/>
              <a:ext cx="1" cy="116042"/>
            </a:xfrm>
            <a:prstGeom prst="line">
              <a:avLst/>
            </a:prstGeom>
            <a:noFill/>
            <a:ln w="12700" cap="flat">
              <a:solidFill>
                <a:schemeClr val="accent2">
                  <a:lumOff val="12500"/>
                </a:schemeClr>
              </a:solidFill>
              <a:prstDash val="solid"/>
              <a:round/>
              <a:tailEnd type="oval" w="med" len="med"/>
            </a:ln>
            <a:effectLst/>
          </p:spPr>
          <p:txBody>
            <a:bodyPr wrap="square" lIns="45719" tIns="45719" rIns="45719" bIns="45719" numCol="1" anchor="t">
              <a:noAutofit/>
            </a:bodyPr>
            <a:lstStyle/>
            <a:p>
              <a:pPr>
                <a:defRPr sz="2400">
                  <a:latin typeface="+mj-lt"/>
                  <a:ea typeface="+mj-ea"/>
                  <a:cs typeface="+mj-cs"/>
                  <a:sym typeface="Times New Roman"/>
                </a:defRPr>
              </a:pPr>
              <a:endParaRPr>
                <a:solidFill>
                  <a:schemeClr val="tx1"/>
                </a:solidFill>
              </a:endParaRPr>
            </a:p>
          </p:txBody>
        </p:sp>
        <p:sp>
          <p:nvSpPr>
            <p:cNvPr id="104" name="Shape 169"/>
            <p:cNvSpPr/>
            <p:nvPr/>
          </p:nvSpPr>
          <p:spPr>
            <a:xfrm flipV="1">
              <a:off x="2440800" y="1610729"/>
              <a:ext cx="1" cy="116042"/>
            </a:xfrm>
            <a:prstGeom prst="line">
              <a:avLst/>
            </a:prstGeom>
            <a:noFill/>
            <a:ln w="12700" cap="flat">
              <a:solidFill>
                <a:schemeClr val="accent2">
                  <a:lumOff val="12500"/>
                </a:schemeClr>
              </a:solidFill>
              <a:prstDash val="solid"/>
              <a:round/>
              <a:tailEnd type="oval" w="med" len="med"/>
            </a:ln>
            <a:effectLst/>
          </p:spPr>
          <p:txBody>
            <a:bodyPr wrap="square" lIns="45719" tIns="45719" rIns="45719" bIns="45719" numCol="1" anchor="t">
              <a:noAutofit/>
            </a:bodyPr>
            <a:lstStyle/>
            <a:p>
              <a:pPr>
                <a:defRPr sz="2400">
                  <a:latin typeface="+mj-lt"/>
                  <a:ea typeface="+mj-ea"/>
                  <a:cs typeface="+mj-cs"/>
                  <a:sym typeface="Times New Roman"/>
                </a:defRPr>
              </a:pPr>
              <a:endParaRPr>
                <a:solidFill>
                  <a:schemeClr val="tx1"/>
                </a:solidFill>
              </a:endParaRPr>
            </a:p>
          </p:txBody>
        </p:sp>
        <p:sp>
          <p:nvSpPr>
            <p:cNvPr id="105" name="Shape 170"/>
            <p:cNvSpPr/>
            <p:nvPr/>
          </p:nvSpPr>
          <p:spPr>
            <a:xfrm flipV="1">
              <a:off x="2633448" y="1610729"/>
              <a:ext cx="1" cy="116042"/>
            </a:xfrm>
            <a:prstGeom prst="line">
              <a:avLst/>
            </a:prstGeom>
            <a:noFill/>
            <a:ln w="12700" cap="flat">
              <a:solidFill>
                <a:schemeClr val="accent2">
                  <a:lumOff val="12500"/>
                </a:schemeClr>
              </a:solidFill>
              <a:prstDash val="solid"/>
              <a:round/>
              <a:tailEnd type="oval" w="med" len="med"/>
            </a:ln>
            <a:effectLst/>
          </p:spPr>
          <p:txBody>
            <a:bodyPr wrap="square" lIns="45719" tIns="45719" rIns="45719" bIns="45719" numCol="1" anchor="t">
              <a:noAutofit/>
            </a:bodyPr>
            <a:lstStyle/>
            <a:p>
              <a:pPr>
                <a:defRPr sz="2400">
                  <a:latin typeface="+mj-lt"/>
                  <a:ea typeface="+mj-ea"/>
                  <a:cs typeface="+mj-cs"/>
                  <a:sym typeface="Times New Roman"/>
                </a:defRPr>
              </a:pPr>
              <a:endParaRPr>
                <a:solidFill>
                  <a:schemeClr val="tx1"/>
                </a:solidFill>
              </a:endParaRPr>
            </a:p>
          </p:txBody>
        </p:sp>
        <p:sp>
          <p:nvSpPr>
            <p:cNvPr id="106" name="Shape 171"/>
            <p:cNvSpPr/>
            <p:nvPr/>
          </p:nvSpPr>
          <p:spPr>
            <a:xfrm flipV="1">
              <a:off x="2685419" y="1647040"/>
              <a:ext cx="1" cy="79731"/>
            </a:xfrm>
            <a:prstGeom prst="line">
              <a:avLst/>
            </a:prstGeom>
            <a:noFill/>
            <a:ln w="12700" cap="flat">
              <a:solidFill>
                <a:schemeClr val="accent2">
                  <a:lumOff val="12500"/>
                </a:schemeClr>
              </a:solidFill>
              <a:prstDash val="solid"/>
              <a:round/>
              <a:tailEnd type="oval" w="med" len="med"/>
            </a:ln>
            <a:effectLst/>
          </p:spPr>
          <p:txBody>
            <a:bodyPr wrap="square" lIns="45719" tIns="45719" rIns="45719" bIns="45719" numCol="1" anchor="t">
              <a:noAutofit/>
            </a:bodyPr>
            <a:lstStyle/>
            <a:p>
              <a:pPr>
                <a:defRPr sz="2400">
                  <a:latin typeface="+mj-lt"/>
                  <a:ea typeface="+mj-ea"/>
                  <a:cs typeface="+mj-cs"/>
                  <a:sym typeface="Times New Roman"/>
                </a:defRPr>
              </a:pPr>
              <a:endParaRPr>
                <a:solidFill>
                  <a:schemeClr val="tx1"/>
                </a:solidFill>
              </a:endParaRPr>
            </a:p>
          </p:txBody>
        </p:sp>
        <p:sp>
          <p:nvSpPr>
            <p:cNvPr id="107" name="Shape 172"/>
            <p:cNvSpPr/>
            <p:nvPr/>
          </p:nvSpPr>
          <p:spPr>
            <a:xfrm flipV="1">
              <a:off x="851820" y="882089"/>
              <a:ext cx="1" cy="837647"/>
            </a:xfrm>
            <a:prstGeom prst="line">
              <a:avLst/>
            </a:prstGeom>
            <a:noFill/>
            <a:ln w="25400" cap="flat">
              <a:solidFill>
                <a:srgbClr val="FF2600"/>
              </a:solidFill>
              <a:prstDash val="solid"/>
              <a:round/>
              <a:tailEnd type="oval" w="med" len="med"/>
            </a:ln>
            <a:effectLst/>
          </p:spPr>
          <p:txBody>
            <a:bodyPr wrap="square" lIns="45719" tIns="45719" rIns="45719" bIns="45719" numCol="1" anchor="t">
              <a:noAutofit/>
            </a:bodyPr>
            <a:lstStyle/>
            <a:p>
              <a:pPr>
                <a:defRPr sz="2400">
                  <a:latin typeface="+mj-lt"/>
                  <a:ea typeface="+mj-ea"/>
                  <a:cs typeface="+mj-cs"/>
                  <a:sym typeface="Times New Roman"/>
                </a:defRPr>
              </a:pPr>
              <a:endParaRPr>
                <a:solidFill>
                  <a:schemeClr val="tx1"/>
                </a:solidFill>
              </a:endParaRPr>
            </a:p>
          </p:txBody>
        </p:sp>
        <p:sp>
          <p:nvSpPr>
            <p:cNvPr id="108" name="Shape 173"/>
            <p:cNvSpPr/>
            <p:nvPr/>
          </p:nvSpPr>
          <p:spPr>
            <a:xfrm flipV="1">
              <a:off x="911008" y="1134534"/>
              <a:ext cx="1" cy="585202"/>
            </a:xfrm>
            <a:prstGeom prst="line">
              <a:avLst/>
            </a:prstGeom>
            <a:noFill/>
            <a:ln w="25400" cap="flat">
              <a:solidFill>
                <a:srgbClr val="C67AAB"/>
              </a:solidFill>
              <a:prstDash val="solid"/>
              <a:round/>
              <a:tailEnd type="oval" w="med" len="med"/>
            </a:ln>
            <a:effectLst/>
          </p:spPr>
          <p:txBody>
            <a:bodyPr wrap="square" lIns="45719" tIns="45719" rIns="45719" bIns="45719" numCol="1" anchor="t">
              <a:noAutofit/>
            </a:bodyPr>
            <a:lstStyle/>
            <a:p>
              <a:pPr>
                <a:defRPr sz="2400">
                  <a:latin typeface="+mj-lt"/>
                  <a:ea typeface="+mj-ea"/>
                  <a:cs typeface="+mj-cs"/>
                  <a:sym typeface="Times New Roman"/>
                </a:defRPr>
              </a:pPr>
              <a:endParaRPr>
                <a:solidFill>
                  <a:schemeClr val="tx1"/>
                </a:solidFill>
              </a:endParaRPr>
            </a:p>
          </p:txBody>
        </p:sp>
        <p:sp>
          <p:nvSpPr>
            <p:cNvPr id="109" name="Shape 174"/>
            <p:cNvSpPr/>
            <p:nvPr/>
          </p:nvSpPr>
          <p:spPr>
            <a:xfrm flipV="1">
              <a:off x="970366" y="1431540"/>
              <a:ext cx="1" cy="288195"/>
            </a:xfrm>
            <a:prstGeom prst="line">
              <a:avLst/>
            </a:prstGeom>
            <a:noFill/>
            <a:ln w="25400" cap="flat">
              <a:solidFill>
                <a:srgbClr val="C67AAB"/>
              </a:solidFill>
              <a:prstDash val="solid"/>
              <a:round/>
              <a:tailEnd type="oval" w="med" len="med"/>
            </a:ln>
            <a:effectLst/>
          </p:spPr>
          <p:txBody>
            <a:bodyPr wrap="square" lIns="45719" tIns="45719" rIns="45719" bIns="45719" numCol="1" anchor="t">
              <a:noAutofit/>
            </a:bodyPr>
            <a:lstStyle/>
            <a:p>
              <a:pPr>
                <a:defRPr sz="2400">
                  <a:latin typeface="+mj-lt"/>
                  <a:ea typeface="+mj-ea"/>
                  <a:cs typeface="+mj-cs"/>
                  <a:sym typeface="Times New Roman"/>
                </a:defRPr>
              </a:pPr>
              <a:endParaRPr>
                <a:solidFill>
                  <a:schemeClr val="tx1"/>
                </a:solidFill>
              </a:endParaRPr>
            </a:p>
          </p:txBody>
        </p:sp>
        <p:sp>
          <p:nvSpPr>
            <p:cNvPr id="110" name="Shape 175"/>
            <p:cNvSpPr/>
            <p:nvPr/>
          </p:nvSpPr>
          <p:spPr>
            <a:xfrm flipV="1">
              <a:off x="723722" y="1290785"/>
              <a:ext cx="1" cy="428951"/>
            </a:xfrm>
            <a:prstGeom prst="line">
              <a:avLst/>
            </a:prstGeom>
            <a:noFill/>
            <a:ln w="25400" cap="flat">
              <a:solidFill>
                <a:srgbClr val="C67AAB"/>
              </a:solidFill>
              <a:prstDash val="solid"/>
              <a:round/>
              <a:tailEnd type="oval" w="med" len="med"/>
            </a:ln>
            <a:effectLst/>
          </p:spPr>
          <p:txBody>
            <a:bodyPr wrap="square" lIns="45719" tIns="45719" rIns="45719" bIns="45719" numCol="1" anchor="t">
              <a:noAutofit/>
            </a:bodyPr>
            <a:lstStyle/>
            <a:p>
              <a:pPr>
                <a:defRPr sz="2400">
                  <a:latin typeface="+mj-lt"/>
                  <a:ea typeface="+mj-ea"/>
                  <a:cs typeface="+mj-cs"/>
                  <a:sym typeface="Times New Roman"/>
                </a:defRPr>
              </a:pPr>
              <a:endParaRPr>
                <a:solidFill>
                  <a:schemeClr val="tx1"/>
                </a:solidFill>
              </a:endParaRPr>
            </a:p>
          </p:txBody>
        </p:sp>
        <p:sp>
          <p:nvSpPr>
            <p:cNvPr id="111" name="Shape 176"/>
            <p:cNvSpPr/>
            <p:nvPr/>
          </p:nvSpPr>
          <p:spPr>
            <a:xfrm flipV="1">
              <a:off x="674210" y="1437102"/>
              <a:ext cx="1" cy="288195"/>
            </a:xfrm>
            <a:prstGeom prst="line">
              <a:avLst/>
            </a:prstGeom>
            <a:noFill/>
            <a:ln w="25400" cap="flat">
              <a:solidFill>
                <a:srgbClr val="C67AAB"/>
              </a:solidFill>
              <a:prstDash val="solid"/>
              <a:round/>
              <a:tailEnd type="oval" w="med" len="med"/>
            </a:ln>
            <a:effectLst/>
          </p:spPr>
          <p:txBody>
            <a:bodyPr wrap="square" lIns="45719" tIns="45719" rIns="45719" bIns="45719" numCol="1" anchor="t">
              <a:noAutofit/>
            </a:bodyPr>
            <a:lstStyle/>
            <a:p>
              <a:pPr>
                <a:defRPr sz="2400">
                  <a:latin typeface="+mj-lt"/>
                  <a:ea typeface="+mj-ea"/>
                  <a:cs typeface="+mj-cs"/>
                  <a:sym typeface="Times New Roman"/>
                </a:defRPr>
              </a:pPr>
              <a:endParaRPr>
                <a:solidFill>
                  <a:schemeClr val="tx1"/>
                </a:solidFill>
              </a:endParaRPr>
            </a:p>
          </p:txBody>
        </p:sp>
        <p:sp>
          <p:nvSpPr>
            <p:cNvPr id="112" name="Shape 177"/>
            <p:cNvSpPr/>
            <p:nvPr/>
          </p:nvSpPr>
          <p:spPr>
            <a:xfrm>
              <a:off x="656979" y="2283"/>
              <a:ext cx="1084595" cy="2776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sz="1200">
                  <a:latin typeface="ヒラギノ角ゴ Pro W6"/>
                  <a:ea typeface="ヒラギノ角ゴ Pro W6"/>
                  <a:cs typeface="ヒラギノ角ゴ Pro W6"/>
                  <a:sym typeface="ヒラギノ角ゴ Pro W6"/>
                </a:defRPr>
              </a:lvl1pPr>
            </a:lstStyle>
            <a:p>
              <a:r>
                <a:rPr dirty="0" smtClean="0">
                  <a:solidFill>
                    <a:schemeClr val="tx1"/>
                  </a:solidFill>
                  <a:latin typeface="+mn-lt"/>
                </a:rPr>
                <a:t>LoS</a:t>
              </a:r>
              <a:r>
                <a:rPr lang="en-US" dirty="0" smtClean="0">
                  <a:solidFill>
                    <a:schemeClr val="tx1"/>
                  </a:solidFill>
                  <a:latin typeface="+mn-lt"/>
                </a:rPr>
                <a:t> Ray</a:t>
              </a:r>
              <a:endParaRPr dirty="0">
                <a:solidFill>
                  <a:schemeClr val="tx1"/>
                </a:solidFill>
                <a:latin typeface="+mn-lt"/>
              </a:endParaRPr>
            </a:p>
          </p:txBody>
        </p:sp>
        <p:sp>
          <p:nvSpPr>
            <p:cNvPr id="113" name="Shape 178"/>
            <p:cNvSpPr/>
            <p:nvPr/>
          </p:nvSpPr>
          <p:spPr>
            <a:xfrm>
              <a:off x="228041" y="399335"/>
              <a:ext cx="573249" cy="775046"/>
            </a:xfrm>
            <a:prstGeom prst="line">
              <a:avLst/>
            </a:prstGeom>
            <a:noFill/>
            <a:ln w="25400" cap="flat">
              <a:solidFill>
                <a:srgbClr val="000000"/>
              </a:solidFill>
              <a:prstDash val="solid"/>
              <a:round/>
              <a:tailEnd type="triangle" w="med" len="med"/>
            </a:ln>
            <a:effectLst/>
          </p:spPr>
          <p:txBody>
            <a:bodyPr wrap="square" lIns="45719" tIns="45719" rIns="45719" bIns="45719" numCol="1" anchor="t">
              <a:noAutofit/>
            </a:bodyPr>
            <a:lstStyle/>
            <a:p>
              <a:pPr>
                <a:defRPr sz="2400">
                  <a:latin typeface="+mj-lt"/>
                  <a:ea typeface="+mj-ea"/>
                  <a:cs typeface="+mj-cs"/>
                  <a:sym typeface="Times New Roman"/>
                </a:defRPr>
              </a:pPr>
              <a:endParaRPr>
                <a:solidFill>
                  <a:schemeClr val="tx1"/>
                </a:solidFill>
              </a:endParaRPr>
            </a:p>
          </p:txBody>
        </p:sp>
        <p:sp>
          <p:nvSpPr>
            <p:cNvPr id="114" name="Shape 179"/>
            <p:cNvSpPr/>
            <p:nvPr/>
          </p:nvSpPr>
          <p:spPr>
            <a:xfrm>
              <a:off x="3350016" y="1752183"/>
              <a:ext cx="526915" cy="24647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sz="1200">
                  <a:latin typeface="ヒラギノ角ゴ Pro W6"/>
                  <a:ea typeface="ヒラギノ角ゴ Pro W6"/>
                  <a:cs typeface="ヒラギノ角ゴ Pro W6"/>
                  <a:sym typeface="ヒラギノ角ゴ Pro W6"/>
                </a:defRPr>
              </a:lvl1pPr>
            </a:lstStyle>
            <a:p>
              <a:r>
                <a:rPr>
                  <a:solidFill>
                    <a:schemeClr val="tx1"/>
                  </a:solidFill>
                  <a:latin typeface="+mj-lt"/>
                </a:rPr>
                <a:t>time</a:t>
              </a:r>
            </a:p>
          </p:txBody>
        </p:sp>
      </p:grpSp>
      <p:sp>
        <p:nvSpPr>
          <p:cNvPr id="115" name="Shape 151"/>
          <p:cNvSpPr/>
          <p:nvPr/>
        </p:nvSpPr>
        <p:spPr>
          <a:xfrm flipH="1">
            <a:off x="6315328" y="2220017"/>
            <a:ext cx="295735" cy="548235"/>
          </a:xfrm>
          <a:prstGeom prst="line">
            <a:avLst/>
          </a:prstGeom>
          <a:noFill/>
          <a:ln w="25400" cap="flat">
            <a:solidFill>
              <a:srgbClr val="000000"/>
            </a:solidFill>
            <a:prstDash val="solid"/>
            <a:round/>
            <a:tailEnd type="triangle" w="med" len="med"/>
          </a:ln>
          <a:effectLst/>
        </p:spPr>
        <p:txBody>
          <a:bodyPr wrap="square" lIns="45719" tIns="45719" rIns="45719" bIns="45719" numCol="1" anchor="t">
            <a:noAutofit/>
          </a:bodyPr>
          <a:lstStyle/>
          <a:p>
            <a:pPr>
              <a:defRPr sz="2400">
                <a:latin typeface="+mj-lt"/>
                <a:ea typeface="+mj-ea"/>
                <a:cs typeface="+mj-cs"/>
                <a:sym typeface="Times New Roman"/>
              </a:defRPr>
            </a:pPr>
            <a:endParaRPr>
              <a:solidFill>
                <a:schemeClr val="tx1"/>
              </a:solidFill>
            </a:endParaRPr>
          </a:p>
        </p:txBody>
      </p:sp>
      <mc:AlternateContent xmlns:mc="http://schemas.openxmlformats.org/markup-compatibility/2006" xmlns:a14="http://schemas.microsoft.com/office/drawing/2010/main">
        <mc:Choice Requires="a14">
          <p:sp>
            <p:nvSpPr>
              <p:cNvPr id="10" name="正方形/長方形 9"/>
              <p:cNvSpPr/>
              <p:nvPr/>
            </p:nvSpPr>
            <p:spPr>
              <a:xfrm>
                <a:off x="1075780" y="5353261"/>
                <a:ext cx="4305004" cy="842603"/>
              </a:xfrm>
              <a:prstGeom prst="rect">
                <a:avLst/>
              </a:prstGeom>
            </p:spPr>
            <p:txBody>
              <a:bodyPr wrap="square">
                <a:spAutoFit/>
              </a:bodyPr>
              <a:lstStyle/>
              <a:p>
                <a14:m>
                  <m:oMath xmlns:m="http://schemas.openxmlformats.org/officeDocument/2006/math">
                    <m:sSubSup>
                      <m:sSubSupPr>
                        <m:ctrlPr>
                          <a:rPr lang="en-US" altLang="ja-JP" sz="1600" i="1">
                            <a:solidFill>
                              <a:schemeClr val="tx1"/>
                            </a:solidFill>
                            <a:latin typeface="Cambria Math" charset="0"/>
                          </a:rPr>
                        </m:ctrlPr>
                      </m:sSubSupPr>
                      <m:e>
                        <m:r>
                          <a:rPr lang="en-US" altLang="ja-JP" sz="1600" i="1">
                            <a:solidFill>
                              <a:schemeClr val="tx1"/>
                            </a:solidFill>
                            <a:latin typeface="Cambria Math" panose="02040503050406030204" pitchFamily="18" charset="0"/>
                          </a:rPr>
                          <m:t>𝛽</m:t>
                        </m:r>
                      </m:e>
                      <m:sub>
                        <m:r>
                          <m:rPr>
                            <m:sty m:val="p"/>
                          </m:rPr>
                          <a:rPr lang="en-US" altLang="ja-JP" sz="1600">
                            <a:solidFill>
                              <a:schemeClr val="tx1"/>
                            </a:solidFill>
                            <a:latin typeface="Cambria Math" panose="02040503050406030204" pitchFamily="18" charset="0"/>
                          </a:rPr>
                          <m:t>LoS</m:t>
                        </m:r>
                      </m:sub>
                      <m:sup>
                        <m:r>
                          <a:rPr lang="en-US" altLang="ja-JP" sz="1600" i="1">
                            <a:solidFill>
                              <a:schemeClr val="tx1"/>
                            </a:solidFill>
                            <a:latin typeface="Cambria Math" panose="02040503050406030204" pitchFamily="18" charset="0"/>
                          </a:rPr>
                          <m:t>2</m:t>
                        </m:r>
                      </m:sup>
                    </m:sSubSup>
                  </m:oMath>
                </a14:m>
                <a:r>
                  <a:rPr lang="en-US" altLang="ja-JP" sz="1600" dirty="0" smtClean="0">
                    <a:solidFill>
                      <a:schemeClr val="tx1"/>
                    </a:solidFill>
                    <a:latin typeface="Cambria Math" panose="02040503050406030204" pitchFamily="18" charset="0"/>
                  </a:rPr>
                  <a:t>: power </a:t>
                </a:r>
                <a:r>
                  <a:rPr lang="en-US" altLang="ja-JP" sz="1600" dirty="0">
                    <a:solidFill>
                      <a:schemeClr val="tx1"/>
                    </a:solidFill>
                    <a:latin typeface="Cambria Math" panose="02040503050406030204" pitchFamily="18" charset="0"/>
                  </a:rPr>
                  <a:t>gain of the LOS </a:t>
                </a:r>
                <a:r>
                  <a:rPr lang="en-US" altLang="ja-JP" sz="1600" dirty="0" smtClean="0">
                    <a:solidFill>
                      <a:schemeClr val="tx1"/>
                    </a:solidFill>
                    <a:latin typeface="Cambria Math" panose="02040503050406030204" pitchFamily="18" charset="0"/>
                  </a:rPr>
                  <a:t>ray</a:t>
                </a:r>
              </a:p>
              <a:p>
                <a14:m>
                  <m:oMath xmlns:m="http://schemas.openxmlformats.org/officeDocument/2006/math">
                    <m:r>
                      <a:rPr lang="en-US" altLang="ja-JP" sz="1600" i="1">
                        <a:solidFill>
                          <a:schemeClr val="tx1"/>
                        </a:solidFill>
                        <a:latin typeface="Cambria Math" panose="02040503050406030204" pitchFamily="18" charset="0"/>
                      </a:rPr>
                      <m:t>𝐾</m:t>
                    </m:r>
                  </m:oMath>
                </a14:m>
                <a:r>
                  <a:rPr lang="en-US" altLang="ja-JP" sz="1600" dirty="0" smtClean="0">
                    <a:solidFill>
                      <a:schemeClr val="tx1"/>
                    </a:solidFill>
                  </a:rPr>
                  <a:t>: </a:t>
                </a:r>
                <a:r>
                  <a:rPr lang="en-US" altLang="ja-JP" sz="1600" dirty="0" smtClean="0">
                    <a:solidFill>
                      <a:schemeClr val="tx1"/>
                    </a:solidFill>
                    <a:latin typeface="Cambria Math" panose="02040503050406030204" pitchFamily="18" charset="0"/>
                  </a:rPr>
                  <a:t>maximal </a:t>
                </a:r>
                <a:r>
                  <a:rPr lang="en-US" altLang="ja-JP" sz="1600" dirty="0">
                    <a:solidFill>
                      <a:schemeClr val="tx1"/>
                    </a:solidFill>
                    <a:latin typeface="Cambria Math" panose="02040503050406030204" pitchFamily="18" charset="0"/>
                  </a:rPr>
                  <a:t>ratio of LOS </a:t>
                </a:r>
                <a:r>
                  <a:rPr lang="en-US" altLang="ja-JP" sz="1600" dirty="0" smtClean="0">
                    <a:solidFill>
                      <a:schemeClr val="tx1"/>
                    </a:solidFill>
                    <a:latin typeface="Cambria Math" panose="02040503050406030204" pitchFamily="18" charset="0"/>
                  </a:rPr>
                  <a:t>to NLOS component</a:t>
                </a:r>
              </a:p>
              <a:p>
                <a14:m>
                  <m:oMath xmlns:m="http://schemas.openxmlformats.org/officeDocument/2006/math">
                    <m:r>
                      <a:rPr lang="en-US" altLang="ja-JP" sz="1600" i="1">
                        <a:solidFill>
                          <a:schemeClr val="tx1"/>
                        </a:solidFill>
                        <a:latin typeface="Cambria Math" panose="02040503050406030204" pitchFamily="18" charset="0"/>
                      </a:rPr>
                      <m:t>𝛾</m:t>
                    </m:r>
                    <m:r>
                      <a:rPr lang="en-US" altLang="ja-JP" sz="1600" i="1">
                        <a:solidFill>
                          <a:schemeClr val="tx1"/>
                        </a:solidFill>
                        <a:latin typeface="Cambria Math" panose="02040503050406030204" pitchFamily="18" charset="0"/>
                      </a:rPr>
                      <m:t> </m:t>
                    </m:r>
                  </m:oMath>
                </a14:m>
                <a:r>
                  <a:rPr lang="en-US" altLang="ja-JP" sz="1600" dirty="0" smtClean="0">
                    <a:solidFill>
                      <a:srgbClr val="000000"/>
                    </a:solidFill>
                    <a:latin typeface="Times New Roman" panose="02020603050405020304" pitchFamily="18" charset="0"/>
                  </a:rPr>
                  <a:t>: power-decay </a:t>
                </a:r>
                <a:r>
                  <a:rPr lang="en-US" altLang="ja-JP" sz="1600" dirty="0">
                    <a:solidFill>
                      <a:srgbClr val="000000"/>
                    </a:solidFill>
                    <a:latin typeface="Times New Roman" panose="02020603050405020304" pitchFamily="18" charset="0"/>
                  </a:rPr>
                  <a:t>constant</a:t>
                </a:r>
                <a:endParaRPr lang="ja-JP" altLang="en-US" sz="1600" dirty="0"/>
              </a:p>
            </p:txBody>
          </p:sp>
        </mc:Choice>
        <mc:Fallback xmlns="">
          <p:sp>
            <p:nvSpPr>
              <p:cNvPr id="10" name="正方形/長方形 9"/>
              <p:cNvSpPr>
                <a:spLocks noRot="1" noChangeAspect="1" noMove="1" noResize="1" noEditPoints="1" noAdjustHandles="1" noChangeArrowheads="1" noChangeShapeType="1" noTextEdit="1"/>
              </p:cNvSpPr>
              <p:nvPr/>
            </p:nvSpPr>
            <p:spPr>
              <a:xfrm>
                <a:off x="1075780" y="5353261"/>
                <a:ext cx="4305004" cy="842603"/>
              </a:xfrm>
              <a:prstGeom prst="rect">
                <a:avLst/>
              </a:prstGeom>
              <a:blipFill rotWithShape="0">
                <a:blip r:embed="rId8"/>
                <a:stretch>
                  <a:fillRect t="-1449" b="-8696"/>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801117853"/>
      </p:ext>
    </p:extLst>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 name="Shape 498"/>
          <p:cNvSpPr>
            <a:spLocks noGrp="1"/>
          </p:cNvSpPr>
          <p:nvPr>
            <p:ph type="title"/>
          </p:nvPr>
        </p:nvSpPr>
        <p:spPr/>
        <p:txBody>
          <a:bodyPr/>
          <a:lstStyle/>
          <a:p>
            <a:r>
              <a:rPr lang="en-US" altLang="ja-JP" dirty="0"/>
              <a:t>Angular Domain Parameters</a:t>
            </a:r>
            <a:br>
              <a:rPr lang="en-US" altLang="ja-JP" dirty="0"/>
            </a:br>
            <a:r>
              <a:rPr lang="en-US" altLang="ja-JP" dirty="0"/>
              <a:t>(Cluster Angle)</a:t>
            </a:r>
            <a:endParaRPr lang="ja-JP" altLang="en-US" dirty="0"/>
          </a:p>
        </p:txBody>
      </p:sp>
      <p:sp>
        <p:nvSpPr>
          <p:cNvPr id="499" name="Shape 499"/>
          <p:cNvSpPr>
            <a:spLocks noGrp="1"/>
          </p:cNvSpPr>
          <p:nvPr>
            <p:ph idx="1"/>
          </p:nvPr>
        </p:nvSpPr>
        <p:spPr/>
        <p:txBody>
          <a:bodyPr/>
          <a:lstStyle/>
          <a:p>
            <a:pPr>
              <a:buFont typeface="Arial" panose="020B0604020202020204" pitchFamily="34" charset="0"/>
              <a:buChar char="•"/>
            </a:pPr>
            <a:r>
              <a:rPr lang="en-US" altLang="ja-JP" dirty="0" smtClean="0"/>
              <a:t>Azimuth angle</a:t>
            </a:r>
          </a:p>
          <a:p>
            <a:pPr lvl="1">
              <a:buFont typeface="Arial" panose="020B0604020202020204" pitchFamily="34" charset="0"/>
              <a:buChar char="•"/>
            </a:pPr>
            <a:r>
              <a:rPr lang="en-US" altLang="ja-JP" dirty="0" smtClean="0"/>
              <a:t>Uniform distribution</a:t>
            </a:r>
            <a:endParaRPr lang="ja-JP" altLang="en-US" dirty="0" smtClean="0"/>
          </a:p>
          <a:p>
            <a:pPr>
              <a:buFont typeface="Arial" panose="020B0604020202020204" pitchFamily="34" charset="0"/>
              <a:buChar char="•"/>
            </a:pPr>
            <a:r>
              <a:rPr lang="en-US" altLang="ja-JP" dirty="0" smtClean="0"/>
              <a:t>Elevation angle</a:t>
            </a:r>
            <a:endParaRPr lang="ja-JP" altLang="en-US" dirty="0" smtClean="0"/>
          </a:p>
          <a:p>
            <a:pPr marL="800100" lvl="1" indent="-342900">
              <a:buFont typeface="Arial" panose="020B0604020202020204" pitchFamily="34" charset="0"/>
              <a:buChar char="•"/>
            </a:pPr>
            <a:r>
              <a:rPr lang="en-US" altLang="ja-JP" dirty="0" smtClean="0"/>
              <a:t>Uniform distribution </a:t>
            </a:r>
          </a:p>
          <a:p>
            <a:pPr marL="800100" lvl="1" indent="-342900">
              <a:buFont typeface="Arial" panose="020B0604020202020204" pitchFamily="34" charset="0"/>
              <a:buChar char="•"/>
            </a:pPr>
            <a:r>
              <a:rPr lang="en-US" altLang="ja-JP" dirty="0" smtClean="0"/>
              <a:t>Depends on Tx and Rx position</a:t>
            </a:r>
          </a:p>
          <a:p>
            <a:pPr marL="800100" lvl="1" indent="-342900">
              <a:buFont typeface="Arial" panose="020B0604020202020204" pitchFamily="34" charset="0"/>
              <a:buChar char="•"/>
            </a:pPr>
            <a:r>
              <a:rPr lang="en-US" altLang="ja-JP" sz="1800" dirty="0" smtClean="0">
                <a:solidFill>
                  <a:srgbClr val="FF0000"/>
                </a:solidFill>
              </a:rPr>
              <a:t>Normalized elevation angle</a:t>
            </a:r>
            <a:endParaRPr lang="ja-JP" altLang="en-US" sz="1800" dirty="0">
              <a:solidFill>
                <a:srgbClr val="FF0000"/>
              </a:solidFill>
            </a:endParaRPr>
          </a:p>
        </p:txBody>
      </p:sp>
      <p:sp>
        <p:nvSpPr>
          <p:cNvPr id="541" name="Shape 541"/>
          <p:cNvSpPr/>
          <p:nvPr/>
        </p:nvSpPr>
        <p:spPr>
          <a:xfrm>
            <a:off x="6438574" y="6494780"/>
            <a:ext cx="2390141" cy="28829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500"/>
            </a:lvl1pPr>
          </a:lstStyle>
          <a:p>
            <a:r>
              <a:t>遅延時間差の確率密度分布</a:t>
            </a:r>
          </a:p>
        </p:txBody>
      </p:sp>
      <p:sp>
        <p:nvSpPr>
          <p:cNvPr id="542" name="Shape 542"/>
          <p:cNvSpPr/>
          <p:nvPr/>
        </p:nvSpPr>
        <p:spPr>
          <a:xfrm>
            <a:off x="4567887" y="6368613"/>
            <a:ext cx="1228091" cy="28829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500"/>
            </a:lvl1pPr>
          </a:lstStyle>
          <a:p>
            <a:r>
              <a:t>ピーク検出例</a:t>
            </a:r>
          </a:p>
        </p:txBody>
      </p:sp>
      <p:sp>
        <p:nvSpPr>
          <p:cNvPr id="5" name="日付プレースホルダー 4"/>
          <p:cNvSpPr>
            <a:spLocks noGrp="1"/>
          </p:cNvSpPr>
          <p:nvPr>
            <p:ph type="dt" idx="15"/>
          </p:nvPr>
        </p:nvSpPr>
        <p:spPr/>
        <p:txBody>
          <a:bodyPr/>
          <a:lstStyle/>
          <a:p>
            <a:r>
              <a:rPr lang="en-US" altLang="ja-JP" smtClean="0"/>
              <a:t>March 2016</a:t>
            </a:r>
            <a:endParaRPr lang="en-GB" dirty="0"/>
          </a:p>
        </p:txBody>
      </p:sp>
      <p:sp>
        <p:nvSpPr>
          <p:cNvPr id="6" name="フッター プレースホルダー 5"/>
          <p:cNvSpPr>
            <a:spLocks noGrp="1"/>
          </p:cNvSpPr>
          <p:nvPr>
            <p:ph type="ftr" idx="14"/>
          </p:nvPr>
        </p:nvSpPr>
        <p:spPr/>
        <p:txBody>
          <a:bodyPr/>
          <a:lstStyle/>
          <a:p>
            <a:r>
              <a:rPr lang="en-GB" smtClean="0"/>
              <a:t>Minseok Kim, Niigata University</a:t>
            </a:r>
            <a:endParaRPr lang="en-GB" dirty="0"/>
          </a:p>
        </p:txBody>
      </p:sp>
      <p:sp>
        <p:nvSpPr>
          <p:cNvPr id="7" name="スライド番号プレースホルダー 6"/>
          <p:cNvSpPr>
            <a:spLocks noGrp="1"/>
          </p:cNvSpPr>
          <p:nvPr>
            <p:ph type="sldNum" idx="12"/>
          </p:nvPr>
        </p:nvSpPr>
        <p:spPr/>
        <p:txBody>
          <a:bodyPr/>
          <a:lstStyle/>
          <a:p>
            <a:r>
              <a:rPr lang="en-GB" smtClean="0"/>
              <a:t>Slide </a:t>
            </a:r>
            <a:fld id="{440F5867-744E-4AA6-B0ED-4C44D2DFBB7B}" type="slidenum">
              <a:rPr lang="en-GB" smtClean="0"/>
              <a:pPr/>
              <a:t>26</a:t>
            </a:fld>
            <a:endParaRPr lang="en-GB" dirty="0"/>
          </a:p>
        </p:txBody>
      </p:sp>
      <mc:AlternateContent xmlns:mc="http://schemas.openxmlformats.org/markup-compatibility/2006" xmlns:a14="http://schemas.microsoft.com/office/drawing/2010/main">
        <mc:Choice Requires="a14">
          <p:sp>
            <p:nvSpPr>
              <p:cNvPr id="8" name="正方形/長方形 7"/>
              <p:cNvSpPr/>
              <p:nvPr/>
            </p:nvSpPr>
            <p:spPr>
              <a:xfrm>
                <a:off x="1835696" y="4437112"/>
                <a:ext cx="1979966" cy="7255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ja-JP" sz="2000" b="0" i="1" smtClean="0">
                              <a:solidFill>
                                <a:schemeClr val="tx1"/>
                              </a:solidFill>
                              <a:latin typeface="Cambria Math" charset="0"/>
                            </a:rPr>
                          </m:ctrlPr>
                        </m:accPr>
                        <m:e>
                          <m:r>
                            <a:rPr lang="en-US" altLang="ja-JP" sz="2000" i="1">
                              <a:solidFill>
                                <a:schemeClr val="tx1"/>
                              </a:solidFill>
                              <a:latin typeface="Cambria Math" panose="02040503050406030204" pitchFamily="18" charset="0"/>
                            </a:rPr>
                            <m:t>𝜃</m:t>
                          </m:r>
                        </m:e>
                      </m:acc>
                      <m:r>
                        <a:rPr lang="en-US" altLang="ja-JP" sz="2000" b="0" i="1" smtClean="0">
                          <a:solidFill>
                            <a:schemeClr val="tx1"/>
                          </a:solidFill>
                          <a:latin typeface="Cambria Math" panose="02040503050406030204" pitchFamily="18" charset="0"/>
                        </a:rPr>
                        <m:t>=</m:t>
                      </m:r>
                      <m:f>
                        <m:fPr>
                          <m:ctrlPr>
                            <a:rPr lang="en-US" altLang="ja-JP" sz="2000" b="0" i="1" smtClean="0">
                              <a:solidFill>
                                <a:schemeClr val="tx1"/>
                              </a:solidFill>
                              <a:latin typeface="Cambria Math" charset="0"/>
                            </a:rPr>
                          </m:ctrlPr>
                        </m:fPr>
                        <m:num>
                          <m:r>
                            <a:rPr lang="en-US" altLang="ja-JP" sz="2000" i="1">
                              <a:solidFill>
                                <a:schemeClr val="tx1"/>
                              </a:solidFill>
                              <a:latin typeface="Cambria Math" panose="02040503050406030204" pitchFamily="18" charset="0"/>
                            </a:rPr>
                            <m:t>𝜃</m:t>
                          </m:r>
                          <m:r>
                            <a:rPr lang="en-US" altLang="ja-JP" sz="2000" i="1">
                              <a:solidFill>
                                <a:schemeClr val="tx1"/>
                              </a:solidFill>
                              <a:latin typeface="Cambria Math" panose="02040503050406030204" pitchFamily="18" charset="0"/>
                            </a:rPr>
                            <m:t>−</m:t>
                          </m:r>
                          <m:sSub>
                            <m:sSubPr>
                              <m:ctrlPr>
                                <a:rPr lang="en-US" altLang="ja-JP" sz="2000" i="1">
                                  <a:solidFill>
                                    <a:schemeClr val="tx1"/>
                                  </a:solidFill>
                                  <a:latin typeface="Cambria Math" charset="0"/>
                                </a:rPr>
                              </m:ctrlPr>
                            </m:sSubPr>
                            <m:e>
                              <m:r>
                                <a:rPr lang="en-US" altLang="ja-JP" sz="2000" i="1">
                                  <a:solidFill>
                                    <a:schemeClr val="tx1"/>
                                  </a:solidFill>
                                  <a:latin typeface="Cambria Math" panose="02040503050406030204" pitchFamily="18" charset="0"/>
                                </a:rPr>
                                <m:t>𝜃</m:t>
                              </m:r>
                            </m:e>
                            <m:sub>
                              <m:r>
                                <m:rPr>
                                  <m:sty m:val="p"/>
                                </m:rPr>
                                <a:rPr lang="en-US" altLang="ja-JP" sz="2000" b="0" i="0" smtClean="0">
                                  <a:solidFill>
                                    <a:schemeClr val="tx1"/>
                                  </a:solidFill>
                                  <a:latin typeface="Cambria Math" panose="02040503050406030204" pitchFamily="18" charset="0"/>
                                </a:rPr>
                                <m:t>D</m:t>
                              </m:r>
                              <m:r>
                                <a:rPr lang="en-US" altLang="ja-JP" sz="2000" b="0" i="0" smtClean="0">
                                  <a:solidFill>
                                    <a:schemeClr val="tx1"/>
                                  </a:solidFill>
                                  <a:latin typeface="Cambria Math" panose="02040503050406030204" pitchFamily="18" charset="0"/>
                                </a:rPr>
                                <m:t>0</m:t>
                              </m:r>
                            </m:sub>
                          </m:sSub>
                        </m:num>
                        <m:den>
                          <m:d>
                            <m:dPr>
                              <m:begChr m:val="|"/>
                              <m:endChr m:val="|"/>
                              <m:ctrlPr>
                                <a:rPr lang="en-US" altLang="ja-JP" sz="2000" i="1">
                                  <a:solidFill>
                                    <a:schemeClr val="tx1"/>
                                  </a:solidFill>
                                  <a:latin typeface="Cambria Math" charset="0"/>
                                </a:rPr>
                              </m:ctrlPr>
                            </m:dPr>
                            <m:e>
                              <m:sSub>
                                <m:sSubPr>
                                  <m:ctrlPr>
                                    <a:rPr lang="en-US" altLang="ja-JP" sz="2000" i="1">
                                      <a:solidFill>
                                        <a:schemeClr val="tx1"/>
                                      </a:solidFill>
                                      <a:latin typeface="Cambria Math" charset="0"/>
                                    </a:rPr>
                                  </m:ctrlPr>
                                </m:sSubPr>
                                <m:e>
                                  <m:r>
                                    <a:rPr lang="en-US" altLang="ja-JP" sz="2000" i="1">
                                      <a:solidFill>
                                        <a:schemeClr val="tx1"/>
                                      </a:solidFill>
                                      <a:latin typeface="Cambria Math" panose="02040503050406030204" pitchFamily="18" charset="0"/>
                                    </a:rPr>
                                    <m:t>𝜃</m:t>
                                  </m:r>
                                </m:e>
                                <m:sub>
                                  <m:r>
                                    <m:rPr>
                                      <m:sty m:val="p"/>
                                    </m:rPr>
                                    <a:rPr lang="en-US" altLang="ja-JP" sz="2000" b="0" i="0" smtClean="0">
                                      <a:solidFill>
                                        <a:schemeClr val="tx1"/>
                                      </a:solidFill>
                                      <a:latin typeface="Cambria Math" panose="02040503050406030204" pitchFamily="18" charset="0"/>
                                    </a:rPr>
                                    <m:t>D</m:t>
                                  </m:r>
                                  <m:r>
                                    <a:rPr lang="en-US" altLang="ja-JP" sz="2000" b="0" i="0" smtClean="0">
                                      <a:solidFill>
                                        <a:schemeClr val="tx1"/>
                                      </a:solidFill>
                                      <a:latin typeface="Cambria Math" panose="02040503050406030204" pitchFamily="18" charset="0"/>
                                    </a:rPr>
                                    <m:t>0</m:t>
                                  </m:r>
                                </m:sub>
                              </m:sSub>
                              <m:r>
                                <a:rPr lang="en-US" altLang="ja-JP" sz="2000" i="1">
                                  <a:solidFill>
                                    <a:schemeClr val="tx1"/>
                                  </a:solidFill>
                                  <a:latin typeface="Cambria Math" panose="02040503050406030204" pitchFamily="18" charset="0"/>
                                </a:rPr>
                                <m:t>−</m:t>
                              </m:r>
                              <m:sSub>
                                <m:sSubPr>
                                  <m:ctrlPr>
                                    <a:rPr lang="en-US" altLang="ja-JP" sz="2000" i="1">
                                      <a:solidFill>
                                        <a:schemeClr val="tx1"/>
                                      </a:solidFill>
                                      <a:latin typeface="Cambria Math" charset="0"/>
                                    </a:rPr>
                                  </m:ctrlPr>
                                </m:sSubPr>
                                <m:e>
                                  <m:r>
                                    <a:rPr lang="en-US" altLang="ja-JP" sz="2000" i="1">
                                      <a:solidFill>
                                        <a:schemeClr val="tx1"/>
                                      </a:solidFill>
                                      <a:latin typeface="Cambria Math" panose="02040503050406030204" pitchFamily="18" charset="0"/>
                                    </a:rPr>
                                    <m:t>𝜃</m:t>
                                  </m:r>
                                </m:e>
                                <m:sub>
                                  <m:r>
                                    <m:rPr>
                                      <m:sty m:val="p"/>
                                    </m:rPr>
                                    <a:rPr lang="en-US" altLang="ja-JP" sz="2000" b="0" i="0" smtClean="0">
                                      <a:solidFill>
                                        <a:schemeClr val="tx1"/>
                                      </a:solidFill>
                                      <a:latin typeface="Cambria Math" panose="02040503050406030204" pitchFamily="18" charset="0"/>
                                    </a:rPr>
                                    <m:t>G</m:t>
                                  </m:r>
                                  <m:r>
                                    <a:rPr lang="en-US" altLang="ja-JP" sz="2000" b="0" i="0" smtClean="0">
                                      <a:solidFill>
                                        <a:schemeClr val="tx1"/>
                                      </a:solidFill>
                                      <a:latin typeface="Cambria Math" panose="02040503050406030204" pitchFamily="18" charset="0"/>
                                    </a:rPr>
                                    <m:t>0</m:t>
                                  </m:r>
                                </m:sub>
                              </m:sSub>
                            </m:e>
                          </m:d>
                        </m:den>
                      </m:f>
                    </m:oMath>
                  </m:oMathPara>
                </a14:m>
                <a:endParaRPr lang="ja-JP" altLang="en-US" sz="2000" dirty="0">
                  <a:solidFill>
                    <a:schemeClr val="tx1"/>
                  </a:solidFill>
                </a:endParaRPr>
              </a:p>
            </p:txBody>
          </p:sp>
        </mc:Choice>
        <mc:Fallback xmlns="">
          <p:sp>
            <p:nvSpPr>
              <p:cNvPr id="8" name="正方形/長方形 7"/>
              <p:cNvSpPr>
                <a:spLocks noRot="1" noChangeAspect="1" noMove="1" noResize="1" noEditPoints="1" noAdjustHandles="1" noChangeArrowheads="1" noChangeShapeType="1" noTextEdit="1"/>
              </p:cNvSpPr>
              <p:nvPr/>
            </p:nvSpPr>
            <p:spPr>
              <a:xfrm>
                <a:off x="1835696" y="4437112"/>
                <a:ext cx="1979966" cy="725583"/>
              </a:xfrm>
              <a:prstGeom prst="rect">
                <a:avLst/>
              </a:prstGeom>
              <a:blipFill rotWithShape="0">
                <a:blip r:embed="rId3"/>
                <a:stretch>
                  <a:fillRect/>
                </a:stretch>
              </a:blipFill>
            </p:spPr>
            <p:txBody>
              <a:bodyPr/>
              <a:lstStyle/>
              <a:p>
                <a:r>
                  <a:rPr lang="ja-JP" altLang="en-US">
                    <a:noFill/>
                  </a:rPr>
                  <a:t> </a:t>
                </a:r>
              </a:p>
            </p:txBody>
          </p:sp>
        </mc:Fallback>
      </mc:AlternateContent>
      <p:pic>
        <p:nvPicPr>
          <p:cNvPr id="4" name="図 3"/>
          <p:cNvPicPr>
            <a:picLocks noChangeAspect="1"/>
          </p:cNvPicPr>
          <p:nvPr/>
        </p:nvPicPr>
        <p:blipFill>
          <a:blip r:embed="rId4"/>
          <a:stretch>
            <a:fillRect/>
          </a:stretch>
        </p:blipFill>
        <p:spPr>
          <a:xfrm>
            <a:off x="4610648" y="2311637"/>
            <a:ext cx="4533352" cy="3389552"/>
          </a:xfrm>
          <a:prstGeom prst="rect">
            <a:avLst/>
          </a:prstGeom>
        </p:spPr>
      </p:pic>
      <p:sp>
        <p:nvSpPr>
          <p:cNvPr id="9" name="正方形/長方形 8"/>
          <p:cNvSpPr/>
          <p:nvPr/>
        </p:nvSpPr>
        <p:spPr>
          <a:xfrm>
            <a:off x="1619672" y="5446965"/>
            <a:ext cx="2313454" cy="646331"/>
          </a:xfrm>
          <a:prstGeom prst="rect">
            <a:avLst/>
          </a:prstGeom>
        </p:spPr>
        <p:txBody>
          <a:bodyPr wrap="none">
            <a:spAutoFit/>
          </a:bodyPr>
          <a:lstStyle/>
          <a:p>
            <a:r>
              <a:rPr lang="en-US" altLang="ja-JP" sz="1800" dirty="0" smtClean="0">
                <a:solidFill>
                  <a:schemeClr val="tx1"/>
                </a:solidFill>
              </a:rPr>
              <a:t>D0: Direct path</a:t>
            </a:r>
          </a:p>
          <a:p>
            <a:r>
              <a:rPr lang="en-US" altLang="ja-JP" sz="1800" dirty="0" smtClean="0">
                <a:solidFill>
                  <a:schemeClr val="tx1"/>
                </a:solidFill>
              </a:rPr>
              <a:t>G0: Ground Reflection</a:t>
            </a:r>
            <a:endParaRPr lang="ja-JP" altLang="en-US" sz="1800" dirty="0">
              <a:solidFill>
                <a:schemeClr val="tx1"/>
              </a:solidFill>
            </a:endParaRPr>
          </a:p>
        </p:txBody>
      </p:sp>
    </p:spTree>
    <p:extLst>
      <p:ext uri="{BB962C8B-B14F-4D97-AF65-F5344CB8AC3E}">
        <p14:creationId xmlns:p14="http://schemas.microsoft.com/office/powerpoint/2010/main" val="379915990"/>
      </p:ext>
    </p:ext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692696"/>
            <a:ext cx="8229600" cy="1143000"/>
          </a:xfrm>
        </p:spPr>
        <p:txBody>
          <a:bodyPr/>
          <a:lstStyle/>
          <a:p>
            <a:r>
              <a:rPr lang="en-US" altLang="ja-JP" dirty="0" smtClean="0"/>
              <a:t>Angular Domain Parameters</a:t>
            </a:r>
            <a:br>
              <a:rPr lang="en-US" altLang="ja-JP" dirty="0" smtClean="0"/>
            </a:br>
            <a:r>
              <a:rPr lang="en-US" altLang="ja-JP" dirty="0" smtClean="0"/>
              <a:t>(Cluster Angle)</a:t>
            </a:r>
            <a:endParaRPr kumimoji="1" lang="ja-JP" altLang="en-US" dirty="0"/>
          </a:p>
        </p:txBody>
      </p:sp>
      <p:sp>
        <p:nvSpPr>
          <p:cNvPr id="7" name="日付プレースホルダー 6"/>
          <p:cNvSpPr>
            <a:spLocks noGrp="1"/>
          </p:cNvSpPr>
          <p:nvPr>
            <p:ph type="dt" idx="10"/>
          </p:nvPr>
        </p:nvSpPr>
        <p:spPr/>
        <p:txBody>
          <a:bodyPr/>
          <a:lstStyle/>
          <a:p>
            <a:r>
              <a:rPr lang="en-US" altLang="ja-JP" smtClean="0"/>
              <a:t>March 2016</a:t>
            </a:r>
            <a:endParaRPr lang="en-GB"/>
          </a:p>
        </p:txBody>
      </p:sp>
      <p:sp>
        <p:nvSpPr>
          <p:cNvPr id="8" name="フッター プレースホルダー 7"/>
          <p:cNvSpPr>
            <a:spLocks noGrp="1"/>
          </p:cNvSpPr>
          <p:nvPr>
            <p:ph type="ftr" idx="11"/>
          </p:nvPr>
        </p:nvSpPr>
        <p:spPr/>
        <p:txBody>
          <a:bodyPr/>
          <a:lstStyle/>
          <a:p>
            <a:r>
              <a:rPr lang="en-GB" smtClean="0"/>
              <a:t>Minseok Kim, Niigata University</a:t>
            </a:r>
            <a:endParaRPr lang="en-GB" dirty="0"/>
          </a:p>
        </p:txBody>
      </p:sp>
      <p:sp>
        <p:nvSpPr>
          <p:cNvPr id="9" name="スライド番号プレースホルダー 8"/>
          <p:cNvSpPr>
            <a:spLocks noGrp="1"/>
          </p:cNvSpPr>
          <p:nvPr>
            <p:ph type="sldNum" idx="12"/>
          </p:nvPr>
        </p:nvSpPr>
        <p:spPr/>
        <p:txBody>
          <a:bodyPr/>
          <a:lstStyle/>
          <a:p>
            <a:r>
              <a:rPr lang="en-GB" smtClean="0"/>
              <a:t>Slide </a:t>
            </a:r>
            <a:fld id="{69B99EC4-A1FB-4C79-B9A5-C1FFD5A90380}" type="slidenum">
              <a:rPr lang="en-GB" smtClean="0"/>
              <a:pPr/>
              <a:t>27</a:t>
            </a:fld>
            <a:endParaRPr lang="en-GB"/>
          </a:p>
        </p:txBody>
      </p:sp>
      <p:pic>
        <p:nvPicPr>
          <p:cNvPr id="13" name="図 12"/>
          <p:cNvPicPr>
            <a:picLocks noChangeAspect="1"/>
          </p:cNvPicPr>
          <p:nvPr/>
        </p:nvPicPr>
        <p:blipFill>
          <a:blip r:embed="rId3"/>
          <a:stretch>
            <a:fillRect/>
          </a:stretch>
        </p:blipFill>
        <p:spPr>
          <a:xfrm>
            <a:off x="1331640" y="1679370"/>
            <a:ext cx="6445129" cy="4818980"/>
          </a:xfrm>
          <a:prstGeom prst="rect">
            <a:avLst/>
          </a:prstGeom>
        </p:spPr>
      </p:pic>
      <p:sp>
        <p:nvSpPr>
          <p:cNvPr id="10" name="正方形/長方形 9"/>
          <p:cNvSpPr/>
          <p:nvPr/>
        </p:nvSpPr>
        <p:spPr>
          <a:xfrm>
            <a:off x="657803" y="1772816"/>
            <a:ext cx="817853" cy="461665"/>
          </a:xfrm>
          <a:prstGeom prst="rect">
            <a:avLst/>
          </a:prstGeom>
        </p:spPr>
        <p:txBody>
          <a:bodyPr wrap="none">
            <a:spAutoFit/>
          </a:bodyPr>
          <a:lstStyle/>
          <a:p>
            <a:r>
              <a:rPr lang="en-US" altLang="ja-JP" dirty="0" smtClean="0">
                <a:solidFill>
                  <a:schemeClr val="tx1"/>
                </a:solidFill>
              </a:rPr>
              <a:t>CM2</a:t>
            </a:r>
            <a:endParaRPr lang="ja-JP" altLang="en-US" dirty="0">
              <a:solidFill>
                <a:schemeClr val="tx1"/>
              </a:solidFill>
            </a:endParaRPr>
          </a:p>
        </p:txBody>
      </p:sp>
    </p:spTree>
    <p:extLst>
      <p:ext uri="{BB962C8B-B14F-4D97-AF65-F5344CB8AC3E}">
        <p14:creationId xmlns:p14="http://schemas.microsoft.com/office/powerpoint/2010/main" val="4769507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 name="Shape 627"/>
          <p:cNvSpPr>
            <a:spLocks noGrp="1"/>
          </p:cNvSpPr>
          <p:nvPr>
            <p:ph type="title"/>
          </p:nvPr>
        </p:nvSpPr>
        <p:spPr/>
        <p:txBody>
          <a:bodyPr/>
          <a:lstStyle/>
          <a:p>
            <a:r>
              <a:rPr lang="en-US" altLang="ja-JP" dirty="0" smtClean="0"/>
              <a:t>Summary of R-Ray Parameters</a:t>
            </a:r>
            <a:endParaRPr lang="ja-JP" altLang="en-US" dirty="0"/>
          </a:p>
        </p:txBody>
      </p:sp>
      <p:sp>
        <p:nvSpPr>
          <p:cNvPr id="4" name="コンテンツ プレースホルダー 3"/>
          <p:cNvSpPr>
            <a:spLocks noGrp="1"/>
          </p:cNvSpPr>
          <p:nvPr>
            <p:ph idx="1"/>
          </p:nvPr>
        </p:nvSpPr>
        <p:spPr>
          <a:xfrm>
            <a:off x="723105" y="1830388"/>
            <a:ext cx="7770813" cy="4113213"/>
          </a:xfrm>
        </p:spPr>
        <p:txBody>
          <a:bodyPr/>
          <a:lstStyle/>
          <a:p>
            <a:endParaRPr kumimoji="1" lang="ja-JP" altLang="en-US"/>
          </a:p>
        </p:txBody>
      </p:sp>
      <p:sp>
        <p:nvSpPr>
          <p:cNvPr id="631" name="Shape 631"/>
          <p:cNvSpPr/>
          <p:nvPr/>
        </p:nvSpPr>
        <p:spPr>
          <a:xfrm>
            <a:off x="203849" y="6497526"/>
            <a:ext cx="8809327" cy="51689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300"/>
            </a:lvl1pPr>
          </a:lstStyle>
          <a:p>
            <a:r>
              <a:t>[3] MiWEBA, FP7 ICT-2013-EU-Japan, http://www.miweba.eu </a:t>
            </a:r>
          </a:p>
        </p:txBody>
      </p:sp>
      <p:pic>
        <p:nvPicPr>
          <p:cNvPr id="633" name="MathTypeEquation.pdf"/>
          <p:cNvPicPr>
            <a:picLocks noChangeAspect="1"/>
          </p:cNvPicPr>
          <p:nvPr/>
        </p:nvPicPr>
        <p:blipFill>
          <a:blip r:embed="rId3">
            <a:extLst/>
          </a:blip>
          <a:stretch>
            <a:fillRect/>
          </a:stretch>
        </p:blipFill>
        <p:spPr>
          <a:xfrm>
            <a:off x="5833681" y="3262266"/>
            <a:ext cx="114301" cy="165101"/>
          </a:xfrm>
          <a:prstGeom prst="rect">
            <a:avLst/>
          </a:prstGeom>
          <a:ln w="12700">
            <a:miter lim="400000"/>
          </a:ln>
        </p:spPr>
      </p:pic>
      <mc:AlternateContent xmlns:mc="http://schemas.openxmlformats.org/markup-compatibility/2006" xmlns:a14="http://schemas.microsoft.com/office/drawing/2010/main">
        <mc:Choice Requires="a14">
          <p:graphicFrame>
            <p:nvGraphicFramePr>
              <p:cNvPr id="634" name="Table 634"/>
              <p:cNvGraphicFramePr/>
              <p:nvPr>
                <p:extLst>
                  <p:ext uri="{D42A27DB-BD31-4B8C-83A1-F6EECF244321}">
                    <p14:modId xmlns:p14="http://schemas.microsoft.com/office/powerpoint/2010/main" val="706371391"/>
                  </p:ext>
                </p:extLst>
              </p:nvPr>
            </p:nvGraphicFramePr>
            <p:xfrm>
              <a:off x="626275" y="1916832"/>
              <a:ext cx="7834157" cy="3876441"/>
            </p:xfrm>
            <a:graphic>
              <a:graphicData uri="http://schemas.openxmlformats.org/drawingml/2006/table">
                <a:tbl>
                  <a:tblPr bandRow="1"/>
                  <a:tblGrid>
                    <a:gridCol w="328456"/>
                    <a:gridCol w="1106114"/>
                    <a:gridCol w="1149853"/>
                    <a:gridCol w="1815436"/>
                    <a:gridCol w="1928041"/>
                    <a:gridCol w="1506257"/>
                  </a:tblGrid>
                  <a:tr h="340468">
                    <a:tc gridSpan="3">
                      <a:txBody>
                        <a:bodyPr/>
                        <a:lstStyle/>
                        <a:p>
                          <a:pPr algn="ctr">
                            <a:defRPr sz="1800"/>
                          </a:pPr>
                          <a:endParaRPr sz="1800" dirty="0">
                            <a:sym typeface="Times New Roman"/>
                          </a:endParaRPr>
                        </a:p>
                      </a:txBody>
                      <a:tcPr marL="0" marR="0" marT="0" marB="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chemeClr val="bg1"/>
                        </a:solidFill>
                      </a:tcPr>
                    </a:tc>
                    <a:tc hMerge="1">
                      <a:txBody>
                        <a:bodyPr/>
                        <a:lstStyle/>
                        <a:p>
                          <a:endParaRPr lang="ja-JP"/>
                        </a:p>
                      </a:txBody>
                      <a:tcPr/>
                    </a:tc>
                    <a:tc hMerge="1">
                      <a:txBody>
                        <a:bodyPr/>
                        <a:lstStyle/>
                        <a:p>
                          <a:endParaRPr lang="ja-JP"/>
                        </a:p>
                      </a:txBody>
                      <a:tcPr/>
                    </a:tc>
                    <a:tc>
                      <a:txBody>
                        <a:bodyPr/>
                        <a:lstStyle/>
                        <a:p>
                          <a:pPr algn="ctr">
                            <a:defRPr sz="1800"/>
                          </a:pPr>
                          <a:r>
                            <a:rPr lang="en-US" sz="1800" dirty="0" smtClean="0">
                              <a:sym typeface="Times New Roman"/>
                            </a:rPr>
                            <a:t>CM1</a:t>
                          </a:r>
                          <a:endParaRPr sz="1800" dirty="0">
                            <a:sym typeface="Times New Roman"/>
                          </a:endParaRPr>
                        </a:p>
                      </a:txBody>
                      <a:tcPr marL="0" marR="0" marT="0" marB="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chemeClr val="bg1"/>
                        </a:solidFill>
                      </a:tcPr>
                    </a:tc>
                    <a:tc>
                      <a:txBody>
                        <a:bodyPr/>
                        <a:lstStyle/>
                        <a:p>
                          <a:pPr algn="ctr">
                            <a:defRPr sz="1800"/>
                          </a:pPr>
                          <a:r>
                            <a:rPr lang="en-US" sz="1800" dirty="0" smtClean="0">
                              <a:sym typeface="Times New Roman"/>
                            </a:rPr>
                            <a:t>CM2</a:t>
                          </a:r>
                          <a:endParaRPr sz="1800" dirty="0">
                            <a:sym typeface="Times New Roman"/>
                          </a:endParaRPr>
                        </a:p>
                      </a:txBody>
                      <a:tcPr marL="0" marR="0" marT="0" marB="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FFFFCC"/>
                        </a:solidFill>
                      </a:tcPr>
                    </a:tc>
                    <a:tc>
                      <a:txBody>
                        <a:bodyPr/>
                        <a:lstStyle/>
                        <a:p>
                          <a:pPr algn="ctr">
                            <a:defRPr sz="1800"/>
                          </a:pPr>
                          <a:r>
                            <a:rPr lang="en-US" altLang="ja-JP" sz="1600" dirty="0" smtClean="0">
                              <a:sym typeface="Times New Roman"/>
                            </a:rPr>
                            <a:t>IEEE802.11ay[</a:t>
                          </a:r>
                          <a:r>
                            <a:rPr lang="en-US" sz="1600" dirty="0" smtClean="0">
                              <a:sym typeface="Times New Roman"/>
                            </a:rPr>
                            <a:t>4</a:t>
                          </a:r>
                          <a:r>
                            <a:rPr sz="1600" dirty="0" smtClean="0">
                              <a:sym typeface="Times New Roman"/>
                            </a:rPr>
                            <a:t>]</a:t>
                          </a:r>
                          <a:endParaRPr sz="1600" dirty="0">
                            <a:sym typeface="Times New Roman"/>
                          </a:endParaRPr>
                        </a:p>
                      </a:txBody>
                      <a:tcPr marL="0" marR="0" marT="0" marB="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chemeClr val="bg1"/>
                        </a:solidFill>
                      </a:tcPr>
                    </a:tc>
                  </a:tr>
                  <a:tr h="240596">
                    <a:tc rowSpan="4">
                      <a:txBody>
                        <a:bodyPr/>
                        <a:lstStyle/>
                        <a:p>
                          <a:pPr algn="ctr">
                            <a:defRPr sz="1800"/>
                          </a:pPr>
                          <a:r>
                            <a:rPr lang="en-US" sz="1800" dirty="0" smtClean="0">
                              <a:sym typeface="Times New Roman"/>
                            </a:rPr>
                            <a:t>Delay</a:t>
                          </a:r>
                          <a:endParaRPr sz="1800" dirty="0">
                            <a:sym typeface="Times New Roman"/>
                          </a:endParaRPr>
                        </a:p>
                      </a:txBody>
                      <a:tcPr marL="0" marR="0" marT="0" marB="0" vert="vert27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chemeClr val="bg1"/>
                        </a:solidFill>
                      </a:tcPr>
                    </a:tc>
                    <a:tc gridSpan="2">
                      <a:txBody>
                        <a:bodyPr/>
                        <a:lstStyle/>
                        <a:p>
                          <a:pPr algn="ctr">
                            <a:defRPr>
                              <a:sym typeface="Times New Roman"/>
                            </a:defRPr>
                          </a:pPr>
                          <a:r>
                            <a:rPr lang="en-US" sz="1600" dirty="0" smtClean="0"/>
                            <a:t>No. Clusters,</a:t>
                          </a:r>
                          <a:r>
                            <a:rPr sz="1600" dirty="0" smtClean="0"/>
                            <a:t> </a:t>
                          </a:r>
                          <a14:m>
                            <m:oMath xmlns:m="http://schemas.openxmlformats.org/officeDocument/2006/math">
                              <m:sSub>
                                <m:sSubPr>
                                  <m:ctrlPr>
                                    <a:rPr lang="en-US" altLang="ja-JP" sz="1600" b="0" i="1" smtClean="0">
                                      <a:latin typeface="Cambria Math" charset="0"/>
                                    </a:rPr>
                                  </m:ctrlPr>
                                </m:sSubPr>
                                <m:e>
                                  <m:r>
                                    <a:rPr lang="en-US" altLang="ja-JP" sz="1600" b="0" i="1" smtClean="0">
                                      <a:latin typeface="Cambria Math" panose="02040503050406030204" pitchFamily="18" charset="0"/>
                                    </a:rPr>
                                    <m:t>𝑁</m:t>
                                  </m:r>
                                </m:e>
                                <m:sub>
                                  <m:r>
                                    <a:rPr lang="en-US" altLang="ja-JP" sz="1600" b="0" i="1" smtClean="0">
                                      <a:latin typeface="Cambria Math" panose="02040503050406030204" pitchFamily="18" charset="0"/>
                                    </a:rPr>
                                    <m:t>𝑐</m:t>
                                  </m:r>
                                </m:sub>
                              </m:sSub>
                            </m:oMath>
                          </a14:m>
                          <a:endParaRPr sz="1600" i="1" dirty="0"/>
                        </a:p>
                      </a:txBody>
                      <a:tcPr marL="0" marR="0" marT="0" marB="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chemeClr val="bg1"/>
                        </a:solidFill>
                      </a:tcPr>
                    </a:tc>
                    <a:tc hMerge="1">
                      <a:txBody>
                        <a:bodyPr/>
                        <a:lstStyle/>
                        <a:p>
                          <a:endParaRPr lang="ja-JP"/>
                        </a:p>
                      </a:txBody>
                      <a:tcPr/>
                    </a:tc>
                    <a:tc>
                      <a:txBody>
                        <a:bodyPr/>
                        <a:lstStyle/>
                        <a:p>
                          <a:pPr algn="ctr">
                            <a:defRPr sz="1800"/>
                          </a:pPr>
                          <a:r>
                            <a:rPr sz="1600" dirty="0">
                              <a:sym typeface="Times New Roman"/>
                            </a:rPr>
                            <a:t>3</a:t>
                          </a:r>
                        </a:p>
                      </a:txBody>
                      <a:tcPr marL="0" marR="0" marT="0" marB="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chemeClr val="bg1"/>
                        </a:solidFill>
                      </a:tcPr>
                    </a:tc>
                    <a:tc>
                      <a:txBody>
                        <a:bodyPr/>
                        <a:lstStyle/>
                        <a:p>
                          <a:pPr algn="ctr">
                            <a:defRPr sz="1800"/>
                          </a:pPr>
                          <a:r>
                            <a:rPr sz="1600" dirty="0">
                              <a:sym typeface="Times New Roman"/>
                            </a:rPr>
                            <a:t>3</a:t>
                          </a:r>
                        </a:p>
                      </a:txBody>
                      <a:tcPr marL="0" marR="0" marT="0" marB="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FFFFCC"/>
                        </a:solidFill>
                      </a:tcPr>
                    </a:tc>
                    <a:tc>
                      <a:txBody>
                        <a:bodyPr/>
                        <a:lstStyle/>
                        <a:p>
                          <a:pPr algn="ctr">
                            <a:defRPr sz="1800"/>
                          </a:pPr>
                          <a:r>
                            <a:rPr sz="1600">
                              <a:sym typeface="Times New Roman"/>
                            </a:rPr>
                            <a:t>3</a:t>
                          </a:r>
                        </a:p>
                      </a:txBody>
                      <a:tcPr marL="0" marR="0" marT="0" marB="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chemeClr val="bg1"/>
                        </a:solidFill>
                      </a:tcPr>
                    </a:tc>
                  </a:tr>
                  <a:tr h="246353">
                    <a:tc vMerge="1">
                      <a:txBody>
                        <a:bodyPr/>
                        <a:lstStyle/>
                        <a:p>
                          <a:endParaRPr lang="ja-JP"/>
                        </a:p>
                      </a:txBody>
                      <a:tcPr/>
                    </a:tc>
                    <a:tc gridSpan="2">
                      <a:txBody>
                        <a:bodyPr/>
                        <a:lstStyle/>
                        <a:p>
                          <a:pPr algn="ctr">
                            <a:defRPr>
                              <a:sym typeface="Times New Roman"/>
                            </a:defRPr>
                          </a:pPr>
                          <a:r>
                            <a:rPr lang="en-US" sz="1600" dirty="0" smtClean="0"/>
                            <a:t>Cluster arrival rate</a:t>
                          </a:r>
                          <a:r>
                            <a:rPr sz="1600" dirty="0" smtClean="0"/>
                            <a:t>, </a:t>
                          </a:r>
                          <a:r>
                            <a:rPr sz="1600" i="1" dirty="0"/>
                            <a:t>λ</a:t>
                          </a:r>
                        </a:p>
                      </a:txBody>
                      <a:tcPr marL="0" marR="0" marT="0" marB="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chemeClr val="bg1"/>
                        </a:solidFill>
                      </a:tcPr>
                    </a:tc>
                    <a:tc hMerge="1">
                      <a:txBody>
                        <a:bodyPr/>
                        <a:lstStyle/>
                        <a:p>
                          <a:endParaRPr lang="ja-JP"/>
                        </a:p>
                      </a:txBody>
                      <a:tcPr/>
                    </a:tc>
                    <a:tc>
                      <a:txBody>
                        <a:bodyPr/>
                        <a:lstStyle/>
                        <a:p>
                          <a:pPr algn="ctr">
                            <a:defRPr>
                              <a:sym typeface="Times New Roman"/>
                            </a:defRPr>
                          </a:pPr>
                          <a:r>
                            <a:rPr sz="1600" dirty="0"/>
                            <a:t>0.03 ns</a:t>
                          </a:r>
                          <a:r>
                            <a:rPr sz="1600" baseline="45454" dirty="0"/>
                            <a:t>-1</a:t>
                          </a:r>
                        </a:p>
                      </a:txBody>
                      <a:tcPr marL="0" marR="0" marT="0" marB="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chemeClr val="bg1"/>
                        </a:solidFill>
                      </a:tcPr>
                    </a:tc>
                    <a:tc>
                      <a:txBody>
                        <a:bodyPr/>
                        <a:lstStyle/>
                        <a:p>
                          <a:pPr algn="ctr">
                            <a:defRPr>
                              <a:sym typeface="Times New Roman"/>
                            </a:defRPr>
                          </a:pPr>
                          <a:r>
                            <a:rPr sz="1600" dirty="0"/>
                            <a:t>0.03 ns</a:t>
                          </a:r>
                          <a:r>
                            <a:rPr sz="1600" baseline="25000" dirty="0"/>
                            <a:t>-1</a:t>
                          </a:r>
                        </a:p>
                      </a:txBody>
                      <a:tcPr marL="0" marR="0" marT="0" marB="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FFFFCC"/>
                        </a:solidFill>
                      </a:tcPr>
                    </a:tc>
                    <a:tc>
                      <a:txBody>
                        <a:bodyPr/>
                        <a:lstStyle/>
                        <a:p>
                          <a:pPr algn="ctr">
                            <a:defRPr>
                              <a:sym typeface="Times New Roman"/>
                            </a:defRPr>
                          </a:pPr>
                          <a:r>
                            <a:rPr sz="1600"/>
                            <a:t>0.05 ns</a:t>
                          </a:r>
                          <a:r>
                            <a:rPr sz="1600" baseline="45454"/>
                            <a:t>-1</a:t>
                          </a:r>
                        </a:p>
                      </a:txBody>
                      <a:tcPr marL="0" marR="0" marT="0" marB="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chemeClr val="bg1"/>
                        </a:solidFill>
                      </a:tcPr>
                    </a:tc>
                  </a:tr>
                  <a:tr h="240596">
                    <a:tc vMerge="1">
                      <a:txBody>
                        <a:bodyPr/>
                        <a:lstStyle/>
                        <a:p>
                          <a:endParaRPr lang="ja-JP"/>
                        </a:p>
                      </a:txBody>
                      <a:tcPr/>
                    </a:tc>
                    <a:tc gridSpan="2">
                      <a:txBody>
                        <a:bodyPr/>
                        <a:lstStyle/>
                        <a:p>
                          <a:pPr algn="ctr">
                            <a:defRPr>
                              <a:sym typeface="Times New Roman"/>
                            </a:defRPr>
                          </a:pPr>
                          <a:r>
                            <a:rPr lang="en-US" altLang="ja-JP" sz="1600" dirty="0" smtClean="0">
                              <a:solidFill>
                                <a:srgbClr val="000000"/>
                              </a:solidFill>
                              <a:latin typeface="Times New Roman" panose="02020603050405020304" pitchFamily="18" charset="0"/>
                            </a:rPr>
                            <a:t>power-decay constant,</a:t>
                          </a:r>
                          <a:r>
                            <a:rPr sz="1600" dirty="0" smtClean="0"/>
                            <a:t> </a:t>
                          </a:r>
                          <a:r>
                            <a:rPr sz="1600" i="1" dirty="0"/>
                            <a:t>γ</a:t>
                          </a:r>
                        </a:p>
                      </a:txBody>
                      <a:tcPr marL="0" marR="0" marT="0" marB="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chemeClr val="bg1"/>
                        </a:solidFill>
                      </a:tcPr>
                    </a:tc>
                    <a:tc hMerge="1">
                      <a:txBody>
                        <a:bodyPr/>
                        <a:lstStyle/>
                        <a:p>
                          <a:endParaRPr lang="ja-JP"/>
                        </a:p>
                      </a:txBody>
                      <a:tcPr/>
                    </a:tc>
                    <a:tc>
                      <a:txBody>
                        <a:bodyPr/>
                        <a:lstStyle/>
                        <a:p>
                          <a:pPr algn="ctr">
                            <a:defRPr sz="1800"/>
                          </a:pPr>
                          <a:r>
                            <a:rPr sz="1600" dirty="0" smtClean="0">
                              <a:sym typeface="Times New Roman"/>
                            </a:rPr>
                            <a:t>3</a:t>
                          </a:r>
                          <a:r>
                            <a:rPr lang="en-US" sz="1600" dirty="0" smtClean="0">
                              <a:sym typeface="Times New Roman"/>
                            </a:rPr>
                            <a:t>4</a:t>
                          </a:r>
                          <a:r>
                            <a:rPr sz="1600" dirty="0" smtClean="0">
                              <a:sym typeface="Times New Roman"/>
                            </a:rPr>
                            <a:t> </a:t>
                          </a:r>
                          <a:r>
                            <a:rPr sz="1600" dirty="0">
                              <a:sym typeface="Times New Roman"/>
                            </a:rPr>
                            <a:t>ns</a:t>
                          </a:r>
                        </a:p>
                      </a:txBody>
                      <a:tcPr marL="0" marR="0" marT="0" marB="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chemeClr val="bg1"/>
                        </a:solidFill>
                      </a:tcPr>
                    </a:tc>
                    <a:tc>
                      <a:txBody>
                        <a:bodyPr/>
                        <a:lstStyle/>
                        <a:p>
                          <a:pPr algn="ctr">
                            <a:defRPr sz="1800"/>
                          </a:pPr>
                          <a:r>
                            <a:rPr lang="en-US" sz="1600" dirty="0" smtClean="0">
                              <a:sym typeface="Times New Roman"/>
                            </a:rPr>
                            <a:t>45</a:t>
                          </a:r>
                          <a:r>
                            <a:rPr sz="1600" dirty="0" smtClean="0">
                              <a:sym typeface="Times New Roman"/>
                            </a:rPr>
                            <a:t> </a:t>
                          </a:r>
                          <a:r>
                            <a:rPr sz="1600" dirty="0">
                              <a:sym typeface="Times New Roman"/>
                            </a:rPr>
                            <a:t>ns</a:t>
                          </a:r>
                        </a:p>
                      </a:txBody>
                      <a:tcPr marL="0" marR="0" marT="0" marB="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FFFFCC"/>
                        </a:solidFill>
                      </a:tcPr>
                    </a:tc>
                    <a:tc>
                      <a:txBody>
                        <a:bodyPr/>
                        <a:lstStyle/>
                        <a:p>
                          <a:pPr algn="ctr">
                            <a:defRPr sz="1800"/>
                          </a:pPr>
                          <a:r>
                            <a:rPr sz="1600">
                              <a:sym typeface="Times New Roman"/>
                            </a:rPr>
                            <a:t>15 ns</a:t>
                          </a:r>
                        </a:p>
                      </a:txBody>
                      <a:tcPr marL="0" marR="0" marT="0" marB="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chemeClr val="bg1"/>
                        </a:solidFill>
                      </a:tcPr>
                    </a:tc>
                  </a:tr>
                  <a:tr h="221643">
                    <a:tc vMerge="1">
                      <a:txBody>
                        <a:bodyPr/>
                        <a:lstStyle/>
                        <a:p>
                          <a:endParaRPr lang="ja-JP"/>
                        </a:p>
                      </a:txBody>
                      <a:tcPr/>
                    </a:tc>
                    <a:tc gridSpan="2">
                      <a:txBody>
                        <a:bodyPr/>
                        <a:lstStyle/>
                        <a:p>
                          <a:pPr algn="ctr">
                            <a:defRPr>
                              <a:sym typeface="Times New Roman"/>
                            </a:defRPr>
                          </a:pPr>
                          <a:r>
                            <a:rPr sz="1600" i="1" dirty="0" smtClean="0"/>
                            <a:t>K</a:t>
                          </a:r>
                          <a:r>
                            <a:rPr lang="en-US" sz="1600" dirty="0" smtClean="0"/>
                            <a:t> factor</a:t>
                          </a:r>
                          <a:endParaRPr sz="1600" dirty="0"/>
                        </a:p>
                      </a:txBody>
                      <a:tcPr marL="0" marR="0" marT="0" marB="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chemeClr val="bg1"/>
                        </a:solidFill>
                      </a:tcPr>
                    </a:tc>
                    <a:tc hMerge="1">
                      <a:txBody>
                        <a:bodyPr/>
                        <a:lstStyle/>
                        <a:p>
                          <a:endParaRPr lang="ja-JP"/>
                        </a:p>
                      </a:txBody>
                      <a:tcPr/>
                    </a:tc>
                    <a:tc>
                      <a:txBody>
                        <a:bodyPr/>
                        <a:lstStyle/>
                        <a:p>
                          <a:pPr algn="ctr">
                            <a:defRPr sz="1800"/>
                          </a:pPr>
                          <a:r>
                            <a:rPr lang="en-US" sz="1600" dirty="0" smtClean="0">
                              <a:sym typeface="Times New Roman"/>
                            </a:rPr>
                            <a:t>9</a:t>
                          </a:r>
                          <a:r>
                            <a:rPr sz="1600" dirty="0" smtClean="0">
                              <a:sym typeface="Times New Roman"/>
                            </a:rPr>
                            <a:t> </a:t>
                          </a:r>
                          <a:r>
                            <a:rPr sz="1600" dirty="0">
                              <a:sym typeface="Times New Roman"/>
                            </a:rPr>
                            <a:t>dB</a:t>
                          </a:r>
                        </a:p>
                      </a:txBody>
                      <a:tcPr marL="0" marR="0" marT="0" marB="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chemeClr val="bg1"/>
                        </a:solidFill>
                      </a:tcPr>
                    </a:tc>
                    <a:tc>
                      <a:txBody>
                        <a:bodyPr/>
                        <a:lstStyle/>
                        <a:p>
                          <a:pPr algn="ctr">
                            <a:defRPr sz="1800"/>
                          </a:pPr>
                          <a:r>
                            <a:rPr sz="1600" dirty="0" smtClean="0">
                              <a:sym typeface="Times New Roman"/>
                            </a:rPr>
                            <a:t>1</a:t>
                          </a:r>
                          <a:r>
                            <a:rPr lang="en-US" sz="1600" dirty="0" smtClean="0">
                              <a:sym typeface="Times New Roman"/>
                            </a:rPr>
                            <a:t>2</a:t>
                          </a:r>
                          <a:r>
                            <a:rPr sz="1600" dirty="0" smtClean="0">
                              <a:sym typeface="Times New Roman"/>
                            </a:rPr>
                            <a:t>.</a:t>
                          </a:r>
                          <a:r>
                            <a:rPr lang="en-US" sz="1600" dirty="0" smtClean="0">
                              <a:sym typeface="Times New Roman"/>
                            </a:rPr>
                            <a:t>6</a:t>
                          </a:r>
                          <a:r>
                            <a:rPr sz="1600" dirty="0" smtClean="0">
                              <a:sym typeface="Times New Roman"/>
                            </a:rPr>
                            <a:t> </a:t>
                          </a:r>
                          <a:r>
                            <a:rPr sz="1600" dirty="0">
                              <a:sym typeface="Times New Roman"/>
                            </a:rPr>
                            <a:t>dB</a:t>
                          </a:r>
                        </a:p>
                      </a:txBody>
                      <a:tcPr marL="0" marR="0" marT="0" marB="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FFFFCC"/>
                        </a:solidFill>
                      </a:tcPr>
                    </a:tc>
                    <a:tc>
                      <a:txBody>
                        <a:bodyPr/>
                        <a:lstStyle/>
                        <a:p>
                          <a:pPr algn="ctr">
                            <a:defRPr sz="1800"/>
                          </a:pPr>
                          <a:r>
                            <a:rPr sz="1600">
                              <a:sym typeface="Times New Roman"/>
                            </a:rPr>
                            <a:t>6 dB</a:t>
                          </a:r>
                        </a:p>
                      </a:txBody>
                      <a:tcPr marL="0" marR="0" marT="0" marB="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chemeClr val="bg1"/>
                        </a:solidFill>
                      </a:tcPr>
                    </a:tc>
                  </a:tr>
                  <a:tr h="634658">
                    <a:tc rowSpan="4">
                      <a:txBody>
                        <a:bodyPr/>
                        <a:lstStyle/>
                        <a:p>
                          <a:pPr algn="ctr">
                            <a:defRPr sz="1800"/>
                          </a:pPr>
                          <a:r>
                            <a:rPr lang="en-US" sz="1800" dirty="0" smtClean="0">
                              <a:sym typeface="Times New Roman"/>
                            </a:rPr>
                            <a:t>Angle</a:t>
                          </a:r>
                          <a:endParaRPr sz="1800" dirty="0">
                            <a:sym typeface="Times New Roman"/>
                          </a:endParaRPr>
                        </a:p>
                      </a:txBody>
                      <a:tcPr marL="0" marR="0" marT="0" marB="0" vert="vert27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chemeClr val="bg1"/>
                        </a:solidFill>
                      </a:tcPr>
                    </a:tc>
                    <a:tc rowSpan="2">
                      <a:txBody>
                        <a:bodyPr/>
                        <a:lstStyle/>
                        <a:p>
                          <a:pPr algn="ctr">
                            <a:defRPr sz="1800"/>
                          </a:pPr>
                          <a:r>
                            <a:rPr sz="1600" dirty="0">
                              <a:sym typeface="Times New Roman"/>
                            </a:rPr>
                            <a:t>
</a:t>
                          </a:r>
                          <a:r>
                            <a:rPr lang="en-US" sz="1600" dirty="0" err="1" smtClean="0">
                              <a:sym typeface="Times New Roman"/>
                            </a:rPr>
                            <a:t>AoA</a:t>
                          </a:r>
                          <a:endParaRPr sz="1600" dirty="0">
                            <a:sym typeface="Times New Roman"/>
                          </a:endParaRPr>
                        </a:p>
                      </a:txBody>
                      <a:tcPr marL="0" marR="0" marT="0" marB="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chemeClr val="bg1"/>
                        </a:solidFill>
                      </a:tcPr>
                    </a:tc>
                    <a:tc>
                      <a:txBody>
                        <a:bodyPr/>
                        <a:lstStyle/>
                        <a:p>
                          <a:pPr algn="ctr">
                            <a:defRPr sz="1800"/>
                          </a:pPr>
                          <a:r>
                            <a:rPr lang="en-US" sz="1600" dirty="0" smtClean="0">
                              <a:sym typeface="Times New Roman"/>
                            </a:rPr>
                            <a:t>Elevation</a:t>
                          </a:r>
                          <a:endParaRPr sz="1600" dirty="0">
                            <a:sym typeface="Times New Roman"/>
                          </a:endParaRPr>
                        </a:p>
                      </a:txBody>
                      <a:tcPr marL="0" marR="0" marT="0" marB="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sym typeface="Times New Roman"/>
                            </a:defRPr>
                          </a:pPr>
                          <a:r>
                            <a:rPr lang="en-US" altLang="ja-JP" sz="1600" dirty="0" smtClean="0">
                              <a:solidFill>
                                <a:schemeClr val="tx1"/>
                              </a:solidFill>
                            </a:rPr>
                            <a:t>Norm. Elevation</a:t>
                          </a:r>
                        </a:p>
                        <a:p>
                          <a:pPr marL="0" marR="0" indent="0" algn="ctr" defTabSz="914400" rtl="0" eaLnBrk="1" fontAlgn="auto" latinLnBrk="0" hangingPunct="1">
                            <a:lnSpc>
                              <a:spcPct val="100000"/>
                            </a:lnSpc>
                            <a:spcBef>
                              <a:spcPts val="0"/>
                            </a:spcBef>
                            <a:spcAft>
                              <a:spcPts val="0"/>
                            </a:spcAft>
                            <a:buClrTx/>
                            <a:buSzTx/>
                            <a:buFontTx/>
                            <a:buNone/>
                            <a:tabLst/>
                            <a:defRPr>
                              <a:sym typeface="Times New Roman"/>
                            </a:defRPr>
                          </a:pPr>
                          <a:r>
                            <a:rPr lang="en-US" altLang="ja-JP" sz="1600" dirty="0" smtClean="0">
                              <a:sym typeface="Times New Roman"/>
                            </a:rPr>
                            <a:t>U[−0.52 : 0.11] </a:t>
                          </a:r>
                          <a:endParaRPr sz="1600" dirty="0"/>
                        </a:p>
                      </a:txBody>
                      <a:tcPr marL="0" marR="0" marT="0" marB="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sz="1800"/>
                          </a:pPr>
                          <a:r>
                            <a:rPr lang="en-US" altLang="ja-JP" sz="1600" dirty="0" smtClean="0">
                              <a:solidFill>
                                <a:schemeClr val="tx1"/>
                              </a:solidFill>
                            </a:rPr>
                            <a:t>Norm. Elevation</a:t>
                          </a:r>
                        </a:p>
                        <a:p>
                          <a:pPr algn="ctr">
                            <a:defRPr sz="1800"/>
                          </a:pPr>
                          <a:r>
                            <a:rPr lang="en-US" altLang="ja-JP" sz="1600" dirty="0" smtClean="0">
                              <a:sym typeface="Times New Roman"/>
                            </a:rPr>
                            <a:t>U[−0.5 : 0.1] </a:t>
                          </a:r>
                          <a:endParaRPr lang="en-US" altLang="ja-JP" sz="1600" dirty="0">
                            <a:sym typeface="Times New Roman"/>
                          </a:endParaRPr>
                        </a:p>
                      </a:txBody>
                      <a:tcPr marL="0" marR="0" marT="0" marB="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FFFFCC"/>
                        </a:solidFill>
                      </a:tcPr>
                    </a:tc>
                    <a:tc>
                      <a:txBody>
                        <a:bodyPr/>
                        <a:lstStyle/>
                        <a:p>
                          <a:pPr algn="ctr">
                            <a:defRPr>
                              <a:sym typeface="Times New Roman"/>
                            </a:defRPr>
                          </a:pPr>
                          <a:r>
                            <a:rPr sz="1600" dirty="0" smtClean="0"/>
                            <a:t>U[</a:t>
                          </a:r>
                          <a:r>
                            <a:rPr lang="en-US" sz="1600" dirty="0" smtClean="0"/>
                            <a:t>-20</a:t>
                          </a:r>
                          <a:r>
                            <a:rPr sz="1600" dirty="0" smtClean="0"/>
                            <a:t> </a:t>
                          </a:r>
                          <a:r>
                            <a:rPr sz="1600" dirty="0"/>
                            <a:t>: </a:t>
                          </a:r>
                          <a:r>
                            <a:rPr lang="en-US" sz="1600" dirty="0" smtClean="0"/>
                            <a:t>20</a:t>
                          </a:r>
                          <a:r>
                            <a:rPr lang="en-US" altLang="ja-JP" sz="1600" dirty="0" smtClean="0">
                              <a:sym typeface="Times New Roman"/>
                            </a:rPr>
                            <a:t>°</a:t>
                          </a:r>
                          <a:r>
                            <a:rPr sz="1600" dirty="0" smtClean="0"/>
                            <a:t>]</a:t>
                          </a:r>
                          <a:endParaRPr sz="1600" dirty="0"/>
                        </a:p>
                      </a:txBody>
                      <a:tcPr marL="0" marR="0" marT="0" marB="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chemeClr val="bg1"/>
                        </a:solidFill>
                      </a:tcPr>
                    </a:tc>
                  </a:tr>
                  <a:tr h="571196">
                    <a:tc vMerge="1">
                      <a:txBody>
                        <a:bodyPr/>
                        <a:lstStyle/>
                        <a:p>
                          <a:endParaRPr lang="ja-JP"/>
                        </a:p>
                      </a:txBody>
                      <a:tcPr/>
                    </a:tc>
                    <a:tc vMerge="1">
                      <a:txBody>
                        <a:bodyPr/>
                        <a:lstStyle/>
                        <a:p>
                          <a:endParaRPr lang="ja-JP"/>
                        </a:p>
                      </a:txBody>
                      <a:tcPr/>
                    </a:tc>
                    <a:tc>
                      <a:txBody>
                        <a:bodyPr/>
                        <a:lstStyle/>
                        <a:p>
                          <a:pPr algn="ctr">
                            <a:defRPr sz="1800"/>
                          </a:pPr>
                          <a:r>
                            <a:rPr lang="en-US" sz="1600" dirty="0" smtClean="0">
                              <a:sym typeface="Times New Roman"/>
                            </a:rPr>
                            <a:t>Azimuth</a:t>
                          </a:r>
                          <a:endParaRPr sz="1600" dirty="0">
                            <a:sym typeface="Times New Roman"/>
                          </a:endParaRPr>
                        </a:p>
                      </a:txBody>
                      <a:tcPr marL="0" marR="0" marT="0" marB="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chemeClr val="bg1"/>
                        </a:solidFill>
                      </a:tcPr>
                    </a:tc>
                    <a:tc>
                      <a:txBody>
                        <a:bodyPr/>
                        <a:lstStyle/>
                        <a:p>
                          <a:pPr algn="ctr">
                            <a:defRPr sz="1800"/>
                          </a:pPr>
                          <a:r>
                            <a:rPr sz="1600" dirty="0">
                              <a:sym typeface="Times New Roman"/>
                            </a:rPr>
                            <a:t>U[</a:t>
                          </a:r>
                          <a:r>
                            <a:rPr sz="1600" dirty="0" smtClean="0">
                              <a:sym typeface="Times New Roman"/>
                            </a:rPr>
                            <a:t>−</a:t>
                          </a:r>
                          <a:r>
                            <a:rPr lang="en-US" sz="1600" dirty="0" smtClean="0">
                              <a:sym typeface="Times New Roman"/>
                            </a:rPr>
                            <a:t>100</a:t>
                          </a:r>
                          <a:r>
                            <a:rPr sz="1600" dirty="0" smtClean="0">
                              <a:sym typeface="Times New Roman"/>
                            </a:rPr>
                            <a:t> :</a:t>
                          </a:r>
                          <a:r>
                            <a:rPr lang="en-US" sz="1600" dirty="0" smtClean="0">
                              <a:sym typeface="Times New Roman"/>
                            </a:rPr>
                            <a:t>100</a:t>
                          </a:r>
                          <a:r>
                            <a:rPr sz="1600" dirty="0" smtClean="0">
                              <a:sym typeface="Times New Roman"/>
                            </a:rPr>
                            <a:t> </a:t>
                          </a:r>
                          <a:r>
                            <a:rPr sz="1600" dirty="0">
                              <a:sym typeface="Times New Roman"/>
                            </a:rPr>
                            <a:t>°] </a:t>
                          </a:r>
                        </a:p>
                      </a:txBody>
                      <a:tcPr marL="0" marR="0" marT="0" marB="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chemeClr val="bg1"/>
                        </a:solidFill>
                      </a:tcPr>
                    </a:tc>
                    <a:tc>
                      <a:txBody>
                        <a:bodyPr/>
                        <a:lstStyle/>
                        <a:p>
                          <a:pPr algn="ctr">
                            <a:defRPr sz="1800"/>
                          </a:pPr>
                          <a:r>
                            <a:rPr sz="1600" dirty="0">
                              <a:sym typeface="Times New Roman"/>
                            </a:rPr>
                            <a:t>U[−</a:t>
                          </a:r>
                          <a:r>
                            <a:rPr sz="1600" dirty="0" smtClean="0">
                              <a:sym typeface="Times New Roman"/>
                            </a:rPr>
                            <a:t>1</a:t>
                          </a:r>
                          <a:r>
                            <a:rPr lang="en-US" sz="1600" dirty="0" smtClean="0">
                              <a:sym typeface="Times New Roman"/>
                            </a:rPr>
                            <a:t>10</a:t>
                          </a:r>
                          <a:r>
                            <a:rPr sz="1600" dirty="0" smtClean="0">
                              <a:sym typeface="Times New Roman"/>
                            </a:rPr>
                            <a:t> </a:t>
                          </a:r>
                          <a:r>
                            <a:rPr sz="1600" dirty="0">
                              <a:sym typeface="Times New Roman"/>
                            </a:rPr>
                            <a:t>: </a:t>
                          </a:r>
                          <a:r>
                            <a:rPr sz="1600" dirty="0" smtClean="0">
                              <a:sym typeface="Times New Roman"/>
                            </a:rPr>
                            <a:t>1</a:t>
                          </a:r>
                          <a:r>
                            <a:rPr lang="en-US" sz="1600" dirty="0" smtClean="0">
                              <a:sym typeface="Times New Roman"/>
                            </a:rPr>
                            <a:t>10</a:t>
                          </a:r>
                          <a:r>
                            <a:rPr sz="1600" dirty="0" smtClean="0">
                              <a:sym typeface="Times New Roman"/>
                            </a:rPr>
                            <a:t> </a:t>
                          </a:r>
                          <a:r>
                            <a:rPr sz="1600" dirty="0">
                              <a:sym typeface="Times New Roman"/>
                            </a:rPr>
                            <a:t>°] </a:t>
                          </a:r>
                        </a:p>
                      </a:txBody>
                      <a:tcPr marL="0" marR="0" marT="0" marB="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FFFFCC"/>
                        </a:solidFill>
                      </a:tcPr>
                    </a:tc>
                    <a:tc>
                      <a:txBody>
                        <a:bodyPr/>
                        <a:lstStyle/>
                        <a:p>
                          <a:pPr algn="ctr">
                            <a:defRPr sz="1800"/>
                          </a:pPr>
                          <a:r>
                            <a:rPr sz="1600" dirty="0">
                              <a:sym typeface="Times New Roman"/>
                            </a:rPr>
                            <a:t>U[</a:t>
                          </a:r>
                          <a:r>
                            <a:rPr sz="1600" dirty="0" smtClean="0">
                              <a:sym typeface="Times New Roman"/>
                            </a:rPr>
                            <a:t>−</a:t>
                          </a:r>
                          <a:r>
                            <a:rPr lang="en-US" sz="1600" dirty="0" smtClean="0">
                              <a:sym typeface="Times New Roman"/>
                            </a:rPr>
                            <a:t>18</a:t>
                          </a:r>
                          <a:r>
                            <a:rPr sz="1600" dirty="0" smtClean="0">
                              <a:sym typeface="Times New Roman"/>
                            </a:rPr>
                            <a:t>0 </a:t>
                          </a:r>
                          <a:r>
                            <a:rPr sz="1600" dirty="0">
                              <a:sym typeface="Times New Roman"/>
                            </a:rPr>
                            <a:t>: </a:t>
                          </a:r>
                          <a:r>
                            <a:rPr lang="en-US" sz="1600" dirty="0" smtClean="0">
                              <a:sym typeface="Times New Roman"/>
                            </a:rPr>
                            <a:t>18</a:t>
                          </a:r>
                          <a:r>
                            <a:rPr sz="1600" dirty="0" smtClean="0">
                              <a:sym typeface="Times New Roman"/>
                            </a:rPr>
                            <a:t>0 </a:t>
                          </a:r>
                          <a:r>
                            <a:rPr sz="1600" dirty="0">
                              <a:sym typeface="Times New Roman"/>
                            </a:rPr>
                            <a:t>°] </a:t>
                          </a:r>
                        </a:p>
                      </a:txBody>
                      <a:tcPr marL="0" marR="0" marT="0" marB="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chemeClr val="bg1"/>
                        </a:solidFill>
                      </a:tcPr>
                    </a:tc>
                  </a:tr>
                  <a:tr h="781050">
                    <a:tc vMerge="1">
                      <a:txBody>
                        <a:bodyPr/>
                        <a:lstStyle/>
                        <a:p>
                          <a:endParaRPr lang="ja-JP"/>
                        </a:p>
                      </a:txBody>
                      <a:tcPr/>
                    </a:tc>
                    <a:tc rowSpan="2">
                      <a:txBody>
                        <a:bodyPr/>
                        <a:lstStyle/>
                        <a:p>
                          <a:pPr algn="ctr">
                            <a:defRPr sz="1800"/>
                          </a:pPr>
                          <a:r>
                            <a:rPr lang="en-US" sz="1600" dirty="0" err="1" smtClean="0">
                              <a:sym typeface="Times New Roman"/>
                            </a:rPr>
                            <a:t>AoD</a:t>
                          </a:r>
                          <a:endParaRPr sz="1600" dirty="0">
                            <a:sym typeface="Times New Roman"/>
                          </a:endParaRPr>
                        </a:p>
                      </a:txBody>
                      <a:tcPr marL="0" marR="0" marT="0" marB="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chemeClr val="bg1"/>
                        </a:solidFill>
                      </a:tcPr>
                    </a:tc>
                    <a:tc>
                      <a:txBody>
                        <a:bodyPr/>
                        <a:lstStyle/>
                        <a:p>
                          <a:pPr algn="ctr">
                            <a:defRPr sz="1800"/>
                          </a:pPr>
                          <a:r>
                            <a:rPr lang="en-US" sz="1600" dirty="0" smtClean="0">
                              <a:sym typeface="Times New Roman"/>
                            </a:rPr>
                            <a:t>Elevation</a:t>
                          </a:r>
                          <a:endParaRPr sz="1600" dirty="0">
                            <a:sym typeface="Times New Roman"/>
                          </a:endParaRPr>
                        </a:p>
                      </a:txBody>
                      <a:tcPr marL="0" marR="0" marT="0" marB="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sz="1800"/>
                          </a:pPr>
                          <a:r>
                            <a:rPr lang="en-US" altLang="ja-JP" sz="1600" dirty="0" smtClean="0">
                              <a:solidFill>
                                <a:schemeClr val="tx1"/>
                              </a:solidFill>
                            </a:rPr>
                            <a:t>Norm. Elevation</a:t>
                          </a:r>
                        </a:p>
                        <a:p>
                          <a:pPr algn="ctr">
                            <a:defRPr sz="1800"/>
                          </a:pPr>
                          <a:r>
                            <a:rPr lang="en-US" altLang="ja-JP" sz="1600" dirty="0" smtClean="0">
                              <a:sym typeface="Times New Roman"/>
                            </a:rPr>
                            <a:t>U[−0.29 : 0.68] </a:t>
                          </a:r>
                          <a:endParaRPr lang="en-US" altLang="ja-JP" sz="1600" dirty="0">
                            <a:sym typeface="Times New Roman"/>
                          </a:endParaRPr>
                        </a:p>
                      </a:txBody>
                      <a:tcPr marL="0" marR="0" marT="0" marB="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sz="1800"/>
                          </a:pPr>
                          <a:r>
                            <a:rPr lang="en-US" altLang="ja-JP" sz="1600" dirty="0" smtClean="0">
                              <a:solidFill>
                                <a:schemeClr val="tx1"/>
                              </a:solidFill>
                            </a:rPr>
                            <a:t>Norm. Elevation</a:t>
                          </a:r>
                        </a:p>
                        <a:p>
                          <a:pPr algn="ctr">
                            <a:defRPr sz="1800"/>
                          </a:pPr>
                          <a:r>
                            <a:rPr lang="en-US" altLang="ja-JP" sz="1600" dirty="0" smtClean="0">
                              <a:sym typeface="Times New Roman"/>
                            </a:rPr>
                            <a:t>U[−0.22 :0.71] </a:t>
                          </a:r>
                          <a:endParaRPr lang="en-US" altLang="ja-JP" sz="1600" dirty="0">
                            <a:sym typeface="Times New Roman"/>
                          </a:endParaRPr>
                        </a:p>
                      </a:txBody>
                      <a:tcPr marL="0" marR="0" marT="0" marB="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FFFFCC"/>
                        </a:solidFill>
                      </a:tcPr>
                    </a:tc>
                    <a:tc>
                      <a:txBody>
                        <a:bodyPr/>
                        <a:lstStyle/>
                        <a:p>
                          <a:pPr algn="ctr">
                            <a:defRPr>
                              <a:sym typeface="Times New Roman"/>
                            </a:defRPr>
                          </a:pPr>
                          <a:r>
                            <a:rPr sz="1600" dirty="0" smtClean="0"/>
                            <a:t>U[</a:t>
                          </a:r>
                          <a:r>
                            <a:rPr lang="en-US" sz="1600" dirty="0" smtClean="0"/>
                            <a:t>-20</a:t>
                          </a:r>
                          <a:r>
                            <a:rPr sz="1600" dirty="0" smtClean="0"/>
                            <a:t> </a:t>
                          </a:r>
                          <a:r>
                            <a:rPr sz="1600" dirty="0"/>
                            <a:t>: </a:t>
                          </a:r>
                          <a:r>
                            <a:rPr lang="en-US" sz="1600" dirty="0" smtClean="0"/>
                            <a:t>20</a:t>
                          </a:r>
                          <a:r>
                            <a:rPr lang="en-US" altLang="ja-JP" sz="1600" dirty="0" smtClean="0">
                              <a:sym typeface="Times New Roman"/>
                            </a:rPr>
                            <a:t>°</a:t>
                          </a:r>
                          <a:r>
                            <a:rPr sz="1600" dirty="0" smtClean="0"/>
                            <a:t>]</a:t>
                          </a:r>
                          <a:endParaRPr sz="1600" dirty="0"/>
                        </a:p>
                      </a:txBody>
                      <a:tcPr marL="0" marR="0" marT="0" marB="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chemeClr val="bg1"/>
                        </a:solidFill>
                      </a:tcPr>
                    </a:tc>
                  </a:tr>
                  <a:tr h="571196">
                    <a:tc vMerge="1">
                      <a:txBody>
                        <a:bodyPr/>
                        <a:lstStyle/>
                        <a:p>
                          <a:endParaRPr lang="ja-JP"/>
                        </a:p>
                      </a:txBody>
                      <a:tcPr/>
                    </a:tc>
                    <a:tc vMerge="1">
                      <a:txBody>
                        <a:bodyPr/>
                        <a:lstStyle/>
                        <a:p>
                          <a:endParaRPr lang="ja-JP"/>
                        </a:p>
                      </a:txBody>
                      <a:tcPr/>
                    </a:tc>
                    <a:tc>
                      <a:txBody>
                        <a:bodyPr/>
                        <a:lstStyle/>
                        <a:p>
                          <a:pPr algn="ctr">
                            <a:defRPr sz="1800"/>
                          </a:pPr>
                          <a:r>
                            <a:rPr lang="en-US" sz="1600" dirty="0" smtClean="0">
                              <a:sym typeface="Times New Roman"/>
                            </a:rPr>
                            <a:t>Azimuth</a:t>
                          </a:r>
                          <a:r>
                            <a:rPr sz="1600" dirty="0">
                              <a:sym typeface="Times New Roman"/>
                            </a:rPr>
                            <a:t>
</a:t>
                          </a:r>
                        </a:p>
                      </a:txBody>
                      <a:tcPr marL="0" marR="0" marT="0" marB="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chemeClr val="bg1"/>
                        </a:solidFill>
                      </a:tcPr>
                    </a:tc>
                    <a:tc>
                      <a:txBody>
                        <a:bodyPr/>
                        <a:lstStyle/>
                        <a:p>
                          <a:pPr algn="ctr">
                            <a:defRPr sz="1800"/>
                          </a:pPr>
                          <a:r>
                            <a:rPr sz="1600" dirty="0">
                              <a:sym typeface="Times New Roman"/>
                            </a:rPr>
                            <a:t>U[</a:t>
                          </a:r>
                          <a:r>
                            <a:rPr sz="1600" dirty="0" smtClean="0">
                              <a:sym typeface="Times New Roman"/>
                            </a:rPr>
                            <a:t>−</a:t>
                          </a:r>
                          <a:r>
                            <a:rPr lang="en-US" sz="1600" dirty="0" smtClean="0">
                              <a:sym typeface="Times New Roman"/>
                            </a:rPr>
                            <a:t>100</a:t>
                          </a:r>
                          <a:r>
                            <a:rPr sz="1600" dirty="0" smtClean="0">
                              <a:sym typeface="Times New Roman"/>
                            </a:rPr>
                            <a:t> </a:t>
                          </a:r>
                          <a:r>
                            <a:rPr sz="1600" dirty="0">
                              <a:sym typeface="Times New Roman"/>
                            </a:rPr>
                            <a:t>: </a:t>
                          </a:r>
                          <a:r>
                            <a:rPr lang="en-US" sz="1600" dirty="0" smtClean="0">
                              <a:sym typeface="Times New Roman"/>
                            </a:rPr>
                            <a:t>100</a:t>
                          </a:r>
                          <a:r>
                            <a:rPr sz="1600" dirty="0" smtClean="0">
                              <a:sym typeface="Times New Roman"/>
                            </a:rPr>
                            <a:t> </a:t>
                          </a:r>
                          <a:r>
                            <a:rPr sz="1600" dirty="0">
                              <a:sym typeface="Times New Roman"/>
                            </a:rPr>
                            <a:t>°] </a:t>
                          </a:r>
                        </a:p>
                      </a:txBody>
                      <a:tcPr marL="0" marR="0" marT="0" marB="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chemeClr val="bg1"/>
                        </a:solidFill>
                      </a:tcPr>
                    </a:tc>
                    <a:tc>
                      <a:txBody>
                        <a:bodyPr/>
                        <a:lstStyle/>
                        <a:p>
                          <a:pPr algn="ctr">
                            <a:defRPr sz="1800"/>
                          </a:pPr>
                          <a:r>
                            <a:rPr sz="1600" dirty="0">
                              <a:sym typeface="Times New Roman"/>
                            </a:rPr>
                            <a:t>U[−</a:t>
                          </a:r>
                          <a:r>
                            <a:rPr sz="1600" dirty="0" smtClean="0">
                              <a:sym typeface="Times New Roman"/>
                            </a:rPr>
                            <a:t>1</a:t>
                          </a:r>
                          <a:r>
                            <a:rPr lang="en-US" sz="1600" dirty="0" smtClean="0">
                              <a:sym typeface="Times New Roman"/>
                            </a:rPr>
                            <a:t>1</a:t>
                          </a:r>
                          <a:r>
                            <a:rPr sz="1600" dirty="0" smtClean="0">
                              <a:sym typeface="Times New Roman"/>
                            </a:rPr>
                            <a:t>0 </a:t>
                          </a:r>
                          <a:r>
                            <a:rPr sz="1600" dirty="0">
                              <a:sym typeface="Times New Roman"/>
                            </a:rPr>
                            <a:t>: </a:t>
                          </a:r>
                          <a:r>
                            <a:rPr sz="1600" dirty="0" smtClean="0">
                              <a:sym typeface="Times New Roman"/>
                            </a:rPr>
                            <a:t>1</a:t>
                          </a:r>
                          <a:r>
                            <a:rPr lang="en-US" sz="1600" dirty="0" smtClean="0">
                              <a:sym typeface="Times New Roman"/>
                            </a:rPr>
                            <a:t>1</a:t>
                          </a:r>
                          <a:r>
                            <a:rPr sz="1600" dirty="0" smtClean="0">
                              <a:sym typeface="Times New Roman"/>
                            </a:rPr>
                            <a:t>0 </a:t>
                          </a:r>
                          <a:r>
                            <a:rPr sz="1600" dirty="0">
                              <a:sym typeface="Times New Roman"/>
                            </a:rPr>
                            <a:t>°] </a:t>
                          </a:r>
                        </a:p>
                      </a:txBody>
                      <a:tcPr marL="0" marR="0" marT="0" marB="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FFFFCC"/>
                        </a:solidFill>
                      </a:tcPr>
                    </a:tc>
                    <a:tc>
                      <a:txBody>
                        <a:bodyPr/>
                        <a:lstStyle/>
                        <a:p>
                          <a:pPr algn="ctr">
                            <a:defRPr sz="1800"/>
                          </a:pPr>
                          <a:r>
                            <a:rPr sz="1600" dirty="0">
                              <a:sym typeface="Times New Roman"/>
                            </a:rPr>
                            <a:t>U[</a:t>
                          </a:r>
                          <a:r>
                            <a:rPr sz="1600" dirty="0" smtClean="0">
                              <a:sym typeface="Times New Roman"/>
                            </a:rPr>
                            <a:t>−</a:t>
                          </a:r>
                          <a:r>
                            <a:rPr lang="en-US" sz="1600" dirty="0" smtClean="0">
                              <a:sym typeface="Times New Roman"/>
                            </a:rPr>
                            <a:t>18</a:t>
                          </a:r>
                          <a:r>
                            <a:rPr sz="1600" dirty="0" smtClean="0">
                              <a:sym typeface="Times New Roman"/>
                            </a:rPr>
                            <a:t>0 </a:t>
                          </a:r>
                          <a:r>
                            <a:rPr sz="1600" dirty="0">
                              <a:sym typeface="Times New Roman"/>
                            </a:rPr>
                            <a:t>: </a:t>
                          </a:r>
                          <a:r>
                            <a:rPr lang="en-US" sz="1600" dirty="0" smtClean="0">
                              <a:sym typeface="Times New Roman"/>
                            </a:rPr>
                            <a:t>18</a:t>
                          </a:r>
                          <a:r>
                            <a:rPr sz="1600" dirty="0" smtClean="0">
                              <a:sym typeface="Times New Roman"/>
                            </a:rPr>
                            <a:t>0 </a:t>
                          </a:r>
                          <a:r>
                            <a:rPr sz="1600" dirty="0">
                              <a:sym typeface="Times New Roman"/>
                            </a:rPr>
                            <a:t>°]</a:t>
                          </a:r>
                        </a:p>
                      </a:txBody>
                      <a:tcPr marL="0" marR="0" marT="0" marB="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chemeClr val="bg1"/>
                        </a:solidFill>
                      </a:tcPr>
                    </a:tc>
                  </a:tr>
                </a:tbl>
              </a:graphicData>
            </a:graphic>
          </p:graphicFrame>
        </mc:Choice>
        <mc:Fallback xmlns="">
          <p:graphicFrame>
            <p:nvGraphicFramePr>
              <p:cNvPr id="634" name="Table 634"/>
              <p:cNvGraphicFramePr/>
              <p:nvPr>
                <p:extLst>
                  <p:ext uri="{D42A27DB-BD31-4B8C-83A1-F6EECF244321}">
                    <p14:modId xmlns:p14="http://schemas.microsoft.com/office/powerpoint/2010/main" val="706371391"/>
                  </p:ext>
                </p:extLst>
              </p:nvPr>
            </p:nvGraphicFramePr>
            <p:xfrm>
              <a:off x="626275" y="1916832"/>
              <a:ext cx="7834157" cy="3876441"/>
            </p:xfrm>
            <a:graphic>
              <a:graphicData uri="http://schemas.openxmlformats.org/drawingml/2006/table">
                <a:tbl>
                  <a:tblPr bandRow="1"/>
                  <a:tblGrid>
                    <a:gridCol w="328456"/>
                    <a:gridCol w="1106114"/>
                    <a:gridCol w="1149853"/>
                    <a:gridCol w="1815436"/>
                    <a:gridCol w="1928041"/>
                    <a:gridCol w="1506257"/>
                  </a:tblGrid>
                  <a:tr h="340468">
                    <a:tc gridSpan="3">
                      <a:txBody>
                        <a:bodyPr/>
                        <a:lstStyle/>
                        <a:p>
                          <a:pPr algn="ctr">
                            <a:defRPr sz="1800"/>
                          </a:pPr>
                          <a:endParaRPr sz="1800" dirty="0">
                            <a:sym typeface="Times New Roman"/>
                          </a:endParaRPr>
                        </a:p>
                      </a:txBody>
                      <a:tcPr marL="0" marR="0" marT="0" marB="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chemeClr val="bg1"/>
                        </a:solidFill>
                      </a:tcPr>
                    </a:tc>
                    <a:tc hMerge="1">
                      <a:txBody>
                        <a:bodyPr/>
                        <a:lstStyle/>
                        <a:p>
                          <a:endParaRPr lang="ja-JP"/>
                        </a:p>
                      </a:txBody>
                      <a:tcPr/>
                    </a:tc>
                    <a:tc hMerge="1">
                      <a:txBody>
                        <a:bodyPr/>
                        <a:lstStyle/>
                        <a:p>
                          <a:endParaRPr lang="ja-JP"/>
                        </a:p>
                      </a:txBody>
                      <a:tcPr/>
                    </a:tc>
                    <a:tc>
                      <a:txBody>
                        <a:bodyPr/>
                        <a:lstStyle/>
                        <a:p>
                          <a:pPr algn="ctr">
                            <a:defRPr sz="1800"/>
                          </a:pPr>
                          <a:r>
                            <a:rPr lang="en-US" sz="1800" dirty="0" smtClean="0">
                              <a:sym typeface="Times New Roman"/>
                            </a:rPr>
                            <a:t>CM1</a:t>
                          </a:r>
                          <a:endParaRPr sz="1800" dirty="0">
                            <a:sym typeface="Times New Roman"/>
                          </a:endParaRPr>
                        </a:p>
                      </a:txBody>
                      <a:tcPr marL="0" marR="0" marT="0" marB="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chemeClr val="bg1"/>
                        </a:solidFill>
                      </a:tcPr>
                    </a:tc>
                    <a:tc>
                      <a:txBody>
                        <a:bodyPr/>
                        <a:lstStyle/>
                        <a:p>
                          <a:pPr algn="ctr">
                            <a:defRPr sz="1800"/>
                          </a:pPr>
                          <a:r>
                            <a:rPr lang="en-US" sz="1800" dirty="0" smtClean="0">
                              <a:sym typeface="Times New Roman"/>
                            </a:rPr>
                            <a:t>CM2</a:t>
                          </a:r>
                          <a:endParaRPr sz="1800" dirty="0">
                            <a:sym typeface="Times New Roman"/>
                          </a:endParaRPr>
                        </a:p>
                      </a:txBody>
                      <a:tcPr marL="0" marR="0" marT="0" marB="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FFFFCC"/>
                        </a:solidFill>
                      </a:tcPr>
                    </a:tc>
                    <a:tc>
                      <a:txBody>
                        <a:bodyPr/>
                        <a:lstStyle/>
                        <a:p>
                          <a:pPr algn="ctr">
                            <a:defRPr sz="1800"/>
                          </a:pPr>
                          <a:r>
                            <a:rPr lang="en-US" altLang="ja-JP" sz="1600" dirty="0" smtClean="0">
                              <a:sym typeface="Times New Roman"/>
                            </a:rPr>
                            <a:t>IEEE802.11ay[</a:t>
                          </a:r>
                          <a:r>
                            <a:rPr lang="en-US" sz="1600" dirty="0" smtClean="0">
                              <a:sym typeface="Times New Roman"/>
                            </a:rPr>
                            <a:t>4</a:t>
                          </a:r>
                          <a:r>
                            <a:rPr sz="1600" dirty="0" smtClean="0">
                              <a:sym typeface="Times New Roman"/>
                            </a:rPr>
                            <a:t>]</a:t>
                          </a:r>
                          <a:endParaRPr sz="1600" dirty="0">
                            <a:sym typeface="Times New Roman"/>
                          </a:endParaRPr>
                        </a:p>
                      </a:txBody>
                      <a:tcPr marL="0" marR="0" marT="0" marB="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chemeClr val="bg1"/>
                        </a:solidFill>
                      </a:tcPr>
                    </a:tc>
                  </a:tr>
                  <a:tr h="243840">
                    <a:tc rowSpan="4">
                      <a:txBody>
                        <a:bodyPr/>
                        <a:lstStyle/>
                        <a:p>
                          <a:pPr algn="ctr">
                            <a:defRPr sz="1800"/>
                          </a:pPr>
                          <a:r>
                            <a:rPr lang="en-US" sz="1800" dirty="0" smtClean="0">
                              <a:sym typeface="Times New Roman"/>
                            </a:rPr>
                            <a:t>Delay</a:t>
                          </a:r>
                          <a:endParaRPr sz="1800" dirty="0">
                            <a:sym typeface="Times New Roman"/>
                          </a:endParaRPr>
                        </a:p>
                      </a:txBody>
                      <a:tcPr marL="0" marR="0" marT="0" marB="0" vert="vert27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chemeClr val="bg1"/>
                        </a:solidFill>
                      </a:tcPr>
                    </a:tc>
                    <a:tc gridSpan="2">
                      <a:txBody>
                        <a:bodyPr/>
                        <a:lstStyle/>
                        <a:p>
                          <a:endParaRPr lang="ja-JP"/>
                        </a:p>
                      </a:txBody>
                      <a:tcPr marL="0" marR="0" marT="0" marB="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blipFill rotWithShape="0">
                          <a:blip r:embed="rId4"/>
                          <a:stretch>
                            <a:fillRect l="-16757" t="-157500" r="-238649" b="-1362500"/>
                          </a:stretch>
                        </a:blipFill>
                      </a:tcPr>
                    </a:tc>
                    <a:tc hMerge="1">
                      <a:txBody>
                        <a:bodyPr/>
                        <a:lstStyle/>
                        <a:p>
                          <a:endParaRPr lang="ja-JP"/>
                        </a:p>
                      </a:txBody>
                      <a:tcPr/>
                    </a:tc>
                    <a:tc>
                      <a:txBody>
                        <a:bodyPr/>
                        <a:lstStyle/>
                        <a:p>
                          <a:pPr algn="ctr">
                            <a:defRPr sz="1800"/>
                          </a:pPr>
                          <a:r>
                            <a:rPr sz="1600" dirty="0">
                              <a:sym typeface="Times New Roman"/>
                            </a:rPr>
                            <a:t>3</a:t>
                          </a:r>
                        </a:p>
                      </a:txBody>
                      <a:tcPr marL="0" marR="0" marT="0" marB="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chemeClr val="bg1"/>
                        </a:solidFill>
                      </a:tcPr>
                    </a:tc>
                    <a:tc>
                      <a:txBody>
                        <a:bodyPr/>
                        <a:lstStyle/>
                        <a:p>
                          <a:pPr algn="ctr">
                            <a:defRPr sz="1800"/>
                          </a:pPr>
                          <a:r>
                            <a:rPr sz="1600" dirty="0">
                              <a:sym typeface="Times New Roman"/>
                            </a:rPr>
                            <a:t>3</a:t>
                          </a:r>
                        </a:p>
                      </a:txBody>
                      <a:tcPr marL="0" marR="0" marT="0" marB="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FFFFCC"/>
                        </a:solidFill>
                      </a:tcPr>
                    </a:tc>
                    <a:tc>
                      <a:txBody>
                        <a:bodyPr/>
                        <a:lstStyle/>
                        <a:p>
                          <a:pPr algn="ctr">
                            <a:defRPr sz="1800"/>
                          </a:pPr>
                          <a:r>
                            <a:rPr sz="1600">
                              <a:sym typeface="Times New Roman"/>
                            </a:rPr>
                            <a:t>3</a:t>
                          </a:r>
                        </a:p>
                      </a:txBody>
                      <a:tcPr marL="0" marR="0" marT="0" marB="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chemeClr val="bg1"/>
                        </a:solidFill>
                      </a:tcPr>
                    </a:tc>
                  </a:tr>
                  <a:tr h="246353">
                    <a:tc vMerge="1">
                      <a:txBody>
                        <a:bodyPr/>
                        <a:lstStyle/>
                        <a:p>
                          <a:endParaRPr lang="ja-JP"/>
                        </a:p>
                      </a:txBody>
                      <a:tcPr/>
                    </a:tc>
                    <a:tc gridSpan="2">
                      <a:txBody>
                        <a:bodyPr/>
                        <a:lstStyle/>
                        <a:p>
                          <a:pPr algn="ctr">
                            <a:defRPr>
                              <a:sym typeface="Times New Roman"/>
                            </a:defRPr>
                          </a:pPr>
                          <a:r>
                            <a:rPr lang="en-US" sz="1600" dirty="0" smtClean="0"/>
                            <a:t>Cluster arrival rate</a:t>
                          </a:r>
                          <a:r>
                            <a:rPr sz="1600" dirty="0" smtClean="0"/>
                            <a:t>, </a:t>
                          </a:r>
                          <a:r>
                            <a:rPr sz="1600" i="1" dirty="0"/>
                            <a:t>λ</a:t>
                          </a:r>
                        </a:p>
                      </a:txBody>
                      <a:tcPr marL="0" marR="0" marT="0" marB="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chemeClr val="bg1"/>
                        </a:solidFill>
                      </a:tcPr>
                    </a:tc>
                    <a:tc hMerge="1">
                      <a:txBody>
                        <a:bodyPr/>
                        <a:lstStyle/>
                        <a:p>
                          <a:endParaRPr lang="ja-JP"/>
                        </a:p>
                      </a:txBody>
                      <a:tcPr/>
                    </a:tc>
                    <a:tc>
                      <a:txBody>
                        <a:bodyPr/>
                        <a:lstStyle/>
                        <a:p>
                          <a:pPr algn="ctr">
                            <a:defRPr>
                              <a:sym typeface="Times New Roman"/>
                            </a:defRPr>
                          </a:pPr>
                          <a:r>
                            <a:rPr sz="1600" dirty="0"/>
                            <a:t>0.03 ns</a:t>
                          </a:r>
                          <a:r>
                            <a:rPr sz="1600" baseline="45454" dirty="0"/>
                            <a:t>-1</a:t>
                          </a:r>
                        </a:p>
                      </a:txBody>
                      <a:tcPr marL="0" marR="0" marT="0" marB="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chemeClr val="bg1"/>
                        </a:solidFill>
                      </a:tcPr>
                    </a:tc>
                    <a:tc>
                      <a:txBody>
                        <a:bodyPr/>
                        <a:lstStyle/>
                        <a:p>
                          <a:pPr algn="ctr">
                            <a:defRPr>
                              <a:sym typeface="Times New Roman"/>
                            </a:defRPr>
                          </a:pPr>
                          <a:r>
                            <a:rPr sz="1600" dirty="0"/>
                            <a:t>0.03 ns</a:t>
                          </a:r>
                          <a:r>
                            <a:rPr sz="1600" baseline="25000" dirty="0"/>
                            <a:t>-1</a:t>
                          </a:r>
                        </a:p>
                      </a:txBody>
                      <a:tcPr marL="0" marR="0" marT="0" marB="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FFFFCC"/>
                        </a:solidFill>
                      </a:tcPr>
                    </a:tc>
                    <a:tc>
                      <a:txBody>
                        <a:bodyPr/>
                        <a:lstStyle/>
                        <a:p>
                          <a:pPr algn="ctr">
                            <a:defRPr>
                              <a:sym typeface="Times New Roman"/>
                            </a:defRPr>
                          </a:pPr>
                          <a:r>
                            <a:rPr sz="1600"/>
                            <a:t>0.05 ns</a:t>
                          </a:r>
                          <a:r>
                            <a:rPr sz="1600" baseline="45454"/>
                            <a:t>-1</a:t>
                          </a:r>
                        </a:p>
                      </a:txBody>
                      <a:tcPr marL="0" marR="0" marT="0" marB="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chemeClr val="bg1"/>
                        </a:solidFill>
                      </a:tcPr>
                    </a:tc>
                  </a:tr>
                  <a:tr h="243840">
                    <a:tc vMerge="1">
                      <a:txBody>
                        <a:bodyPr/>
                        <a:lstStyle/>
                        <a:p>
                          <a:endParaRPr lang="ja-JP"/>
                        </a:p>
                      </a:txBody>
                      <a:tcPr/>
                    </a:tc>
                    <a:tc gridSpan="2">
                      <a:txBody>
                        <a:bodyPr/>
                        <a:lstStyle/>
                        <a:p>
                          <a:pPr algn="ctr">
                            <a:defRPr>
                              <a:sym typeface="Times New Roman"/>
                            </a:defRPr>
                          </a:pPr>
                          <a:r>
                            <a:rPr lang="en-US" altLang="ja-JP" sz="1600" dirty="0" smtClean="0">
                              <a:solidFill>
                                <a:srgbClr val="000000"/>
                              </a:solidFill>
                              <a:latin typeface="Times New Roman" panose="02020603050405020304" pitchFamily="18" charset="0"/>
                            </a:rPr>
                            <a:t>power-decay constant,</a:t>
                          </a:r>
                          <a:r>
                            <a:rPr sz="1600" dirty="0" smtClean="0"/>
                            <a:t> </a:t>
                          </a:r>
                          <a:r>
                            <a:rPr sz="1600" i="1" dirty="0"/>
                            <a:t>γ</a:t>
                          </a:r>
                        </a:p>
                      </a:txBody>
                      <a:tcPr marL="0" marR="0" marT="0" marB="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chemeClr val="bg1"/>
                        </a:solidFill>
                      </a:tcPr>
                    </a:tc>
                    <a:tc hMerge="1">
                      <a:txBody>
                        <a:bodyPr/>
                        <a:lstStyle/>
                        <a:p>
                          <a:endParaRPr lang="ja-JP"/>
                        </a:p>
                      </a:txBody>
                      <a:tcPr/>
                    </a:tc>
                    <a:tc>
                      <a:txBody>
                        <a:bodyPr/>
                        <a:lstStyle/>
                        <a:p>
                          <a:pPr algn="ctr">
                            <a:defRPr sz="1800"/>
                          </a:pPr>
                          <a:r>
                            <a:rPr sz="1600" dirty="0" smtClean="0">
                              <a:sym typeface="Times New Roman"/>
                            </a:rPr>
                            <a:t>3</a:t>
                          </a:r>
                          <a:r>
                            <a:rPr lang="en-US" sz="1600" dirty="0" smtClean="0">
                              <a:sym typeface="Times New Roman"/>
                            </a:rPr>
                            <a:t>4</a:t>
                          </a:r>
                          <a:r>
                            <a:rPr sz="1600" dirty="0" smtClean="0">
                              <a:sym typeface="Times New Roman"/>
                            </a:rPr>
                            <a:t> </a:t>
                          </a:r>
                          <a:r>
                            <a:rPr sz="1600" dirty="0">
                              <a:sym typeface="Times New Roman"/>
                            </a:rPr>
                            <a:t>ns</a:t>
                          </a:r>
                        </a:p>
                      </a:txBody>
                      <a:tcPr marL="0" marR="0" marT="0" marB="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chemeClr val="bg1"/>
                        </a:solidFill>
                      </a:tcPr>
                    </a:tc>
                    <a:tc>
                      <a:txBody>
                        <a:bodyPr/>
                        <a:lstStyle/>
                        <a:p>
                          <a:pPr algn="ctr">
                            <a:defRPr sz="1800"/>
                          </a:pPr>
                          <a:r>
                            <a:rPr lang="en-US" sz="1600" dirty="0" smtClean="0">
                              <a:sym typeface="Times New Roman"/>
                            </a:rPr>
                            <a:t>45</a:t>
                          </a:r>
                          <a:r>
                            <a:rPr sz="1600" dirty="0" smtClean="0">
                              <a:sym typeface="Times New Roman"/>
                            </a:rPr>
                            <a:t> </a:t>
                          </a:r>
                          <a:r>
                            <a:rPr sz="1600" dirty="0">
                              <a:sym typeface="Times New Roman"/>
                            </a:rPr>
                            <a:t>ns</a:t>
                          </a:r>
                        </a:p>
                      </a:txBody>
                      <a:tcPr marL="0" marR="0" marT="0" marB="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FFFFCC"/>
                        </a:solidFill>
                      </a:tcPr>
                    </a:tc>
                    <a:tc>
                      <a:txBody>
                        <a:bodyPr/>
                        <a:lstStyle/>
                        <a:p>
                          <a:pPr algn="ctr">
                            <a:defRPr sz="1800"/>
                          </a:pPr>
                          <a:r>
                            <a:rPr sz="1600">
                              <a:sym typeface="Times New Roman"/>
                            </a:rPr>
                            <a:t>15 ns</a:t>
                          </a:r>
                        </a:p>
                      </a:txBody>
                      <a:tcPr marL="0" marR="0" marT="0" marB="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chemeClr val="bg1"/>
                        </a:solidFill>
                      </a:tcPr>
                    </a:tc>
                  </a:tr>
                  <a:tr h="243840">
                    <a:tc vMerge="1">
                      <a:txBody>
                        <a:bodyPr/>
                        <a:lstStyle/>
                        <a:p>
                          <a:endParaRPr lang="ja-JP"/>
                        </a:p>
                      </a:txBody>
                      <a:tcPr/>
                    </a:tc>
                    <a:tc gridSpan="2">
                      <a:txBody>
                        <a:bodyPr/>
                        <a:lstStyle/>
                        <a:p>
                          <a:pPr algn="ctr">
                            <a:defRPr>
                              <a:sym typeface="Times New Roman"/>
                            </a:defRPr>
                          </a:pPr>
                          <a:r>
                            <a:rPr sz="1600" i="1" dirty="0" smtClean="0"/>
                            <a:t>K</a:t>
                          </a:r>
                          <a:r>
                            <a:rPr lang="en-US" sz="1600" dirty="0" smtClean="0"/>
                            <a:t> factor</a:t>
                          </a:r>
                          <a:endParaRPr sz="1600" dirty="0"/>
                        </a:p>
                      </a:txBody>
                      <a:tcPr marL="0" marR="0" marT="0" marB="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chemeClr val="bg1"/>
                        </a:solidFill>
                      </a:tcPr>
                    </a:tc>
                    <a:tc hMerge="1">
                      <a:txBody>
                        <a:bodyPr/>
                        <a:lstStyle/>
                        <a:p>
                          <a:endParaRPr lang="ja-JP"/>
                        </a:p>
                      </a:txBody>
                      <a:tcPr/>
                    </a:tc>
                    <a:tc>
                      <a:txBody>
                        <a:bodyPr/>
                        <a:lstStyle/>
                        <a:p>
                          <a:pPr algn="ctr">
                            <a:defRPr sz="1800"/>
                          </a:pPr>
                          <a:r>
                            <a:rPr lang="en-US" sz="1600" dirty="0" smtClean="0">
                              <a:sym typeface="Times New Roman"/>
                            </a:rPr>
                            <a:t>9</a:t>
                          </a:r>
                          <a:r>
                            <a:rPr sz="1600" dirty="0" smtClean="0">
                              <a:sym typeface="Times New Roman"/>
                            </a:rPr>
                            <a:t> </a:t>
                          </a:r>
                          <a:r>
                            <a:rPr sz="1600" dirty="0">
                              <a:sym typeface="Times New Roman"/>
                            </a:rPr>
                            <a:t>dB</a:t>
                          </a:r>
                        </a:p>
                      </a:txBody>
                      <a:tcPr marL="0" marR="0" marT="0" marB="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chemeClr val="bg1"/>
                        </a:solidFill>
                      </a:tcPr>
                    </a:tc>
                    <a:tc>
                      <a:txBody>
                        <a:bodyPr/>
                        <a:lstStyle/>
                        <a:p>
                          <a:pPr algn="ctr">
                            <a:defRPr sz="1800"/>
                          </a:pPr>
                          <a:r>
                            <a:rPr sz="1600" dirty="0" smtClean="0">
                              <a:sym typeface="Times New Roman"/>
                            </a:rPr>
                            <a:t>1</a:t>
                          </a:r>
                          <a:r>
                            <a:rPr lang="en-US" sz="1600" dirty="0" smtClean="0">
                              <a:sym typeface="Times New Roman"/>
                            </a:rPr>
                            <a:t>2</a:t>
                          </a:r>
                          <a:r>
                            <a:rPr sz="1600" dirty="0" smtClean="0">
                              <a:sym typeface="Times New Roman"/>
                            </a:rPr>
                            <a:t>.</a:t>
                          </a:r>
                          <a:r>
                            <a:rPr lang="en-US" sz="1600" dirty="0" smtClean="0">
                              <a:sym typeface="Times New Roman"/>
                            </a:rPr>
                            <a:t>6</a:t>
                          </a:r>
                          <a:r>
                            <a:rPr sz="1600" dirty="0" smtClean="0">
                              <a:sym typeface="Times New Roman"/>
                            </a:rPr>
                            <a:t> </a:t>
                          </a:r>
                          <a:r>
                            <a:rPr sz="1600" dirty="0">
                              <a:sym typeface="Times New Roman"/>
                            </a:rPr>
                            <a:t>dB</a:t>
                          </a:r>
                        </a:p>
                      </a:txBody>
                      <a:tcPr marL="0" marR="0" marT="0" marB="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FFFFCC"/>
                        </a:solidFill>
                      </a:tcPr>
                    </a:tc>
                    <a:tc>
                      <a:txBody>
                        <a:bodyPr/>
                        <a:lstStyle/>
                        <a:p>
                          <a:pPr algn="ctr">
                            <a:defRPr sz="1800"/>
                          </a:pPr>
                          <a:r>
                            <a:rPr sz="1600">
                              <a:sym typeface="Times New Roman"/>
                            </a:rPr>
                            <a:t>6 dB</a:t>
                          </a:r>
                        </a:p>
                      </a:txBody>
                      <a:tcPr marL="0" marR="0" marT="0" marB="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chemeClr val="bg1"/>
                        </a:solidFill>
                      </a:tcPr>
                    </a:tc>
                  </a:tr>
                  <a:tr h="634658">
                    <a:tc rowSpan="4">
                      <a:txBody>
                        <a:bodyPr/>
                        <a:lstStyle/>
                        <a:p>
                          <a:pPr algn="ctr">
                            <a:defRPr sz="1800"/>
                          </a:pPr>
                          <a:r>
                            <a:rPr lang="en-US" sz="1800" dirty="0" smtClean="0">
                              <a:sym typeface="Times New Roman"/>
                            </a:rPr>
                            <a:t>Angle</a:t>
                          </a:r>
                          <a:endParaRPr sz="1800" dirty="0">
                            <a:sym typeface="Times New Roman"/>
                          </a:endParaRPr>
                        </a:p>
                      </a:txBody>
                      <a:tcPr marL="0" marR="0" marT="0" marB="0" vert="vert27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chemeClr val="bg1"/>
                        </a:solidFill>
                      </a:tcPr>
                    </a:tc>
                    <a:tc rowSpan="2">
                      <a:txBody>
                        <a:bodyPr/>
                        <a:lstStyle/>
                        <a:p>
                          <a:pPr algn="ctr">
                            <a:defRPr sz="1800"/>
                          </a:pPr>
                          <a:r>
                            <a:rPr sz="1600" dirty="0">
                              <a:sym typeface="Times New Roman"/>
                            </a:rPr>
                            <a:t>
</a:t>
                          </a:r>
                          <a:r>
                            <a:rPr lang="en-US" sz="1600" dirty="0" err="1" smtClean="0">
                              <a:sym typeface="Times New Roman"/>
                            </a:rPr>
                            <a:t>AoA</a:t>
                          </a:r>
                          <a:endParaRPr sz="1600" dirty="0">
                            <a:sym typeface="Times New Roman"/>
                          </a:endParaRPr>
                        </a:p>
                      </a:txBody>
                      <a:tcPr marL="0" marR="0" marT="0" marB="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chemeClr val="bg1"/>
                        </a:solidFill>
                      </a:tcPr>
                    </a:tc>
                    <a:tc>
                      <a:txBody>
                        <a:bodyPr/>
                        <a:lstStyle/>
                        <a:p>
                          <a:pPr algn="ctr">
                            <a:defRPr sz="1800"/>
                          </a:pPr>
                          <a:r>
                            <a:rPr lang="en-US" sz="1600" dirty="0" smtClean="0">
                              <a:sym typeface="Times New Roman"/>
                            </a:rPr>
                            <a:t>Elevation</a:t>
                          </a:r>
                          <a:endParaRPr sz="1600" dirty="0">
                            <a:sym typeface="Times New Roman"/>
                          </a:endParaRPr>
                        </a:p>
                      </a:txBody>
                      <a:tcPr marL="0" marR="0" marT="0" marB="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sym typeface="Times New Roman"/>
                            </a:defRPr>
                          </a:pPr>
                          <a:r>
                            <a:rPr lang="en-US" altLang="ja-JP" sz="1600" dirty="0" smtClean="0">
                              <a:solidFill>
                                <a:schemeClr val="tx1"/>
                              </a:solidFill>
                            </a:rPr>
                            <a:t>Norm. Elevation</a:t>
                          </a:r>
                        </a:p>
                        <a:p>
                          <a:pPr marL="0" marR="0" indent="0" algn="ctr" defTabSz="914400" rtl="0" eaLnBrk="1" fontAlgn="auto" latinLnBrk="0" hangingPunct="1">
                            <a:lnSpc>
                              <a:spcPct val="100000"/>
                            </a:lnSpc>
                            <a:spcBef>
                              <a:spcPts val="0"/>
                            </a:spcBef>
                            <a:spcAft>
                              <a:spcPts val="0"/>
                            </a:spcAft>
                            <a:buClrTx/>
                            <a:buSzTx/>
                            <a:buFontTx/>
                            <a:buNone/>
                            <a:tabLst/>
                            <a:defRPr>
                              <a:sym typeface="Times New Roman"/>
                            </a:defRPr>
                          </a:pPr>
                          <a:r>
                            <a:rPr lang="en-US" altLang="ja-JP" sz="1600" dirty="0" smtClean="0">
                              <a:sym typeface="Times New Roman"/>
                            </a:rPr>
                            <a:t>U[−0.52 : 0.11] </a:t>
                          </a:r>
                          <a:endParaRPr sz="1600" dirty="0"/>
                        </a:p>
                      </a:txBody>
                      <a:tcPr marL="0" marR="0" marT="0" marB="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sz="1800"/>
                          </a:pPr>
                          <a:r>
                            <a:rPr lang="en-US" altLang="ja-JP" sz="1600" dirty="0" smtClean="0">
                              <a:solidFill>
                                <a:schemeClr val="tx1"/>
                              </a:solidFill>
                            </a:rPr>
                            <a:t>Norm. Elevation</a:t>
                          </a:r>
                        </a:p>
                        <a:p>
                          <a:pPr algn="ctr">
                            <a:defRPr sz="1800"/>
                          </a:pPr>
                          <a:r>
                            <a:rPr lang="en-US" altLang="ja-JP" sz="1600" dirty="0" smtClean="0">
                              <a:sym typeface="Times New Roman"/>
                            </a:rPr>
                            <a:t>U[−0.5 : 0.1] </a:t>
                          </a:r>
                          <a:endParaRPr lang="en-US" altLang="ja-JP" sz="1600" dirty="0">
                            <a:sym typeface="Times New Roman"/>
                          </a:endParaRPr>
                        </a:p>
                      </a:txBody>
                      <a:tcPr marL="0" marR="0" marT="0" marB="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FFFFCC"/>
                        </a:solidFill>
                      </a:tcPr>
                    </a:tc>
                    <a:tc>
                      <a:txBody>
                        <a:bodyPr/>
                        <a:lstStyle/>
                        <a:p>
                          <a:pPr algn="ctr">
                            <a:defRPr>
                              <a:sym typeface="Times New Roman"/>
                            </a:defRPr>
                          </a:pPr>
                          <a:r>
                            <a:rPr sz="1600" dirty="0" smtClean="0"/>
                            <a:t>U[</a:t>
                          </a:r>
                          <a:r>
                            <a:rPr lang="en-US" sz="1600" dirty="0" smtClean="0"/>
                            <a:t>-20</a:t>
                          </a:r>
                          <a:r>
                            <a:rPr sz="1600" dirty="0" smtClean="0"/>
                            <a:t> </a:t>
                          </a:r>
                          <a:r>
                            <a:rPr sz="1600" dirty="0"/>
                            <a:t>: </a:t>
                          </a:r>
                          <a:r>
                            <a:rPr lang="en-US" sz="1600" dirty="0" smtClean="0"/>
                            <a:t>20</a:t>
                          </a:r>
                          <a:r>
                            <a:rPr lang="en-US" altLang="ja-JP" sz="1600" dirty="0" smtClean="0">
                              <a:sym typeface="Times New Roman"/>
                            </a:rPr>
                            <a:t>°</a:t>
                          </a:r>
                          <a:r>
                            <a:rPr sz="1600" dirty="0" smtClean="0"/>
                            <a:t>]</a:t>
                          </a:r>
                          <a:endParaRPr sz="1600" dirty="0"/>
                        </a:p>
                      </a:txBody>
                      <a:tcPr marL="0" marR="0" marT="0" marB="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chemeClr val="bg1"/>
                        </a:solidFill>
                      </a:tcPr>
                    </a:tc>
                  </a:tr>
                  <a:tr h="571196">
                    <a:tc vMerge="1">
                      <a:txBody>
                        <a:bodyPr/>
                        <a:lstStyle/>
                        <a:p>
                          <a:endParaRPr lang="ja-JP"/>
                        </a:p>
                      </a:txBody>
                      <a:tcPr/>
                    </a:tc>
                    <a:tc vMerge="1">
                      <a:txBody>
                        <a:bodyPr/>
                        <a:lstStyle/>
                        <a:p>
                          <a:endParaRPr lang="ja-JP"/>
                        </a:p>
                      </a:txBody>
                      <a:tcPr/>
                    </a:tc>
                    <a:tc>
                      <a:txBody>
                        <a:bodyPr/>
                        <a:lstStyle/>
                        <a:p>
                          <a:pPr algn="ctr">
                            <a:defRPr sz="1800"/>
                          </a:pPr>
                          <a:r>
                            <a:rPr lang="en-US" sz="1600" dirty="0" smtClean="0">
                              <a:sym typeface="Times New Roman"/>
                            </a:rPr>
                            <a:t>Azimuth</a:t>
                          </a:r>
                          <a:endParaRPr sz="1600" dirty="0">
                            <a:sym typeface="Times New Roman"/>
                          </a:endParaRPr>
                        </a:p>
                      </a:txBody>
                      <a:tcPr marL="0" marR="0" marT="0" marB="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chemeClr val="bg1"/>
                        </a:solidFill>
                      </a:tcPr>
                    </a:tc>
                    <a:tc>
                      <a:txBody>
                        <a:bodyPr/>
                        <a:lstStyle/>
                        <a:p>
                          <a:pPr algn="ctr">
                            <a:defRPr sz="1800"/>
                          </a:pPr>
                          <a:r>
                            <a:rPr sz="1600" dirty="0">
                              <a:sym typeface="Times New Roman"/>
                            </a:rPr>
                            <a:t>U[</a:t>
                          </a:r>
                          <a:r>
                            <a:rPr sz="1600" dirty="0" smtClean="0">
                              <a:sym typeface="Times New Roman"/>
                            </a:rPr>
                            <a:t>−</a:t>
                          </a:r>
                          <a:r>
                            <a:rPr lang="en-US" sz="1600" dirty="0" smtClean="0">
                              <a:sym typeface="Times New Roman"/>
                            </a:rPr>
                            <a:t>100</a:t>
                          </a:r>
                          <a:r>
                            <a:rPr sz="1600" dirty="0" smtClean="0">
                              <a:sym typeface="Times New Roman"/>
                            </a:rPr>
                            <a:t> :</a:t>
                          </a:r>
                          <a:r>
                            <a:rPr lang="en-US" sz="1600" dirty="0" smtClean="0">
                              <a:sym typeface="Times New Roman"/>
                            </a:rPr>
                            <a:t>100</a:t>
                          </a:r>
                          <a:r>
                            <a:rPr sz="1600" dirty="0" smtClean="0">
                              <a:sym typeface="Times New Roman"/>
                            </a:rPr>
                            <a:t> </a:t>
                          </a:r>
                          <a:r>
                            <a:rPr sz="1600" dirty="0">
                              <a:sym typeface="Times New Roman"/>
                            </a:rPr>
                            <a:t>°] </a:t>
                          </a:r>
                        </a:p>
                      </a:txBody>
                      <a:tcPr marL="0" marR="0" marT="0" marB="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chemeClr val="bg1"/>
                        </a:solidFill>
                      </a:tcPr>
                    </a:tc>
                    <a:tc>
                      <a:txBody>
                        <a:bodyPr/>
                        <a:lstStyle/>
                        <a:p>
                          <a:pPr algn="ctr">
                            <a:defRPr sz="1800"/>
                          </a:pPr>
                          <a:r>
                            <a:rPr sz="1600" dirty="0">
                              <a:sym typeface="Times New Roman"/>
                            </a:rPr>
                            <a:t>U[−</a:t>
                          </a:r>
                          <a:r>
                            <a:rPr sz="1600" dirty="0" smtClean="0">
                              <a:sym typeface="Times New Roman"/>
                            </a:rPr>
                            <a:t>1</a:t>
                          </a:r>
                          <a:r>
                            <a:rPr lang="en-US" sz="1600" dirty="0" smtClean="0">
                              <a:sym typeface="Times New Roman"/>
                            </a:rPr>
                            <a:t>10</a:t>
                          </a:r>
                          <a:r>
                            <a:rPr sz="1600" dirty="0" smtClean="0">
                              <a:sym typeface="Times New Roman"/>
                            </a:rPr>
                            <a:t> </a:t>
                          </a:r>
                          <a:r>
                            <a:rPr sz="1600" dirty="0">
                              <a:sym typeface="Times New Roman"/>
                            </a:rPr>
                            <a:t>: </a:t>
                          </a:r>
                          <a:r>
                            <a:rPr sz="1600" dirty="0" smtClean="0">
                              <a:sym typeface="Times New Roman"/>
                            </a:rPr>
                            <a:t>1</a:t>
                          </a:r>
                          <a:r>
                            <a:rPr lang="en-US" sz="1600" dirty="0" smtClean="0">
                              <a:sym typeface="Times New Roman"/>
                            </a:rPr>
                            <a:t>10</a:t>
                          </a:r>
                          <a:r>
                            <a:rPr sz="1600" dirty="0" smtClean="0">
                              <a:sym typeface="Times New Roman"/>
                            </a:rPr>
                            <a:t> </a:t>
                          </a:r>
                          <a:r>
                            <a:rPr sz="1600" dirty="0">
                              <a:sym typeface="Times New Roman"/>
                            </a:rPr>
                            <a:t>°] </a:t>
                          </a:r>
                        </a:p>
                      </a:txBody>
                      <a:tcPr marL="0" marR="0" marT="0" marB="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FFFFCC"/>
                        </a:solidFill>
                      </a:tcPr>
                    </a:tc>
                    <a:tc>
                      <a:txBody>
                        <a:bodyPr/>
                        <a:lstStyle/>
                        <a:p>
                          <a:pPr algn="ctr">
                            <a:defRPr sz="1800"/>
                          </a:pPr>
                          <a:r>
                            <a:rPr sz="1600" dirty="0">
                              <a:sym typeface="Times New Roman"/>
                            </a:rPr>
                            <a:t>U[</a:t>
                          </a:r>
                          <a:r>
                            <a:rPr sz="1600" dirty="0" smtClean="0">
                              <a:sym typeface="Times New Roman"/>
                            </a:rPr>
                            <a:t>−</a:t>
                          </a:r>
                          <a:r>
                            <a:rPr lang="en-US" sz="1600" dirty="0" smtClean="0">
                              <a:sym typeface="Times New Roman"/>
                            </a:rPr>
                            <a:t>18</a:t>
                          </a:r>
                          <a:r>
                            <a:rPr sz="1600" dirty="0" smtClean="0">
                              <a:sym typeface="Times New Roman"/>
                            </a:rPr>
                            <a:t>0 </a:t>
                          </a:r>
                          <a:r>
                            <a:rPr sz="1600" dirty="0">
                              <a:sym typeface="Times New Roman"/>
                            </a:rPr>
                            <a:t>: </a:t>
                          </a:r>
                          <a:r>
                            <a:rPr lang="en-US" sz="1600" dirty="0" smtClean="0">
                              <a:sym typeface="Times New Roman"/>
                            </a:rPr>
                            <a:t>18</a:t>
                          </a:r>
                          <a:r>
                            <a:rPr sz="1600" dirty="0" smtClean="0">
                              <a:sym typeface="Times New Roman"/>
                            </a:rPr>
                            <a:t>0 </a:t>
                          </a:r>
                          <a:r>
                            <a:rPr sz="1600" dirty="0">
                              <a:sym typeface="Times New Roman"/>
                            </a:rPr>
                            <a:t>°] </a:t>
                          </a:r>
                        </a:p>
                      </a:txBody>
                      <a:tcPr marL="0" marR="0" marT="0" marB="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chemeClr val="bg1"/>
                        </a:solidFill>
                      </a:tcPr>
                    </a:tc>
                  </a:tr>
                  <a:tr h="781050">
                    <a:tc vMerge="1">
                      <a:txBody>
                        <a:bodyPr/>
                        <a:lstStyle/>
                        <a:p>
                          <a:endParaRPr lang="ja-JP"/>
                        </a:p>
                      </a:txBody>
                      <a:tcPr/>
                    </a:tc>
                    <a:tc rowSpan="2">
                      <a:txBody>
                        <a:bodyPr/>
                        <a:lstStyle/>
                        <a:p>
                          <a:pPr algn="ctr">
                            <a:defRPr sz="1800"/>
                          </a:pPr>
                          <a:r>
                            <a:rPr lang="en-US" sz="1600" dirty="0" err="1" smtClean="0">
                              <a:sym typeface="Times New Roman"/>
                            </a:rPr>
                            <a:t>AoD</a:t>
                          </a:r>
                          <a:endParaRPr sz="1600" dirty="0">
                            <a:sym typeface="Times New Roman"/>
                          </a:endParaRPr>
                        </a:p>
                      </a:txBody>
                      <a:tcPr marL="0" marR="0" marT="0" marB="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chemeClr val="bg1"/>
                        </a:solidFill>
                      </a:tcPr>
                    </a:tc>
                    <a:tc>
                      <a:txBody>
                        <a:bodyPr/>
                        <a:lstStyle/>
                        <a:p>
                          <a:pPr algn="ctr">
                            <a:defRPr sz="1800"/>
                          </a:pPr>
                          <a:r>
                            <a:rPr lang="en-US" sz="1600" dirty="0" smtClean="0">
                              <a:sym typeface="Times New Roman"/>
                            </a:rPr>
                            <a:t>Elevation</a:t>
                          </a:r>
                          <a:endParaRPr sz="1600" dirty="0">
                            <a:sym typeface="Times New Roman"/>
                          </a:endParaRPr>
                        </a:p>
                      </a:txBody>
                      <a:tcPr marL="0" marR="0" marT="0" marB="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sz="1800"/>
                          </a:pPr>
                          <a:r>
                            <a:rPr lang="en-US" altLang="ja-JP" sz="1600" dirty="0" smtClean="0">
                              <a:solidFill>
                                <a:schemeClr val="tx1"/>
                              </a:solidFill>
                            </a:rPr>
                            <a:t>Norm. Elevation</a:t>
                          </a:r>
                        </a:p>
                        <a:p>
                          <a:pPr algn="ctr">
                            <a:defRPr sz="1800"/>
                          </a:pPr>
                          <a:r>
                            <a:rPr lang="en-US" altLang="ja-JP" sz="1600" dirty="0" smtClean="0">
                              <a:sym typeface="Times New Roman"/>
                            </a:rPr>
                            <a:t>U[−0.29 : 0.68] </a:t>
                          </a:r>
                          <a:endParaRPr lang="en-US" altLang="ja-JP" sz="1600" dirty="0">
                            <a:sym typeface="Times New Roman"/>
                          </a:endParaRPr>
                        </a:p>
                      </a:txBody>
                      <a:tcPr marL="0" marR="0" marT="0" marB="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sz="1800"/>
                          </a:pPr>
                          <a:r>
                            <a:rPr lang="en-US" altLang="ja-JP" sz="1600" dirty="0" smtClean="0">
                              <a:solidFill>
                                <a:schemeClr val="tx1"/>
                              </a:solidFill>
                            </a:rPr>
                            <a:t>Norm. Elevation</a:t>
                          </a:r>
                        </a:p>
                        <a:p>
                          <a:pPr algn="ctr">
                            <a:defRPr sz="1800"/>
                          </a:pPr>
                          <a:r>
                            <a:rPr lang="en-US" altLang="ja-JP" sz="1600" dirty="0" smtClean="0">
                              <a:sym typeface="Times New Roman"/>
                            </a:rPr>
                            <a:t>U[−0.22 :0.71] </a:t>
                          </a:r>
                          <a:endParaRPr lang="en-US" altLang="ja-JP" sz="1600" dirty="0">
                            <a:sym typeface="Times New Roman"/>
                          </a:endParaRPr>
                        </a:p>
                      </a:txBody>
                      <a:tcPr marL="0" marR="0" marT="0" marB="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FFFFCC"/>
                        </a:solidFill>
                      </a:tcPr>
                    </a:tc>
                    <a:tc>
                      <a:txBody>
                        <a:bodyPr/>
                        <a:lstStyle/>
                        <a:p>
                          <a:pPr algn="ctr">
                            <a:defRPr>
                              <a:sym typeface="Times New Roman"/>
                            </a:defRPr>
                          </a:pPr>
                          <a:r>
                            <a:rPr sz="1600" dirty="0" smtClean="0"/>
                            <a:t>U[</a:t>
                          </a:r>
                          <a:r>
                            <a:rPr lang="en-US" sz="1600" dirty="0" smtClean="0"/>
                            <a:t>-20</a:t>
                          </a:r>
                          <a:r>
                            <a:rPr sz="1600" dirty="0" smtClean="0"/>
                            <a:t> </a:t>
                          </a:r>
                          <a:r>
                            <a:rPr sz="1600" dirty="0"/>
                            <a:t>: </a:t>
                          </a:r>
                          <a:r>
                            <a:rPr lang="en-US" sz="1600" dirty="0" smtClean="0"/>
                            <a:t>20</a:t>
                          </a:r>
                          <a:r>
                            <a:rPr lang="en-US" altLang="ja-JP" sz="1600" dirty="0" smtClean="0">
                              <a:sym typeface="Times New Roman"/>
                            </a:rPr>
                            <a:t>°</a:t>
                          </a:r>
                          <a:r>
                            <a:rPr sz="1600" dirty="0" smtClean="0"/>
                            <a:t>]</a:t>
                          </a:r>
                          <a:endParaRPr sz="1600" dirty="0"/>
                        </a:p>
                      </a:txBody>
                      <a:tcPr marL="0" marR="0" marT="0" marB="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chemeClr val="bg1"/>
                        </a:solidFill>
                      </a:tcPr>
                    </a:tc>
                  </a:tr>
                  <a:tr h="571196">
                    <a:tc vMerge="1">
                      <a:txBody>
                        <a:bodyPr/>
                        <a:lstStyle/>
                        <a:p>
                          <a:endParaRPr lang="ja-JP"/>
                        </a:p>
                      </a:txBody>
                      <a:tcPr/>
                    </a:tc>
                    <a:tc vMerge="1">
                      <a:txBody>
                        <a:bodyPr/>
                        <a:lstStyle/>
                        <a:p>
                          <a:endParaRPr lang="ja-JP"/>
                        </a:p>
                      </a:txBody>
                      <a:tcPr/>
                    </a:tc>
                    <a:tc>
                      <a:txBody>
                        <a:bodyPr/>
                        <a:lstStyle/>
                        <a:p>
                          <a:pPr algn="ctr">
                            <a:defRPr sz="1800"/>
                          </a:pPr>
                          <a:r>
                            <a:rPr lang="en-US" sz="1600" dirty="0" smtClean="0">
                              <a:sym typeface="Times New Roman"/>
                            </a:rPr>
                            <a:t>Azimuth</a:t>
                          </a:r>
                          <a:r>
                            <a:rPr sz="1600" dirty="0">
                              <a:sym typeface="Times New Roman"/>
                            </a:rPr>
                            <a:t>
</a:t>
                          </a:r>
                        </a:p>
                      </a:txBody>
                      <a:tcPr marL="0" marR="0" marT="0" marB="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chemeClr val="bg1"/>
                        </a:solidFill>
                      </a:tcPr>
                    </a:tc>
                    <a:tc>
                      <a:txBody>
                        <a:bodyPr/>
                        <a:lstStyle/>
                        <a:p>
                          <a:pPr algn="ctr">
                            <a:defRPr sz="1800"/>
                          </a:pPr>
                          <a:r>
                            <a:rPr sz="1600" dirty="0">
                              <a:sym typeface="Times New Roman"/>
                            </a:rPr>
                            <a:t>U[</a:t>
                          </a:r>
                          <a:r>
                            <a:rPr sz="1600" dirty="0" smtClean="0">
                              <a:sym typeface="Times New Roman"/>
                            </a:rPr>
                            <a:t>−</a:t>
                          </a:r>
                          <a:r>
                            <a:rPr lang="en-US" sz="1600" dirty="0" smtClean="0">
                              <a:sym typeface="Times New Roman"/>
                            </a:rPr>
                            <a:t>100</a:t>
                          </a:r>
                          <a:r>
                            <a:rPr sz="1600" dirty="0" smtClean="0">
                              <a:sym typeface="Times New Roman"/>
                            </a:rPr>
                            <a:t> </a:t>
                          </a:r>
                          <a:r>
                            <a:rPr sz="1600" dirty="0">
                              <a:sym typeface="Times New Roman"/>
                            </a:rPr>
                            <a:t>: </a:t>
                          </a:r>
                          <a:r>
                            <a:rPr lang="en-US" sz="1600" dirty="0" smtClean="0">
                              <a:sym typeface="Times New Roman"/>
                            </a:rPr>
                            <a:t>100</a:t>
                          </a:r>
                          <a:r>
                            <a:rPr sz="1600" dirty="0" smtClean="0">
                              <a:sym typeface="Times New Roman"/>
                            </a:rPr>
                            <a:t> </a:t>
                          </a:r>
                          <a:r>
                            <a:rPr sz="1600" dirty="0">
                              <a:sym typeface="Times New Roman"/>
                            </a:rPr>
                            <a:t>°] </a:t>
                          </a:r>
                        </a:p>
                      </a:txBody>
                      <a:tcPr marL="0" marR="0" marT="0" marB="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chemeClr val="bg1"/>
                        </a:solidFill>
                      </a:tcPr>
                    </a:tc>
                    <a:tc>
                      <a:txBody>
                        <a:bodyPr/>
                        <a:lstStyle/>
                        <a:p>
                          <a:pPr algn="ctr">
                            <a:defRPr sz="1800"/>
                          </a:pPr>
                          <a:r>
                            <a:rPr sz="1600" dirty="0">
                              <a:sym typeface="Times New Roman"/>
                            </a:rPr>
                            <a:t>U[−</a:t>
                          </a:r>
                          <a:r>
                            <a:rPr sz="1600" dirty="0" smtClean="0">
                              <a:sym typeface="Times New Roman"/>
                            </a:rPr>
                            <a:t>1</a:t>
                          </a:r>
                          <a:r>
                            <a:rPr lang="en-US" sz="1600" dirty="0" smtClean="0">
                              <a:sym typeface="Times New Roman"/>
                            </a:rPr>
                            <a:t>1</a:t>
                          </a:r>
                          <a:r>
                            <a:rPr sz="1600" dirty="0" smtClean="0">
                              <a:sym typeface="Times New Roman"/>
                            </a:rPr>
                            <a:t>0 </a:t>
                          </a:r>
                          <a:r>
                            <a:rPr sz="1600" dirty="0">
                              <a:sym typeface="Times New Roman"/>
                            </a:rPr>
                            <a:t>: </a:t>
                          </a:r>
                          <a:r>
                            <a:rPr sz="1600" dirty="0" smtClean="0">
                              <a:sym typeface="Times New Roman"/>
                            </a:rPr>
                            <a:t>1</a:t>
                          </a:r>
                          <a:r>
                            <a:rPr lang="en-US" sz="1600" dirty="0" smtClean="0">
                              <a:sym typeface="Times New Roman"/>
                            </a:rPr>
                            <a:t>1</a:t>
                          </a:r>
                          <a:r>
                            <a:rPr sz="1600" dirty="0" smtClean="0">
                              <a:sym typeface="Times New Roman"/>
                            </a:rPr>
                            <a:t>0 </a:t>
                          </a:r>
                          <a:r>
                            <a:rPr sz="1600" dirty="0">
                              <a:sym typeface="Times New Roman"/>
                            </a:rPr>
                            <a:t>°] </a:t>
                          </a:r>
                        </a:p>
                      </a:txBody>
                      <a:tcPr marL="0" marR="0" marT="0" marB="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FFFFCC"/>
                        </a:solidFill>
                      </a:tcPr>
                    </a:tc>
                    <a:tc>
                      <a:txBody>
                        <a:bodyPr/>
                        <a:lstStyle/>
                        <a:p>
                          <a:pPr algn="ctr">
                            <a:defRPr sz="1800"/>
                          </a:pPr>
                          <a:r>
                            <a:rPr sz="1600" dirty="0">
                              <a:sym typeface="Times New Roman"/>
                            </a:rPr>
                            <a:t>U[</a:t>
                          </a:r>
                          <a:r>
                            <a:rPr sz="1600" dirty="0" smtClean="0">
                              <a:sym typeface="Times New Roman"/>
                            </a:rPr>
                            <a:t>−</a:t>
                          </a:r>
                          <a:r>
                            <a:rPr lang="en-US" sz="1600" dirty="0" smtClean="0">
                              <a:sym typeface="Times New Roman"/>
                            </a:rPr>
                            <a:t>18</a:t>
                          </a:r>
                          <a:r>
                            <a:rPr sz="1600" dirty="0" smtClean="0">
                              <a:sym typeface="Times New Roman"/>
                            </a:rPr>
                            <a:t>0 </a:t>
                          </a:r>
                          <a:r>
                            <a:rPr sz="1600" dirty="0">
                              <a:sym typeface="Times New Roman"/>
                            </a:rPr>
                            <a:t>: </a:t>
                          </a:r>
                          <a:r>
                            <a:rPr lang="en-US" sz="1600" dirty="0" smtClean="0">
                              <a:sym typeface="Times New Roman"/>
                            </a:rPr>
                            <a:t>18</a:t>
                          </a:r>
                          <a:r>
                            <a:rPr sz="1600" dirty="0" smtClean="0">
                              <a:sym typeface="Times New Roman"/>
                            </a:rPr>
                            <a:t>0 </a:t>
                          </a:r>
                          <a:r>
                            <a:rPr sz="1600" dirty="0">
                              <a:sym typeface="Times New Roman"/>
                            </a:rPr>
                            <a:t>°]</a:t>
                          </a:r>
                        </a:p>
                      </a:txBody>
                      <a:tcPr marL="0" marR="0" marT="0" marB="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chemeClr val="bg1"/>
                        </a:solidFill>
                      </a:tcPr>
                    </a:tc>
                  </a:tr>
                </a:tbl>
              </a:graphicData>
            </a:graphic>
          </p:graphicFrame>
        </mc:Fallback>
      </mc:AlternateContent>
      <p:sp>
        <p:nvSpPr>
          <p:cNvPr id="5" name="日付プレースホルダー 4"/>
          <p:cNvSpPr>
            <a:spLocks noGrp="1"/>
          </p:cNvSpPr>
          <p:nvPr>
            <p:ph type="dt" idx="15"/>
          </p:nvPr>
        </p:nvSpPr>
        <p:spPr/>
        <p:txBody>
          <a:bodyPr/>
          <a:lstStyle/>
          <a:p>
            <a:r>
              <a:rPr lang="en-US" altLang="ja-JP" smtClean="0"/>
              <a:t>March 2016</a:t>
            </a:r>
            <a:endParaRPr lang="en-GB" dirty="0"/>
          </a:p>
        </p:txBody>
      </p:sp>
      <p:sp>
        <p:nvSpPr>
          <p:cNvPr id="7" name="フッター プレースホルダー 6"/>
          <p:cNvSpPr>
            <a:spLocks noGrp="1"/>
          </p:cNvSpPr>
          <p:nvPr>
            <p:ph type="ftr" idx="14"/>
          </p:nvPr>
        </p:nvSpPr>
        <p:spPr/>
        <p:txBody>
          <a:bodyPr/>
          <a:lstStyle/>
          <a:p>
            <a:r>
              <a:rPr lang="en-GB" smtClean="0"/>
              <a:t>Minseok Kim, Niigata University</a:t>
            </a:r>
            <a:endParaRPr lang="en-GB" dirty="0"/>
          </a:p>
        </p:txBody>
      </p:sp>
      <p:sp>
        <p:nvSpPr>
          <p:cNvPr id="8" name="スライド番号プレースホルダー 7"/>
          <p:cNvSpPr>
            <a:spLocks noGrp="1"/>
          </p:cNvSpPr>
          <p:nvPr>
            <p:ph type="sldNum" idx="12"/>
          </p:nvPr>
        </p:nvSpPr>
        <p:spPr/>
        <p:txBody>
          <a:bodyPr/>
          <a:lstStyle/>
          <a:p>
            <a:r>
              <a:rPr lang="en-GB" dirty="0" smtClean="0"/>
              <a:t>Slide </a:t>
            </a:r>
            <a:fld id="{440F5867-744E-4AA6-B0ED-4C44D2DFBB7B}" type="slidenum">
              <a:rPr lang="en-GB" smtClean="0"/>
              <a:pPr/>
              <a:t>28</a:t>
            </a:fld>
            <a:endParaRPr lang="en-GB" dirty="0"/>
          </a:p>
        </p:txBody>
      </p:sp>
    </p:spTree>
    <p:extLst>
      <p:ext uri="{BB962C8B-B14F-4D97-AF65-F5344CB8AC3E}">
        <p14:creationId xmlns:p14="http://schemas.microsoft.com/office/powerpoint/2010/main" val="2855363665"/>
      </p:ext>
    </p:extLst>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p:txBody>
          <a:bodyPr/>
          <a:lstStyle/>
          <a:p>
            <a:r>
              <a:rPr lang="en-US" altLang="ja-JP" smtClean="0"/>
              <a:t>Summary</a:t>
            </a:r>
            <a:endParaRPr lang="ja-JP" altLang="en-US" dirty="0" smtClean="0"/>
          </a:p>
        </p:txBody>
      </p:sp>
      <p:sp>
        <p:nvSpPr>
          <p:cNvPr id="23556" name="Rectangle 3"/>
          <p:cNvSpPr>
            <a:spLocks noGrp="1" noChangeArrowheads="1"/>
          </p:cNvSpPr>
          <p:nvPr>
            <p:ph type="body" idx="1"/>
          </p:nvPr>
        </p:nvSpPr>
        <p:spPr>
          <a:xfrm>
            <a:off x="685800" y="1981200"/>
            <a:ext cx="7770813" cy="4328120"/>
          </a:xfrm>
        </p:spPr>
        <p:txBody>
          <a:bodyPr/>
          <a:lstStyle/>
          <a:p>
            <a:r>
              <a:rPr lang="en-US" altLang="ja-JP" dirty="0" smtClean="0"/>
              <a:t>The dominant propagation mechanism in an outdoor open area environment</a:t>
            </a:r>
          </a:p>
          <a:p>
            <a:pPr lvl="1"/>
            <a:r>
              <a:rPr lang="en-US" altLang="ja-JP" dirty="0" smtClean="0"/>
              <a:t>Reflection: single-bounce (-16~-10dB), double-bounce (-19~-15 dB)</a:t>
            </a:r>
          </a:p>
          <a:p>
            <a:pPr lvl="1"/>
            <a:r>
              <a:rPr lang="en-US" altLang="ja-JP" dirty="0" smtClean="0"/>
              <a:t>Diffraction (-17.25 dB)</a:t>
            </a:r>
          </a:p>
          <a:p>
            <a:r>
              <a:rPr lang="en-US" altLang="ja-JP" dirty="0"/>
              <a:t>Statistical parameters of </a:t>
            </a:r>
            <a:r>
              <a:rPr lang="en-US" altLang="ja-JP" dirty="0" smtClean="0"/>
              <a:t>R-Ray from ray tracing simulation</a:t>
            </a:r>
          </a:p>
          <a:p>
            <a:pPr lvl="1"/>
            <a:r>
              <a:rPr lang="en-US" altLang="ja-JP" dirty="0" smtClean="0"/>
              <a:t>New model (CM2) considers the reflection from the nearby walls as D-Ray</a:t>
            </a:r>
          </a:p>
          <a:p>
            <a:r>
              <a:rPr lang="en-US" altLang="ja-JP" dirty="0" smtClean="0"/>
              <a:t>Future works</a:t>
            </a:r>
          </a:p>
          <a:p>
            <a:pPr lvl="1"/>
            <a:r>
              <a:rPr lang="en-US" altLang="ja-JP" dirty="0" smtClean="0"/>
              <a:t>Detail investigation of the objects causing non-specular reflection</a:t>
            </a:r>
          </a:p>
          <a:p>
            <a:pPr lvl="1"/>
            <a:r>
              <a:rPr lang="en-US" altLang="ja-JP" dirty="0" smtClean="0"/>
              <a:t>Further measurements and channel modeling</a:t>
            </a:r>
          </a:p>
        </p:txBody>
      </p:sp>
      <p:sp>
        <p:nvSpPr>
          <p:cNvPr id="5" name="日付プレースホルダー 4"/>
          <p:cNvSpPr>
            <a:spLocks noGrp="1"/>
          </p:cNvSpPr>
          <p:nvPr>
            <p:ph type="dt" idx="15"/>
          </p:nvPr>
        </p:nvSpPr>
        <p:spPr/>
        <p:txBody>
          <a:bodyPr/>
          <a:lstStyle/>
          <a:p>
            <a:r>
              <a:rPr lang="en-US" altLang="ja-JP" smtClean="0"/>
              <a:t>March 2016</a:t>
            </a:r>
            <a:endParaRPr lang="en-GB" dirty="0"/>
          </a:p>
        </p:txBody>
      </p:sp>
      <p:sp>
        <p:nvSpPr>
          <p:cNvPr id="6" name="フッター プレースホルダー 5"/>
          <p:cNvSpPr>
            <a:spLocks noGrp="1"/>
          </p:cNvSpPr>
          <p:nvPr>
            <p:ph type="ftr" idx="14"/>
          </p:nvPr>
        </p:nvSpPr>
        <p:spPr/>
        <p:txBody>
          <a:bodyPr/>
          <a:lstStyle/>
          <a:p>
            <a:r>
              <a:rPr lang="en-GB" smtClean="0"/>
              <a:t>Minseok Kim, Niigata University</a:t>
            </a:r>
            <a:endParaRPr lang="en-GB" dirty="0"/>
          </a:p>
        </p:txBody>
      </p:sp>
      <p:sp>
        <p:nvSpPr>
          <p:cNvPr id="7" name="スライド番号プレースホルダー 6"/>
          <p:cNvSpPr>
            <a:spLocks noGrp="1"/>
          </p:cNvSpPr>
          <p:nvPr>
            <p:ph type="sldNum" idx="12"/>
          </p:nvPr>
        </p:nvSpPr>
        <p:spPr/>
        <p:txBody>
          <a:bodyPr/>
          <a:lstStyle/>
          <a:p>
            <a:r>
              <a:rPr lang="en-GB" smtClean="0"/>
              <a:t>Slide </a:t>
            </a:r>
            <a:fld id="{440F5867-744E-4AA6-B0ED-4C44D2DFBB7B}" type="slidenum">
              <a:rPr lang="en-GB" smtClean="0"/>
              <a:pPr/>
              <a:t>29</a:t>
            </a:fld>
            <a:endParaRPr lang="en-GB" dirty="0"/>
          </a:p>
        </p:txBody>
      </p:sp>
    </p:spTree>
    <p:extLst>
      <p:ext uri="{BB962C8B-B14F-4D97-AF65-F5344CB8AC3E}">
        <p14:creationId xmlns:p14="http://schemas.microsoft.com/office/powerpoint/2010/main" val="9284103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p:txBody>
          <a:bodyPr/>
          <a:lstStyle/>
          <a:p>
            <a:r>
              <a:rPr lang="en-US" altLang="ja-JP" dirty="0" smtClean="0"/>
              <a:t>Outline</a:t>
            </a:r>
            <a:endParaRPr lang="en-US" altLang="ja-JP" dirty="0"/>
          </a:p>
        </p:txBody>
      </p:sp>
      <p:sp>
        <p:nvSpPr>
          <p:cNvPr id="23556" name="Rectangle 3"/>
          <p:cNvSpPr>
            <a:spLocks noGrp="1" noChangeArrowheads="1"/>
          </p:cNvSpPr>
          <p:nvPr>
            <p:ph type="body" idx="1"/>
          </p:nvPr>
        </p:nvSpPr>
        <p:spPr/>
        <p:txBody>
          <a:bodyPr/>
          <a:lstStyle/>
          <a:p>
            <a:pPr>
              <a:buFont typeface="Arial" panose="020B0604020202020204" pitchFamily="34" charset="0"/>
              <a:buChar char="•"/>
            </a:pPr>
            <a:r>
              <a:rPr lang="en-US" altLang="ja-JP" dirty="0" smtClean="0"/>
              <a:t>Background</a:t>
            </a:r>
          </a:p>
          <a:p>
            <a:pPr>
              <a:buFont typeface="Arial" panose="020B0604020202020204" pitchFamily="34" charset="0"/>
              <a:buChar char="•"/>
            </a:pPr>
            <a:r>
              <a:rPr lang="en-US" altLang="ja-JP" dirty="0" smtClean="0"/>
              <a:t>Channel measurement</a:t>
            </a:r>
          </a:p>
          <a:p>
            <a:pPr>
              <a:buFont typeface="Arial" panose="020B0604020202020204" pitchFamily="34" charset="0"/>
              <a:buChar char="•"/>
            </a:pPr>
            <a:r>
              <a:rPr lang="en-US" altLang="ja-JP" dirty="0" smtClean="0"/>
              <a:t>Ray tracing simulation</a:t>
            </a:r>
          </a:p>
          <a:p>
            <a:pPr>
              <a:buFont typeface="Arial" panose="020B0604020202020204" pitchFamily="34" charset="0"/>
              <a:buChar char="•"/>
            </a:pPr>
            <a:r>
              <a:rPr lang="en-US" altLang="ja-JP" dirty="0" smtClean="0"/>
              <a:t>Mechanism identification results</a:t>
            </a:r>
          </a:p>
          <a:p>
            <a:pPr>
              <a:buFont typeface="Arial" panose="020B0604020202020204" pitchFamily="34" charset="0"/>
              <a:buChar char="•"/>
            </a:pPr>
            <a:r>
              <a:rPr lang="en-US" altLang="ja-JP" dirty="0" smtClean="0"/>
              <a:t>Channel modeling</a:t>
            </a:r>
          </a:p>
          <a:p>
            <a:pPr>
              <a:buFont typeface="Arial" panose="020B0604020202020204" pitchFamily="34" charset="0"/>
              <a:buChar char="•"/>
            </a:pPr>
            <a:r>
              <a:rPr lang="en-US" altLang="ja-JP" dirty="0" smtClean="0"/>
              <a:t>Summary</a:t>
            </a:r>
          </a:p>
          <a:p>
            <a:pPr>
              <a:buFont typeface="Arial" panose="020B0604020202020204" pitchFamily="34" charset="0"/>
              <a:buChar char="•"/>
            </a:pPr>
            <a:endParaRPr lang="en-US" altLang="ja-JP" dirty="0" smtClean="0"/>
          </a:p>
          <a:p>
            <a:pPr>
              <a:buFont typeface="Arial" panose="020B0604020202020204" pitchFamily="34" charset="0"/>
              <a:buChar char="•"/>
            </a:pPr>
            <a:endParaRPr lang="en-US" altLang="ja-JP" dirty="0"/>
          </a:p>
        </p:txBody>
      </p:sp>
      <p:sp>
        <p:nvSpPr>
          <p:cNvPr id="5" name="日付プレースホルダー 4"/>
          <p:cNvSpPr>
            <a:spLocks noGrp="1"/>
          </p:cNvSpPr>
          <p:nvPr>
            <p:ph type="dt" idx="15"/>
          </p:nvPr>
        </p:nvSpPr>
        <p:spPr/>
        <p:txBody>
          <a:bodyPr/>
          <a:lstStyle/>
          <a:p>
            <a:r>
              <a:rPr lang="en-US" altLang="ja-JP" smtClean="0"/>
              <a:t>March 2016</a:t>
            </a:r>
            <a:endParaRPr lang="en-GB" dirty="0"/>
          </a:p>
        </p:txBody>
      </p:sp>
      <p:sp>
        <p:nvSpPr>
          <p:cNvPr id="6" name="フッター プレースホルダー 5"/>
          <p:cNvSpPr>
            <a:spLocks noGrp="1"/>
          </p:cNvSpPr>
          <p:nvPr>
            <p:ph type="ftr" idx="14"/>
          </p:nvPr>
        </p:nvSpPr>
        <p:spPr/>
        <p:txBody>
          <a:bodyPr/>
          <a:lstStyle/>
          <a:p>
            <a:r>
              <a:rPr lang="en-GB" smtClean="0"/>
              <a:t>Minseok Kim, Niigata University</a:t>
            </a:r>
            <a:endParaRPr lang="en-GB" dirty="0"/>
          </a:p>
        </p:txBody>
      </p:sp>
      <p:sp>
        <p:nvSpPr>
          <p:cNvPr id="7" name="スライド番号プレースホルダー 6"/>
          <p:cNvSpPr>
            <a:spLocks noGrp="1"/>
          </p:cNvSpPr>
          <p:nvPr>
            <p:ph type="sldNum" idx="12"/>
          </p:nvPr>
        </p:nvSpPr>
        <p:spPr/>
        <p:txBody>
          <a:bodyPr/>
          <a:lstStyle/>
          <a:p>
            <a:r>
              <a:rPr lang="en-GB" smtClean="0"/>
              <a:t>Slide </a:t>
            </a:r>
            <a:fld id="{440F5867-744E-4AA6-B0ED-4C44D2DFBB7B}" type="slidenum">
              <a:rPr lang="en-GB" smtClean="0"/>
              <a:pPr/>
              <a:t>3</a:t>
            </a:fld>
            <a:endParaRPr lang="en-GB" dirty="0"/>
          </a:p>
        </p:txBody>
      </p:sp>
    </p:spTree>
    <p:extLst>
      <p:ext uri="{BB962C8B-B14F-4D97-AF65-F5344CB8AC3E}">
        <p14:creationId xmlns:p14="http://schemas.microsoft.com/office/powerpoint/2010/main" val="1561580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idx="15"/>
          </p:nvPr>
        </p:nvSpPr>
        <p:spPr>
          <a:xfrm>
            <a:off x="714348" y="357166"/>
            <a:ext cx="2374889" cy="273050"/>
          </a:xfrm>
        </p:spPr>
        <p:txBody>
          <a:bodyPr/>
          <a:lstStyle/>
          <a:p>
            <a:r>
              <a:rPr lang="en-US" altLang="ja-JP" smtClean="0"/>
              <a:t>March 2016</a:t>
            </a:r>
            <a:endParaRPr lang="en-GB"/>
          </a:p>
        </p:txBody>
      </p:sp>
      <p:sp>
        <p:nvSpPr>
          <p:cNvPr id="11265" name="Rectangle 1"/>
          <p:cNvSpPr>
            <a:spLocks noGrp="1" noChangeArrowheads="1"/>
          </p:cNvSpPr>
          <p:nvPr>
            <p:ph type="title"/>
          </p:nvPr>
        </p:nvSpPr>
        <p:spPr>
          <a:xfrm>
            <a:off x="685800" y="685800"/>
            <a:ext cx="7772400" cy="1066800"/>
          </a:xfrm>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t>References</a:t>
            </a:r>
          </a:p>
        </p:txBody>
      </p:sp>
      <p:sp>
        <p:nvSpPr>
          <p:cNvPr id="11266" name="Rectangle 2"/>
          <p:cNvSpPr>
            <a:spLocks noGrp="1" noChangeArrowheads="1"/>
          </p:cNvSpPr>
          <p:nvPr>
            <p:ph type="body" idx="1"/>
          </p:nvPr>
        </p:nvSpPr>
        <p:spPr>
          <a:xfrm>
            <a:off x="685800" y="1981200"/>
            <a:ext cx="7772400" cy="4208463"/>
          </a:xfrm>
          <a:ln/>
        </p:spPr>
        <p:txBody>
          <a:bodyPr/>
          <a:lstStyle/>
          <a:p>
            <a:r>
              <a:rPr lang="en-US" altLang="ja-JP" sz="1600" b="0" dirty="0"/>
              <a:t>[1] MiWEBA, FP7 ICT-2013-EU-Japan, http://www.miweba.eu</a:t>
            </a:r>
          </a:p>
          <a:p>
            <a:r>
              <a:rPr lang="en-US" altLang="ja-JP" sz="1600" b="0" dirty="0"/>
              <a:t>[2] METIS, FP7 ICT-317669-METIS, http://www.metis2020.eu</a:t>
            </a:r>
          </a:p>
          <a:p>
            <a:r>
              <a:rPr lang="en-US" altLang="ja-JP" sz="1600" b="0" dirty="0"/>
              <a:t>[3] “Channel Models for 60 GHz WLAN Systems,” </a:t>
            </a:r>
            <a:r>
              <a:rPr lang="en-US" altLang="ja-JP" sz="1600" b="0" i="1" dirty="0"/>
              <a:t>IEEE Document 802.11-09/0334r8</a:t>
            </a:r>
            <a:r>
              <a:rPr lang="en-US" altLang="ja-JP" sz="1600" b="0" dirty="0"/>
              <a:t>, May 2010.</a:t>
            </a:r>
          </a:p>
          <a:p>
            <a:r>
              <a:rPr lang="en-US" altLang="ja-JP" sz="1600" b="0" dirty="0"/>
              <a:t>[4] “Channel Models for IEEE 802.11ay,” </a:t>
            </a:r>
            <a:r>
              <a:rPr lang="en-US" altLang="ja-JP" sz="1600" b="0" i="1" dirty="0"/>
              <a:t>IEEE Document 802.11-15/1150r2</a:t>
            </a:r>
            <a:r>
              <a:rPr lang="en-US" altLang="ja-JP" sz="1600" b="0" dirty="0"/>
              <a:t>, Sept. 2015.</a:t>
            </a:r>
          </a:p>
          <a:p>
            <a:r>
              <a:rPr lang="en-US" altLang="ja-JP" sz="1600" b="0" dirty="0"/>
              <a:t>[5] Minseok Kim, Karma Wangchuk, Shigenobu Sasaki, Kazuhiko </a:t>
            </a:r>
            <a:r>
              <a:rPr lang="en-US" altLang="ja-JP" sz="1600" b="0" dirty="0" err="1"/>
              <a:t>Fukawa</a:t>
            </a:r>
            <a:r>
              <a:rPr lang="en-US" altLang="ja-JP" sz="1600" b="0" dirty="0"/>
              <a:t>, Jun-ichi Takada, “Development of Low Cost Mm-Wave Radio Channel </a:t>
            </a:r>
            <a:r>
              <a:rPr lang="en-US" altLang="ja-JP" sz="1600" b="0" dirty="0" smtClean="0"/>
              <a:t>Sounder and </a:t>
            </a:r>
            <a:r>
              <a:rPr lang="en-US" altLang="ja-JP" sz="1600" b="0" dirty="0"/>
              <a:t>Phase Noise Calibration Scheme,” COST Action IC1004(EU), TD(15)12036, Jan. 2015 (Dublin, Ireland).</a:t>
            </a:r>
          </a:p>
          <a:p>
            <a:r>
              <a:rPr lang="en-US" altLang="ja-JP" sz="1600" b="0" dirty="0"/>
              <a:t>[6] </a:t>
            </a:r>
            <a:r>
              <a:rPr lang="en-US" altLang="ja-JP" sz="1600" b="0" dirty="0" smtClean="0"/>
              <a:t>Minseok </a:t>
            </a:r>
            <a:r>
              <a:rPr lang="en-US" altLang="ja-JP" sz="1600" b="0" dirty="0"/>
              <a:t>Kim, </a:t>
            </a:r>
            <a:r>
              <a:rPr lang="en-US" altLang="ja-JP" sz="1600" b="0" dirty="0" smtClean="0"/>
              <a:t>Kento </a:t>
            </a:r>
            <a:r>
              <a:rPr lang="en-US" altLang="ja-JP" sz="1600" b="0" dirty="0"/>
              <a:t>Umeki, </a:t>
            </a:r>
            <a:r>
              <a:rPr lang="en-US" altLang="ja-JP" sz="1600" b="0" dirty="0" smtClean="0"/>
              <a:t>Karma </a:t>
            </a:r>
            <a:r>
              <a:rPr lang="en-US" altLang="ja-JP" sz="1600" b="0" dirty="0"/>
              <a:t>Wangchuk, </a:t>
            </a:r>
            <a:r>
              <a:rPr lang="en-US" altLang="ja-JP" sz="1600" b="0" dirty="0" smtClean="0"/>
              <a:t>Jun-ichi </a:t>
            </a:r>
            <a:r>
              <a:rPr lang="en-US" altLang="ja-JP" sz="1600" b="0" dirty="0"/>
              <a:t>Takada, </a:t>
            </a:r>
            <a:r>
              <a:rPr lang="en-US" altLang="ja-JP" sz="1600" b="0" dirty="0" smtClean="0"/>
              <a:t>Shigenobu </a:t>
            </a:r>
            <a:r>
              <a:rPr lang="en-US" altLang="ja-JP" sz="1600" b="0" dirty="0"/>
              <a:t>Sasaki, “Polarimetric Mm-Wave Channel Measurement and Characterization in a Small Office,” </a:t>
            </a:r>
            <a:r>
              <a:rPr lang="en-US" altLang="ja-JP" sz="1600" b="0" dirty="0" smtClean="0"/>
              <a:t>Proc. </a:t>
            </a:r>
            <a:r>
              <a:rPr lang="en-US" altLang="ja-JP" sz="1600" b="0" i="1" dirty="0" smtClean="0"/>
              <a:t>PIMRC </a:t>
            </a:r>
            <a:r>
              <a:rPr lang="en-US" altLang="ja-JP" sz="1600" b="0" i="1" dirty="0"/>
              <a:t>2015</a:t>
            </a:r>
            <a:r>
              <a:rPr lang="en-US" altLang="ja-JP" sz="1600" b="0" dirty="0"/>
              <a:t>, Aug. 2015.</a:t>
            </a:r>
            <a:endParaRPr lang="en-US" sz="1600" dirty="0"/>
          </a:p>
        </p:txBody>
      </p:sp>
      <p:sp>
        <p:nvSpPr>
          <p:cNvPr id="2" name="フッター プレースホルダー 1"/>
          <p:cNvSpPr>
            <a:spLocks noGrp="1"/>
          </p:cNvSpPr>
          <p:nvPr>
            <p:ph type="ftr" idx="14"/>
          </p:nvPr>
        </p:nvSpPr>
        <p:spPr/>
        <p:txBody>
          <a:bodyPr/>
          <a:lstStyle/>
          <a:p>
            <a:r>
              <a:rPr lang="en-GB" smtClean="0"/>
              <a:t>Minseok Kim, Niigata University</a:t>
            </a:r>
            <a:endParaRPr lang="en-GB" dirty="0"/>
          </a:p>
        </p:txBody>
      </p:sp>
      <p:sp>
        <p:nvSpPr>
          <p:cNvPr id="3" name="スライド番号プレースホルダー 2"/>
          <p:cNvSpPr>
            <a:spLocks noGrp="1"/>
          </p:cNvSpPr>
          <p:nvPr>
            <p:ph type="sldNum" idx="12"/>
          </p:nvPr>
        </p:nvSpPr>
        <p:spPr/>
        <p:txBody>
          <a:bodyPr/>
          <a:lstStyle/>
          <a:p>
            <a:r>
              <a:rPr lang="en-GB" smtClean="0"/>
              <a:t>Slide </a:t>
            </a:r>
            <a:fld id="{440F5867-744E-4AA6-B0ED-4C44D2DFBB7B}" type="slidenum">
              <a:rPr lang="en-GB" smtClean="0"/>
              <a:pPr/>
              <a:t>30</a:t>
            </a:fld>
            <a:endParaRPr lang="en-GB"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86" name="平行四辺形 11285"/>
          <p:cNvSpPr/>
          <p:nvPr/>
        </p:nvSpPr>
        <p:spPr bwMode="auto">
          <a:xfrm>
            <a:off x="755576" y="3731365"/>
            <a:ext cx="7632848" cy="2505947"/>
          </a:xfrm>
          <a:prstGeom prst="parallelogram">
            <a:avLst>
              <a:gd name="adj" fmla="val 100958"/>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ja-JP" altLang="en-US" sz="2400" b="0" i="0" u="none" strike="noStrike" cap="none" normalizeH="0" baseline="0" smtClean="0">
              <a:ln>
                <a:noFill/>
              </a:ln>
              <a:solidFill>
                <a:schemeClr val="bg1"/>
              </a:solidFill>
              <a:effectLst/>
              <a:latin typeface="Times New Roman" pitchFamily="16" charset="0"/>
              <a:ea typeface="MS Gothic" charset="-128"/>
            </a:endParaRPr>
          </a:p>
        </p:txBody>
      </p:sp>
      <p:sp>
        <p:nvSpPr>
          <p:cNvPr id="11287" name="正方形/長方形 11286"/>
          <p:cNvSpPr/>
          <p:nvPr/>
        </p:nvSpPr>
        <p:spPr bwMode="auto">
          <a:xfrm>
            <a:off x="2739090" y="1954290"/>
            <a:ext cx="5080442" cy="2338805"/>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ja-JP" altLang="en-US" sz="2400" b="0" i="0" u="none" strike="noStrike" cap="none" normalizeH="0" baseline="0" smtClean="0">
              <a:ln>
                <a:noFill/>
              </a:ln>
              <a:solidFill>
                <a:schemeClr val="bg1"/>
              </a:solidFill>
              <a:effectLst/>
              <a:latin typeface="Times New Roman" pitchFamily="16" charset="0"/>
              <a:ea typeface="MS Gothic" charset="-128"/>
            </a:endParaRPr>
          </a:p>
        </p:txBody>
      </p:sp>
      <p:sp>
        <p:nvSpPr>
          <p:cNvPr id="4" name="Date Placeholder 3"/>
          <p:cNvSpPr>
            <a:spLocks noGrp="1"/>
          </p:cNvSpPr>
          <p:nvPr>
            <p:ph type="dt" idx="15"/>
          </p:nvPr>
        </p:nvSpPr>
        <p:spPr>
          <a:xfrm>
            <a:off x="714348" y="357166"/>
            <a:ext cx="2374889" cy="273050"/>
          </a:xfrm>
        </p:spPr>
        <p:txBody>
          <a:bodyPr/>
          <a:lstStyle/>
          <a:p>
            <a:r>
              <a:rPr lang="en-US" altLang="ja-JP" smtClean="0"/>
              <a:t>March 2016</a:t>
            </a:r>
            <a:endParaRPr lang="en-GB"/>
          </a:p>
        </p:txBody>
      </p:sp>
      <p:sp>
        <p:nvSpPr>
          <p:cNvPr id="11265" name="Rectangle 1"/>
          <p:cNvSpPr>
            <a:spLocks noGrp="1" noChangeArrowheads="1"/>
          </p:cNvSpPr>
          <p:nvPr>
            <p:ph type="title"/>
          </p:nvPr>
        </p:nvSpPr>
        <p:spPr>
          <a:xfrm>
            <a:off x="685800" y="685800"/>
            <a:ext cx="7772400" cy="1066800"/>
          </a:xfrm>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smtClean="0"/>
              <a:t>Elevation Angle</a:t>
            </a:r>
            <a:endParaRPr lang="en-GB" dirty="0"/>
          </a:p>
        </p:txBody>
      </p:sp>
      <p:sp>
        <p:nvSpPr>
          <p:cNvPr id="2" name="フッター プレースホルダー 1"/>
          <p:cNvSpPr>
            <a:spLocks noGrp="1"/>
          </p:cNvSpPr>
          <p:nvPr>
            <p:ph type="ftr" idx="14"/>
          </p:nvPr>
        </p:nvSpPr>
        <p:spPr/>
        <p:txBody>
          <a:bodyPr/>
          <a:lstStyle/>
          <a:p>
            <a:r>
              <a:rPr lang="en-GB" smtClean="0"/>
              <a:t>Minseok Kim, Niigata University</a:t>
            </a:r>
            <a:endParaRPr lang="en-GB" dirty="0"/>
          </a:p>
        </p:txBody>
      </p:sp>
      <p:sp>
        <p:nvSpPr>
          <p:cNvPr id="3" name="スライド番号プレースホルダー 2"/>
          <p:cNvSpPr>
            <a:spLocks noGrp="1"/>
          </p:cNvSpPr>
          <p:nvPr>
            <p:ph type="sldNum" idx="12"/>
          </p:nvPr>
        </p:nvSpPr>
        <p:spPr/>
        <p:txBody>
          <a:bodyPr/>
          <a:lstStyle/>
          <a:p>
            <a:r>
              <a:rPr lang="en-GB" smtClean="0"/>
              <a:t>Slide </a:t>
            </a:r>
            <a:fld id="{440F5867-744E-4AA6-B0ED-4C44D2DFBB7B}" type="slidenum">
              <a:rPr lang="en-GB" smtClean="0"/>
              <a:pPr/>
              <a:t>31</a:t>
            </a:fld>
            <a:endParaRPr lang="en-GB" dirty="0"/>
          </a:p>
        </p:txBody>
      </p:sp>
      <p:cxnSp>
        <p:nvCxnSpPr>
          <p:cNvPr id="6" name="直線矢印コネクタ 5"/>
          <p:cNvCxnSpPr/>
          <p:nvPr/>
        </p:nvCxnSpPr>
        <p:spPr bwMode="auto">
          <a:xfrm>
            <a:off x="2728319" y="4293096"/>
            <a:ext cx="4001949" cy="0"/>
          </a:xfrm>
          <a:prstGeom prst="straightConnector1">
            <a:avLst/>
          </a:prstGeom>
          <a:solidFill>
            <a:srgbClr val="00B8FF"/>
          </a:solidFill>
          <a:ln w="9525" cap="flat" cmpd="sng" algn="ctr">
            <a:solidFill>
              <a:schemeClr val="tx1"/>
            </a:solidFill>
            <a:prstDash val="solid"/>
            <a:round/>
            <a:headEnd type="none" w="med" len="med"/>
            <a:tailEnd type="none" w="med" len="med"/>
          </a:ln>
          <a:effectLst/>
        </p:spPr>
      </p:cxnSp>
      <p:cxnSp>
        <p:nvCxnSpPr>
          <p:cNvPr id="17" name="直線矢印コネクタ 16"/>
          <p:cNvCxnSpPr/>
          <p:nvPr/>
        </p:nvCxnSpPr>
        <p:spPr bwMode="auto">
          <a:xfrm flipH="1" flipV="1">
            <a:off x="5292080" y="3933056"/>
            <a:ext cx="279" cy="936104"/>
          </a:xfrm>
          <a:prstGeom prst="straightConnector1">
            <a:avLst/>
          </a:prstGeom>
          <a:solidFill>
            <a:srgbClr val="00B8FF"/>
          </a:solidFill>
          <a:ln w="38100" cap="flat" cmpd="sng" algn="ctr">
            <a:solidFill>
              <a:schemeClr val="tx1"/>
            </a:solidFill>
            <a:prstDash val="solid"/>
            <a:round/>
            <a:headEnd type="none" w="med" len="med"/>
            <a:tailEnd type="oval" w="med" len="med"/>
          </a:ln>
          <a:effectLst/>
        </p:spPr>
      </p:cxnSp>
      <p:cxnSp>
        <p:nvCxnSpPr>
          <p:cNvPr id="23" name="直線矢印コネクタ 22"/>
          <p:cNvCxnSpPr/>
          <p:nvPr/>
        </p:nvCxnSpPr>
        <p:spPr bwMode="auto">
          <a:xfrm flipH="1" flipV="1">
            <a:off x="2555776" y="2996952"/>
            <a:ext cx="10771" cy="1872208"/>
          </a:xfrm>
          <a:prstGeom prst="straightConnector1">
            <a:avLst/>
          </a:prstGeom>
          <a:solidFill>
            <a:srgbClr val="00B8FF"/>
          </a:solidFill>
          <a:ln w="38100" cap="flat" cmpd="sng" algn="ctr">
            <a:solidFill>
              <a:schemeClr val="tx1"/>
            </a:solidFill>
            <a:prstDash val="solid"/>
            <a:round/>
            <a:headEnd type="none" w="med" len="med"/>
            <a:tailEnd type="oval" w="med" len="med"/>
          </a:ln>
          <a:effectLst/>
        </p:spPr>
      </p:cxnSp>
      <p:cxnSp>
        <p:nvCxnSpPr>
          <p:cNvPr id="24" name="直線コネクタ 23"/>
          <p:cNvCxnSpPr/>
          <p:nvPr/>
        </p:nvCxnSpPr>
        <p:spPr bwMode="auto">
          <a:xfrm>
            <a:off x="2566547" y="2996952"/>
            <a:ext cx="2725533" cy="936104"/>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34" name="直線矢印コネクタ 33"/>
          <p:cNvCxnSpPr/>
          <p:nvPr/>
        </p:nvCxnSpPr>
        <p:spPr bwMode="auto">
          <a:xfrm flipH="1">
            <a:off x="1545692" y="4293096"/>
            <a:ext cx="1182627" cy="1172026"/>
          </a:xfrm>
          <a:prstGeom prst="straightConnector1">
            <a:avLst/>
          </a:prstGeom>
          <a:solidFill>
            <a:srgbClr val="00B8FF"/>
          </a:solidFill>
          <a:ln w="9525" cap="flat" cmpd="sng" algn="ctr">
            <a:solidFill>
              <a:schemeClr val="tx1"/>
            </a:solidFill>
            <a:prstDash val="solid"/>
            <a:round/>
            <a:headEnd type="none" w="med" len="med"/>
            <a:tailEnd type="none" w="med" len="med"/>
          </a:ln>
          <a:effectLst/>
        </p:spPr>
      </p:cxnSp>
      <p:cxnSp>
        <p:nvCxnSpPr>
          <p:cNvPr id="51" name="直線コネクタ 50"/>
          <p:cNvCxnSpPr/>
          <p:nvPr/>
        </p:nvCxnSpPr>
        <p:spPr bwMode="auto">
          <a:xfrm>
            <a:off x="2577318" y="2996951"/>
            <a:ext cx="1850666" cy="188215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54" name="直線矢印コネクタ 53"/>
          <p:cNvCxnSpPr/>
          <p:nvPr/>
        </p:nvCxnSpPr>
        <p:spPr bwMode="auto">
          <a:xfrm>
            <a:off x="5292080" y="4869160"/>
            <a:ext cx="10770" cy="936105"/>
          </a:xfrm>
          <a:prstGeom prst="straightConnector1">
            <a:avLst/>
          </a:prstGeom>
          <a:solidFill>
            <a:srgbClr val="00B8FF"/>
          </a:solidFill>
          <a:ln w="38100" cap="flat" cmpd="sng" algn="ctr">
            <a:solidFill>
              <a:schemeClr val="bg1">
                <a:lumMod val="75000"/>
              </a:schemeClr>
            </a:solidFill>
            <a:prstDash val="sysDash"/>
            <a:round/>
            <a:headEnd type="none" w="med" len="med"/>
            <a:tailEnd type="oval" w="med" len="med"/>
          </a:ln>
          <a:effectLst/>
        </p:spPr>
      </p:cxnSp>
      <p:cxnSp>
        <p:nvCxnSpPr>
          <p:cNvPr id="58" name="直線コネクタ 57"/>
          <p:cNvCxnSpPr/>
          <p:nvPr/>
        </p:nvCxnSpPr>
        <p:spPr bwMode="auto">
          <a:xfrm flipV="1">
            <a:off x="4427984" y="3933060"/>
            <a:ext cx="864096" cy="946049"/>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72" name="直線矢印コネクタ 71"/>
          <p:cNvCxnSpPr/>
          <p:nvPr/>
        </p:nvCxnSpPr>
        <p:spPr bwMode="auto">
          <a:xfrm flipH="1">
            <a:off x="5290110" y="4299139"/>
            <a:ext cx="576062" cy="579970"/>
          </a:xfrm>
          <a:prstGeom prst="straightConnector1">
            <a:avLst/>
          </a:prstGeom>
          <a:solidFill>
            <a:srgbClr val="00B8FF"/>
          </a:solidFill>
          <a:ln w="9525" cap="flat" cmpd="sng" algn="ctr">
            <a:solidFill>
              <a:schemeClr val="tx1"/>
            </a:solidFill>
            <a:prstDash val="dash"/>
            <a:round/>
            <a:headEnd type="none" w="med" len="med"/>
            <a:tailEnd type="none" w="med" len="med"/>
          </a:ln>
          <a:effectLst/>
        </p:spPr>
      </p:cxnSp>
      <p:cxnSp>
        <p:nvCxnSpPr>
          <p:cNvPr id="76" name="直線矢印コネクタ 75"/>
          <p:cNvCxnSpPr/>
          <p:nvPr/>
        </p:nvCxnSpPr>
        <p:spPr bwMode="auto">
          <a:xfrm flipH="1">
            <a:off x="5877672" y="3709412"/>
            <a:ext cx="576062" cy="579970"/>
          </a:xfrm>
          <a:prstGeom prst="straightConnector1">
            <a:avLst/>
          </a:prstGeom>
          <a:solidFill>
            <a:srgbClr val="00B8FF"/>
          </a:solidFill>
          <a:ln w="9525" cap="flat" cmpd="sng" algn="ctr">
            <a:solidFill>
              <a:schemeClr val="tx1"/>
            </a:solidFill>
            <a:prstDash val="dash"/>
            <a:round/>
            <a:headEnd type="none" w="med" len="med"/>
            <a:tailEnd type="none" w="med" len="med"/>
          </a:ln>
          <a:effectLst/>
        </p:spPr>
      </p:cxnSp>
      <p:cxnSp>
        <p:nvCxnSpPr>
          <p:cNvPr id="77" name="直線矢印コネクタ 76"/>
          <p:cNvCxnSpPr/>
          <p:nvPr/>
        </p:nvCxnSpPr>
        <p:spPr bwMode="auto">
          <a:xfrm flipH="1" flipV="1">
            <a:off x="6443082" y="2795261"/>
            <a:ext cx="279" cy="936104"/>
          </a:xfrm>
          <a:prstGeom prst="straightConnector1">
            <a:avLst/>
          </a:prstGeom>
          <a:solidFill>
            <a:srgbClr val="00B8FF"/>
          </a:solidFill>
          <a:ln w="38100" cap="flat" cmpd="sng" algn="ctr">
            <a:solidFill>
              <a:schemeClr val="tx1"/>
            </a:solidFill>
            <a:prstDash val="sysDash"/>
            <a:round/>
            <a:headEnd type="none" w="med" len="med"/>
            <a:tailEnd type="oval" w="med" len="med"/>
          </a:ln>
          <a:effectLst/>
        </p:spPr>
      </p:cxnSp>
      <p:cxnSp>
        <p:nvCxnSpPr>
          <p:cNvPr id="78" name="直線コネクタ 77"/>
          <p:cNvCxnSpPr/>
          <p:nvPr/>
        </p:nvCxnSpPr>
        <p:spPr bwMode="auto">
          <a:xfrm flipV="1">
            <a:off x="2553804" y="2887043"/>
            <a:ext cx="2055502" cy="1038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1278" name="直線コネクタ 11277"/>
          <p:cNvCxnSpPr/>
          <p:nvPr/>
        </p:nvCxnSpPr>
        <p:spPr bwMode="auto">
          <a:xfrm>
            <a:off x="4609306" y="2893085"/>
            <a:ext cx="680804" cy="1039971"/>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90" name="直線矢印コネクタ 89"/>
          <p:cNvCxnSpPr/>
          <p:nvPr/>
        </p:nvCxnSpPr>
        <p:spPr bwMode="auto">
          <a:xfrm>
            <a:off x="6448678" y="3732272"/>
            <a:ext cx="17797" cy="944851"/>
          </a:xfrm>
          <a:prstGeom prst="straightConnector1">
            <a:avLst/>
          </a:prstGeom>
          <a:solidFill>
            <a:srgbClr val="00B8FF"/>
          </a:solidFill>
          <a:ln w="38100" cap="flat" cmpd="sng" algn="ctr">
            <a:solidFill>
              <a:schemeClr val="bg1">
                <a:lumMod val="75000"/>
              </a:schemeClr>
            </a:solidFill>
            <a:prstDash val="sysDash"/>
            <a:round/>
            <a:headEnd type="none" w="med" len="med"/>
            <a:tailEnd type="oval" w="med" len="med"/>
          </a:ln>
          <a:effectLst/>
        </p:spPr>
      </p:cxnSp>
      <p:cxnSp>
        <p:nvCxnSpPr>
          <p:cNvPr id="95" name="直線コネクタ 94"/>
          <p:cNvCxnSpPr/>
          <p:nvPr/>
        </p:nvCxnSpPr>
        <p:spPr bwMode="auto">
          <a:xfrm>
            <a:off x="2545005" y="2990911"/>
            <a:ext cx="1932054" cy="81195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1291" name="直線コネクタ 11290"/>
          <p:cNvCxnSpPr/>
          <p:nvPr/>
        </p:nvCxnSpPr>
        <p:spPr bwMode="auto">
          <a:xfrm flipH="1" flipV="1">
            <a:off x="4498203" y="3850407"/>
            <a:ext cx="261949" cy="644380"/>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03" name="直線コネクタ 102"/>
          <p:cNvCxnSpPr/>
          <p:nvPr/>
        </p:nvCxnSpPr>
        <p:spPr bwMode="auto">
          <a:xfrm flipV="1">
            <a:off x="4760151" y="3933056"/>
            <a:ext cx="526215" cy="561731"/>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09" name="直線コネクタ 108"/>
          <p:cNvCxnSpPr/>
          <p:nvPr/>
        </p:nvCxnSpPr>
        <p:spPr bwMode="auto">
          <a:xfrm flipH="1" flipV="1">
            <a:off x="4487432" y="3793695"/>
            <a:ext cx="798935" cy="2011570"/>
          </a:xfrm>
          <a:prstGeom prst="line">
            <a:avLst/>
          </a:prstGeom>
          <a:solidFill>
            <a:srgbClr val="00B8FF"/>
          </a:solidFill>
          <a:ln w="9525" cap="flat" cmpd="sng" algn="ctr">
            <a:solidFill>
              <a:schemeClr val="tx1"/>
            </a:solidFill>
            <a:prstDash val="dash"/>
            <a:round/>
            <a:headEnd type="none" w="med" len="med"/>
            <a:tailEnd type="none" w="med" len="med"/>
          </a:ln>
          <a:effectLst/>
        </p:spPr>
      </p:cxnSp>
      <p:cxnSp>
        <p:nvCxnSpPr>
          <p:cNvPr id="111" name="直線コネクタ 110"/>
          <p:cNvCxnSpPr/>
          <p:nvPr/>
        </p:nvCxnSpPr>
        <p:spPr bwMode="auto">
          <a:xfrm>
            <a:off x="2604546" y="3014043"/>
            <a:ext cx="3859959" cy="1645989"/>
          </a:xfrm>
          <a:prstGeom prst="line">
            <a:avLst/>
          </a:prstGeom>
          <a:solidFill>
            <a:srgbClr val="00B8FF"/>
          </a:solidFill>
          <a:ln w="9525" cap="flat" cmpd="sng" algn="ctr">
            <a:solidFill>
              <a:schemeClr val="tx1"/>
            </a:solidFill>
            <a:prstDash val="dash"/>
            <a:round/>
            <a:headEnd type="none" w="med" len="med"/>
            <a:tailEnd type="none" w="med" len="med"/>
          </a:ln>
          <a:effectLst/>
        </p:spPr>
      </p:cxnSp>
    </p:spTree>
    <p:extLst>
      <p:ext uri="{BB962C8B-B14F-4D97-AF65-F5344CB8AC3E}">
        <p14:creationId xmlns:p14="http://schemas.microsoft.com/office/powerpoint/2010/main" val="36014378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Shape 77"/>
          <p:cNvSpPr>
            <a:spLocks noGrp="1"/>
          </p:cNvSpPr>
          <p:nvPr>
            <p:ph type="title"/>
          </p:nvPr>
        </p:nvSpPr>
        <p:spPr/>
        <p:txBody>
          <a:bodyPr/>
          <a:lstStyle/>
          <a:p>
            <a:r>
              <a:rPr lang="en-US" dirty="0" smtClean="0"/>
              <a:t>Introduction</a:t>
            </a:r>
            <a:endParaRPr lang="en-US" dirty="0"/>
          </a:p>
        </p:txBody>
      </p:sp>
      <p:sp>
        <p:nvSpPr>
          <p:cNvPr id="78" name="Shape 78"/>
          <p:cNvSpPr>
            <a:spLocks noGrp="1"/>
          </p:cNvSpPr>
          <p:nvPr>
            <p:ph idx="1"/>
          </p:nvPr>
        </p:nvSpPr>
        <p:spPr/>
        <p:txBody>
          <a:bodyPr/>
          <a:lstStyle/>
          <a:p>
            <a:pPr>
              <a:buFont typeface="Arial" panose="020B0604020202020204" pitchFamily="34" charset="0"/>
              <a:buChar char="•"/>
            </a:pPr>
            <a:r>
              <a:rPr lang="en-US" altLang="ja-JP" smtClean="0"/>
              <a:t>IEEE802.11ay</a:t>
            </a:r>
          </a:p>
          <a:p>
            <a:pPr lvl="1">
              <a:buFont typeface="Arial" panose="020B0604020202020204" pitchFamily="34" charset="0"/>
              <a:buChar char="•"/>
            </a:pPr>
            <a:r>
              <a:rPr lang="en-US" altLang="ja-JP" smtClean="0"/>
              <a:t>Multi-Gb/s </a:t>
            </a:r>
            <a:r>
              <a:rPr lang="en-US" altLang="ja-JP" dirty="0"/>
              <a:t>data </a:t>
            </a:r>
            <a:r>
              <a:rPr lang="en-US" altLang="ja-JP" dirty="0" smtClean="0"/>
              <a:t>throughput for WLANs</a:t>
            </a:r>
          </a:p>
          <a:p>
            <a:pPr lvl="1">
              <a:buFont typeface="Arial" panose="020B0604020202020204" pitchFamily="34" charset="0"/>
              <a:buChar char="•"/>
            </a:pPr>
            <a:r>
              <a:rPr lang="en-US" altLang="ja-JP" b="0" dirty="0" smtClean="0"/>
              <a:t>In </a:t>
            </a:r>
            <a:r>
              <a:rPr lang="en-US" altLang="ja-JP" b="0" dirty="0"/>
              <a:t>May 2015, the IEEE802.11 </a:t>
            </a:r>
            <a:r>
              <a:rPr lang="en-US" altLang="ja-JP" b="0" dirty="0" err="1" smtClean="0"/>
              <a:t>TGay</a:t>
            </a:r>
            <a:r>
              <a:rPr lang="en-US" altLang="ja-JP" b="0" dirty="0" smtClean="0"/>
              <a:t> </a:t>
            </a:r>
            <a:r>
              <a:rPr lang="en-US" altLang="ja-JP" b="0" dirty="0"/>
              <a:t>group started for development of the new standard enhancing the efficiency and performance of existing IEEE 802.11ad specification providing WLANs connectivity in 60 GHz </a:t>
            </a:r>
            <a:r>
              <a:rPr lang="en-US" altLang="ja-JP" b="0" dirty="0" smtClean="0"/>
              <a:t>band</a:t>
            </a:r>
            <a:endParaRPr lang="en-US" altLang="ja-JP" dirty="0" smtClean="0"/>
          </a:p>
          <a:p>
            <a:pPr>
              <a:buFont typeface="Arial" panose="020B0604020202020204" pitchFamily="34" charset="0"/>
              <a:buChar char="•"/>
            </a:pPr>
            <a:r>
              <a:rPr lang="en-US" altLang="ja-JP" dirty="0" smtClean="0"/>
              <a:t>Increase </a:t>
            </a:r>
            <a:r>
              <a:rPr lang="en-US" altLang="ja-JP" dirty="0"/>
              <a:t>the data transmission rates defined in IEEE 802.11ad from 7 Gbps up to 30 Gbps for growing demands of new broadband indoor and </a:t>
            </a:r>
            <a:r>
              <a:rPr lang="en-US" altLang="ja-JP" dirty="0" smtClean="0"/>
              <a:t>“</a:t>
            </a:r>
            <a:r>
              <a:rPr lang="en-US" altLang="ja-JP" i="1" dirty="0" smtClean="0"/>
              <a:t>outdoor applications</a:t>
            </a:r>
            <a:r>
              <a:rPr lang="en-US" altLang="ja-JP" dirty="0" smtClean="0"/>
              <a:t>”</a:t>
            </a:r>
            <a:endParaRPr lang="ja-JP" altLang="en-US" dirty="0" smtClean="0"/>
          </a:p>
        </p:txBody>
      </p:sp>
      <p:sp>
        <p:nvSpPr>
          <p:cNvPr id="5" name="日付プレースホルダー 4"/>
          <p:cNvSpPr>
            <a:spLocks noGrp="1"/>
          </p:cNvSpPr>
          <p:nvPr>
            <p:ph type="dt" idx="15"/>
          </p:nvPr>
        </p:nvSpPr>
        <p:spPr/>
        <p:txBody>
          <a:bodyPr/>
          <a:lstStyle/>
          <a:p>
            <a:r>
              <a:rPr lang="en-US" altLang="ja-JP" smtClean="0"/>
              <a:t>March 2016</a:t>
            </a:r>
            <a:endParaRPr lang="en-GB" dirty="0"/>
          </a:p>
        </p:txBody>
      </p:sp>
      <p:sp>
        <p:nvSpPr>
          <p:cNvPr id="6" name="フッター プレースホルダー 5"/>
          <p:cNvSpPr>
            <a:spLocks noGrp="1"/>
          </p:cNvSpPr>
          <p:nvPr>
            <p:ph type="ftr" idx="14"/>
          </p:nvPr>
        </p:nvSpPr>
        <p:spPr/>
        <p:txBody>
          <a:bodyPr/>
          <a:lstStyle/>
          <a:p>
            <a:r>
              <a:rPr lang="en-GB" smtClean="0"/>
              <a:t>Minseok Kim, Niigata University</a:t>
            </a:r>
            <a:endParaRPr lang="en-GB" dirty="0"/>
          </a:p>
        </p:txBody>
      </p:sp>
      <p:sp>
        <p:nvSpPr>
          <p:cNvPr id="7" name="スライド番号プレースホルダー 6"/>
          <p:cNvSpPr>
            <a:spLocks noGrp="1"/>
          </p:cNvSpPr>
          <p:nvPr>
            <p:ph type="sldNum" idx="12"/>
          </p:nvPr>
        </p:nvSpPr>
        <p:spPr/>
        <p:txBody>
          <a:bodyPr/>
          <a:lstStyle/>
          <a:p>
            <a:r>
              <a:rPr lang="en-GB" smtClean="0"/>
              <a:t>Slide </a:t>
            </a:r>
            <a:fld id="{440F5867-744E-4AA6-B0ED-4C44D2DFBB7B}" type="slidenum">
              <a:rPr lang="en-GB" smtClean="0"/>
              <a:pPr/>
              <a:t>4</a:t>
            </a:fld>
            <a:endParaRPr lang="en-GB" dirty="0"/>
          </a:p>
        </p:txBody>
      </p:sp>
    </p:spTree>
    <p:extLst>
      <p:ext uri="{BB962C8B-B14F-4D97-AF65-F5344CB8AC3E}">
        <p14:creationId xmlns:p14="http://schemas.microsoft.com/office/powerpoint/2010/main" val="3097420630"/>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p:txBody>
          <a:bodyPr/>
          <a:lstStyle/>
          <a:p>
            <a:r>
              <a:rPr lang="en-US" altLang="ja-JP" dirty="0" smtClean="0"/>
              <a:t>Channel Models</a:t>
            </a:r>
            <a:endParaRPr lang="ja-JP" altLang="en-US" dirty="0" smtClean="0"/>
          </a:p>
        </p:txBody>
      </p:sp>
      <p:sp>
        <p:nvSpPr>
          <p:cNvPr id="23556" name="Rectangle 3"/>
          <p:cNvSpPr>
            <a:spLocks noGrp="1" noChangeArrowheads="1"/>
          </p:cNvSpPr>
          <p:nvPr>
            <p:ph type="body" idx="1"/>
          </p:nvPr>
        </p:nvSpPr>
        <p:spPr/>
        <p:txBody>
          <a:bodyPr/>
          <a:lstStyle/>
          <a:p>
            <a:pPr marL="400050">
              <a:buFont typeface="Arial" panose="020B0604020202020204" pitchFamily="34" charset="0"/>
              <a:buChar char="•"/>
            </a:pPr>
            <a:r>
              <a:rPr lang="en-US" altLang="ja-JP" dirty="0"/>
              <a:t>Indoor </a:t>
            </a:r>
            <a:r>
              <a:rPr lang="en-US" altLang="ja-JP" dirty="0" smtClean="0"/>
              <a:t>scenarios: </a:t>
            </a:r>
          </a:p>
          <a:p>
            <a:pPr marL="800100" lvl="1">
              <a:buFont typeface="Arial" panose="020B0604020202020204" pitchFamily="34" charset="0"/>
              <a:buChar char="•"/>
            </a:pPr>
            <a:r>
              <a:rPr lang="en-US" altLang="ja-JP" dirty="0" smtClean="0"/>
              <a:t>Extension based on existing IEEE802.11ad model [3]</a:t>
            </a:r>
          </a:p>
          <a:p>
            <a:pPr marL="400050">
              <a:buFont typeface="Arial" panose="020B0604020202020204" pitchFamily="34" charset="0"/>
              <a:buChar char="•"/>
            </a:pPr>
            <a:r>
              <a:rPr lang="en-US" altLang="ja-JP" dirty="0"/>
              <a:t>Outdoor scenarios</a:t>
            </a:r>
            <a:r>
              <a:rPr lang="en-US" altLang="ja-JP" dirty="0" smtClean="0"/>
              <a:t>: </a:t>
            </a:r>
          </a:p>
          <a:p>
            <a:pPr marL="800100" lvl="1">
              <a:buFont typeface="Arial" panose="020B0604020202020204" pitchFamily="34" charset="0"/>
              <a:buChar char="•"/>
            </a:pPr>
            <a:r>
              <a:rPr lang="en-US" altLang="ja-JP" dirty="0" smtClean="0"/>
              <a:t>Extensive </a:t>
            </a:r>
            <a:r>
              <a:rPr lang="en-US" altLang="ja-JP" dirty="0"/>
              <a:t>ray-tracing simulations and the results </a:t>
            </a:r>
            <a:r>
              <a:rPr lang="en-US" altLang="ja-JP" dirty="0" smtClean="0"/>
              <a:t>of new measurements are needed</a:t>
            </a:r>
          </a:p>
          <a:p>
            <a:pPr marL="800100" lvl="1">
              <a:buFont typeface="Arial" panose="020B0604020202020204" pitchFamily="34" charset="0"/>
              <a:buChar char="•"/>
            </a:pPr>
            <a:r>
              <a:rPr lang="en-US" altLang="ja-JP" dirty="0" smtClean="0"/>
              <a:t>Existing MiWEBA model [1]</a:t>
            </a:r>
            <a:endParaRPr lang="en-US" altLang="ja-JP" dirty="0"/>
          </a:p>
          <a:p>
            <a:pPr marL="400050">
              <a:buFont typeface="Arial" panose="020B0604020202020204" pitchFamily="34" charset="0"/>
              <a:buChar char="•"/>
            </a:pPr>
            <a:r>
              <a:rPr lang="en-US" altLang="ja-JP" dirty="0" smtClean="0"/>
              <a:t>Our contribution</a:t>
            </a:r>
          </a:p>
          <a:p>
            <a:pPr marL="800100" lvl="1" indent="-342900">
              <a:buFont typeface="Arial" panose="020B0604020202020204" pitchFamily="34" charset="0"/>
              <a:buChar char="•"/>
            </a:pPr>
            <a:r>
              <a:rPr lang="en-US" altLang="ja-JP" dirty="0" smtClean="0"/>
              <a:t>Measurement campaign in an outdoor open area hot spot access scenario</a:t>
            </a:r>
          </a:p>
          <a:p>
            <a:pPr marL="800100" lvl="1" indent="-342900">
              <a:buFont typeface="Arial" panose="020B0604020202020204" pitchFamily="34" charset="0"/>
              <a:buChar char="•"/>
            </a:pPr>
            <a:r>
              <a:rPr lang="en-US" altLang="ja-JP" dirty="0" smtClean="0"/>
              <a:t>Investigation of dominant propagation mechanisms</a:t>
            </a:r>
          </a:p>
          <a:p>
            <a:pPr marL="800100" lvl="1" indent="-342900">
              <a:buFont typeface="Arial" panose="020B0604020202020204" pitchFamily="34" charset="0"/>
              <a:buChar char="•"/>
            </a:pPr>
            <a:r>
              <a:rPr lang="en-US" altLang="ja-JP" dirty="0" smtClean="0"/>
              <a:t>Channel model parameter extraction (Q-D model)</a:t>
            </a:r>
            <a:endParaRPr lang="en-US" altLang="ja-JP" dirty="0"/>
          </a:p>
        </p:txBody>
      </p:sp>
      <p:sp>
        <p:nvSpPr>
          <p:cNvPr id="5" name="日付プレースホルダー 4"/>
          <p:cNvSpPr>
            <a:spLocks noGrp="1"/>
          </p:cNvSpPr>
          <p:nvPr>
            <p:ph type="dt" idx="15"/>
          </p:nvPr>
        </p:nvSpPr>
        <p:spPr/>
        <p:txBody>
          <a:bodyPr/>
          <a:lstStyle/>
          <a:p>
            <a:r>
              <a:rPr lang="en-US" altLang="ja-JP" smtClean="0"/>
              <a:t>March 2016</a:t>
            </a:r>
            <a:endParaRPr lang="en-GB" dirty="0"/>
          </a:p>
        </p:txBody>
      </p:sp>
      <p:sp>
        <p:nvSpPr>
          <p:cNvPr id="6" name="フッター プレースホルダー 5"/>
          <p:cNvSpPr>
            <a:spLocks noGrp="1"/>
          </p:cNvSpPr>
          <p:nvPr>
            <p:ph type="ftr" idx="14"/>
          </p:nvPr>
        </p:nvSpPr>
        <p:spPr/>
        <p:txBody>
          <a:bodyPr/>
          <a:lstStyle/>
          <a:p>
            <a:r>
              <a:rPr lang="en-GB" smtClean="0"/>
              <a:t>Minseok Kim, Niigata University</a:t>
            </a:r>
            <a:endParaRPr lang="en-GB" dirty="0"/>
          </a:p>
        </p:txBody>
      </p:sp>
      <p:sp>
        <p:nvSpPr>
          <p:cNvPr id="7" name="スライド番号プレースホルダー 6"/>
          <p:cNvSpPr>
            <a:spLocks noGrp="1"/>
          </p:cNvSpPr>
          <p:nvPr>
            <p:ph type="sldNum" idx="12"/>
          </p:nvPr>
        </p:nvSpPr>
        <p:spPr/>
        <p:txBody>
          <a:bodyPr/>
          <a:lstStyle/>
          <a:p>
            <a:r>
              <a:rPr lang="en-GB" smtClean="0"/>
              <a:t>Slide </a:t>
            </a:r>
            <a:fld id="{440F5867-744E-4AA6-B0ED-4C44D2DFBB7B}" type="slidenum">
              <a:rPr lang="en-GB" smtClean="0"/>
              <a:pPr/>
              <a:t>5</a:t>
            </a:fld>
            <a:endParaRPr lang="en-GB" dirty="0"/>
          </a:p>
        </p:txBody>
      </p:sp>
    </p:spTree>
    <p:extLst>
      <p:ext uri="{BB962C8B-B14F-4D97-AF65-F5344CB8AC3E}">
        <p14:creationId xmlns:p14="http://schemas.microsoft.com/office/powerpoint/2010/main" val="580611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683568" y="2492896"/>
            <a:ext cx="7791450" cy="1223963"/>
          </a:xfrm>
          <a:prstGeom prst="rect">
            <a:avLst/>
          </a:prstGeom>
        </p:spPr>
        <p:txBody>
          <a:bodyPr anchor="ctr"/>
          <a:lstStyle>
            <a:lvl1pPr algn="ctr" defTabSz="449263" rtl="0" eaLnBrk="0" fontAlgn="base" hangingPunct="0">
              <a:lnSpc>
                <a:spcPct val="93000"/>
              </a:lnSpc>
              <a:spcBef>
                <a:spcPct val="0"/>
              </a:spcBef>
              <a:spcAft>
                <a:spcPct val="0"/>
              </a:spcAft>
              <a:buClr>
                <a:srgbClr val="333399"/>
              </a:buClr>
              <a:buSzPct val="100000"/>
              <a:buFont typeface="Garamond" pitchFamily="18" charset="0"/>
              <a:defRPr sz="4000" b="1">
                <a:solidFill>
                  <a:srgbClr val="003E1F"/>
                </a:solidFill>
                <a:latin typeface="+mj-lt"/>
                <a:ea typeface="+mj-ea"/>
                <a:cs typeface="+mj-cs"/>
              </a:defRPr>
            </a:lvl1pPr>
            <a:lvl2pPr algn="ctr" defTabSz="449263" rtl="0" eaLnBrk="0" fontAlgn="base" hangingPunct="0">
              <a:lnSpc>
                <a:spcPct val="93000"/>
              </a:lnSpc>
              <a:spcBef>
                <a:spcPct val="0"/>
              </a:spcBef>
              <a:spcAft>
                <a:spcPct val="0"/>
              </a:spcAft>
              <a:buClr>
                <a:srgbClr val="333399"/>
              </a:buClr>
              <a:buSzPct val="100000"/>
              <a:buFont typeface="Garamond" pitchFamily="18" charset="0"/>
              <a:defRPr sz="4000" b="1">
                <a:solidFill>
                  <a:srgbClr val="333399"/>
                </a:solidFill>
                <a:latin typeface="Garamond" pitchFamily="16" charset="0"/>
                <a:ea typeface="ＭＳ Ｐゴシック" pitchFamily="48" charset="-128"/>
              </a:defRPr>
            </a:lvl2pPr>
            <a:lvl3pPr algn="ctr" defTabSz="449263" rtl="0" eaLnBrk="0" fontAlgn="base" hangingPunct="0">
              <a:lnSpc>
                <a:spcPct val="93000"/>
              </a:lnSpc>
              <a:spcBef>
                <a:spcPct val="0"/>
              </a:spcBef>
              <a:spcAft>
                <a:spcPct val="0"/>
              </a:spcAft>
              <a:buClr>
                <a:srgbClr val="333399"/>
              </a:buClr>
              <a:buSzPct val="100000"/>
              <a:buFont typeface="Garamond" pitchFamily="18" charset="0"/>
              <a:defRPr sz="4000" b="1">
                <a:solidFill>
                  <a:srgbClr val="333399"/>
                </a:solidFill>
                <a:latin typeface="Garamond" pitchFamily="16" charset="0"/>
                <a:ea typeface="ＭＳ Ｐゴシック" pitchFamily="48" charset="-128"/>
              </a:defRPr>
            </a:lvl3pPr>
            <a:lvl4pPr algn="ctr" defTabSz="449263" rtl="0" eaLnBrk="0" fontAlgn="base" hangingPunct="0">
              <a:lnSpc>
                <a:spcPct val="93000"/>
              </a:lnSpc>
              <a:spcBef>
                <a:spcPct val="0"/>
              </a:spcBef>
              <a:spcAft>
                <a:spcPct val="0"/>
              </a:spcAft>
              <a:buClr>
                <a:srgbClr val="333399"/>
              </a:buClr>
              <a:buSzPct val="100000"/>
              <a:buFont typeface="Garamond" pitchFamily="18" charset="0"/>
              <a:defRPr sz="4000" b="1">
                <a:solidFill>
                  <a:srgbClr val="333399"/>
                </a:solidFill>
                <a:latin typeface="Garamond" pitchFamily="16" charset="0"/>
                <a:ea typeface="ＭＳ Ｐゴシック" pitchFamily="48" charset="-128"/>
              </a:defRPr>
            </a:lvl4pPr>
            <a:lvl5pPr algn="ctr" defTabSz="449263" rtl="0" eaLnBrk="0" fontAlgn="base" hangingPunct="0">
              <a:lnSpc>
                <a:spcPct val="93000"/>
              </a:lnSpc>
              <a:spcBef>
                <a:spcPct val="0"/>
              </a:spcBef>
              <a:spcAft>
                <a:spcPct val="0"/>
              </a:spcAft>
              <a:buClr>
                <a:srgbClr val="333399"/>
              </a:buClr>
              <a:buSzPct val="100000"/>
              <a:buFont typeface="Garamond" pitchFamily="18" charset="0"/>
              <a:defRPr sz="4000" b="1">
                <a:solidFill>
                  <a:srgbClr val="333399"/>
                </a:solidFill>
                <a:latin typeface="Garamond" pitchFamily="16" charset="0"/>
                <a:ea typeface="ＭＳ Ｐゴシック" pitchFamily="48" charset="-128"/>
              </a:defRPr>
            </a:lvl5pPr>
            <a:lvl6pPr marL="457200" algn="ctr" defTabSz="449263" rtl="0" eaLnBrk="0" fontAlgn="base" hangingPunct="0">
              <a:lnSpc>
                <a:spcPct val="93000"/>
              </a:lnSpc>
              <a:spcBef>
                <a:spcPct val="0"/>
              </a:spcBef>
              <a:spcAft>
                <a:spcPct val="0"/>
              </a:spcAft>
              <a:buClr>
                <a:srgbClr val="333399"/>
              </a:buClr>
              <a:buSzPct val="100000"/>
              <a:buFont typeface="Garamond" pitchFamily="16" charset="0"/>
              <a:defRPr sz="4000" b="1">
                <a:solidFill>
                  <a:srgbClr val="333399"/>
                </a:solidFill>
                <a:latin typeface="Garamond" pitchFamily="16" charset="0"/>
                <a:ea typeface="ＭＳ Ｐゴシック" pitchFamily="48" charset="-128"/>
              </a:defRPr>
            </a:lvl6pPr>
            <a:lvl7pPr marL="914400" algn="ctr" defTabSz="449263" rtl="0" eaLnBrk="0" fontAlgn="base" hangingPunct="0">
              <a:lnSpc>
                <a:spcPct val="93000"/>
              </a:lnSpc>
              <a:spcBef>
                <a:spcPct val="0"/>
              </a:spcBef>
              <a:spcAft>
                <a:spcPct val="0"/>
              </a:spcAft>
              <a:buClr>
                <a:srgbClr val="333399"/>
              </a:buClr>
              <a:buSzPct val="100000"/>
              <a:buFont typeface="Garamond" pitchFamily="16" charset="0"/>
              <a:defRPr sz="4000" b="1">
                <a:solidFill>
                  <a:srgbClr val="333399"/>
                </a:solidFill>
                <a:latin typeface="Garamond" pitchFamily="16" charset="0"/>
                <a:ea typeface="ＭＳ Ｐゴシック" pitchFamily="48" charset="-128"/>
              </a:defRPr>
            </a:lvl7pPr>
            <a:lvl8pPr marL="1371600" algn="ctr" defTabSz="449263" rtl="0" eaLnBrk="0" fontAlgn="base" hangingPunct="0">
              <a:lnSpc>
                <a:spcPct val="93000"/>
              </a:lnSpc>
              <a:spcBef>
                <a:spcPct val="0"/>
              </a:spcBef>
              <a:spcAft>
                <a:spcPct val="0"/>
              </a:spcAft>
              <a:buClr>
                <a:srgbClr val="333399"/>
              </a:buClr>
              <a:buSzPct val="100000"/>
              <a:buFont typeface="Garamond" pitchFamily="16" charset="0"/>
              <a:defRPr sz="4000" b="1">
                <a:solidFill>
                  <a:srgbClr val="333399"/>
                </a:solidFill>
                <a:latin typeface="Garamond" pitchFamily="16" charset="0"/>
                <a:ea typeface="ＭＳ Ｐゴシック" pitchFamily="48" charset="-128"/>
              </a:defRPr>
            </a:lvl8pPr>
            <a:lvl9pPr marL="1828800" algn="ctr" defTabSz="449263" rtl="0" eaLnBrk="0" fontAlgn="base" hangingPunct="0">
              <a:lnSpc>
                <a:spcPct val="93000"/>
              </a:lnSpc>
              <a:spcBef>
                <a:spcPct val="0"/>
              </a:spcBef>
              <a:spcAft>
                <a:spcPct val="0"/>
              </a:spcAft>
              <a:buClr>
                <a:srgbClr val="333399"/>
              </a:buClr>
              <a:buSzPct val="100000"/>
              <a:buFont typeface="Garamond" pitchFamily="16" charset="0"/>
              <a:defRPr sz="4000" b="1">
                <a:solidFill>
                  <a:srgbClr val="333399"/>
                </a:solidFill>
                <a:latin typeface="Garamond" pitchFamily="16" charset="0"/>
                <a:ea typeface="ＭＳ Ｐゴシック" pitchFamily="48" charset="-128"/>
              </a:defRPr>
            </a:lvl9pPr>
          </a:lstStyle>
          <a:p>
            <a:r>
              <a:rPr kumimoji="0" lang="en-US" altLang="ja-JP" kern="0" dirty="0" smtClean="0">
                <a:solidFill>
                  <a:schemeClr val="tx1"/>
                </a:solidFill>
                <a:ea typeface="ＭＳ Ｐゴシック" charset="-128"/>
              </a:rPr>
              <a:t>Measurement Campaign</a:t>
            </a:r>
            <a:endParaRPr kumimoji="0" lang="en-US" altLang="ja-JP" kern="0" dirty="0">
              <a:solidFill>
                <a:schemeClr val="tx1"/>
              </a:solidFill>
              <a:ea typeface="ＭＳ Ｐゴシック" charset="-128"/>
            </a:endParaRPr>
          </a:p>
        </p:txBody>
      </p:sp>
      <p:sp>
        <p:nvSpPr>
          <p:cNvPr id="4" name="日付プレースホルダー 3"/>
          <p:cNvSpPr>
            <a:spLocks noGrp="1"/>
          </p:cNvSpPr>
          <p:nvPr>
            <p:ph type="dt" idx="10"/>
          </p:nvPr>
        </p:nvSpPr>
        <p:spPr/>
        <p:txBody>
          <a:bodyPr/>
          <a:lstStyle/>
          <a:p>
            <a:r>
              <a:rPr lang="en-US" altLang="ja-JP" smtClean="0"/>
              <a:t>March 2016</a:t>
            </a:r>
            <a:endParaRPr lang="en-GB"/>
          </a:p>
        </p:txBody>
      </p:sp>
      <p:sp>
        <p:nvSpPr>
          <p:cNvPr id="5" name="フッター プレースホルダー 4"/>
          <p:cNvSpPr>
            <a:spLocks noGrp="1"/>
          </p:cNvSpPr>
          <p:nvPr>
            <p:ph type="ftr" idx="11"/>
          </p:nvPr>
        </p:nvSpPr>
        <p:spPr/>
        <p:txBody>
          <a:bodyPr/>
          <a:lstStyle/>
          <a:p>
            <a:r>
              <a:rPr lang="en-GB" smtClean="0"/>
              <a:t>Minseok Kim, Niigata University</a:t>
            </a:r>
            <a:endParaRPr lang="en-GB"/>
          </a:p>
        </p:txBody>
      </p:sp>
      <p:sp>
        <p:nvSpPr>
          <p:cNvPr id="7" name="スライド番号プレースホルダー 6"/>
          <p:cNvSpPr>
            <a:spLocks noGrp="1"/>
          </p:cNvSpPr>
          <p:nvPr>
            <p:ph type="sldNum" idx="12"/>
          </p:nvPr>
        </p:nvSpPr>
        <p:spPr/>
        <p:txBody>
          <a:bodyPr/>
          <a:lstStyle/>
          <a:p>
            <a:r>
              <a:rPr lang="en-GB" smtClean="0"/>
              <a:t>Slide </a:t>
            </a:r>
            <a:fld id="{F5D8E26B-7BCF-4D25-9C89-0168A6618F18}" type="slidenum">
              <a:rPr lang="en-GB" smtClean="0"/>
              <a:pPr/>
              <a:t>6</a:t>
            </a:fld>
            <a:endParaRPr lang="en-GB"/>
          </a:p>
        </p:txBody>
      </p:sp>
    </p:spTree>
    <p:extLst>
      <p:ext uri="{BB962C8B-B14F-4D97-AF65-F5344CB8AC3E}">
        <p14:creationId xmlns:p14="http://schemas.microsoft.com/office/powerpoint/2010/main" val="36330135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p:txBody>
          <a:bodyPr/>
          <a:lstStyle/>
          <a:p>
            <a:r>
              <a:rPr lang="en-US" altLang="ja-JP" dirty="0" smtClean="0"/>
              <a:t>Mm-Wave MIMO Channel Sounder</a:t>
            </a:r>
            <a:endParaRPr lang="ja-JP" altLang="en-US" dirty="0" smtClean="0"/>
          </a:p>
        </p:txBody>
      </p:sp>
      <p:sp>
        <p:nvSpPr>
          <p:cNvPr id="23556" name="Rectangle 3"/>
          <p:cNvSpPr>
            <a:spLocks noGrp="1" noChangeArrowheads="1"/>
          </p:cNvSpPr>
          <p:nvPr>
            <p:ph type="body" idx="1"/>
          </p:nvPr>
        </p:nvSpPr>
        <p:spPr/>
        <p:txBody>
          <a:bodyPr/>
          <a:lstStyle/>
          <a:p>
            <a:pPr>
              <a:buFont typeface="Arial" panose="020B0604020202020204" pitchFamily="34" charset="0"/>
              <a:buChar char="•"/>
            </a:pPr>
            <a:r>
              <a:rPr lang="en-US" altLang="ja-JP" dirty="0" smtClean="0"/>
              <a:t>Hardware configuration [6]</a:t>
            </a:r>
          </a:p>
          <a:p>
            <a:pPr marL="800100" lvl="1" indent="-342900">
              <a:buFont typeface="Arial" panose="020B0604020202020204" pitchFamily="34" charset="0"/>
              <a:buChar char="•"/>
            </a:pPr>
            <a:r>
              <a:rPr lang="en-US" altLang="ja-JP" dirty="0" smtClean="0"/>
              <a:t>Baseband: MIMO software defined radio testbed</a:t>
            </a:r>
          </a:p>
          <a:p>
            <a:pPr marL="800100" lvl="1" indent="-342900">
              <a:buFont typeface="Arial" panose="020B0604020202020204" pitchFamily="34" charset="0"/>
              <a:buChar char="•"/>
            </a:pPr>
            <a:r>
              <a:rPr lang="en-US" altLang="ja-JP" dirty="0" smtClean="0"/>
              <a:t>RF: commercial product (V60TXWG1/V60RXWG1, </a:t>
            </a:r>
            <a:r>
              <a:rPr lang="en-US" altLang="ja-JP" dirty="0" err="1" smtClean="0"/>
              <a:t>VubIQ</a:t>
            </a:r>
            <a:r>
              <a:rPr lang="en-US" altLang="ja-JP" dirty="0" smtClean="0"/>
              <a:t>)</a:t>
            </a:r>
          </a:p>
          <a:p>
            <a:pPr marL="800100" lvl="1" indent="-342900">
              <a:buFont typeface="Arial" panose="020B0604020202020204" pitchFamily="34" charset="0"/>
              <a:buChar char="•"/>
            </a:pPr>
            <a:r>
              <a:rPr lang="en-US" altLang="ja-JP" dirty="0" smtClean="0"/>
              <a:t>Feature</a:t>
            </a:r>
          </a:p>
          <a:p>
            <a:pPr marL="1200150" lvl="2" indent="-285750">
              <a:buFont typeface="Arial" panose="020B0604020202020204" pitchFamily="34" charset="0"/>
              <a:buChar char="•"/>
            </a:pPr>
            <a:r>
              <a:rPr lang="en-US" altLang="ja-JP" dirty="0" smtClean="0"/>
              <a:t>Double directional measurement</a:t>
            </a:r>
            <a:r>
              <a:rPr lang="ja-JP" altLang="en-US" dirty="0" smtClean="0"/>
              <a:t>：</a:t>
            </a:r>
            <a:r>
              <a:rPr lang="en-US" altLang="ja-JP" dirty="0" smtClean="0"/>
              <a:t>rotating high gain horn antennas</a:t>
            </a:r>
          </a:p>
          <a:p>
            <a:pPr marL="1200150" lvl="2" indent="-285750">
              <a:buFont typeface="Arial" panose="020B0604020202020204" pitchFamily="34" charset="0"/>
              <a:buChar char="•"/>
            </a:pPr>
            <a:r>
              <a:rPr lang="en-US" altLang="ja-JP" dirty="0" smtClean="0"/>
              <a:t>Full polarimetric measurement: dual-polar 2x2MIMO</a:t>
            </a:r>
          </a:p>
          <a:p>
            <a:pPr>
              <a:buFont typeface="Arial" panose="020B0604020202020204" pitchFamily="34" charset="0"/>
              <a:buChar char="•"/>
            </a:pPr>
            <a:r>
              <a:rPr lang="en-US" altLang="ja-JP" dirty="0" smtClean="0"/>
              <a:t>Sounding signal</a:t>
            </a:r>
            <a:r>
              <a:rPr lang="ja-JP" altLang="en-US" dirty="0" smtClean="0"/>
              <a:t>：</a:t>
            </a:r>
            <a:r>
              <a:rPr lang="en-GB" altLang="ja-JP" dirty="0" smtClean="0"/>
              <a:t>Newman phase multi-tone</a:t>
            </a:r>
          </a:p>
          <a:p>
            <a:pPr marL="0" indent="0"/>
            <a:endParaRPr lang="en-GB" altLang="ja-JP" dirty="0" smtClean="0"/>
          </a:p>
          <a:p>
            <a:pPr>
              <a:buFont typeface="Arial" panose="020B0604020202020204" pitchFamily="34" charset="0"/>
              <a:buChar char="•"/>
            </a:pPr>
            <a:endParaRPr lang="en-GB" altLang="ja-JP" dirty="0" smtClean="0"/>
          </a:p>
          <a:p>
            <a:pPr>
              <a:buFont typeface="Arial" panose="020B0604020202020204" pitchFamily="34" charset="0"/>
              <a:buChar char="•"/>
            </a:pPr>
            <a:endParaRPr lang="en-GB" altLang="ja-JP" dirty="0"/>
          </a:p>
        </p:txBody>
      </p:sp>
      <p:cxnSp>
        <p:nvCxnSpPr>
          <p:cNvPr id="46" name="直線矢印コネクタ 45"/>
          <p:cNvCxnSpPr/>
          <p:nvPr/>
        </p:nvCxnSpPr>
        <p:spPr>
          <a:xfrm flipV="1">
            <a:off x="2263403" y="5155451"/>
            <a:ext cx="1606091" cy="12714"/>
          </a:xfrm>
          <a:prstGeom prst="straightConnector1">
            <a:avLst/>
          </a:prstGeom>
          <a:ln w="12700">
            <a:solidFill>
              <a:schemeClr val="accent4"/>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7" name="正方形/長方形 125"/>
              <p:cNvSpPr>
                <a:spLocks noChangeArrowheads="1"/>
              </p:cNvSpPr>
              <p:nvPr/>
            </p:nvSpPr>
            <p:spPr bwMode="auto">
              <a:xfrm>
                <a:off x="2479914" y="4900870"/>
                <a:ext cx="1141245" cy="307777"/>
              </a:xfrm>
              <a:prstGeom prst="rect">
                <a:avLst/>
              </a:prstGeom>
              <a:noFill/>
              <a:ln w="9525">
                <a:noFill/>
                <a:miter lim="800000"/>
                <a:headEnd/>
                <a:tailEnd/>
              </a:ln>
              <a:extLst>
                <a:ext uri="{909E8E84-426E-40DD-AFC4-6F175D3DCCD1}">
                  <a14:hiddenFill>
                    <a:solidFill>
                      <a:srgbClr val="FFFFFF"/>
                    </a:solidFill>
                  </a14:hiddenFill>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14:m>
                  <m:oMath xmlns:m="http://schemas.openxmlformats.org/officeDocument/2006/math">
                    <m:r>
                      <a:rPr lang="en-US" altLang="ja-JP" sz="1400" b="0" i="1" smtClean="0">
                        <a:solidFill>
                          <a:schemeClr val="tx1"/>
                        </a:solidFill>
                        <a:latin typeface="Cambria Math" panose="02040503050406030204" pitchFamily="18" charset="0"/>
                      </a:rPr>
                      <m:t>2</m:t>
                    </m:r>
                    <m:r>
                      <a:rPr lang="en-US" altLang="ja-JP" sz="1400" b="0" i="1" smtClean="0">
                        <a:solidFill>
                          <a:schemeClr val="tx1"/>
                        </a:solidFill>
                        <a:latin typeface="Cambria Math" panose="02040503050406030204" pitchFamily="18" charset="0"/>
                      </a:rPr>
                      <m:t>𝐵</m:t>
                    </m:r>
                    <m:r>
                      <a:rPr lang="en-US" altLang="ja-JP" sz="1400" b="0" i="1" smtClean="0">
                        <a:solidFill>
                          <a:schemeClr val="tx1"/>
                        </a:solidFill>
                        <a:latin typeface="Cambria Math" panose="02040503050406030204" pitchFamily="18" charset="0"/>
                      </a:rPr>
                      <m:t> (=1/</m:t>
                    </m:r>
                    <m:sSub>
                      <m:sSubPr>
                        <m:ctrlPr>
                          <a:rPr lang="en-US" altLang="ja-JP" sz="1400" b="0" i="1" smtClean="0">
                            <a:solidFill>
                              <a:schemeClr val="tx1"/>
                            </a:solidFill>
                            <a:latin typeface="Cambria Math" charset="0"/>
                          </a:rPr>
                        </m:ctrlPr>
                      </m:sSubPr>
                      <m:e>
                        <m:r>
                          <a:rPr lang="en-US" altLang="ja-JP" sz="1400" b="0" i="1" smtClean="0">
                            <a:solidFill>
                              <a:schemeClr val="tx1"/>
                            </a:solidFill>
                            <a:latin typeface="Cambria Math" panose="02040503050406030204" pitchFamily="18" charset="0"/>
                          </a:rPr>
                          <m:t>𝐹</m:t>
                        </m:r>
                      </m:e>
                      <m:sub>
                        <m:r>
                          <a:rPr lang="en-US" altLang="ja-JP" sz="1400" b="0" i="1" smtClean="0">
                            <a:solidFill>
                              <a:schemeClr val="tx1"/>
                            </a:solidFill>
                            <a:latin typeface="Cambria Math" panose="02040503050406030204" pitchFamily="18" charset="0"/>
                          </a:rPr>
                          <m:t>𝑠</m:t>
                        </m:r>
                      </m:sub>
                    </m:sSub>
                  </m:oMath>
                </a14:m>
                <a:r>
                  <a:rPr lang="en-US" altLang="ja-JP" sz="1400" dirty="0" smtClean="0">
                    <a:solidFill>
                      <a:schemeClr val="tx1"/>
                    </a:solidFill>
                  </a:rPr>
                  <a:t>) </a:t>
                </a:r>
                <a:endParaRPr lang="en-US" altLang="ja-JP" sz="1400" dirty="0">
                  <a:solidFill>
                    <a:schemeClr val="tx1"/>
                  </a:solidFill>
                </a:endParaRPr>
              </a:p>
            </p:txBody>
          </p:sp>
        </mc:Choice>
        <mc:Fallback xmlns="">
          <p:sp>
            <p:nvSpPr>
              <p:cNvPr id="47" name="正方形/長方形 125"/>
              <p:cNvSpPr>
                <a:spLocks noRot="1" noChangeAspect="1" noMove="1" noResize="1" noEditPoints="1" noAdjustHandles="1" noChangeArrowheads="1" noChangeShapeType="1" noTextEdit="1"/>
              </p:cNvSpPr>
              <p:nvPr/>
            </p:nvSpPr>
            <p:spPr bwMode="auto">
              <a:xfrm>
                <a:off x="2479914" y="4900870"/>
                <a:ext cx="1141245" cy="307777"/>
              </a:xfrm>
              <a:prstGeom prst="rect">
                <a:avLst/>
              </a:prstGeom>
              <a:blipFill rotWithShape="0">
                <a:blip r:embed="rId3"/>
                <a:stretch>
                  <a:fillRect t="-4000" r="-3743" b="-20000"/>
                </a:stretch>
              </a:blipFill>
              <a:ln w="9525">
                <a:noFill/>
                <a:miter lim="800000"/>
                <a:headEnd/>
                <a:tailEnd/>
              </a:ln>
              <a:extLst>
                <a:ext uri="{909E8E84-426E-40DD-AFC4-6F175D3DCCD1}">
                  <a14:hiddenFill xmlns:a14="http://schemas.microsoft.com/office/drawing/2010/main">
                    <a:solidFill>
                      <a:srgbClr val="FFFFFF"/>
                    </a:solidFill>
                  </a14:hiddenFill>
                </a:ext>
              </a:extLst>
            </p:spPr>
            <p:txBody>
              <a:bodyPr/>
              <a:lstStyle/>
              <a:p>
                <a:r>
                  <a:rPr lang="ja-JP" altLang="en-US">
                    <a:noFill/>
                  </a:rPr>
                  <a:t> </a:t>
                </a:r>
              </a:p>
            </p:txBody>
          </p:sp>
        </mc:Fallback>
      </mc:AlternateContent>
      <p:sp>
        <p:nvSpPr>
          <p:cNvPr id="23554" name="Rectangle 4633"/>
          <p:cNvSpPr>
            <a:spLocks noChangeArrowheads="1"/>
          </p:cNvSpPr>
          <p:nvPr/>
        </p:nvSpPr>
        <p:spPr bwMode="auto">
          <a:xfrm>
            <a:off x="2889197" y="6275620"/>
            <a:ext cx="650819" cy="184666"/>
          </a:xfrm>
          <a:prstGeom prst="rect">
            <a:avLst/>
          </a:prstGeom>
          <a:noFill/>
          <a:ln w="9525">
            <a:solidFill>
              <a:schemeClr val="bg1"/>
            </a:solidFill>
            <a:miter lim="800000"/>
            <a:headEnd/>
            <a:tailEnd/>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dirty="0" smtClean="0">
                <a:ln>
                  <a:noFill/>
                </a:ln>
                <a:solidFill>
                  <a:srgbClr val="000000"/>
                </a:solidFill>
                <a:effectLst/>
                <a:latin typeface="times" panose="02020603050405020304" pitchFamily="18" charset="0"/>
              </a:rPr>
              <a:t>Frequency</a:t>
            </a:r>
            <a:endParaRPr kumimoji="0" lang="ja-JP" altLang="ja-JP" b="0" i="0" u="none" strike="noStrike" cap="none" normalizeH="0" baseline="0" dirty="0" smtClean="0">
              <a:ln>
                <a:noFill/>
              </a:ln>
              <a:solidFill>
                <a:schemeClr val="tx1"/>
              </a:solidFill>
              <a:effectLst/>
              <a:latin typeface="Arial" panose="020B0604020202020204" pitchFamily="34" charset="0"/>
            </a:endParaRPr>
          </a:p>
        </p:txBody>
      </p:sp>
      <p:grpSp>
        <p:nvGrpSpPr>
          <p:cNvPr id="28105" name="グループ化 28104"/>
          <p:cNvGrpSpPr/>
          <p:nvPr/>
        </p:nvGrpSpPr>
        <p:grpSpPr>
          <a:xfrm>
            <a:off x="1966227" y="5265513"/>
            <a:ext cx="2314076" cy="973139"/>
            <a:chOff x="1116608" y="2513250"/>
            <a:chExt cx="3239368" cy="1743632"/>
          </a:xfrm>
        </p:grpSpPr>
        <p:sp>
          <p:nvSpPr>
            <p:cNvPr id="4647" name="Line 254"/>
            <p:cNvSpPr>
              <a:spLocks noChangeShapeType="1"/>
            </p:cNvSpPr>
            <p:nvPr/>
          </p:nvSpPr>
          <p:spPr bwMode="auto">
            <a:xfrm flipV="1">
              <a:off x="2720620" y="2519023"/>
              <a:ext cx="0" cy="1737859"/>
            </a:xfrm>
            <a:prstGeom prst="line">
              <a:avLst/>
            </a:prstGeom>
            <a:noFill/>
            <a:ln w="28575">
              <a:solidFill>
                <a:schemeClr val="accent6"/>
              </a:solidFill>
              <a:miter lim="800000"/>
              <a:headEnd type="none"/>
              <a:tailEnd type="oval" w="med" len="med"/>
            </a:ln>
            <a:effectLst/>
          </p:spPr>
          <p:txBody>
            <a:bodyPr wrap="none"/>
            <a:lstStyle/>
            <a:p>
              <a:pPr eaLnBrk="1" fontAlgn="auto" hangingPunct="1">
                <a:spcBef>
                  <a:spcPts val="0"/>
                </a:spcBef>
                <a:spcAft>
                  <a:spcPts val="0"/>
                </a:spcAft>
                <a:defRPr/>
              </a:pPr>
              <a:endParaRPr kumimoji="0" lang="ja-JP" altLang="en-US" sz="1600" kern="0">
                <a:solidFill>
                  <a:sysClr val="windowText" lastClr="000000"/>
                </a:solidFill>
                <a:latin typeface="Arial" charset="0"/>
                <a:ea typeface="ＭＳ Ｐゴシック" charset="-128"/>
              </a:endParaRPr>
            </a:p>
          </p:txBody>
        </p:sp>
        <p:sp>
          <p:nvSpPr>
            <p:cNvPr id="4648" name="Line 255"/>
            <p:cNvSpPr>
              <a:spLocks noChangeShapeType="1"/>
            </p:cNvSpPr>
            <p:nvPr/>
          </p:nvSpPr>
          <p:spPr bwMode="auto">
            <a:xfrm flipV="1">
              <a:off x="2913099" y="2519023"/>
              <a:ext cx="0" cy="1737859"/>
            </a:xfrm>
            <a:prstGeom prst="line">
              <a:avLst/>
            </a:prstGeom>
            <a:noFill/>
            <a:ln w="28575">
              <a:solidFill>
                <a:schemeClr val="accent6"/>
              </a:solidFill>
              <a:miter lim="800000"/>
              <a:headEnd type="none"/>
              <a:tailEnd type="oval" w="med" len="med"/>
            </a:ln>
            <a:effectLst/>
          </p:spPr>
          <p:txBody>
            <a:bodyPr wrap="none"/>
            <a:lstStyle/>
            <a:p>
              <a:pPr eaLnBrk="1" fontAlgn="auto" hangingPunct="1">
                <a:spcBef>
                  <a:spcPts val="0"/>
                </a:spcBef>
                <a:spcAft>
                  <a:spcPts val="0"/>
                </a:spcAft>
                <a:defRPr/>
              </a:pPr>
              <a:endParaRPr kumimoji="0" lang="ja-JP" altLang="en-US" sz="1600" kern="0">
                <a:solidFill>
                  <a:sysClr val="windowText" lastClr="000000"/>
                </a:solidFill>
                <a:latin typeface="Arial" charset="0"/>
                <a:ea typeface="ＭＳ Ｐゴシック" charset="-128"/>
              </a:endParaRPr>
            </a:p>
          </p:txBody>
        </p:sp>
        <p:sp>
          <p:nvSpPr>
            <p:cNvPr id="4649" name="Line 256"/>
            <p:cNvSpPr>
              <a:spLocks noChangeShapeType="1"/>
            </p:cNvSpPr>
            <p:nvPr/>
          </p:nvSpPr>
          <p:spPr bwMode="auto">
            <a:xfrm flipV="1">
              <a:off x="2819776" y="2519023"/>
              <a:ext cx="0" cy="1737859"/>
            </a:xfrm>
            <a:prstGeom prst="line">
              <a:avLst/>
            </a:prstGeom>
            <a:noFill/>
            <a:ln w="28575">
              <a:solidFill>
                <a:schemeClr val="accent6"/>
              </a:solidFill>
              <a:miter lim="800000"/>
              <a:headEnd type="none"/>
              <a:tailEnd type="oval" w="med" len="med"/>
            </a:ln>
            <a:effectLst/>
          </p:spPr>
          <p:txBody>
            <a:bodyPr wrap="none"/>
            <a:lstStyle/>
            <a:p>
              <a:pPr eaLnBrk="1" fontAlgn="auto" hangingPunct="1">
                <a:spcBef>
                  <a:spcPts val="0"/>
                </a:spcBef>
                <a:spcAft>
                  <a:spcPts val="0"/>
                </a:spcAft>
                <a:defRPr/>
              </a:pPr>
              <a:endParaRPr kumimoji="0" lang="ja-JP" altLang="en-US" sz="1600" kern="0">
                <a:solidFill>
                  <a:sysClr val="windowText" lastClr="000000"/>
                </a:solidFill>
                <a:latin typeface="Arial" charset="0"/>
                <a:ea typeface="ＭＳ Ｐゴシック" charset="-128"/>
              </a:endParaRPr>
            </a:p>
          </p:txBody>
        </p:sp>
        <p:sp>
          <p:nvSpPr>
            <p:cNvPr id="4650" name="Line 257"/>
            <p:cNvSpPr>
              <a:spLocks noChangeShapeType="1"/>
            </p:cNvSpPr>
            <p:nvPr/>
          </p:nvSpPr>
          <p:spPr bwMode="auto">
            <a:xfrm flipV="1">
              <a:off x="3005693" y="2519023"/>
              <a:ext cx="0" cy="1737859"/>
            </a:xfrm>
            <a:prstGeom prst="line">
              <a:avLst/>
            </a:prstGeom>
            <a:noFill/>
            <a:ln w="28575">
              <a:solidFill>
                <a:schemeClr val="accent6"/>
              </a:solidFill>
              <a:miter lim="800000"/>
              <a:headEnd type="none"/>
              <a:tailEnd type="oval" w="med" len="med"/>
            </a:ln>
            <a:effectLst/>
          </p:spPr>
          <p:txBody>
            <a:bodyPr wrap="none"/>
            <a:lstStyle/>
            <a:p>
              <a:pPr eaLnBrk="1" fontAlgn="auto" hangingPunct="1">
                <a:spcBef>
                  <a:spcPts val="0"/>
                </a:spcBef>
                <a:spcAft>
                  <a:spcPts val="0"/>
                </a:spcAft>
                <a:defRPr/>
              </a:pPr>
              <a:endParaRPr kumimoji="0" lang="ja-JP" altLang="en-US" sz="1600" kern="0">
                <a:solidFill>
                  <a:sysClr val="windowText" lastClr="000000"/>
                </a:solidFill>
                <a:latin typeface="Arial" charset="0"/>
                <a:ea typeface="ＭＳ Ｐゴシック" charset="-128"/>
              </a:endParaRPr>
            </a:p>
          </p:txBody>
        </p:sp>
        <p:sp>
          <p:nvSpPr>
            <p:cNvPr id="4651" name="Line 254"/>
            <p:cNvSpPr>
              <a:spLocks noChangeShapeType="1"/>
            </p:cNvSpPr>
            <p:nvPr/>
          </p:nvSpPr>
          <p:spPr bwMode="auto">
            <a:xfrm flipV="1">
              <a:off x="2338578" y="2513250"/>
              <a:ext cx="0" cy="1737859"/>
            </a:xfrm>
            <a:prstGeom prst="line">
              <a:avLst/>
            </a:prstGeom>
            <a:noFill/>
            <a:ln w="28575">
              <a:solidFill>
                <a:schemeClr val="accent6"/>
              </a:solidFill>
              <a:miter lim="800000"/>
              <a:headEnd type="none"/>
              <a:tailEnd type="oval" w="med" len="med"/>
            </a:ln>
            <a:effectLst/>
          </p:spPr>
          <p:txBody>
            <a:bodyPr wrap="none"/>
            <a:lstStyle/>
            <a:p>
              <a:pPr eaLnBrk="1" fontAlgn="auto" hangingPunct="1">
                <a:spcBef>
                  <a:spcPts val="0"/>
                </a:spcBef>
                <a:spcAft>
                  <a:spcPts val="0"/>
                </a:spcAft>
                <a:defRPr/>
              </a:pPr>
              <a:endParaRPr kumimoji="0" lang="ja-JP" altLang="en-US" sz="1600" kern="0">
                <a:solidFill>
                  <a:sysClr val="windowText" lastClr="000000"/>
                </a:solidFill>
                <a:latin typeface="Arial" charset="0"/>
                <a:ea typeface="ＭＳ Ｐゴシック" charset="-128"/>
              </a:endParaRPr>
            </a:p>
          </p:txBody>
        </p:sp>
        <p:sp>
          <p:nvSpPr>
            <p:cNvPr id="4652" name="Line 255"/>
            <p:cNvSpPr>
              <a:spLocks noChangeShapeType="1"/>
            </p:cNvSpPr>
            <p:nvPr/>
          </p:nvSpPr>
          <p:spPr bwMode="auto">
            <a:xfrm flipV="1">
              <a:off x="2533974" y="2513250"/>
              <a:ext cx="0" cy="1737859"/>
            </a:xfrm>
            <a:prstGeom prst="line">
              <a:avLst/>
            </a:prstGeom>
            <a:noFill/>
            <a:ln w="28575">
              <a:solidFill>
                <a:schemeClr val="accent6"/>
              </a:solidFill>
              <a:miter lim="800000"/>
              <a:headEnd type="none"/>
              <a:tailEnd type="oval" w="med" len="med"/>
            </a:ln>
            <a:effectLst/>
          </p:spPr>
          <p:txBody>
            <a:bodyPr wrap="none"/>
            <a:lstStyle/>
            <a:p>
              <a:pPr eaLnBrk="1" fontAlgn="auto" hangingPunct="1">
                <a:spcBef>
                  <a:spcPts val="0"/>
                </a:spcBef>
                <a:spcAft>
                  <a:spcPts val="0"/>
                </a:spcAft>
                <a:defRPr/>
              </a:pPr>
              <a:endParaRPr kumimoji="0" lang="ja-JP" altLang="en-US" sz="1600" kern="0">
                <a:solidFill>
                  <a:sysClr val="windowText" lastClr="000000"/>
                </a:solidFill>
                <a:latin typeface="Arial" charset="0"/>
                <a:ea typeface="ＭＳ Ｐゴシック" charset="-128"/>
              </a:endParaRPr>
            </a:p>
          </p:txBody>
        </p:sp>
        <p:sp>
          <p:nvSpPr>
            <p:cNvPr id="4653" name="Line 256"/>
            <p:cNvSpPr>
              <a:spLocks noChangeShapeType="1"/>
            </p:cNvSpPr>
            <p:nvPr/>
          </p:nvSpPr>
          <p:spPr bwMode="auto">
            <a:xfrm flipV="1">
              <a:off x="2431901" y="2514932"/>
              <a:ext cx="0" cy="1737859"/>
            </a:xfrm>
            <a:prstGeom prst="line">
              <a:avLst/>
            </a:prstGeom>
            <a:noFill/>
            <a:ln w="28575">
              <a:solidFill>
                <a:schemeClr val="accent6"/>
              </a:solidFill>
              <a:miter lim="800000"/>
              <a:headEnd type="none"/>
              <a:tailEnd type="oval" w="med" len="med"/>
            </a:ln>
            <a:effectLst/>
          </p:spPr>
          <p:txBody>
            <a:bodyPr wrap="none"/>
            <a:lstStyle/>
            <a:p>
              <a:pPr eaLnBrk="1" fontAlgn="auto" hangingPunct="1">
                <a:spcBef>
                  <a:spcPts val="0"/>
                </a:spcBef>
                <a:spcAft>
                  <a:spcPts val="0"/>
                </a:spcAft>
                <a:defRPr/>
              </a:pPr>
              <a:endParaRPr kumimoji="0" lang="ja-JP" altLang="en-US" sz="1600" kern="0">
                <a:solidFill>
                  <a:sysClr val="windowText" lastClr="000000"/>
                </a:solidFill>
                <a:latin typeface="Arial" charset="0"/>
                <a:ea typeface="ＭＳ Ｐゴシック" charset="-128"/>
              </a:endParaRPr>
            </a:p>
          </p:txBody>
        </p:sp>
        <p:sp>
          <p:nvSpPr>
            <p:cNvPr id="4654" name="Line 257"/>
            <p:cNvSpPr>
              <a:spLocks noChangeShapeType="1"/>
            </p:cNvSpPr>
            <p:nvPr/>
          </p:nvSpPr>
          <p:spPr bwMode="auto">
            <a:xfrm flipV="1">
              <a:off x="2630213" y="2513250"/>
              <a:ext cx="0" cy="1737859"/>
            </a:xfrm>
            <a:prstGeom prst="line">
              <a:avLst/>
            </a:prstGeom>
            <a:noFill/>
            <a:ln w="28575">
              <a:solidFill>
                <a:schemeClr val="accent6"/>
              </a:solidFill>
              <a:miter lim="800000"/>
              <a:headEnd type="none"/>
              <a:tailEnd type="oval" w="med" len="med"/>
            </a:ln>
            <a:effectLst/>
          </p:spPr>
          <p:txBody>
            <a:bodyPr wrap="none"/>
            <a:lstStyle/>
            <a:p>
              <a:pPr eaLnBrk="1" fontAlgn="auto" hangingPunct="1">
                <a:spcBef>
                  <a:spcPts val="0"/>
                </a:spcBef>
                <a:spcAft>
                  <a:spcPts val="0"/>
                </a:spcAft>
                <a:defRPr/>
              </a:pPr>
              <a:endParaRPr kumimoji="0" lang="ja-JP" altLang="en-US" sz="1600" kern="0">
                <a:solidFill>
                  <a:sysClr val="windowText" lastClr="000000"/>
                </a:solidFill>
                <a:latin typeface="Arial" charset="0"/>
                <a:ea typeface="ＭＳ Ｐゴシック" charset="-128"/>
              </a:endParaRPr>
            </a:p>
          </p:txBody>
        </p:sp>
        <p:sp>
          <p:nvSpPr>
            <p:cNvPr id="4655" name="Line 254"/>
            <p:cNvSpPr>
              <a:spLocks noChangeShapeType="1"/>
            </p:cNvSpPr>
            <p:nvPr/>
          </p:nvSpPr>
          <p:spPr bwMode="auto">
            <a:xfrm flipV="1">
              <a:off x="1960182" y="2516381"/>
              <a:ext cx="0" cy="1737859"/>
            </a:xfrm>
            <a:prstGeom prst="line">
              <a:avLst/>
            </a:prstGeom>
            <a:noFill/>
            <a:ln w="28575">
              <a:solidFill>
                <a:schemeClr val="accent6"/>
              </a:solidFill>
              <a:miter lim="800000"/>
              <a:headEnd type="none"/>
              <a:tailEnd type="oval" w="med" len="med"/>
            </a:ln>
            <a:effectLst/>
          </p:spPr>
          <p:txBody>
            <a:bodyPr wrap="none"/>
            <a:lstStyle/>
            <a:p>
              <a:pPr eaLnBrk="1" fontAlgn="auto" hangingPunct="1">
                <a:spcBef>
                  <a:spcPts val="0"/>
                </a:spcBef>
                <a:spcAft>
                  <a:spcPts val="0"/>
                </a:spcAft>
                <a:defRPr/>
              </a:pPr>
              <a:endParaRPr kumimoji="0" lang="ja-JP" altLang="en-US" sz="1600" kern="0">
                <a:solidFill>
                  <a:sysClr val="windowText" lastClr="000000"/>
                </a:solidFill>
                <a:latin typeface="Arial" charset="0"/>
                <a:ea typeface="ＭＳ Ｐゴシック" charset="-128"/>
              </a:endParaRPr>
            </a:p>
          </p:txBody>
        </p:sp>
        <p:sp>
          <p:nvSpPr>
            <p:cNvPr id="4656" name="Line 255"/>
            <p:cNvSpPr>
              <a:spLocks noChangeShapeType="1"/>
            </p:cNvSpPr>
            <p:nvPr/>
          </p:nvSpPr>
          <p:spPr bwMode="auto">
            <a:xfrm flipV="1">
              <a:off x="2155577" y="2516381"/>
              <a:ext cx="0" cy="1737859"/>
            </a:xfrm>
            <a:prstGeom prst="line">
              <a:avLst/>
            </a:prstGeom>
            <a:noFill/>
            <a:ln w="28575">
              <a:solidFill>
                <a:schemeClr val="accent6"/>
              </a:solidFill>
              <a:miter lim="800000"/>
              <a:headEnd type="none"/>
              <a:tailEnd type="oval" w="med" len="med"/>
            </a:ln>
            <a:effectLst/>
          </p:spPr>
          <p:txBody>
            <a:bodyPr wrap="none"/>
            <a:lstStyle/>
            <a:p>
              <a:pPr eaLnBrk="1" fontAlgn="auto" hangingPunct="1">
                <a:spcBef>
                  <a:spcPts val="0"/>
                </a:spcBef>
                <a:spcAft>
                  <a:spcPts val="0"/>
                </a:spcAft>
                <a:defRPr/>
              </a:pPr>
              <a:endParaRPr kumimoji="0" lang="ja-JP" altLang="en-US" sz="1600" kern="0">
                <a:solidFill>
                  <a:sysClr val="windowText" lastClr="000000"/>
                </a:solidFill>
                <a:latin typeface="Arial" charset="0"/>
                <a:ea typeface="ＭＳ Ｐゴシック" charset="-128"/>
              </a:endParaRPr>
            </a:p>
          </p:txBody>
        </p:sp>
        <p:sp>
          <p:nvSpPr>
            <p:cNvPr id="4657" name="Line 256"/>
            <p:cNvSpPr>
              <a:spLocks noChangeShapeType="1"/>
            </p:cNvSpPr>
            <p:nvPr/>
          </p:nvSpPr>
          <p:spPr bwMode="auto">
            <a:xfrm flipV="1">
              <a:off x="2052776" y="2516381"/>
              <a:ext cx="0" cy="1737859"/>
            </a:xfrm>
            <a:prstGeom prst="line">
              <a:avLst/>
            </a:prstGeom>
            <a:noFill/>
            <a:ln w="28575">
              <a:solidFill>
                <a:schemeClr val="accent6"/>
              </a:solidFill>
              <a:miter lim="800000"/>
              <a:headEnd type="none"/>
              <a:tailEnd type="oval" w="med" len="med"/>
            </a:ln>
            <a:effectLst/>
          </p:spPr>
          <p:txBody>
            <a:bodyPr wrap="none"/>
            <a:lstStyle/>
            <a:p>
              <a:pPr eaLnBrk="1" fontAlgn="auto" hangingPunct="1">
                <a:spcBef>
                  <a:spcPts val="0"/>
                </a:spcBef>
                <a:spcAft>
                  <a:spcPts val="0"/>
                </a:spcAft>
                <a:defRPr/>
              </a:pPr>
              <a:endParaRPr kumimoji="0" lang="ja-JP" altLang="en-US" sz="1600" kern="0">
                <a:solidFill>
                  <a:sysClr val="windowText" lastClr="000000"/>
                </a:solidFill>
                <a:latin typeface="Arial" charset="0"/>
                <a:ea typeface="ＭＳ Ｐゴシック" charset="-128"/>
              </a:endParaRPr>
            </a:p>
          </p:txBody>
        </p:sp>
        <p:sp>
          <p:nvSpPr>
            <p:cNvPr id="4658" name="Line 257"/>
            <p:cNvSpPr>
              <a:spLocks noChangeShapeType="1"/>
            </p:cNvSpPr>
            <p:nvPr/>
          </p:nvSpPr>
          <p:spPr bwMode="auto">
            <a:xfrm flipV="1">
              <a:off x="2251088" y="2516381"/>
              <a:ext cx="0" cy="1737859"/>
            </a:xfrm>
            <a:prstGeom prst="line">
              <a:avLst/>
            </a:prstGeom>
            <a:noFill/>
            <a:ln w="28575">
              <a:solidFill>
                <a:schemeClr val="accent6"/>
              </a:solidFill>
              <a:miter lim="800000"/>
              <a:headEnd type="none"/>
              <a:tailEnd type="oval" w="med" len="med"/>
            </a:ln>
            <a:effectLst/>
          </p:spPr>
          <p:txBody>
            <a:bodyPr wrap="none"/>
            <a:lstStyle/>
            <a:p>
              <a:pPr eaLnBrk="1" fontAlgn="auto" hangingPunct="1">
                <a:spcBef>
                  <a:spcPts val="0"/>
                </a:spcBef>
                <a:spcAft>
                  <a:spcPts val="0"/>
                </a:spcAft>
                <a:defRPr/>
              </a:pPr>
              <a:endParaRPr kumimoji="0" lang="ja-JP" altLang="en-US" sz="1600" kern="0">
                <a:solidFill>
                  <a:sysClr val="windowText" lastClr="000000"/>
                </a:solidFill>
                <a:latin typeface="Arial" charset="0"/>
                <a:ea typeface="ＭＳ Ｐゴシック" charset="-128"/>
              </a:endParaRPr>
            </a:p>
          </p:txBody>
        </p:sp>
        <p:sp>
          <p:nvSpPr>
            <p:cNvPr id="4659" name="Line 254"/>
            <p:cNvSpPr>
              <a:spLocks noChangeShapeType="1"/>
            </p:cNvSpPr>
            <p:nvPr/>
          </p:nvSpPr>
          <p:spPr bwMode="auto">
            <a:xfrm flipV="1">
              <a:off x="3104849" y="2516381"/>
              <a:ext cx="0" cy="1737859"/>
            </a:xfrm>
            <a:prstGeom prst="line">
              <a:avLst/>
            </a:prstGeom>
            <a:noFill/>
            <a:ln w="28575">
              <a:solidFill>
                <a:schemeClr val="accent6"/>
              </a:solidFill>
              <a:miter lim="800000"/>
              <a:headEnd type="none"/>
              <a:tailEnd type="oval" w="med" len="med"/>
            </a:ln>
            <a:effectLst/>
          </p:spPr>
          <p:txBody>
            <a:bodyPr wrap="none"/>
            <a:lstStyle/>
            <a:p>
              <a:pPr eaLnBrk="1" fontAlgn="auto" hangingPunct="1">
                <a:spcBef>
                  <a:spcPts val="0"/>
                </a:spcBef>
                <a:spcAft>
                  <a:spcPts val="0"/>
                </a:spcAft>
                <a:defRPr/>
              </a:pPr>
              <a:endParaRPr kumimoji="0" lang="ja-JP" altLang="en-US" sz="1600" kern="0">
                <a:solidFill>
                  <a:sysClr val="windowText" lastClr="000000"/>
                </a:solidFill>
                <a:latin typeface="Arial" charset="0"/>
                <a:ea typeface="ＭＳ Ｐゴシック" charset="-128"/>
              </a:endParaRPr>
            </a:p>
          </p:txBody>
        </p:sp>
        <p:sp>
          <p:nvSpPr>
            <p:cNvPr id="4660" name="Line 255"/>
            <p:cNvSpPr>
              <a:spLocks noChangeShapeType="1"/>
            </p:cNvSpPr>
            <p:nvPr/>
          </p:nvSpPr>
          <p:spPr bwMode="auto">
            <a:xfrm flipV="1">
              <a:off x="3300974" y="2516381"/>
              <a:ext cx="0" cy="1737859"/>
            </a:xfrm>
            <a:prstGeom prst="line">
              <a:avLst/>
            </a:prstGeom>
            <a:noFill/>
            <a:ln w="28575">
              <a:solidFill>
                <a:schemeClr val="accent6"/>
              </a:solidFill>
              <a:miter lim="800000"/>
              <a:headEnd type="none"/>
              <a:tailEnd type="oval" w="med" len="med"/>
            </a:ln>
            <a:effectLst/>
          </p:spPr>
          <p:txBody>
            <a:bodyPr wrap="none"/>
            <a:lstStyle/>
            <a:p>
              <a:pPr eaLnBrk="1" fontAlgn="auto" hangingPunct="1">
                <a:spcBef>
                  <a:spcPts val="0"/>
                </a:spcBef>
                <a:spcAft>
                  <a:spcPts val="0"/>
                </a:spcAft>
                <a:defRPr/>
              </a:pPr>
              <a:endParaRPr kumimoji="0" lang="ja-JP" altLang="en-US" sz="1600" kern="0">
                <a:solidFill>
                  <a:sysClr val="windowText" lastClr="000000"/>
                </a:solidFill>
                <a:latin typeface="Arial" charset="0"/>
                <a:ea typeface="ＭＳ Ｐゴシック" charset="-128"/>
              </a:endParaRPr>
            </a:p>
          </p:txBody>
        </p:sp>
        <p:sp>
          <p:nvSpPr>
            <p:cNvPr id="4661" name="Line 256"/>
            <p:cNvSpPr>
              <a:spLocks noChangeShapeType="1"/>
            </p:cNvSpPr>
            <p:nvPr/>
          </p:nvSpPr>
          <p:spPr bwMode="auto">
            <a:xfrm flipV="1">
              <a:off x="3198172" y="2516381"/>
              <a:ext cx="0" cy="1737859"/>
            </a:xfrm>
            <a:prstGeom prst="line">
              <a:avLst/>
            </a:prstGeom>
            <a:noFill/>
            <a:ln w="28575">
              <a:solidFill>
                <a:schemeClr val="accent6"/>
              </a:solidFill>
              <a:miter lim="800000"/>
              <a:headEnd type="none"/>
              <a:tailEnd type="oval" w="med" len="med"/>
            </a:ln>
            <a:effectLst/>
          </p:spPr>
          <p:txBody>
            <a:bodyPr wrap="none"/>
            <a:lstStyle/>
            <a:p>
              <a:pPr eaLnBrk="1" fontAlgn="auto" hangingPunct="1">
                <a:spcBef>
                  <a:spcPts val="0"/>
                </a:spcBef>
                <a:spcAft>
                  <a:spcPts val="0"/>
                </a:spcAft>
                <a:defRPr/>
              </a:pPr>
              <a:endParaRPr kumimoji="0" lang="ja-JP" altLang="en-US" sz="1600" kern="0">
                <a:solidFill>
                  <a:sysClr val="windowText" lastClr="000000"/>
                </a:solidFill>
                <a:latin typeface="Arial" charset="0"/>
                <a:ea typeface="ＭＳ Ｐゴシック" charset="-128"/>
              </a:endParaRPr>
            </a:p>
          </p:txBody>
        </p:sp>
        <p:sp>
          <p:nvSpPr>
            <p:cNvPr id="4662" name="Line 257"/>
            <p:cNvSpPr>
              <a:spLocks noChangeShapeType="1"/>
            </p:cNvSpPr>
            <p:nvPr/>
          </p:nvSpPr>
          <p:spPr bwMode="auto">
            <a:xfrm flipV="1">
              <a:off x="3390652" y="2516381"/>
              <a:ext cx="0" cy="1737859"/>
            </a:xfrm>
            <a:prstGeom prst="line">
              <a:avLst/>
            </a:prstGeom>
            <a:noFill/>
            <a:ln w="28575">
              <a:solidFill>
                <a:schemeClr val="accent6"/>
              </a:solidFill>
              <a:miter lim="800000"/>
              <a:headEnd type="none"/>
              <a:tailEnd type="oval" w="med" len="med"/>
            </a:ln>
            <a:effectLst/>
          </p:spPr>
          <p:txBody>
            <a:bodyPr wrap="none"/>
            <a:lstStyle/>
            <a:p>
              <a:pPr eaLnBrk="1" fontAlgn="auto" hangingPunct="1">
                <a:spcBef>
                  <a:spcPts val="0"/>
                </a:spcBef>
                <a:spcAft>
                  <a:spcPts val="0"/>
                </a:spcAft>
                <a:defRPr/>
              </a:pPr>
              <a:endParaRPr kumimoji="0" lang="ja-JP" altLang="en-US" sz="1600" kern="0">
                <a:solidFill>
                  <a:sysClr val="windowText" lastClr="000000"/>
                </a:solidFill>
                <a:latin typeface="Arial" charset="0"/>
                <a:ea typeface="ＭＳ Ｐゴシック" charset="-128"/>
              </a:endParaRPr>
            </a:p>
          </p:txBody>
        </p:sp>
        <p:sp>
          <p:nvSpPr>
            <p:cNvPr id="4663" name="Line 254"/>
            <p:cNvSpPr>
              <a:spLocks noChangeShapeType="1"/>
            </p:cNvSpPr>
            <p:nvPr/>
          </p:nvSpPr>
          <p:spPr bwMode="auto">
            <a:xfrm flipV="1">
              <a:off x="3486891" y="2516381"/>
              <a:ext cx="0" cy="1737859"/>
            </a:xfrm>
            <a:prstGeom prst="line">
              <a:avLst/>
            </a:prstGeom>
            <a:noFill/>
            <a:ln w="28575">
              <a:solidFill>
                <a:schemeClr val="accent6"/>
              </a:solidFill>
              <a:miter lim="800000"/>
              <a:headEnd type="none"/>
              <a:tailEnd type="oval" w="med" len="med"/>
            </a:ln>
            <a:effectLst/>
          </p:spPr>
          <p:txBody>
            <a:bodyPr wrap="none"/>
            <a:lstStyle/>
            <a:p>
              <a:pPr eaLnBrk="1" fontAlgn="auto" hangingPunct="1">
                <a:spcBef>
                  <a:spcPts val="0"/>
                </a:spcBef>
                <a:spcAft>
                  <a:spcPts val="0"/>
                </a:spcAft>
                <a:defRPr/>
              </a:pPr>
              <a:endParaRPr kumimoji="0" lang="ja-JP" altLang="en-US" sz="1600" kern="0">
                <a:solidFill>
                  <a:sysClr val="windowText" lastClr="000000"/>
                </a:solidFill>
                <a:latin typeface="Arial" charset="0"/>
                <a:ea typeface="ＭＳ Ｐゴシック" charset="-128"/>
              </a:endParaRPr>
            </a:p>
          </p:txBody>
        </p:sp>
        <p:sp>
          <p:nvSpPr>
            <p:cNvPr id="4664" name="Line 255"/>
            <p:cNvSpPr>
              <a:spLocks noChangeShapeType="1"/>
            </p:cNvSpPr>
            <p:nvPr/>
          </p:nvSpPr>
          <p:spPr bwMode="auto">
            <a:xfrm flipV="1">
              <a:off x="3677183" y="2516381"/>
              <a:ext cx="0" cy="1737859"/>
            </a:xfrm>
            <a:prstGeom prst="line">
              <a:avLst/>
            </a:prstGeom>
            <a:noFill/>
            <a:ln w="28575">
              <a:solidFill>
                <a:schemeClr val="accent6"/>
              </a:solidFill>
              <a:miter lim="800000"/>
              <a:headEnd type="none"/>
              <a:tailEnd type="oval" w="med" len="med"/>
            </a:ln>
            <a:effectLst/>
          </p:spPr>
          <p:txBody>
            <a:bodyPr wrap="none"/>
            <a:lstStyle/>
            <a:p>
              <a:pPr eaLnBrk="1" fontAlgn="auto" hangingPunct="1">
                <a:spcBef>
                  <a:spcPts val="0"/>
                </a:spcBef>
                <a:spcAft>
                  <a:spcPts val="0"/>
                </a:spcAft>
                <a:defRPr/>
              </a:pPr>
              <a:endParaRPr kumimoji="0" lang="ja-JP" altLang="en-US" sz="1600" kern="0">
                <a:solidFill>
                  <a:sysClr val="windowText" lastClr="000000"/>
                </a:solidFill>
                <a:latin typeface="Arial" charset="0"/>
                <a:ea typeface="ＭＳ Ｐゴシック" charset="-128"/>
              </a:endParaRPr>
            </a:p>
          </p:txBody>
        </p:sp>
        <p:sp>
          <p:nvSpPr>
            <p:cNvPr id="4665" name="Line 256"/>
            <p:cNvSpPr>
              <a:spLocks noChangeShapeType="1"/>
            </p:cNvSpPr>
            <p:nvPr/>
          </p:nvSpPr>
          <p:spPr bwMode="auto">
            <a:xfrm flipV="1">
              <a:off x="3586776" y="2516381"/>
              <a:ext cx="0" cy="1737859"/>
            </a:xfrm>
            <a:prstGeom prst="line">
              <a:avLst/>
            </a:prstGeom>
            <a:noFill/>
            <a:ln w="28575">
              <a:solidFill>
                <a:schemeClr val="accent6"/>
              </a:solidFill>
              <a:miter lim="800000"/>
              <a:headEnd type="none"/>
              <a:tailEnd type="oval" w="med" len="med"/>
            </a:ln>
            <a:effectLst/>
          </p:spPr>
          <p:txBody>
            <a:bodyPr wrap="none"/>
            <a:lstStyle/>
            <a:p>
              <a:pPr eaLnBrk="1" fontAlgn="auto" hangingPunct="1">
                <a:spcBef>
                  <a:spcPts val="0"/>
                </a:spcBef>
                <a:spcAft>
                  <a:spcPts val="0"/>
                </a:spcAft>
                <a:defRPr/>
              </a:pPr>
              <a:endParaRPr kumimoji="0" lang="ja-JP" altLang="en-US" sz="1600" kern="0">
                <a:solidFill>
                  <a:sysClr val="windowText" lastClr="000000"/>
                </a:solidFill>
                <a:latin typeface="Arial" charset="0"/>
                <a:ea typeface="ＭＳ Ｐゴシック" charset="-128"/>
              </a:endParaRPr>
            </a:p>
          </p:txBody>
        </p:sp>
        <p:sp>
          <p:nvSpPr>
            <p:cNvPr id="4666" name="Line 257"/>
            <p:cNvSpPr>
              <a:spLocks noChangeShapeType="1"/>
            </p:cNvSpPr>
            <p:nvPr/>
          </p:nvSpPr>
          <p:spPr bwMode="auto">
            <a:xfrm flipV="1">
              <a:off x="3772693" y="2516381"/>
              <a:ext cx="0" cy="1737859"/>
            </a:xfrm>
            <a:prstGeom prst="line">
              <a:avLst/>
            </a:prstGeom>
            <a:noFill/>
            <a:ln w="28575">
              <a:solidFill>
                <a:schemeClr val="accent6"/>
              </a:solidFill>
              <a:miter lim="800000"/>
              <a:headEnd type="none"/>
              <a:tailEnd type="oval" w="med" len="med"/>
            </a:ln>
            <a:effectLst/>
          </p:spPr>
          <p:txBody>
            <a:bodyPr wrap="none"/>
            <a:lstStyle/>
            <a:p>
              <a:pPr eaLnBrk="1" fontAlgn="auto" hangingPunct="1">
                <a:spcBef>
                  <a:spcPts val="0"/>
                </a:spcBef>
                <a:spcAft>
                  <a:spcPts val="0"/>
                </a:spcAft>
                <a:defRPr/>
              </a:pPr>
              <a:endParaRPr kumimoji="0" lang="ja-JP" altLang="en-US" sz="1600" kern="0">
                <a:solidFill>
                  <a:sysClr val="windowText" lastClr="000000"/>
                </a:solidFill>
                <a:latin typeface="Arial" charset="0"/>
                <a:ea typeface="ＭＳ Ｐゴシック" charset="-128"/>
              </a:endParaRPr>
            </a:p>
          </p:txBody>
        </p:sp>
        <p:sp>
          <p:nvSpPr>
            <p:cNvPr id="4667" name="Line 254"/>
            <p:cNvSpPr>
              <a:spLocks noChangeShapeType="1"/>
            </p:cNvSpPr>
            <p:nvPr/>
          </p:nvSpPr>
          <p:spPr bwMode="auto">
            <a:xfrm flipV="1">
              <a:off x="1575224" y="2516381"/>
              <a:ext cx="0" cy="1737859"/>
            </a:xfrm>
            <a:prstGeom prst="line">
              <a:avLst/>
            </a:prstGeom>
            <a:noFill/>
            <a:ln w="28575">
              <a:solidFill>
                <a:schemeClr val="accent6"/>
              </a:solidFill>
              <a:miter lim="800000"/>
              <a:headEnd type="none"/>
              <a:tailEnd type="oval" w="med" len="med"/>
            </a:ln>
            <a:effectLst/>
          </p:spPr>
          <p:txBody>
            <a:bodyPr wrap="none"/>
            <a:lstStyle/>
            <a:p>
              <a:pPr eaLnBrk="1" fontAlgn="auto" hangingPunct="1">
                <a:spcBef>
                  <a:spcPts val="0"/>
                </a:spcBef>
                <a:spcAft>
                  <a:spcPts val="0"/>
                </a:spcAft>
                <a:defRPr/>
              </a:pPr>
              <a:endParaRPr kumimoji="0" lang="ja-JP" altLang="en-US" sz="1600" kern="0">
                <a:solidFill>
                  <a:sysClr val="windowText" lastClr="000000"/>
                </a:solidFill>
                <a:latin typeface="Arial" charset="0"/>
                <a:ea typeface="ＭＳ Ｐゴシック" charset="-128"/>
              </a:endParaRPr>
            </a:p>
          </p:txBody>
        </p:sp>
        <p:sp>
          <p:nvSpPr>
            <p:cNvPr id="4668" name="Line 255"/>
            <p:cNvSpPr>
              <a:spLocks noChangeShapeType="1"/>
            </p:cNvSpPr>
            <p:nvPr/>
          </p:nvSpPr>
          <p:spPr bwMode="auto">
            <a:xfrm flipV="1">
              <a:off x="1764786" y="2516381"/>
              <a:ext cx="0" cy="1737859"/>
            </a:xfrm>
            <a:prstGeom prst="line">
              <a:avLst/>
            </a:prstGeom>
            <a:noFill/>
            <a:ln w="28575">
              <a:solidFill>
                <a:schemeClr val="accent6"/>
              </a:solidFill>
              <a:miter lim="800000"/>
              <a:headEnd type="none"/>
              <a:tailEnd type="oval" w="med" len="med"/>
            </a:ln>
            <a:effectLst/>
          </p:spPr>
          <p:txBody>
            <a:bodyPr wrap="none"/>
            <a:lstStyle/>
            <a:p>
              <a:pPr eaLnBrk="1" fontAlgn="auto" hangingPunct="1">
                <a:spcBef>
                  <a:spcPts val="0"/>
                </a:spcBef>
                <a:spcAft>
                  <a:spcPts val="0"/>
                </a:spcAft>
                <a:defRPr/>
              </a:pPr>
              <a:endParaRPr kumimoji="0" lang="ja-JP" altLang="en-US" sz="1600" kern="0">
                <a:solidFill>
                  <a:sysClr val="windowText" lastClr="000000"/>
                </a:solidFill>
                <a:latin typeface="Arial" charset="0"/>
                <a:ea typeface="ＭＳ Ｐゴシック" charset="-128"/>
              </a:endParaRPr>
            </a:p>
          </p:txBody>
        </p:sp>
        <p:sp>
          <p:nvSpPr>
            <p:cNvPr id="4669" name="Line 256"/>
            <p:cNvSpPr>
              <a:spLocks noChangeShapeType="1"/>
            </p:cNvSpPr>
            <p:nvPr/>
          </p:nvSpPr>
          <p:spPr bwMode="auto">
            <a:xfrm flipV="1">
              <a:off x="1668547" y="2516381"/>
              <a:ext cx="0" cy="1737859"/>
            </a:xfrm>
            <a:prstGeom prst="line">
              <a:avLst/>
            </a:prstGeom>
            <a:noFill/>
            <a:ln w="28575">
              <a:solidFill>
                <a:schemeClr val="accent6"/>
              </a:solidFill>
              <a:miter lim="800000"/>
              <a:headEnd type="none"/>
              <a:tailEnd type="oval" w="med" len="med"/>
            </a:ln>
            <a:effectLst/>
          </p:spPr>
          <p:txBody>
            <a:bodyPr wrap="none"/>
            <a:lstStyle/>
            <a:p>
              <a:pPr eaLnBrk="1" fontAlgn="auto" hangingPunct="1">
                <a:spcBef>
                  <a:spcPts val="0"/>
                </a:spcBef>
                <a:spcAft>
                  <a:spcPts val="0"/>
                </a:spcAft>
                <a:defRPr/>
              </a:pPr>
              <a:endParaRPr kumimoji="0" lang="ja-JP" altLang="en-US" sz="1600" kern="0">
                <a:solidFill>
                  <a:sysClr val="windowText" lastClr="000000"/>
                </a:solidFill>
                <a:latin typeface="Arial" charset="0"/>
                <a:ea typeface="ＭＳ Ｐゴシック" charset="-128"/>
              </a:endParaRPr>
            </a:p>
          </p:txBody>
        </p:sp>
        <p:sp>
          <p:nvSpPr>
            <p:cNvPr id="4670" name="Line 257"/>
            <p:cNvSpPr>
              <a:spLocks noChangeShapeType="1"/>
            </p:cNvSpPr>
            <p:nvPr/>
          </p:nvSpPr>
          <p:spPr bwMode="auto">
            <a:xfrm flipV="1">
              <a:off x="1861026" y="2516381"/>
              <a:ext cx="0" cy="1737859"/>
            </a:xfrm>
            <a:prstGeom prst="line">
              <a:avLst/>
            </a:prstGeom>
            <a:noFill/>
            <a:ln w="28575">
              <a:solidFill>
                <a:schemeClr val="accent6"/>
              </a:solidFill>
              <a:miter lim="800000"/>
              <a:headEnd type="none"/>
              <a:tailEnd type="oval" w="med" len="med"/>
            </a:ln>
            <a:effectLst/>
          </p:spPr>
          <p:txBody>
            <a:bodyPr wrap="none"/>
            <a:lstStyle/>
            <a:p>
              <a:pPr eaLnBrk="1" fontAlgn="auto" hangingPunct="1">
                <a:spcBef>
                  <a:spcPts val="0"/>
                </a:spcBef>
                <a:spcAft>
                  <a:spcPts val="0"/>
                </a:spcAft>
                <a:defRPr/>
              </a:pPr>
              <a:endParaRPr kumimoji="0" lang="ja-JP" altLang="en-US" sz="1600" kern="0">
                <a:solidFill>
                  <a:sysClr val="windowText" lastClr="000000"/>
                </a:solidFill>
                <a:latin typeface="Arial" charset="0"/>
                <a:ea typeface="ＭＳ Ｐゴシック" charset="-128"/>
              </a:endParaRPr>
            </a:p>
          </p:txBody>
        </p:sp>
        <p:cxnSp>
          <p:nvCxnSpPr>
            <p:cNvPr id="28102" name="直線コネクタ 28101"/>
            <p:cNvCxnSpPr/>
            <p:nvPr/>
          </p:nvCxnSpPr>
          <p:spPr bwMode="auto">
            <a:xfrm flipV="1">
              <a:off x="1116608" y="4251109"/>
              <a:ext cx="3239368" cy="3132"/>
            </a:xfrm>
            <a:prstGeom prst="line">
              <a:avLst/>
            </a:prstGeom>
            <a:solidFill>
              <a:srgbClr val="00B8FF"/>
            </a:solidFill>
            <a:ln w="28575" cap="flat" cmpd="sng" algn="ctr">
              <a:solidFill>
                <a:schemeClr val="accent4"/>
              </a:solidFill>
              <a:prstDash val="solid"/>
              <a:round/>
              <a:headEnd type="none" w="med" len="med"/>
              <a:tailEnd type="none" w="med" len="med"/>
            </a:ln>
            <a:effectLst/>
          </p:spPr>
        </p:cxnSp>
      </p:grpSp>
      <p:cxnSp>
        <p:nvCxnSpPr>
          <p:cNvPr id="4789" name="直線コネクタ 4788"/>
          <p:cNvCxnSpPr/>
          <p:nvPr/>
        </p:nvCxnSpPr>
        <p:spPr bwMode="auto">
          <a:xfrm flipV="1">
            <a:off x="5350157" y="5719375"/>
            <a:ext cx="2927087" cy="4217"/>
          </a:xfrm>
          <a:prstGeom prst="line">
            <a:avLst/>
          </a:prstGeom>
          <a:solidFill>
            <a:srgbClr val="00B8FF"/>
          </a:solidFill>
          <a:ln w="28575" cap="flat" cmpd="sng" algn="ctr">
            <a:solidFill>
              <a:schemeClr val="accent4"/>
            </a:solidFill>
            <a:prstDash val="solid"/>
            <a:round/>
            <a:headEnd type="none" w="med" len="med"/>
            <a:tailEnd type="none" w="med" len="med"/>
          </a:ln>
          <a:effectLst/>
        </p:spPr>
      </p:cxnSp>
      <p:sp>
        <p:nvSpPr>
          <p:cNvPr id="4791" name="Rectangle 4633"/>
          <p:cNvSpPr>
            <a:spLocks noChangeArrowheads="1"/>
          </p:cNvSpPr>
          <p:nvPr/>
        </p:nvSpPr>
        <p:spPr bwMode="auto">
          <a:xfrm>
            <a:off x="8112707" y="5762033"/>
            <a:ext cx="275717" cy="184666"/>
          </a:xfrm>
          <a:prstGeom prst="rect">
            <a:avLst/>
          </a:prstGeom>
          <a:noFill/>
          <a:ln w="9525">
            <a:solidFill>
              <a:schemeClr val="bg1"/>
            </a:solidFill>
            <a:miter lim="800000"/>
            <a:headEnd/>
            <a:tailEnd/>
          </a:ln>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200" b="0" i="0" u="none" strike="noStrike" cap="none" normalizeH="0" baseline="0" dirty="0" smtClean="0">
                <a:ln>
                  <a:noFill/>
                </a:ln>
                <a:solidFill>
                  <a:srgbClr val="000000"/>
                </a:solidFill>
                <a:effectLst/>
                <a:latin typeface="times" panose="02020603050405020304" pitchFamily="18" charset="0"/>
              </a:rPr>
              <a:t>time</a:t>
            </a:r>
            <a:endParaRPr kumimoji="0" lang="ja-JP" altLang="ja-JP" b="0" i="0" u="none" strike="noStrike" cap="none" normalizeH="0" baseline="0" dirty="0" smtClean="0">
              <a:ln>
                <a:noFill/>
              </a:ln>
              <a:solidFill>
                <a:schemeClr val="tx1"/>
              </a:solidFill>
              <a:effectLst/>
              <a:latin typeface="Arial" panose="020B0604020202020204" pitchFamily="34" charset="0"/>
            </a:endParaRPr>
          </a:p>
        </p:txBody>
      </p:sp>
      <p:grpSp>
        <p:nvGrpSpPr>
          <p:cNvPr id="28143" name="グループ化 28142"/>
          <p:cNvGrpSpPr/>
          <p:nvPr/>
        </p:nvGrpSpPr>
        <p:grpSpPr>
          <a:xfrm>
            <a:off x="5663291" y="5287762"/>
            <a:ext cx="2304639" cy="863226"/>
            <a:chOff x="-4005263" y="1801813"/>
            <a:chExt cx="13408026" cy="6329363"/>
          </a:xfrm>
        </p:grpSpPr>
        <p:sp>
          <p:nvSpPr>
            <p:cNvPr id="4783" name="Freeform 4699"/>
            <p:cNvSpPr>
              <a:spLocks/>
            </p:cNvSpPr>
            <p:nvPr/>
          </p:nvSpPr>
          <p:spPr bwMode="auto">
            <a:xfrm>
              <a:off x="-4005263" y="1801813"/>
              <a:ext cx="3325813" cy="6329363"/>
            </a:xfrm>
            <a:custGeom>
              <a:avLst/>
              <a:gdLst>
                <a:gd name="T0" fmla="*/ 32 w 2095"/>
                <a:gd name="T1" fmla="*/ 554 h 3987"/>
                <a:gd name="T2" fmla="*/ 80 w 2095"/>
                <a:gd name="T3" fmla="*/ 3602 h 3987"/>
                <a:gd name="T4" fmla="*/ 128 w 2095"/>
                <a:gd name="T5" fmla="*/ 152 h 3987"/>
                <a:gd name="T6" fmla="*/ 176 w 2095"/>
                <a:gd name="T7" fmla="*/ 3987 h 3987"/>
                <a:gd name="T8" fmla="*/ 232 w 2095"/>
                <a:gd name="T9" fmla="*/ 168 h 3987"/>
                <a:gd name="T10" fmla="*/ 280 w 2095"/>
                <a:gd name="T11" fmla="*/ 3089 h 3987"/>
                <a:gd name="T12" fmla="*/ 328 w 2095"/>
                <a:gd name="T13" fmla="*/ 2190 h 3987"/>
                <a:gd name="T14" fmla="*/ 376 w 2095"/>
                <a:gd name="T15" fmla="*/ 441 h 3987"/>
                <a:gd name="T16" fmla="*/ 424 w 2095"/>
                <a:gd name="T17" fmla="*/ 3939 h 3987"/>
                <a:gd name="T18" fmla="*/ 480 w 2095"/>
                <a:gd name="T19" fmla="*/ 1332 h 3987"/>
                <a:gd name="T20" fmla="*/ 528 w 2095"/>
                <a:gd name="T21" fmla="*/ 586 h 3987"/>
                <a:gd name="T22" fmla="*/ 576 w 2095"/>
                <a:gd name="T23" fmla="*/ 3787 h 3987"/>
                <a:gd name="T24" fmla="*/ 624 w 2095"/>
                <a:gd name="T25" fmla="*/ 2431 h 3987"/>
                <a:gd name="T26" fmla="*/ 672 w 2095"/>
                <a:gd name="T27" fmla="*/ 8 h 3987"/>
                <a:gd name="T28" fmla="*/ 728 w 2095"/>
                <a:gd name="T29" fmla="*/ 1797 h 3987"/>
                <a:gd name="T30" fmla="*/ 776 w 2095"/>
                <a:gd name="T31" fmla="*/ 3947 h 3987"/>
                <a:gd name="T32" fmla="*/ 824 w 2095"/>
                <a:gd name="T33" fmla="*/ 2800 h 3987"/>
                <a:gd name="T34" fmla="*/ 872 w 2095"/>
                <a:gd name="T35" fmla="*/ 521 h 3987"/>
                <a:gd name="T36" fmla="*/ 920 w 2095"/>
                <a:gd name="T37" fmla="*/ 152 h 3987"/>
                <a:gd name="T38" fmla="*/ 976 w 2095"/>
                <a:gd name="T39" fmla="*/ 1693 h 3987"/>
                <a:gd name="T40" fmla="*/ 1024 w 2095"/>
                <a:gd name="T41" fmla="*/ 3370 h 3987"/>
                <a:gd name="T42" fmla="*/ 1072 w 2095"/>
                <a:gd name="T43" fmla="*/ 3987 h 3987"/>
                <a:gd name="T44" fmla="*/ 1120 w 2095"/>
                <a:gd name="T45" fmla="*/ 3538 h 3987"/>
                <a:gd name="T46" fmla="*/ 1168 w 2095"/>
                <a:gd name="T47" fmla="*/ 2583 h 3987"/>
                <a:gd name="T48" fmla="*/ 1224 w 2095"/>
                <a:gd name="T49" fmla="*/ 1653 h 3987"/>
                <a:gd name="T50" fmla="*/ 1272 w 2095"/>
                <a:gd name="T51" fmla="*/ 979 h 3987"/>
                <a:gd name="T52" fmla="*/ 1320 w 2095"/>
                <a:gd name="T53" fmla="*/ 586 h 3987"/>
                <a:gd name="T54" fmla="*/ 1368 w 2095"/>
                <a:gd name="T55" fmla="*/ 401 h 3987"/>
                <a:gd name="T56" fmla="*/ 1416 w 2095"/>
                <a:gd name="T57" fmla="*/ 361 h 3987"/>
                <a:gd name="T58" fmla="*/ 1472 w 2095"/>
                <a:gd name="T59" fmla="*/ 457 h 3987"/>
                <a:gd name="T60" fmla="*/ 1520 w 2095"/>
                <a:gd name="T61" fmla="*/ 730 h 3987"/>
                <a:gd name="T62" fmla="*/ 1567 w 2095"/>
                <a:gd name="T63" fmla="*/ 1243 h 3987"/>
                <a:gd name="T64" fmla="*/ 1615 w 2095"/>
                <a:gd name="T65" fmla="*/ 2046 h 3987"/>
                <a:gd name="T66" fmla="*/ 1663 w 2095"/>
                <a:gd name="T67" fmla="*/ 3033 h 3987"/>
                <a:gd name="T68" fmla="*/ 1719 w 2095"/>
                <a:gd name="T69" fmla="*/ 3835 h 3987"/>
                <a:gd name="T70" fmla="*/ 1767 w 2095"/>
                <a:gd name="T71" fmla="*/ 3867 h 3987"/>
                <a:gd name="T72" fmla="*/ 1815 w 2095"/>
                <a:gd name="T73" fmla="*/ 2712 h 3987"/>
                <a:gd name="T74" fmla="*/ 1863 w 2095"/>
                <a:gd name="T75" fmla="*/ 874 h 3987"/>
                <a:gd name="T76" fmla="*/ 1911 w 2095"/>
                <a:gd name="T77" fmla="*/ 8 h 3987"/>
                <a:gd name="T78" fmla="*/ 1967 w 2095"/>
                <a:gd name="T79" fmla="*/ 1428 h 3987"/>
                <a:gd name="T80" fmla="*/ 2015 w 2095"/>
                <a:gd name="T81" fmla="*/ 3674 h 3987"/>
                <a:gd name="T82" fmla="*/ 2063 w 2095"/>
                <a:gd name="T83" fmla="*/ 3321 h 3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95" h="3987">
                  <a:moveTo>
                    <a:pt x="0" y="586"/>
                  </a:moveTo>
                  <a:lnTo>
                    <a:pt x="16" y="3410"/>
                  </a:lnTo>
                  <a:lnTo>
                    <a:pt x="32" y="554"/>
                  </a:lnTo>
                  <a:lnTo>
                    <a:pt x="48" y="3482"/>
                  </a:lnTo>
                  <a:lnTo>
                    <a:pt x="64" y="449"/>
                  </a:lnTo>
                  <a:lnTo>
                    <a:pt x="80" y="3602"/>
                  </a:lnTo>
                  <a:lnTo>
                    <a:pt x="96" y="313"/>
                  </a:lnTo>
                  <a:lnTo>
                    <a:pt x="112" y="3755"/>
                  </a:lnTo>
                  <a:lnTo>
                    <a:pt x="128" y="152"/>
                  </a:lnTo>
                  <a:lnTo>
                    <a:pt x="144" y="3907"/>
                  </a:lnTo>
                  <a:lnTo>
                    <a:pt x="160" y="32"/>
                  </a:lnTo>
                  <a:lnTo>
                    <a:pt x="176" y="3987"/>
                  </a:lnTo>
                  <a:lnTo>
                    <a:pt x="192" y="8"/>
                  </a:lnTo>
                  <a:lnTo>
                    <a:pt x="208" y="3923"/>
                  </a:lnTo>
                  <a:lnTo>
                    <a:pt x="232" y="168"/>
                  </a:lnTo>
                  <a:lnTo>
                    <a:pt x="248" y="3642"/>
                  </a:lnTo>
                  <a:lnTo>
                    <a:pt x="264" y="586"/>
                  </a:lnTo>
                  <a:lnTo>
                    <a:pt x="280" y="3089"/>
                  </a:lnTo>
                  <a:lnTo>
                    <a:pt x="296" y="1276"/>
                  </a:lnTo>
                  <a:lnTo>
                    <a:pt x="312" y="2270"/>
                  </a:lnTo>
                  <a:lnTo>
                    <a:pt x="328" y="2190"/>
                  </a:lnTo>
                  <a:lnTo>
                    <a:pt x="344" y="1308"/>
                  </a:lnTo>
                  <a:lnTo>
                    <a:pt x="360" y="3145"/>
                  </a:lnTo>
                  <a:lnTo>
                    <a:pt x="376" y="441"/>
                  </a:lnTo>
                  <a:lnTo>
                    <a:pt x="392" y="3835"/>
                  </a:lnTo>
                  <a:lnTo>
                    <a:pt x="408" y="8"/>
                  </a:lnTo>
                  <a:lnTo>
                    <a:pt x="424" y="3939"/>
                  </a:lnTo>
                  <a:lnTo>
                    <a:pt x="440" y="289"/>
                  </a:lnTo>
                  <a:lnTo>
                    <a:pt x="456" y="3257"/>
                  </a:lnTo>
                  <a:lnTo>
                    <a:pt x="480" y="1332"/>
                  </a:lnTo>
                  <a:lnTo>
                    <a:pt x="496" y="1941"/>
                  </a:lnTo>
                  <a:lnTo>
                    <a:pt x="512" y="2768"/>
                  </a:lnTo>
                  <a:lnTo>
                    <a:pt x="528" y="586"/>
                  </a:lnTo>
                  <a:lnTo>
                    <a:pt x="544" y="3843"/>
                  </a:lnTo>
                  <a:lnTo>
                    <a:pt x="560" y="0"/>
                  </a:lnTo>
                  <a:lnTo>
                    <a:pt x="576" y="3787"/>
                  </a:lnTo>
                  <a:lnTo>
                    <a:pt x="592" y="730"/>
                  </a:lnTo>
                  <a:lnTo>
                    <a:pt x="608" y="2463"/>
                  </a:lnTo>
                  <a:lnTo>
                    <a:pt x="624" y="2431"/>
                  </a:lnTo>
                  <a:lnTo>
                    <a:pt x="640" y="722"/>
                  </a:lnTo>
                  <a:lnTo>
                    <a:pt x="656" y="3835"/>
                  </a:lnTo>
                  <a:lnTo>
                    <a:pt x="672" y="8"/>
                  </a:lnTo>
                  <a:lnTo>
                    <a:pt x="688" y="3626"/>
                  </a:lnTo>
                  <a:lnTo>
                    <a:pt x="704" y="1155"/>
                  </a:lnTo>
                  <a:lnTo>
                    <a:pt x="728" y="1797"/>
                  </a:lnTo>
                  <a:lnTo>
                    <a:pt x="744" y="3193"/>
                  </a:lnTo>
                  <a:lnTo>
                    <a:pt x="760" y="136"/>
                  </a:lnTo>
                  <a:lnTo>
                    <a:pt x="776" y="3947"/>
                  </a:lnTo>
                  <a:lnTo>
                    <a:pt x="792" y="586"/>
                  </a:lnTo>
                  <a:lnTo>
                    <a:pt x="808" y="2367"/>
                  </a:lnTo>
                  <a:lnTo>
                    <a:pt x="824" y="2800"/>
                  </a:lnTo>
                  <a:lnTo>
                    <a:pt x="840" y="281"/>
                  </a:lnTo>
                  <a:lnTo>
                    <a:pt x="856" y="3979"/>
                  </a:lnTo>
                  <a:lnTo>
                    <a:pt x="872" y="521"/>
                  </a:lnTo>
                  <a:lnTo>
                    <a:pt x="888" y="2335"/>
                  </a:lnTo>
                  <a:lnTo>
                    <a:pt x="904" y="2944"/>
                  </a:lnTo>
                  <a:lnTo>
                    <a:pt x="920" y="152"/>
                  </a:lnTo>
                  <a:lnTo>
                    <a:pt x="936" y="3899"/>
                  </a:lnTo>
                  <a:lnTo>
                    <a:pt x="952" y="931"/>
                  </a:lnTo>
                  <a:lnTo>
                    <a:pt x="976" y="1693"/>
                  </a:lnTo>
                  <a:lnTo>
                    <a:pt x="992" y="3538"/>
                  </a:lnTo>
                  <a:lnTo>
                    <a:pt x="1008" y="0"/>
                  </a:lnTo>
                  <a:lnTo>
                    <a:pt x="1024" y="3370"/>
                  </a:lnTo>
                  <a:lnTo>
                    <a:pt x="1040" y="2006"/>
                  </a:lnTo>
                  <a:lnTo>
                    <a:pt x="1056" y="586"/>
                  </a:lnTo>
                  <a:lnTo>
                    <a:pt x="1072" y="3987"/>
                  </a:lnTo>
                  <a:lnTo>
                    <a:pt x="1088" y="618"/>
                  </a:lnTo>
                  <a:lnTo>
                    <a:pt x="1104" y="1885"/>
                  </a:lnTo>
                  <a:lnTo>
                    <a:pt x="1120" y="3538"/>
                  </a:lnTo>
                  <a:lnTo>
                    <a:pt x="1136" y="24"/>
                  </a:lnTo>
                  <a:lnTo>
                    <a:pt x="1152" y="3057"/>
                  </a:lnTo>
                  <a:lnTo>
                    <a:pt x="1168" y="2583"/>
                  </a:lnTo>
                  <a:lnTo>
                    <a:pt x="1184" y="152"/>
                  </a:lnTo>
                  <a:lnTo>
                    <a:pt x="1200" y="3747"/>
                  </a:lnTo>
                  <a:lnTo>
                    <a:pt x="1224" y="1653"/>
                  </a:lnTo>
                  <a:lnTo>
                    <a:pt x="1240" y="650"/>
                  </a:lnTo>
                  <a:lnTo>
                    <a:pt x="1256" y="3979"/>
                  </a:lnTo>
                  <a:lnTo>
                    <a:pt x="1272" y="979"/>
                  </a:lnTo>
                  <a:lnTo>
                    <a:pt x="1288" y="1187"/>
                  </a:lnTo>
                  <a:lnTo>
                    <a:pt x="1304" y="3947"/>
                  </a:lnTo>
                  <a:lnTo>
                    <a:pt x="1320" y="586"/>
                  </a:lnTo>
                  <a:lnTo>
                    <a:pt x="1336" y="1596"/>
                  </a:lnTo>
                  <a:lnTo>
                    <a:pt x="1352" y="3851"/>
                  </a:lnTo>
                  <a:lnTo>
                    <a:pt x="1368" y="401"/>
                  </a:lnTo>
                  <a:lnTo>
                    <a:pt x="1384" y="1797"/>
                  </a:lnTo>
                  <a:lnTo>
                    <a:pt x="1400" y="3803"/>
                  </a:lnTo>
                  <a:lnTo>
                    <a:pt x="1416" y="361"/>
                  </a:lnTo>
                  <a:lnTo>
                    <a:pt x="1432" y="1789"/>
                  </a:lnTo>
                  <a:lnTo>
                    <a:pt x="1448" y="3835"/>
                  </a:lnTo>
                  <a:lnTo>
                    <a:pt x="1472" y="457"/>
                  </a:lnTo>
                  <a:lnTo>
                    <a:pt x="1488" y="1556"/>
                  </a:lnTo>
                  <a:lnTo>
                    <a:pt x="1504" y="3931"/>
                  </a:lnTo>
                  <a:lnTo>
                    <a:pt x="1520" y="730"/>
                  </a:lnTo>
                  <a:lnTo>
                    <a:pt x="1535" y="1131"/>
                  </a:lnTo>
                  <a:lnTo>
                    <a:pt x="1551" y="3987"/>
                  </a:lnTo>
                  <a:lnTo>
                    <a:pt x="1567" y="1243"/>
                  </a:lnTo>
                  <a:lnTo>
                    <a:pt x="1583" y="586"/>
                  </a:lnTo>
                  <a:lnTo>
                    <a:pt x="1599" y="3827"/>
                  </a:lnTo>
                  <a:lnTo>
                    <a:pt x="1615" y="2046"/>
                  </a:lnTo>
                  <a:lnTo>
                    <a:pt x="1631" y="112"/>
                  </a:lnTo>
                  <a:lnTo>
                    <a:pt x="1647" y="3257"/>
                  </a:lnTo>
                  <a:lnTo>
                    <a:pt x="1663" y="3033"/>
                  </a:lnTo>
                  <a:lnTo>
                    <a:pt x="1679" y="48"/>
                  </a:lnTo>
                  <a:lnTo>
                    <a:pt x="1695" y="2174"/>
                  </a:lnTo>
                  <a:lnTo>
                    <a:pt x="1719" y="3835"/>
                  </a:lnTo>
                  <a:lnTo>
                    <a:pt x="1735" y="738"/>
                  </a:lnTo>
                  <a:lnTo>
                    <a:pt x="1751" y="842"/>
                  </a:lnTo>
                  <a:lnTo>
                    <a:pt x="1767" y="3867"/>
                  </a:lnTo>
                  <a:lnTo>
                    <a:pt x="1783" y="2190"/>
                  </a:lnTo>
                  <a:lnTo>
                    <a:pt x="1799" y="24"/>
                  </a:lnTo>
                  <a:lnTo>
                    <a:pt x="1815" y="2712"/>
                  </a:lnTo>
                  <a:lnTo>
                    <a:pt x="1831" y="3658"/>
                  </a:lnTo>
                  <a:lnTo>
                    <a:pt x="1847" y="586"/>
                  </a:lnTo>
                  <a:lnTo>
                    <a:pt x="1863" y="874"/>
                  </a:lnTo>
                  <a:lnTo>
                    <a:pt x="1879" y="3819"/>
                  </a:lnTo>
                  <a:lnTo>
                    <a:pt x="1895" y="2487"/>
                  </a:lnTo>
                  <a:lnTo>
                    <a:pt x="1911" y="8"/>
                  </a:lnTo>
                  <a:lnTo>
                    <a:pt x="1927" y="2078"/>
                  </a:lnTo>
                  <a:lnTo>
                    <a:pt x="1943" y="3955"/>
                  </a:lnTo>
                  <a:lnTo>
                    <a:pt x="1967" y="1428"/>
                  </a:lnTo>
                  <a:lnTo>
                    <a:pt x="1983" y="152"/>
                  </a:lnTo>
                  <a:lnTo>
                    <a:pt x="1999" y="2920"/>
                  </a:lnTo>
                  <a:lnTo>
                    <a:pt x="2015" y="3674"/>
                  </a:lnTo>
                  <a:lnTo>
                    <a:pt x="2031" y="818"/>
                  </a:lnTo>
                  <a:lnTo>
                    <a:pt x="2047" y="449"/>
                  </a:lnTo>
                  <a:lnTo>
                    <a:pt x="2063" y="3321"/>
                  </a:lnTo>
                  <a:lnTo>
                    <a:pt x="2079" y="3434"/>
                  </a:lnTo>
                  <a:lnTo>
                    <a:pt x="2095" y="594"/>
                  </a:lnTo>
                </a:path>
              </a:pathLst>
            </a:custGeom>
            <a:noFill/>
            <a:ln w="0">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600"/>
            </a:p>
          </p:txBody>
        </p:sp>
        <p:sp>
          <p:nvSpPr>
            <p:cNvPr id="4784" name="Freeform 4700"/>
            <p:cNvSpPr>
              <a:spLocks/>
            </p:cNvSpPr>
            <p:nvPr/>
          </p:nvSpPr>
          <p:spPr bwMode="auto">
            <a:xfrm>
              <a:off x="-679450" y="1801813"/>
              <a:ext cx="3340100" cy="6329363"/>
            </a:xfrm>
            <a:custGeom>
              <a:avLst/>
              <a:gdLst>
                <a:gd name="T0" fmla="*/ 32 w 2104"/>
                <a:gd name="T1" fmla="*/ 3394 h 3987"/>
                <a:gd name="T2" fmla="*/ 80 w 2104"/>
                <a:gd name="T3" fmla="*/ 449 h 3987"/>
                <a:gd name="T4" fmla="*/ 136 w 2104"/>
                <a:gd name="T5" fmla="*/ 1067 h 3987"/>
                <a:gd name="T6" fmla="*/ 184 w 2104"/>
                <a:gd name="T7" fmla="*/ 3955 h 3987"/>
                <a:gd name="T8" fmla="*/ 232 w 2104"/>
                <a:gd name="T9" fmla="*/ 1500 h 3987"/>
                <a:gd name="T10" fmla="*/ 280 w 2104"/>
                <a:gd name="T11" fmla="*/ 586 h 3987"/>
                <a:gd name="T12" fmla="*/ 328 w 2104"/>
                <a:gd name="T13" fmla="*/ 3963 h 3987"/>
                <a:gd name="T14" fmla="*/ 384 w 2104"/>
                <a:gd name="T15" fmla="*/ 842 h 3987"/>
                <a:gd name="T16" fmla="*/ 432 w 2104"/>
                <a:gd name="T17" fmla="*/ 1813 h 3987"/>
                <a:gd name="T18" fmla="*/ 480 w 2104"/>
                <a:gd name="T19" fmla="*/ 3257 h 3987"/>
                <a:gd name="T20" fmla="*/ 528 w 2104"/>
                <a:gd name="T21" fmla="*/ 160 h 3987"/>
                <a:gd name="T22" fmla="*/ 576 w 2104"/>
                <a:gd name="T23" fmla="*/ 3987 h 3987"/>
                <a:gd name="T24" fmla="*/ 632 w 2104"/>
                <a:gd name="T25" fmla="*/ 56 h 3987"/>
                <a:gd name="T26" fmla="*/ 680 w 2104"/>
                <a:gd name="T27" fmla="*/ 3835 h 3987"/>
                <a:gd name="T28" fmla="*/ 728 w 2104"/>
                <a:gd name="T29" fmla="*/ 184 h 3987"/>
                <a:gd name="T30" fmla="*/ 776 w 2104"/>
                <a:gd name="T31" fmla="*/ 3851 h 3987"/>
                <a:gd name="T32" fmla="*/ 824 w 2104"/>
                <a:gd name="T33" fmla="*/ 40 h 3987"/>
                <a:gd name="T34" fmla="*/ 880 w 2104"/>
                <a:gd name="T35" fmla="*/ 3979 h 3987"/>
                <a:gd name="T36" fmla="*/ 928 w 2104"/>
                <a:gd name="T37" fmla="*/ 241 h 3987"/>
                <a:gd name="T38" fmla="*/ 976 w 2104"/>
                <a:gd name="T39" fmla="*/ 3057 h 3987"/>
                <a:gd name="T40" fmla="*/ 1024 w 2104"/>
                <a:gd name="T41" fmla="*/ 2102 h 3987"/>
                <a:gd name="T42" fmla="*/ 1072 w 2104"/>
                <a:gd name="T43" fmla="*/ 586 h 3987"/>
                <a:gd name="T44" fmla="*/ 1128 w 2104"/>
                <a:gd name="T45" fmla="*/ 3987 h 3987"/>
                <a:gd name="T46" fmla="*/ 1176 w 2104"/>
                <a:gd name="T47" fmla="*/ 931 h 3987"/>
                <a:gd name="T48" fmla="*/ 1224 w 2104"/>
                <a:gd name="T49" fmla="*/ 1043 h 3987"/>
                <a:gd name="T50" fmla="*/ 1272 w 2104"/>
                <a:gd name="T51" fmla="*/ 3979 h 3987"/>
                <a:gd name="T52" fmla="*/ 1320 w 2104"/>
                <a:gd name="T53" fmla="*/ 1621 h 3987"/>
                <a:gd name="T54" fmla="*/ 1376 w 2104"/>
                <a:gd name="T55" fmla="*/ 136 h 3987"/>
                <a:gd name="T56" fmla="*/ 1424 w 2104"/>
                <a:gd name="T57" fmla="*/ 2832 h 3987"/>
                <a:gd name="T58" fmla="*/ 1472 w 2104"/>
                <a:gd name="T59" fmla="*/ 3835 h 3987"/>
                <a:gd name="T60" fmla="*/ 1520 w 2104"/>
                <a:gd name="T61" fmla="*/ 1524 h 3987"/>
                <a:gd name="T62" fmla="*/ 1568 w 2104"/>
                <a:gd name="T63" fmla="*/ 0 h 3987"/>
                <a:gd name="T64" fmla="*/ 1624 w 2104"/>
                <a:gd name="T65" fmla="*/ 1219 h 3987"/>
                <a:gd name="T66" fmla="*/ 1672 w 2104"/>
                <a:gd name="T67" fmla="*/ 3257 h 3987"/>
                <a:gd name="T68" fmla="*/ 1720 w 2104"/>
                <a:gd name="T69" fmla="*/ 3979 h 3987"/>
                <a:gd name="T70" fmla="*/ 1768 w 2104"/>
                <a:gd name="T71" fmla="*/ 3145 h 3987"/>
                <a:gd name="T72" fmla="*/ 1816 w 2104"/>
                <a:gd name="T73" fmla="*/ 1717 h 3987"/>
                <a:gd name="T74" fmla="*/ 1872 w 2104"/>
                <a:gd name="T75" fmla="*/ 586 h 3987"/>
                <a:gd name="T76" fmla="*/ 1920 w 2104"/>
                <a:gd name="T77" fmla="*/ 64 h 3987"/>
                <a:gd name="T78" fmla="*/ 1968 w 2104"/>
                <a:gd name="T79" fmla="*/ 32 h 3987"/>
                <a:gd name="T80" fmla="*/ 2016 w 2104"/>
                <a:gd name="T81" fmla="*/ 233 h 3987"/>
                <a:gd name="T82" fmla="*/ 2064 w 2104"/>
                <a:gd name="T83" fmla="*/ 449 h 3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04" h="3987">
                  <a:moveTo>
                    <a:pt x="0" y="594"/>
                  </a:moveTo>
                  <a:lnTo>
                    <a:pt x="16" y="586"/>
                  </a:lnTo>
                  <a:lnTo>
                    <a:pt x="32" y="3394"/>
                  </a:lnTo>
                  <a:lnTo>
                    <a:pt x="48" y="3434"/>
                  </a:lnTo>
                  <a:lnTo>
                    <a:pt x="64" y="666"/>
                  </a:lnTo>
                  <a:lnTo>
                    <a:pt x="80" y="449"/>
                  </a:lnTo>
                  <a:lnTo>
                    <a:pt x="96" y="3169"/>
                  </a:lnTo>
                  <a:lnTo>
                    <a:pt x="120" y="3674"/>
                  </a:lnTo>
                  <a:lnTo>
                    <a:pt x="136" y="1067"/>
                  </a:lnTo>
                  <a:lnTo>
                    <a:pt x="152" y="152"/>
                  </a:lnTo>
                  <a:lnTo>
                    <a:pt x="168" y="2559"/>
                  </a:lnTo>
                  <a:lnTo>
                    <a:pt x="184" y="3955"/>
                  </a:lnTo>
                  <a:lnTo>
                    <a:pt x="200" y="1909"/>
                  </a:lnTo>
                  <a:lnTo>
                    <a:pt x="216" y="8"/>
                  </a:lnTo>
                  <a:lnTo>
                    <a:pt x="232" y="1500"/>
                  </a:lnTo>
                  <a:lnTo>
                    <a:pt x="248" y="3819"/>
                  </a:lnTo>
                  <a:lnTo>
                    <a:pt x="264" y="3113"/>
                  </a:lnTo>
                  <a:lnTo>
                    <a:pt x="280" y="586"/>
                  </a:lnTo>
                  <a:lnTo>
                    <a:pt x="296" y="329"/>
                  </a:lnTo>
                  <a:lnTo>
                    <a:pt x="312" y="2712"/>
                  </a:lnTo>
                  <a:lnTo>
                    <a:pt x="328" y="3963"/>
                  </a:lnTo>
                  <a:lnTo>
                    <a:pt x="344" y="2190"/>
                  </a:lnTo>
                  <a:lnTo>
                    <a:pt x="368" y="120"/>
                  </a:lnTo>
                  <a:lnTo>
                    <a:pt x="384" y="842"/>
                  </a:lnTo>
                  <a:lnTo>
                    <a:pt x="400" y="3249"/>
                  </a:lnTo>
                  <a:lnTo>
                    <a:pt x="416" y="3835"/>
                  </a:lnTo>
                  <a:lnTo>
                    <a:pt x="432" y="1813"/>
                  </a:lnTo>
                  <a:lnTo>
                    <a:pt x="448" y="48"/>
                  </a:lnTo>
                  <a:lnTo>
                    <a:pt x="464" y="955"/>
                  </a:lnTo>
                  <a:lnTo>
                    <a:pt x="480" y="3257"/>
                  </a:lnTo>
                  <a:lnTo>
                    <a:pt x="496" y="3875"/>
                  </a:lnTo>
                  <a:lnTo>
                    <a:pt x="512" y="2046"/>
                  </a:lnTo>
                  <a:lnTo>
                    <a:pt x="528" y="160"/>
                  </a:lnTo>
                  <a:lnTo>
                    <a:pt x="544" y="586"/>
                  </a:lnTo>
                  <a:lnTo>
                    <a:pt x="560" y="2744"/>
                  </a:lnTo>
                  <a:lnTo>
                    <a:pt x="576" y="3987"/>
                  </a:lnTo>
                  <a:lnTo>
                    <a:pt x="592" y="2856"/>
                  </a:lnTo>
                  <a:lnTo>
                    <a:pt x="616" y="730"/>
                  </a:lnTo>
                  <a:lnTo>
                    <a:pt x="632" y="56"/>
                  </a:lnTo>
                  <a:lnTo>
                    <a:pt x="648" y="1556"/>
                  </a:lnTo>
                  <a:lnTo>
                    <a:pt x="664" y="3530"/>
                  </a:lnTo>
                  <a:lnTo>
                    <a:pt x="680" y="3835"/>
                  </a:lnTo>
                  <a:lnTo>
                    <a:pt x="696" y="2198"/>
                  </a:lnTo>
                  <a:lnTo>
                    <a:pt x="712" y="361"/>
                  </a:lnTo>
                  <a:lnTo>
                    <a:pt x="728" y="184"/>
                  </a:lnTo>
                  <a:lnTo>
                    <a:pt x="744" y="1797"/>
                  </a:lnTo>
                  <a:lnTo>
                    <a:pt x="760" y="3586"/>
                  </a:lnTo>
                  <a:lnTo>
                    <a:pt x="776" y="3851"/>
                  </a:lnTo>
                  <a:lnTo>
                    <a:pt x="792" y="2391"/>
                  </a:lnTo>
                  <a:lnTo>
                    <a:pt x="808" y="586"/>
                  </a:lnTo>
                  <a:lnTo>
                    <a:pt x="824" y="40"/>
                  </a:lnTo>
                  <a:lnTo>
                    <a:pt x="840" y="1187"/>
                  </a:lnTo>
                  <a:lnTo>
                    <a:pt x="864" y="3008"/>
                  </a:lnTo>
                  <a:lnTo>
                    <a:pt x="880" y="3979"/>
                  </a:lnTo>
                  <a:lnTo>
                    <a:pt x="896" y="3337"/>
                  </a:lnTo>
                  <a:lnTo>
                    <a:pt x="912" y="1653"/>
                  </a:lnTo>
                  <a:lnTo>
                    <a:pt x="928" y="241"/>
                  </a:lnTo>
                  <a:lnTo>
                    <a:pt x="944" y="152"/>
                  </a:lnTo>
                  <a:lnTo>
                    <a:pt x="960" y="1404"/>
                  </a:lnTo>
                  <a:lnTo>
                    <a:pt x="976" y="3057"/>
                  </a:lnTo>
                  <a:lnTo>
                    <a:pt x="992" y="3963"/>
                  </a:lnTo>
                  <a:lnTo>
                    <a:pt x="1008" y="3538"/>
                  </a:lnTo>
                  <a:lnTo>
                    <a:pt x="1024" y="2102"/>
                  </a:lnTo>
                  <a:lnTo>
                    <a:pt x="1040" y="618"/>
                  </a:lnTo>
                  <a:lnTo>
                    <a:pt x="1056" y="0"/>
                  </a:lnTo>
                  <a:lnTo>
                    <a:pt x="1072" y="586"/>
                  </a:lnTo>
                  <a:lnTo>
                    <a:pt x="1088" y="1982"/>
                  </a:lnTo>
                  <a:lnTo>
                    <a:pt x="1112" y="3370"/>
                  </a:lnTo>
                  <a:lnTo>
                    <a:pt x="1128" y="3987"/>
                  </a:lnTo>
                  <a:lnTo>
                    <a:pt x="1144" y="3538"/>
                  </a:lnTo>
                  <a:lnTo>
                    <a:pt x="1160" y="2294"/>
                  </a:lnTo>
                  <a:lnTo>
                    <a:pt x="1176" y="931"/>
                  </a:lnTo>
                  <a:lnTo>
                    <a:pt x="1192" y="88"/>
                  </a:lnTo>
                  <a:lnTo>
                    <a:pt x="1208" y="152"/>
                  </a:lnTo>
                  <a:lnTo>
                    <a:pt x="1224" y="1043"/>
                  </a:lnTo>
                  <a:lnTo>
                    <a:pt x="1240" y="2335"/>
                  </a:lnTo>
                  <a:lnTo>
                    <a:pt x="1256" y="3466"/>
                  </a:lnTo>
                  <a:lnTo>
                    <a:pt x="1272" y="3979"/>
                  </a:lnTo>
                  <a:lnTo>
                    <a:pt x="1288" y="3706"/>
                  </a:lnTo>
                  <a:lnTo>
                    <a:pt x="1304" y="2800"/>
                  </a:lnTo>
                  <a:lnTo>
                    <a:pt x="1320" y="1621"/>
                  </a:lnTo>
                  <a:lnTo>
                    <a:pt x="1336" y="586"/>
                  </a:lnTo>
                  <a:lnTo>
                    <a:pt x="1360" y="40"/>
                  </a:lnTo>
                  <a:lnTo>
                    <a:pt x="1376" y="136"/>
                  </a:lnTo>
                  <a:lnTo>
                    <a:pt x="1392" y="794"/>
                  </a:lnTo>
                  <a:lnTo>
                    <a:pt x="1408" y="1797"/>
                  </a:lnTo>
                  <a:lnTo>
                    <a:pt x="1424" y="2832"/>
                  </a:lnTo>
                  <a:lnTo>
                    <a:pt x="1440" y="3626"/>
                  </a:lnTo>
                  <a:lnTo>
                    <a:pt x="1456" y="3979"/>
                  </a:lnTo>
                  <a:lnTo>
                    <a:pt x="1472" y="3835"/>
                  </a:lnTo>
                  <a:lnTo>
                    <a:pt x="1488" y="3265"/>
                  </a:lnTo>
                  <a:lnTo>
                    <a:pt x="1504" y="2431"/>
                  </a:lnTo>
                  <a:lnTo>
                    <a:pt x="1520" y="1524"/>
                  </a:lnTo>
                  <a:lnTo>
                    <a:pt x="1536" y="730"/>
                  </a:lnTo>
                  <a:lnTo>
                    <a:pt x="1552" y="200"/>
                  </a:lnTo>
                  <a:lnTo>
                    <a:pt x="1568" y="0"/>
                  </a:lnTo>
                  <a:lnTo>
                    <a:pt x="1584" y="144"/>
                  </a:lnTo>
                  <a:lnTo>
                    <a:pt x="1608" y="586"/>
                  </a:lnTo>
                  <a:lnTo>
                    <a:pt x="1624" y="1219"/>
                  </a:lnTo>
                  <a:lnTo>
                    <a:pt x="1640" y="1941"/>
                  </a:lnTo>
                  <a:lnTo>
                    <a:pt x="1656" y="2655"/>
                  </a:lnTo>
                  <a:lnTo>
                    <a:pt x="1672" y="3257"/>
                  </a:lnTo>
                  <a:lnTo>
                    <a:pt x="1688" y="3698"/>
                  </a:lnTo>
                  <a:lnTo>
                    <a:pt x="1704" y="3939"/>
                  </a:lnTo>
                  <a:lnTo>
                    <a:pt x="1720" y="3979"/>
                  </a:lnTo>
                  <a:lnTo>
                    <a:pt x="1736" y="3835"/>
                  </a:lnTo>
                  <a:lnTo>
                    <a:pt x="1752" y="3546"/>
                  </a:lnTo>
                  <a:lnTo>
                    <a:pt x="1768" y="3145"/>
                  </a:lnTo>
                  <a:lnTo>
                    <a:pt x="1784" y="2680"/>
                  </a:lnTo>
                  <a:lnTo>
                    <a:pt x="1800" y="2190"/>
                  </a:lnTo>
                  <a:lnTo>
                    <a:pt x="1816" y="1717"/>
                  </a:lnTo>
                  <a:lnTo>
                    <a:pt x="1832" y="1276"/>
                  </a:lnTo>
                  <a:lnTo>
                    <a:pt x="1856" y="898"/>
                  </a:lnTo>
                  <a:lnTo>
                    <a:pt x="1872" y="586"/>
                  </a:lnTo>
                  <a:lnTo>
                    <a:pt x="1888" y="345"/>
                  </a:lnTo>
                  <a:lnTo>
                    <a:pt x="1904" y="168"/>
                  </a:lnTo>
                  <a:lnTo>
                    <a:pt x="1920" y="64"/>
                  </a:lnTo>
                  <a:lnTo>
                    <a:pt x="1936" y="8"/>
                  </a:lnTo>
                  <a:lnTo>
                    <a:pt x="1952" y="0"/>
                  </a:lnTo>
                  <a:lnTo>
                    <a:pt x="1968" y="32"/>
                  </a:lnTo>
                  <a:lnTo>
                    <a:pt x="1984" y="80"/>
                  </a:lnTo>
                  <a:lnTo>
                    <a:pt x="2000" y="152"/>
                  </a:lnTo>
                  <a:lnTo>
                    <a:pt x="2016" y="233"/>
                  </a:lnTo>
                  <a:lnTo>
                    <a:pt x="2032" y="313"/>
                  </a:lnTo>
                  <a:lnTo>
                    <a:pt x="2048" y="385"/>
                  </a:lnTo>
                  <a:lnTo>
                    <a:pt x="2064" y="449"/>
                  </a:lnTo>
                  <a:lnTo>
                    <a:pt x="2080" y="505"/>
                  </a:lnTo>
                  <a:lnTo>
                    <a:pt x="2104" y="554"/>
                  </a:lnTo>
                </a:path>
              </a:pathLst>
            </a:custGeom>
            <a:noFill/>
            <a:ln w="0">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600"/>
            </a:p>
          </p:txBody>
        </p:sp>
        <p:sp>
          <p:nvSpPr>
            <p:cNvPr id="4785" name="Freeform 4701"/>
            <p:cNvSpPr>
              <a:spLocks/>
            </p:cNvSpPr>
            <p:nvPr/>
          </p:nvSpPr>
          <p:spPr bwMode="auto">
            <a:xfrm>
              <a:off x="2660650" y="1801813"/>
              <a:ext cx="3327400" cy="6329363"/>
            </a:xfrm>
            <a:custGeom>
              <a:avLst/>
              <a:gdLst>
                <a:gd name="T0" fmla="*/ 32 w 2096"/>
                <a:gd name="T1" fmla="*/ 586 h 3987"/>
                <a:gd name="T2" fmla="*/ 80 w 2096"/>
                <a:gd name="T3" fmla="*/ 505 h 3987"/>
                <a:gd name="T4" fmla="*/ 128 w 2096"/>
                <a:gd name="T5" fmla="*/ 313 h 3987"/>
                <a:gd name="T6" fmla="*/ 176 w 2096"/>
                <a:gd name="T7" fmla="*/ 80 h 3987"/>
                <a:gd name="T8" fmla="*/ 224 w 2096"/>
                <a:gd name="T9" fmla="*/ 8 h 3987"/>
                <a:gd name="T10" fmla="*/ 280 w 2096"/>
                <a:gd name="T11" fmla="*/ 345 h 3987"/>
                <a:gd name="T12" fmla="*/ 328 w 2096"/>
                <a:gd name="T13" fmla="*/ 1276 h 3987"/>
                <a:gd name="T14" fmla="*/ 376 w 2096"/>
                <a:gd name="T15" fmla="*/ 2680 h 3987"/>
                <a:gd name="T16" fmla="*/ 424 w 2096"/>
                <a:gd name="T17" fmla="*/ 3835 h 3987"/>
                <a:gd name="T18" fmla="*/ 472 w 2096"/>
                <a:gd name="T19" fmla="*/ 3698 h 3987"/>
                <a:gd name="T20" fmla="*/ 528 w 2096"/>
                <a:gd name="T21" fmla="*/ 1941 h 3987"/>
                <a:gd name="T22" fmla="*/ 576 w 2096"/>
                <a:gd name="T23" fmla="*/ 144 h 3987"/>
                <a:gd name="T24" fmla="*/ 624 w 2096"/>
                <a:gd name="T25" fmla="*/ 730 h 3987"/>
                <a:gd name="T26" fmla="*/ 672 w 2096"/>
                <a:gd name="T27" fmla="*/ 3265 h 3987"/>
                <a:gd name="T28" fmla="*/ 720 w 2096"/>
                <a:gd name="T29" fmla="*/ 3626 h 3987"/>
                <a:gd name="T30" fmla="*/ 776 w 2096"/>
                <a:gd name="T31" fmla="*/ 794 h 3987"/>
                <a:gd name="T32" fmla="*/ 824 w 2096"/>
                <a:gd name="T33" fmla="*/ 586 h 3987"/>
                <a:gd name="T34" fmla="*/ 872 w 2096"/>
                <a:gd name="T35" fmla="*/ 3706 h 3987"/>
                <a:gd name="T36" fmla="*/ 920 w 2096"/>
                <a:gd name="T37" fmla="*/ 2335 h 3987"/>
                <a:gd name="T38" fmla="*/ 968 w 2096"/>
                <a:gd name="T39" fmla="*/ 88 h 3987"/>
                <a:gd name="T40" fmla="*/ 1024 w 2096"/>
                <a:gd name="T41" fmla="*/ 3538 h 3987"/>
                <a:gd name="T42" fmla="*/ 1072 w 2096"/>
                <a:gd name="T43" fmla="*/ 1982 h 3987"/>
                <a:gd name="T44" fmla="*/ 1120 w 2096"/>
                <a:gd name="T45" fmla="*/ 618 h 3987"/>
                <a:gd name="T46" fmla="*/ 1168 w 2096"/>
                <a:gd name="T47" fmla="*/ 3963 h 3987"/>
                <a:gd name="T48" fmla="*/ 1216 w 2096"/>
                <a:gd name="T49" fmla="*/ 152 h 3987"/>
                <a:gd name="T50" fmla="*/ 1272 w 2096"/>
                <a:gd name="T51" fmla="*/ 3337 h 3987"/>
                <a:gd name="T52" fmla="*/ 1320 w 2096"/>
                <a:gd name="T53" fmla="*/ 1187 h 3987"/>
                <a:gd name="T54" fmla="*/ 1368 w 2096"/>
                <a:gd name="T55" fmla="*/ 2391 h 3987"/>
                <a:gd name="T56" fmla="*/ 1416 w 2096"/>
                <a:gd name="T57" fmla="*/ 1797 h 3987"/>
                <a:gd name="T58" fmla="*/ 1464 w 2096"/>
                <a:gd name="T59" fmla="*/ 2198 h 3987"/>
                <a:gd name="T60" fmla="*/ 1520 w 2096"/>
                <a:gd name="T61" fmla="*/ 1556 h 3987"/>
                <a:gd name="T62" fmla="*/ 1568 w 2096"/>
                <a:gd name="T63" fmla="*/ 2856 h 3987"/>
                <a:gd name="T64" fmla="*/ 1616 w 2096"/>
                <a:gd name="T65" fmla="*/ 586 h 3987"/>
                <a:gd name="T66" fmla="*/ 1664 w 2096"/>
                <a:gd name="T67" fmla="*/ 3875 h 3987"/>
                <a:gd name="T68" fmla="*/ 1712 w 2096"/>
                <a:gd name="T69" fmla="*/ 48 h 3987"/>
                <a:gd name="T70" fmla="*/ 1768 w 2096"/>
                <a:gd name="T71" fmla="*/ 3249 h 3987"/>
                <a:gd name="T72" fmla="*/ 1816 w 2096"/>
                <a:gd name="T73" fmla="*/ 2190 h 3987"/>
                <a:gd name="T74" fmla="*/ 1864 w 2096"/>
                <a:gd name="T75" fmla="*/ 329 h 3987"/>
                <a:gd name="T76" fmla="*/ 1912 w 2096"/>
                <a:gd name="T77" fmla="*/ 3819 h 3987"/>
                <a:gd name="T78" fmla="*/ 1960 w 2096"/>
                <a:gd name="T79" fmla="*/ 1909 h 3987"/>
                <a:gd name="T80" fmla="*/ 2016 w 2096"/>
                <a:gd name="T81" fmla="*/ 152 h 3987"/>
                <a:gd name="T82" fmla="*/ 2064 w 2096"/>
                <a:gd name="T83" fmla="*/ 3169 h 3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96" h="3987">
                  <a:moveTo>
                    <a:pt x="0" y="554"/>
                  </a:moveTo>
                  <a:lnTo>
                    <a:pt x="16" y="578"/>
                  </a:lnTo>
                  <a:lnTo>
                    <a:pt x="32" y="586"/>
                  </a:lnTo>
                  <a:lnTo>
                    <a:pt x="48" y="578"/>
                  </a:lnTo>
                  <a:lnTo>
                    <a:pt x="64" y="554"/>
                  </a:lnTo>
                  <a:lnTo>
                    <a:pt x="80" y="505"/>
                  </a:lnTo>
                  <a:lnTo>
                    <a:pt x="96" y="449"/>
                  </a:lnTo>
                  <a:lnTo>
                    <a:pt x="112" y="385"/>
                  </a:lnTo>
                  <a:lnTo>
                    <a:pt x="128" y="313"/>
                  </a:lnTo>
                  <a:lnTo>
                    <a:pt x="144" y="233"/>
                  </a:lnTo>
                  <a:lnTo>
                    <a:pt x="160" y="152"/>
                  </a:lnTo>
                  <a:lnTo>
                    <a:pt x="176" y="80"/>
                  </a:lnTo>
                  <a:lnTo>
                    <a:pt x="192" y="32"/>
                  </a:lnTo>
                  <a:lnTo>
                    <a:pt x="208" y="0"/>
                  </a:lnTo>
                  <a:lnTo>
                    <a:pt x="224" y="8"/>
                  </a:lnTo>
                  <a:lnTo>
                    <a:pt x="248" y="64"/>
                  </a:lnTo>
                  <a:lnTo>
                    <a:pt x="264" y="168"/>
                  </a:lnTo>
                  <a:lnTo>
                    <a:pt x="280" y="345"/>
                  </a:lnTo>
                  <a:lnTo>
                    <a:pt x="296" y="586"/>
                  </a:lnTo>
                  <a:lnTo>
                    <a:pt x="312" y="898"/>
                  </a:lnTo>
                  <a:lnTo>
                    <a:pt x="328" y="1276"/>
                  </a:lnTo>
                  <a:lnTo>
                    <a:pt x="344" y="1717"/>
                  </a:lnTo>
                  <a:lnTo>
                    <a:pt x="360" y="2190"/>
                  </a:lnTo>
                  <a:lnTo>
                    <a:pt x="376" y="2680"/>
                  </a:lnTo>
                  <a:lnTo>
                    <a:pt x="392" y="3145"/>
                  </a:lnTo>
                  <a:lnTo>
                    <a:pt x="408" y="3546"/>
                  </a:lnTo>
                  <a:lnTo>
                    <a:pt x="424" y="3835"/>
                  </a:lnTo>
                  <a:lnTo>
                    <a:pt x="440" y="3979"/>
                  </a:lnTo>
                  <a:lnTo>
                    <a:pt x="456" y="3939"/>
                  </a:lnTo>
                  <a:lnTo>
                    <a:pt x="472" y="3698"/>
                  </a:lnTo>
                  <a:lnTo>
                    <a:pt x="496" y="3257"/>
                  </a:lnTo>
                  <a:lnTo>
                    <a:pt x="512" y="2655"/>
                  </a:lnTo>
                  <a:lnTo>
                    <a:pt x="528" y="1941"/>
                  </a:lnTo>
                  <a:lnTo>
                    <a:pt x="544" y="1219"/>
                  </a:lnTo>
                  <a:lnTo>
                    <a:pt x="560" y="586"/>
                  </a:lnTo>
                  <a:lnTo>
                    <a:pt x="576" y="144"/>
                  </a:lnTo>
                  <a:lnTo>
                    <a:pt x="592" y="0"/>
                  </a:lnTo>
                  <a:lnTo>
                    <a:pt x="608" y="200"/>
                  </a:lnTo>
                  <a:lnTo>
                    <a:pt x="624" y="730"/>
                  </a:lnTo>
                  <a:lnTo>
                    <a:pt x="640" y="1524"/>
                  </a:lnTo>
                  <a:lnTo>
                    <a:pt x="656" y="2431"/>
                  </a:lnTo>
                  <a:lnTo>
                    <a:pt x="672" y="3265"/>
                  </a:lnTo>
                  <a:lnTo>
                    <a:pt x="688" y="3835"/>
                  </a:lnTo>
                  <a:lnTo>
                    <a:pt x="704" y="3979"/>
                  </a:lnTo>
                  <a:lnTo>
                    <a:pt x="720" y="3626"/>
                  </a:lnTo>
                  <a:lnTo>
                    <a:pt x="744" y="2832"/>
                  </a:lnTo>
                  <a:lnTo>
                    <a:pt x="760" y="1797"/>
                  </a:lnTo>
                  <a:lnTo>
                    <a:pt x="776" y="794"/>
                  </a:lnTo>
                  <a:lnTo>
                    <a:pt x="792" y="136"/>
                  </a:lnTo>
                  <a:lnTo>
                    <a:pt x="808" y="40"/>
                  </a:lnTo>
                  <a:lnTo>
                    <a:pt x="824" y="586"/>
                  </a:lnTo>
                  <a:lnTo>
                    <a:pt x="840" y="1621"/>
                  </a:lnTo>
                  <a:lnTo>
                    <a:pt x="856" y="2800"/>
                  </a:lnTo>
                  <a:lnTo>
                    <a:pt x="872" y="3706"/>
                  </a:lnTo>
                  <a:lnTo>
                    <a:pt x="888" y="3979"/>
                  </a:lnTo>
                  <a:lnTo>
                    <a:pt x="904" y="3466"/>
                  </a:lnTo>
                  <a:lnTo>
                    <a:pt x="920" y="2335"/>
                  </a:lnTo>
                  <a:lnTo>
                    <a:pt x="936" y="1043"/>
                  </a:lnTo>
                  <a:lnTo>
                    <a:pt x="952" y="152"/>
                  </a:lnTo>
                  <a:lnTo>
                    <a:pt x="968" y="88"/>
                  </a:lnTo>
                  <a:lnTo>
                    <a:pt x="992" y="931"/>
                  </a:lnTo>
                  <a:lnTo>
                    <a:pt x="1008" y="2294"/>
                  </a:lnTo>
                  <a:lnTo>
                    <a:pt x="1024" y="3538"/>
                  </a:lnTo>
                  <a:lnTo>
                    <a:pt x="1040" y="3987"/>
                  </a:lnTo>
                  <a:lnTo>
                    <a:pt x="1056" y="3370"/>
                  </a:lnTo>
                  <a:lnTo>
                    <a:pt x="1072" y="1982"/>
                  </a:lnTo>
                  <a:lnTo>
                    <a:pt x="1088" y="586"/>
                  </a:lnTo>
                  <a:lnTo>
                    <a:pt x="1104" y="0"/>
                  </a:lnTo>
                  <a:lnTo>
                    <a:pt x="1120" y="618"/>
                  </a:lnTo>
                  <a:lnTo>
                    <a:pt x="1136" y="2102"/>
                  </a:lnTo>
                  <a:lnTo>
                    <a:pt x="1152" y="3538"/>
                  </a:lnTo>
                  <a:lnTo>
                    <a:pt x="1168" y="3963"/>
                  </a:lnTo>
                  <a:lnTo>
                    <a:pt x="1184" y="3057"/>
                  </a:lnTo>
                  <a:lnTo>
                    <a:pt x="1200" y="1404"/>
                  </a:lnTo>
                  <a:lnTo>
                    <a:pt x="1216" y="152"/>
                  </a:lnTo>
                  <a:lnTo>
                    <a:pt x="1240" y="241"/>
                  </a:lnTo>
                  <a:lnTo>
                    <a:pt x="1256" y="1653"/>
                  </a:lnTo>
                  <a:lnTo>
                    <a:pt x="1272" y="3337"/>
                  </a:lnTo>
                  <a:lnTo>
                    <a:pt x="1288" y="3979"/>
                  </a:lnTo>
                  <a:lnTo>
                    <a:pt x="1304" y="3008"/>
                  </a:lnTo>
                  <a:lnTo>
                    <a:pt x="1320" y="1187"/>
                  </a:lnTo>
                  <a:lnTo>
                    <a:pt x="1336" y="40"/>
                  </a:lnTo>
                  <a:lnTo>
                    <a:pt x="1352" y="586"/>
                  </a:lnTo>
                  <a:lnTo>
                    <a:pt x="1368" y="2391"/>
                  </a:lnTo>
                  <a:lnTo>
                    <a:pt x="1384" y="3851"/>
                  </a:lnTo>
                  <a:lnTo>
                    <a:pt x="1400" y="3586"/>
                  </a:lnTo>
                  <a:lnTo>
                    <a:pt x="1416" y="1797"/>
                  </a:lnTo>
                  <a:lnTo>
                    <a:pt x="1432" y="184"/>
                  </a:lnTo>
                  <a:lnTo>
                    <a:pt x="1448" y="361"/>
                  </a:lnTo>
                  <a:lnTo>
                    <a:pt x="1464" y="2198"/>
                  </a:lnTo>
                  <a:lnTo>
                    <a:pt x="1488" y="3835"/>
                  </a:lnTo>
                  <a:lnTo>
                    <a:pt x="1504" y="3530"/>
                  </a:lnTo>
                  <a:lnTo>
                    <a:pt x="1520" y="1556"/>
                  </a:lnTo>
                  <a:lnTo>
                    <a:pt x="1536" y="56"/>
                  </a:lnTo>
                  <a:lnTo>
                    <a:pt x="1552" y="730"/>
                  </a:lnTo>
                  <a:lnTo>
                    <a:pt x="1568" y="2856"/>
                  </a:lnTo>
                  <a:lnTo>
                    <a:pt x="1584" y="3987"/>
                  </a:lnTo>
                  <a:lnTo>
                    <a:pt x="1600" y="2744"/>
                  </a:lnTo>
                  <a:lnTo>
                    <a:pt x="1616" y="586"/>
                  </a:lnTo>
                  <a:lnTo>
                    <a:pt x="1632" y="160"/>
                  </a:lnTo>
                  <a:lnTo>
                    <a:pt x="1648" y="2046"/>
                  </a:lnTo>
                  <a:lnTo>
                    <a:pt x="1664" y="3875"/>
                  </a:lnTo>
                  <a:lnTo>
                    <a:pt x="1680" y="3257"/>
                  </a:lnTo>
                  <a:lnTo>
                    <a:pt x="1696" y="955"/>
                  </a:lnTo>
                  <a:lnTo>
                    <a:pt x="1712" y="48"/>
                  </a:lnTo>
                  <a:lnTo>
                    <a:pt x="1736" y="1813"/>
                  </a:lnTo>
                  <a:lnTo>
                    <a:pt x="1752" y="3835"/>
                  </a:lnTo>
                  <a:lnTo>
                    <a:pt x="1768" y="3249"/>
                  </a:lnTo>
                  <a:lnTo>
                    <a:pt x="1784" y="842"/>
                  </a:lnTo>
                  <a:lnTo>
                    <a:pt x="1800" y="120"/>
                  </a:lnTo>
                  <a:lnTo>
                    <a:pt x="1816" y="2190"/>
                  </a:lnTo>
                  <a:lnTo>
                    <a:pt x="1832" y="3963"/>
                  </a:lnTo>
                  <a:lnTo>
                    <a:pt x="1848" y="2712"/>
                  </a:lnTo>
                  <a:lnTo>
                    <a:pt x="1864" y="329"/>
                  </a:lnTo>
                  <a:lnTo>
                    <a:pt x="1880" y="586"/>
                  </a:lnTo>
                  <a:lnTo>
                    <a:pt x="1896" y="3113"/>
                  </a:lnTo>
                  <a:lnTo>
                    <a:pt x="1912" y="3819"/>
                  </a:lnTo>
                  <a:lnTo>
                    <a:pt x="1928" y="1500"/>
                  </a:lnTo>
                  <a:lnTo>
                    <a:pt x="1944" y="8"/>
                  </a:lnTo>
                  <a:lnTo>
                    <a:pt x="1960" y="1909"/>
                  </a:lnTo>
                  <a:lnTo>
                    <a:pt x="1984" y="3955"/>
                  </a:lnTo>
                  <a:lnTo>
                    <a:pt x="2000" y="2559"/>
                  </a:lnTo>
                  <a:lnTo>
                    <a:pt x="2016" y="152"/>
                  </a:lnTo>
                  <a:lnTo>
                    <a:pt x="2032" y="1067"/>
                  </a:lnTo>
                  <a:lnTo>
                    <a:pt x="2048" y="3674"/>
                  </a:lnTo>
                  <a:lnTo>
                    <a:pt x="2064" y="3169"/>
                  </a:lnTo>
                  <a:lnTo>
                    <a:pt x="2080" y="449"/>
                  </a:lnTo>
                  <a:lnTo>
                    <a:pt x="2096" y="666"/>
                  </a:lnTo>
                </a:path>
              </a:pathLst>
            </a:custGeom>
            <a:noFill/>
            <a:ln w="0">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600"/>
            </a:p>
          </p:txBody>
        </p:sp>
        <p:sp>
          <p:nvSpPr>
            <p:cNvPr id="4786" name="Freeform 4702"/>
            <p:cNvSpPr>
              <a:spLocks/>
            </p:cNvSpPr>
            <p:nvPr/>
          </p:nvSpPr>
          <p:spPr bwMode="auto">
            <a:xfrm>
              <a:off x="5988050" y="1801813"/>
              <a:ext cx="3325813" cy="6329363"/>
            </a:xfrm>
            <a:custGeom>
              <a:avLst/>
              <a:gdLst>
                <a:gd name="T0" fmla="*/ 32 w 2095"/>
                <a:gd name="T1" fmla="*/ 3394 h 3987"/>
                <a:gd name="T2" fmla="*/ 80 w 2095"/>
                <a:gd name="T3" fmla="*/ 3434 h 3987"/>
                <a:gd name="T4" fmla="*/ 136 w 2095"/>
                <a:gd name="T5" fmla="*/ 818 h 3987"/>
                <a:gd name="T6" fmla="*/ 184 w 2095"/>
                <a:gd name="T7" fmla="*/ 152 h 3987"/>
                <a:gd name="T8" fmla="*/ 232 w 2095"/>
                <a:gd name="T9" fmla="*/ 2078 h 3987"/>
                <a:gd name="T10" fmla="*/ 280 w 2095"/>
                <a:gd name="T11" fmla="*/ 3819 h 3987"/>
                <a:gd name="T12" fmla="*/ 328 w 2095"/>
                <a:gd name="T13" fmla="*/ 3658 h 3987"/>
                <a:gd name="T14" fmla="*/ 384 w 2095"/>
                <a:gd name="T15" fmla="*/ 2190 h 3987"/>
                <a:gd name="T16" fmla="*/ 432 w 2095"/>
                <a:gd name="T17" fmla="*/ 738 h 3987"/>
                <a:gd name="T18" fmla="*/ 480 w 2095"/>
                <a:gd name="T19" fmla="*/ 48 h 3987"/>
                <a:gd name="T20" fmla="*/ 528 w 2095"/>
                <a:gd name="T21" fmla="*/ 112 h 3987"/>
                <a:gd name="T22" fmla="*/ 576 w 2095"/>
                <a:gd name="T23" fmla="*/ 586 h 3987"/>
                <a:gd name="T24" fmla="*/ 632 w 2095"/>
                <a:gd name="T25" fmla="*/ 1131 h 3987"/>
                <a:gd name="T26" fmla="*/ 680 w 2095"/>
                <a:gd name="T27" fmla="*/ 1556 h 3987"/>
                <a:gd name="T28" fmla="*/ 728 w 2095"/>
                <a:gd name="T29" fmla="*/ 1789 h 3987"/>
                <a:gd name="T30" fmla="*/ 776 w 2095"/>
                <a:gd name="T31" fmla="*/ 1797 h 3987"/>
                <a:gd name="T32" fmla="*/ 824 w 2095"/>
                <a:gd name="T33" fmla="*/ 1596 h 3987"/>
                <a:gd name="T34" fmla="*/ 880 w 2095"/>
                <a:gd name="T35" fmla="*/ 1187 h 3987"/>
                <a:gd name="T36" fmla="*/ 928 w 2095"/>
                <a:gd name="T37" fmla="*/ 650 h 3987"/>
                <a:gd name="T38" fmla="*/ 976 w 2095"/>
                <a:gd name="T39" fmla="*/ 152 h 3987"/>
                <a:gd name="T40" fmla="*/ 1024 w 2095"/>
                <a:gd name="T41" fmla="*/ 24 h 3987"/>
                <a:gd name="T42" fmla="*/ 1072 w 2095"/>
                <a:gd name="T43" fmla="*/ 618 h 3987"/>
                <a:gd name="T44" fmla="*/ 1128 w 2095"/>
                <a:gd name="T45" fmla="*/ 2006 h 3987"/>
                <a:gd name="T46" fmla="*/ 1176 w 2095"/>
                <a:gd name="T47" fmla="*/ 3538 h 3987"/>
                <a:gd name="T48" fmla="*/ 1224 w 2095"/>
                <a:gd name="T49" fmla="*/ 3899 h 3987"/>
                <a:gd name="T50" fmla="*/ 1272 w 2095"/>
                <a:gd name="T51" fmla="*/ 2335 h 3987"/>
                <a:gd name="T52" fmla="*/ 1320 w 2095"/>
                <a:gd name="T53" fmla="*/ 281 h 3987"/>
                <a:gd name="T54" fmla="*/ 1376 w 2095"/>
                <a:gd name="T55" fmla="*/ 586 h 3987"/>
                <a:gd name="T56" fmla="*/ 1424 w 2095"/>
                <a:gd name="T57" fmla="*/ 3193 h 3987"/>
                <a:gd name="T58" fmla="*/ 1472 w 2095"/>
                <a:gd name="T59" fmla="*/ 3626 h 3987"/>
                <a:gd name="T60" fmla="*/ 1520 w 2095"/>
                <a:gd name="T61" fmla="*/ 722 h 3987"/>
                <a:gd name="T62" fmla="*/ 1568 w 2095"/>
                <a:gd name="T63" fmla="*/ 730 h 3987"/>
                <a:gd name="T64" fmla="*/ 1624 w 2095"/>
                <a:gd name="T65" fmla="*/ 3843 h 3987"/>
                <a:gd name="T66" fmla="*/ 1671 w 2095"/>
                <a:gd name="T67" fmla="*/ 1941 h 3987"/>
                <a:gd name="T68" fmla="*/ 1719 w 2095"/>
                <a:gd name="T69" fmla="*/ 289 h 3987"/>
                <a:gd name="T70" fmla="*/ 1767 w 2095"/>
                <a:gd name="T71" fmla="*/ 3835 h 3987"/>
                <a:gd name="T72" fmla="*/ 1815 w 2095"/>
                <a:gd name="T73" fmla="*/ 1308 h 3987"/>
                <a:gd name="T74" fmla="*/ 1871 w 2095"/>
                <a:gd name="T75" fmla="*/ 1276 h 3987"/>
                <a:gd name="T76" fmla="*/ 1919 w 2095"/>
                <a:gd name="T77" fmla="*/ 3642 h 3987"/>
                <a:gd name="T78" fmla="*/ 1967 w 2095"/>
                <a:gd name="T79" fmla="*/ 8 h 3987"/>
                <a:gd name="T80" fmla="*/ 2015 w 2095"/>
                <a:gd name="T81" fmla="*/ 3907 h 3987"/>
                <a:gd name="T82" fmla="*/ 2063 w 2095"/>
                <a:gd name="T83" fmla="*/ 313 h 3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95" h="3987">
                  <a:moveTo>
                    <a:pt x="0" y="666"/>
                  </a:moveTo>
                  <a:lnTo>
                    <a:pt x="16" y="3434"/>
                  </a:lnTo>
                  <a:lnTo>
                    <a:pt x="32" y="3394"/>
                  </a:lnTo>
                  <a:lnTo>
                    <a:pt x="48" y="586"/>
                  </a:lnTo>
                  <a:lnTo>
                    <a:pt x="64" y="594"/>
                  </a:lnTo>
                  <a:lnTo>
                    <a:pt x="80" y="3434"/>
                  </a:lnTo>
                  <a:lnTo>
                    <a:pt x="96" y="3321"/>
                  </a:lnTo>
                  <a:lnTo>
                    <a:pt x="112" y="449"/>
                  </a:lnTo>
                  <a:lnTo>
                    <a:pt x="136" y="818"/>
                  </a:lnTo>
                  <a:lnTo>
                    <a:pt x="152" y="3674"/>
                  </a:lnTo>
                  <a:lnTo>
                    <a:pt x="168" y="2920"/>
                  </a:lnTo>
                  <a:lnTo>
                    <a:pt x="184" y="152"/>
                  </a:lnTo>
                  <a:lnTo>
                    <a:pt x="200" y="1428"/>
                  </a:lnTo>
                  <a:lnTo>
                    <a:pt x="216" y="3955"/>
                  </a:lnTo>
                  <a:lnTo>
                    <a:pt x="232" y="2078"/>
                  </a:lnTo>
                  <a:lnTo>
                    <a:pt x="248" y="8"/>
                  </a:lnTo>
                  <a:lnTo>
                    <a:pt x="264" y="2487"/>
                  </a:lnTo>
                  <a:lnTo>
                    <a:pt x="280" y="3819"/>
                  </a:lnTo>
                  <a:lnTo>
                    <a:pt x="296" y="874"/>
                  </a:lnTo>
                  <a:lnTo>
                    <a:pt x="312" y="586"/>
                  </a:lnTo>
                  <a:lnTo>
                    <a:pt x="328" y="3658"/>
                  </a:lnTo>
                  <a:lnTo>
                    <a:pt x="344" y="2712"/>
                  </a:lnTo>
                  <a:lnTo>
                    <a:pt x="360" y="24"/>
                  </a:lnTo>
                  <a:lnTo>
                    <a:pt x="384" y="2190"/>
                  </a:lnTo>
                  <a:lnTo>
                    <a:pt x="400" y="3867"/>
                  </a:lnTo>
                  <a:lnTo>
                    <a:pt x="416" y="842"/>
                  </a:lnTo>
                  <a:lnTo>
                    <a:pt x="432" y="738"/>
                  </a:lnTo>
                  <a:lnTo>
                    <a:pt x="448" y="3835"/>
                  </a:lnTo>
                  <a:lnTo>
                    <a:pt x="464" y="2174"/>
                  </a:lnTo>
                  <a:lnTo>
                    <a:pt x="480" y="48"/>
                  </a:lnTo>
                  <a:lnTo>
                    <a:pt x="496" y="3033"/>
                  </a:lnTo>
                  <a:lnTo>
                    <a:pt x="512" y="3257"/>
                  </a:lnTo>
                  <a:lnTo>
                    <a:pt x="528" y="112"/>
                  </a:lnTo>
                  <a:lnTo>
                    <a:pt x="544" y="2046"/>
                  </a:lnTo>
                  <a:lnTo>
                    <a:pt x="560" y="3827"/>
                  </a:lnTo>
                  <a:lnTo>
                    <a:pt x="576" y="586"/>
                  </a:lnTo>
                  <a:lnTo>
                    <a:pt x="592" y="1243"/>
                  </a:lnTo>
                  <a:lnTo>
                    <a:pt x="608" y="3987"/>
                  </a:lnTo>
                  <a:lnTo>
                    <a:pt x="632" y="1131"/>
                  </a:lnTo>
                  <a:lnTo>
                    <a:pt x="648" y="730"/>
                  </a:lnTo>
                  <a:lnTo>
                    <a:pt x="664" y="3931"/>
                  </a:lnTo>
                  <a:lnTo>
                    <a:pt x="680" y="1556"/>
                  </a:lnTo>
                  <a:lnTo>
                    <a:pt x="696" y="457"/>
                  </a:lnTo>
                  <a:lnTo>
                    <a:pt x="712" y="3835"/>
                  </a:lnTo>
                  <a:lnTo>
                    <a:pt x="728" y="1789"/>
                  </a:lnTo>
                  <a:lnTo>
                    <a:pt x="744" y="361"/>
                  </a:lnTo>
                  <a:lnTo>
                    <a:pt x="760" y="3803"/>
                  </a:lnTo>
                  <a:lnTo>
                    <a:pt x="776" y="1797"/>
                  </a:lnTo>
                  <a:lnTo>
                    <a:pt x="792" y="401"/>
                  </a:lnTo>
                  <a:lnTo>
                    <a:pt x="808" y="3851"/>
                  </a:lnTo>
                  <a:lnTo>
                    <a:pt x="824" y="1596"/>
                  </a:lnTo>
                  <a:lnTo>
                    <a:pt x="840" y="586"/>
                  </a:lnTo>
                  <a:lnTo>
                    <a:pt x="856" y="3947"/>
                  </a:lnTo>
                  <a:lnTo>
                    <a:pt x="880" y="1187"/>
                  </a:lnTo>
                  <a:lnTo>
                    <a:pt x="896" y="979"/>
                  </a:lnTo>
                  <a:lnTo>
                    <a:pt x="912" y="3979"/>
                  </a:lnTo>
                  <a:lnTo>
                    <a:pt x="928" y="650"/>
                  </a:lnTo>
                  <a:lnTo>
                    <a:pt x="944" y="1653"/>
                  </a:lnTo>
                  <a:lnTo>
                    <a:pt x="960" y="3747"/>
                  </a:lnTo>
                  <a:lnTo>
                    <a:pt x="976" y="152"/>
                  </a:lnTo>
                  <a:lnTo>
                    <a:pt x="992" y="2583"/>
                  </a:lnTo>
                  <a:lnTo>
                    <a:pt x="1008" y="3057"/>
                  </a:lnTo>
                  <a:lnTo>
                    <a:pt x="1024" y="24"/>
                  </a:lnTo>
                  <a:lnTo>
                    <a:pt x="1040" y="3538"/>
                  </a:lnTo>
                  <a:lnTo>
                    <a:pt x="1056" y="1885"/>
                  </a:lnTo>
                  <a:lnTo>
                    <a:pt x="1072" y="618"/>
                  </a:lnTo>
                  <a:lnTo>
                    <a:pt x="1088" y="3987"/>
                  </a:lnTo>
                  <a:lnTo>
                    <a:pt x="1104" y="586"/>
                  </a:lnTo>
                  <a:lnTo>
                    <a:pt x="1128" y="2006"/>
                  </a:lnTo>
                  <a:lnTo>
                    <a:pt x="1144" y="3370"/>
                  </a:lnTo>
                  <a:lnTo>
                    <a:pt x="1160" y="0"/>
                  </a:lnTo>
                  <a:lnTo>
                    <a:pt x="1176" y="3538"/>
                  </a:lnTo>
                  <a:lnTo>
                    <a:pt x="1192" y="1693"/>
                  </a:lnTo>
                  <a:lnTo>
                    <a:pt x="1208" y="931"/>
                  </a:lnTo>
                  <a:lnTo>
                    <a:pt x="1224" y="3899"/>
                  </a:lnTo>
                  <a:lnTo>
                    <a:pt x="1240" y="152"/>
                  </a:lnTo>
                  <a:lnTo>
                    <a:pt x="1256" y="2944"/>
                  </a:lnTo>
                  <a:lnTo>
                    <a:pt x="1272" y="2335"/>
                  </a:lnTo>
                  <a:lnTo>
                    <a:pt x="1288" y="521"/>
                  </a:lnTo>
                  <a:lnTo>
                    <a:pt x="1304" y="3979"/>
                  </a:lnTo>
                  <a:lnTo>
                    <a:pt x="1320" y="281"/>
                  </a:lnTo>
                  <a:lnTo>
                    <a:pt x="1336" y="2800"/>
                  </a:lnTo>
                  <a:lnTo>
                    <a:pt x="1352" y="2367"/>
                  </a:lnTo>
                  <a:lnTo>
                    <a:pt x="1376" y="586"/>
                  </a:lnTo>
                  <a:lnTo>
                    <a:pt x="1392" y="3947"/>
                  </a:lnTo>
                  <a:lnTo>
                    <a:pt x="1408" y="136"/>
                  </a:lnTo>
                  <a:lnTo>
                    <a:pt x="1424" y="3193"/>
                  </a:lnTo>
                  <a:lnTo>
                    <a:pt x="1440" y="1797"/>
                  </a:lnTo>
                  <a:lnTo>
                    <a:pt x="1456" y="1155"/>
                  </a:lnTo>
                  <a:lnTo>
                    <a:pt x="1472" y="3626"/>
                  </a:lnTo>
                  <a:lnTo>
                    <a:pt x="1488" y="8"/>
                  </a:lnTo>
                  <a:lnTo>
                    <a:pt x="1504" y="3835"/>
                  </a:lnTo>
                  <a:lnTo>
                    <a:pt x="1520" y="722"/>
                  </a:lnTo>
                  <a:lnTo>
                    <a:pt x="1536" y="2431"/>
                  </a:lnTo>
                  <a:lnTo>
                    <a:pt x="1552" y="2463"/>
                  </a:lnTo>
                  <a:lnTo>
                    <a:pt x="1568" y="730"/>
                  </a:lnTo>
                  <a:lnTo>
                    <a:pt x="1584" y="3787"/>
                  </a:lnTo>
                  <a:lnTo>
                    <a:pt x="1600" y="0"/>
                  </a:lnTo>
                  <a:lnTo>
                    <a:pt x="1624" y="3843"/>
                  </a:lnTo>
                  <a:lnTo>
                    <a:pt x="1639" y="586"/>
                  </a:lnTo>
                  <a:lnTo>
                    <a:pt x="1655" y="2768"/>
                  </a:lnTo>
                  <a:lnTo>
                    <a:pt x="1671" y="1941"/>
                  </a:lnTo>
                  <a:lnTo>
                    <a:pt x="1687" y="1332"/>
                  </a:lnTo>
                  <a:lnTo>
                    <a:pt x="1703" y="3257"/>
                  </a:lnTo>
                  <a:lnTo>
                    <a:pt x="1719" y="289"/>
                  </a:lnTo>
                  <a:lnTo>
                    <a:pt x="1735" y="3939"/>
                  </a:lnTo>
                  <a:lnTo>
                    <a:pt x="1751" y="8"/>
                  </a:lnTo>
                  <a:lnTo>
                    <a:pt x="1767" y="3835"/>
                  </a:lnTo>
                  <a:lnTo>
                    <a:pt x="1783" y="441"/>
                  </a:lnTo>
                  <a:lnTo>
                    <a:pt x="1799" y="3145"/>
                  </a:lnTo>
                  <a:lnTo>
                    <a:pt x="1815" y="1308"/>
                  </a:lnTo>
                  <a:lnTo>
                    <a:pt x="1831" y="2190"/>
                  </a:lnTo>
                  <a:lnTo>
                    <a:pt x="1847" y="2270"/>
                  </a:lnTo>
                  <a:lnTo>
                    <a:pt x="1871" y="1276"/>
                  </a:lnTo>
                  <a:lnTo>
                    <a:pt x="1887" y="3089"/>
                  </a:lnTo>
                  <a:lnTo>
                    <a:pt x="1903" y="586"/>
                  </a:lnTo>
                  <a:lnTo>
                    <a:pt x="1919" y="3642"/>
                  </a:lnTo>
                  <a:lnTo>
                    <a:pt x="1935" y="168"/>
                  </a:lnTo>
                  <a:lnTo>
                    <a:pt x="1951" y="3923"/>
                  </a:lnTo>
                  <a:lnTo>
                    <a:pt x="1967" y="8"/>
                  </a:lnTo>
                  <a:lnTo>
                    <a:pt x="1983" y="3987"/>
                  </a:lnTo>
                  <a:lnTo>
                    <a:pt x="1999" y="32"/>
                  </a:lnTo>
                  <a:lnTo>
                    <a:pt x="2015" y="3907"/>
                  </a:lnTo>
                  <a:lnTo>
                    <a:pt x="2031" y="152"/>
                  </a:lnTo>
                  <a:lnTo>
                    <a:pt x="2047" y="3755"/>
                  </a:lnTo>
                  <a:lnTo>
                    <a:pt x="2063" y="313"/>
                  </a:lnTo>
                  <a:lnTo>
                    <a:pt x="2079" y="3602"/>
                  </a:lnTo>
                  <a:lnTo>
                    <a:pt x="2095" y="449"/>
                  </a:lnTo>
                </a:path>
              </a:pathLst>
            </a:custGeom>
            <a:noFill/>
            <a:ln w="0">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600"/>
            </a:p>
          </p:txBody>
        </p:sp>
        <p:sp>
          <p:nvSpPr>
            <p:cNvPr id="4787" name="Freeform 4703"/>
            <p:cNvSpPr>
              <a:spLocks/>
            </p:cNvSpPr>
            <p:nvPr/>
          </p:nvSpPr>
          <p:spPr bwMode="auto">
            <a:xfrm>
              <a:off x="9313863" y="2514600"/>
              <a:ext cx="88900" cy="4814888"/>
            </a:xfrm>
            <a:custGeom>
              <a:avLst/>
              <a:gdLst>
                <a:gd name="T0" fmla="*/ 0 w 56"/>
                <a:gd name="T1" fmla="*/ 0 h 3033"/>
                <a:gd name="T2" fmla="*/ 24 w 56"/>
                <a:gd name="T3" fmla="*/ 3033 h 3033"/>
                <a:gd name="T4" fmla="*/ 40 w 56"/>
                <a:gd name="T5" fmla="*/ 105 h 3033"/>
                <a:gd name="T6" fmla="*/ 56 w 56"/>
                <a:gd name="T7" fmla="*/ 2961 h 3033"/>
              </a:gdLst>
              <a:ahLst/>
              <a:cxnLst>
                <a:cxn ang="0">
                  <a:pos x="T0" y="T1"/>
                </a:cxn>
                <a:cxn ang="0">
                  <a:pos x="T2" y="T3"/>
                </a:cxn>
                <a:cxn ang="0">
                  <a:pos x="T4" y="T5"/>
                </a:cxn>
                <a:cxn ang="0">
                  <a:pos x="T6" y="T7"/>
                </a:cxn>
              </a:cxnLst>
              <a:rect l="0" t="0" r="r" b="b"/>
              <a:pathLst>
                <a:path w="56" h="3033">
                  <a:moveTo>
                    <a:pt x="0" y="0"/>
                  </a:moveTo>
                  <a:lnTo>
                    <a:pt x="24" y="3033"/>
                  </a:lnTo>
                  <a:lnTo>
                    <a:pt x="40" y="105"/>
                  </a:lnTo>
                  <a:lnTo>
                    <a:pt x="56" y="2961"/>
                  </a:lnTo>
                </a:path>
              </a:pathLst>
            </a:custGeom>
            <a:noFill/>
            <a:ln w="0">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600"/>
            </a:p>
          </p:txBody>
        </p:sp>
      </p:grpSp>
      <p:cxnSp>
        <p:nvCxnSpPr>
          <p:cNvPr id="4792" name="直線矢印コネクタ 4791"/>
          <p:cNvCxnSpPr/>
          <p:nvPr/>
        </p:nvCxnSpPr>
        <p:spPr>
          <a:xfrm>
            <a:off x="5607355" y="5169162"/>
            <a:ext cx="2360574" cy="3222"/>
          </a:xfrm>
          <a:prstGeom prst="straightConnector1">
            <a:avLst/>
          </a:prstGeom>
          <a:ln w="12700">
            <a:solidFill>
              <a:schemeClr val="accent4"/>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793" name="正方形/長方形 125"/>
              <p:cNvSpPr>
                <a:spLocks noChangeArrowheads="1"/>
              </p:cNvSpPr>
              <p:nvPr/>
            </p:nvSpPr>
            <p:spPr bwMode="auto">
              <a:xfrm>
                <a:off x="6111830" y="4901866"/>
                <a:ext cx="1269160" cy="327590"/>
              </a:xfrm>
              <a:prstGeom prst="rect">
                <a:avLst/>
              </a:prstGeom>
              <a:noFill/>
              <a:ln w="9525">
                <a:noFill/>
                <a:miter lim="800000"/>
                <a:headEnd/>
                <a:tailEnd/>
              </a:ln>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14:m>
                  <m:oMath xmlns:m="http://schemas.openxmlformats.org/officeDocument/2006/math">
                    <m:sSub>
                      <m:sSubPr>
                        <m:ctrlPr>
                          <a:rPr lang="en-US" altLang="ja-JP" sz="1400" b="0" i="1" smtClean="0">
                            <a:solidFill>
                              <a:schemeClr val="tx1"/>
                            </a:solidFill>
                            <a:latin typeface="Cambria Math" charset="0"/>
                          </a:rPr>
                        </m:ctrlPr>
                      </m:sSubPr>
                      <m:e>
                        <m:r>
                          <a:rPr lang="en-US" altLang="ja-JP" sz="1400" b="0" i="1" smtClean="0">
                            <a:solidFill>
                              <a:schemeClr val="tx1"/>
                            </a:solidFill>
                            <a:latin typeface="Cambria Math" panose="02040503050406030204" pitchFamily="18" charset="0"/>
                          </a:rPr>
                          <m:t>𝑇</m:t>
                        </m:r>
                      </m:e>
                      <m:sub>
                        <m:r>
                          <m:rPr>
                            <m:sty m:val="p"/>
                          </m:rPr>
                          <a:rPr lang="en-US" altLang="ja-JP" sz="1400" b="0" i="0" smtClean="0">
                            <a:solidFill>
                              <a:schemeClr val="tx1"/>
                            </a:solidFill>
                            <a:latin typeface="Cambria Math" panose="02040503050406030204" pitchFamily="18" charset="0"/>
                          </a:rPr>
                          <m:t>sym</m:t>
                        </m:r>
                      </m:sub>
                    </m:sSub>
                    <m:r>
                      <a:rPr lang="en-US" altLang="ja-JP" sz="1400" b="0" i="1" smtClean="0">
                        <a:solidFill>
                          <a:schemeClr val="tx1"/>
                        </a:solidFill>
                        <a:latin typeface="Cambria Math" panose="02040503050406030204" pitchFamily="18" charset="0"/>
                      </a:rPr>
                      <m:t> (=1/</m:t>
                    </m:r>
                    <m:sSub>
                      <m:sSubPr>
                        <m:ctrlPr>
                          <a:rPr lang="en-US" altLang="ja-JP" sz="1400" b="0" i="1" smtClean="0">
                            <a:solidFill>
                              <a:schemeClr val="tx1"/>
                            </a:solidFill>
                            <a:latin typeface="Cambria Math" charset="0"/>
                          </a:rPr>
                        </m:ctrlPr>
                      </m:sSubPr>
                      <m:e>
                        <m:r>
                          <m:rPr>
                            <m:sty m:val="p"/>
                          </m:rPr>
                          <a:rPr lang="en-US" altLang="ja-JP" sz="1400" b="0" i="0" smtClean="0">
                            <a:solidFill>
                              <a:schemeClr val="tx1"/>
                            </a:solidFill>
                            <a:latin typeface="Cambria Math" panose="02040503050406030204" pitchFamily="18" charset="0"/>
                          </a:rPr>
                          <m:t>Δ</m:t>
                        </m:r>
                      </m:e>
                      <m:sub>
                        <m:r>
                          <a:rPr lang="en-US" altLang="ja-JP" sz="1400" b="0" i="1" smtClean="0">
                            <a:solidFill>
                              <a:schemeClr val="tx1"/>
                            </a:solidFill>
                            <a:latin typeface="Cambria Math" panose="02040503050406030204" pitchFamily="18" charset="0"/>
                          </a:rPr>
                          <m:t>𝑓</m:t>
                        </m:r>
                      </m:sub>
                    </m:sSub>
                  </m:oMath>
                </a14:m>
                <a:r>
                  <a:rPr lang="en-US" altLang="ja-JP" sz="1400" dirty="0" smtClean="0">
                    <a:solidFill>
                      <a:schemeClr val="tx1"/>
                    </a:solidFill>
                  </a:rPr>
                  <a:t>)</a:t>
                </a:r>
                <a:endParaRPr lang="en-US" altLang="ja-JP" sz="1400" dirty="0">
                  <a:solidFill>
                    <a:schemeClr val="tx1"/>
                  </a:solidFill>
                </a:endParaRPr>
              </a:p>
            </p:txBody>
          </p:sp>
        </mc:Choice>
        <mc:Fallback xmlns="">
          <p:sp>
            <p:nvSpPr>
              <p:cNvPr id="4793" name="正方形/長方形 125"/>
              <p:cNvSpPr>
                <a:spLocks noRot="1" noChangeAspect="1" noMove="1" noResize="1" noEditPoints="1" noAdjustHandles="1" noChangeArrowheads="1" noChangeShapeType="1" noTextEdit="1"/>
              </p:cNvSpPr>
              <p:nvPr/>
            </p:nvSpPr>
            <p:spPr bwMode="auto">
              <a:xfrm>
                <a:off x="6111830" y="4901866"/>
                <a:ext cx="1269160" cy="327590"/>
              </a:xfrm>
              <a:prstGeom prst="rect">
                <a:avLst/>
              </a:prstGeom>
              <a:blipFill rotWithShape="0">
                <a:blip r:embed="rId4"/>
                <a:stretch>
                  <a:fillRect t="-3704" r="-962" b="-12963"/>
                </a:stretch>
              </a:blipFill>
              <a:ln w="9525">
                <a:noFill/>
                <a:miter lim="800000"/>
                <a:headEnd/>
                <a:tailEnd/>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 name="正方形/長方形 3"/>
              <p:cNvSpPr/>
              <p:nvPr/>
            </p:nvSpPr>
            <p:spPr>
              <a:xfrm>
                <a:off x="726824" y="4581128"/>
                <a:ext cx="1446584" cy="64633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ja-JP" sz="1800" b="0" i="1" smtClean="0">
                              <a:solidFill>
                                <a:schemeClr val="tx1"/>
                              </a:solidFill>
                              <a:latin typeface="Cambria Math" charset="0"/>
                            </a:rPr>
                          </m:ctrlPr>
                        </m:sSubPr>
                        <m:e>
                          <m:r>
                            <a:rPr lang="en-US" altLang="ja-JP" sz="1800" b="0" i="1" smtClean="0">
                              <a:solidFill>
                                <a:schemeClr val="tx1"/>
                              </a:solidFill>
                              <a:latin typeface="Cambria Math" panose="02040503050406030204" pitchFamily="18" charset="0"/>
                            </a:rPr>
                            <m:t>𝜙</m:t>
                          </m:r>
                        </m:e>
                        <m:sub>
                          <m:r>
                            <a:rPr lang="en-US" altLang="ja-JP" sz="1800" b="0" i="1" smtClean="0">
                              <a:solidFill>
                                <a:schemeClr val="tx1"/>
                              </a:solidFill>
                              <a:latin typeface="Cambria Math" panose="02040503050406030204" pitchFamily="18" charset="0"/>
                            </a:rPr>
                            <m:t>𝑛</m:t>
                          </m:r>
                        </m:sub>
                      </m:sSub>
                      <m:r>
                        <a:rPr lang="en-US" altLang="ja-JP" sz="1800" b="0" i="1" smtClean="0">
                          <a:solidFill>
                            <a:schemeClr val="tx1"/>
                          </a:solidFill>
                          <a:latin typeface="Cambria Math" panose="02040503050406030204" pitchFamily="18" charset="0"/>
                        </a:rPr>
                        <m:t>=</m:t>
                      </m:r>
                      <m:f>
                        <m:fPr>
                          <m:ctrlPr>
                            <a:rPr lang="en-US" altLang="ja-JP" sz="1800" b="0" i="1" smtClean="0">
                              <a:solidFill>
                                <a:schemeClr val="tx1"/>
                              </a:solidFill>
                              <a:latin typeface="Cambria Math" charset="0"/>
                            </a:rPr>
                          </m:ctrlPr>
                        </m:fPr>
                        <m:num>
                          <m:sSup>
                            <m:sSupPr>
                              <m:ctrlPr>
                                <a:rPr lang="en-US" altLang="ja-JP" sz="1800" b="0" i="1" smtClean="0">
                                  <a:solidFill>
                                    <a:schemeClr val="tx1"/>
                                  </a:solidFill>
                                  <a:latin typeface="Cambria Math" charset="0"/>
                                </a:rPr>
                              </m:ctrlPr>
                            </m:sSupPr>
                            <m:e>
                              <m:r>
                                <a:rPr lang="en-US" altLang="ja-JP" sz="1800" b="0" i="1" smtClean="0">
                                  <a:solidFill>
                                    <a:schemeClr val="tx1"/>
                                  </a:solidFill>
                                  <a:latin typeface="Cambria Math" panose="02040503050406030204" pitchFamily="18" charset="0"/>
                                </a:rPr>
                                <m:t>𝑛</m:t>
                              </m:r>
                            </m:e>
                            <m:sup>
                              <m:r>
                                <a:rPr lang="en-US" altLang="ja-JP" sz="1800" b="0" i="1" smtClean="0">
                                  <a:solidFill>
                                    <a:schemeClr val="tx1"/>
                                  </a:solidFill>
                                  <a:latin typeface="Cambria Math" panose="02040503050406030204" pitchFamily="18" charset="0"/>
                                </a:rPr>
                                <m:t>2</m:t>
                              </m:r>
                            </m:sup>
                          </m:sSup>
                          <m:r>
                            <a:rPr lang="en-US" altLang="ja-JP" sz="1800" b="0" i="1" smtClean="0">
                              <a:solidFill>
                                <a:schemeClr val="tx1"/>
                              </a:solidFill>
                              <a:latin typeface="Cambria Math" panose="02040503050406030204" pitchFamily="18" charset="0"/>
                            </a:rPr>
                            <m:t>𝜋</m:t>
                          </m:r>
                        </m:num>
                        <m:den>
                          <m:r>
                            <a:rPr lang="en-US" altLang="ja-JP" sz="1800" b="0" i="1" smtClean="0">
                              <a:solidFill>
                                <a:schemeClr val="tx1"/>
                              </a:solidFill>
                              <a:latin typeface="Cambria Math" panose="02040503050406030204" pitchFamily="18" charset="0"/>
                            </a:rPr>
                            <m:t>𝑁</m:t>
                          </m:r>
                        </m:den>
                      </m:f>
                    </m:oMath>
                  </m:oMathPara>
                </a14:m>
                <a:endParaRPr lang="ja-JP" altLang="en-US" sz="1800" dirty="0">
                  <a:solidFill>
                    <a:schemeClr val="tx1"/>
                  </a:solidFill>
                </a:endParaRPr>
              </a:p>
            </p:txBody>
          </p:sp>
        </mc:Choice>
        <mc:Fallback xmlns="">
          <p:sp>
            <p:nvSpPr>
              <p:cNvPr id="4" name="正方形/長方形 3"/>
              <p:cNvSpPr>
                <a:spLocks noRot="1" noChangeAspect="1" noMove="1" noResize="1" noEditPoints="1" noAdjustHandles="1" noChangeArrowheads="1" noChangeShapeType="1" noTextEdit="1"/>
              </p:cNvSpPr>
              <p:nvPr/>
            </p:nvSpPr>
            <p:spPr>
              <a:xfrm>
                <a:off x="726824" y="4581128"/>
                <a:ext cx="1446584" cy="646331"/>
              </a:xfrm>
              <a:prstGeom prst="rect">
                <a:avLst/>
              </a:prstGeom>
              <a:blipFill rotWithShape="0">
                <a:blip r:embed="rId5"/>
                <a:stretch>
                  <a:fillRect/>
                </a:stretch>
              </a:blipFill>
            </p:spPr>
            <p:txBody>
              <a:bodyPr/>
              <a:lstStyle/>
              <a:p>
                <a:r>
                  <a:rPr lang="ja-JP" altLang="en-US">
                    <a:noFill/>
                  </a:rPr>
                  <a:t> </a:t>
                </a:r>
              </a:p>
            </p:txBody>
          </p:sp>
        </mc:Fallback>
      </mc:AlternateContent>
      <p:cxnSp>
        <p:nvCxnSpPr>
          <p:cNvPr id="6" name="直線矢印コネクタ 5"/>
          <p:cNvCxnSpPr/>
          <p:nvPr/>
        </p:nvCxnSpPr>
        <p:spPr bwMode="auto">
          <a:xfrm flipH="1" flipV="1">
            <a:off x="1604848" y="5149451"/>
            <a:ext cx="658555" cy="374731"/>
          </a:xfrm>
          <a:prstGeom prst="straightConnector1">
            <a:avLst/>
          </a:prstGeom>
          <a:solidFill>
            <a:srgbClr val="00B8FF"/>
          </a:solidFill>
          <a:ln w="9525" cap="flat" cmpd="sng" algn="ctr">
            <a:solidFill>
              <a:schemeClr val="tx1"/>
            </a:solidFill>
            <a:prstDash val="solid"/>
            <a:round/>
            <a:headEnd type="none" w="med" len="med"/>
            <a:tailEnd type="triangle"/>
          </a:ln>
          <a:effectLst/>
        </p:spPr>
      </p:cxnSp>
      <p:sp>
        <p:nvSpPr>
          <p:cNvPr id="8" name="円/楕円 7"/>
          <p:cNvSpPr/>
          <p:nvPr/>
        </p:nvSpPr>
        <p:spPr bwMode="auto">
          <a:xfrm>
            <a:off x="2173408" y="5456983"/>
            <a:ext cx="1881051" cy="139207"/>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449263" rtl="0" eaLnBrk="1" fontAlgn="base" latinLnBrk="0" hangingPunct="1">
              <a:lnSpc>
                <a:spcPct val="98000"/>
              </a:lnSpc>
              <a:spcBef>
                <a:spcPct val="0"/>
              </a:spcBef>
              <a:spcAft>
                <a:spcPct val="0"/>
              </a:spcAft>
              <a:buClr>
                <a:srgbClr val="000000"/>
              </a:buClr>
              <a:buSzPct val="100000"/>
              <a:buFont typeface="Times New Roman" pitchFamily="16" charset="0"/>
              <a:buNone/>
              <a:tabLst/>
            </a:pPr>
            <a:endParaRPr kumimoji="0" lang="ja-JP" altLang="en-US" sz="1400" b="0" i="0" u="none" strike="noStrike" cap="none" normalizeH="0" baseline="0" smtClean="0">
              <a:ln>
                <a:noFill/>
              </a:ln>
              <a:solidFill>
                <a:schemeClr val="bg1"/>
              </a:solidFill>
              <a:effectLst/>
              <a:latin typeface="Times New Roman" pitchFamily="16" charset="0"/>
              <a:ea typeface="굴림" pitchFamily="32" charset="-127"/>
            </a:endParaRPr>
          </a:p>
        </p:txBody>
      </p:sp>
      <p:sp>
        <p:nvSpPr>
          <p:cNvPr id="9" name="正方形/長方形 8"/>
          <p:cNvSpPr/>
          <p:nvPr/>
        </p:nvSpPr>
        <p:spPr>
          <a:xfrm>
            <a:off x="1085817" y="5149451"/>
            <a:ext cx="832279" cy="400110"/>
          </a:xfrm>
          <a:prstGeom prst="rect">
            <a:avLst/>
          </a:prstGeom>
        </p:spPr>
        <p:txBody>
          <a:bodyPr wrap="none">
            <a:spAutoFit/>
          </a:bodyPr>
          <a:lstStyle/>
          <a:p>
            <a:r>
              <a:rPr lang="en-GB" altLang="ja-JP" dirty="0"/>
              <a:t>phase </a:t>
            </a:r>
            <a:endParaRPr lang="ja-JP" altLang="en-US" dirty="0"/>
          </a:p>
        </p:txBody>
      </p:sp>
      <p:sp>
        <p:nvSpPr>
          <p:cNvPr id="3" name="左右矢印 2"/>
          <p:cNvSpPr/>
          <p:nvPr/>
        </p:nvSpPr>
        <p:spPr bwMode="auto">
          <a:xfrm>
            <a:off x="4499992" y="5517232"/>
            <a:ext cx="720080" cy="227324"/>
          </a:xfrm>
          <a:prstGeom prst="leftRightArrow">
            <a:avLst>
              <a:gd name="adj1" fmla="val 31140"/>
              <a:gd name="adj2" fmla="val 57695"/>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449263" rtl="0" eaLnBrk="1" fontAlgn="base" latinLnBrk="0" hangingPunct="1">
              <a:lnSpc>
                <a:spcPct val="98000"/>
              </a:lnSpc>
              <a:spcBef>
                <a:spcPct val="0"/>
              </a:spcBef>
              <a:spcAft>
                <a:spcPct val="0"/>
              </a:spcAft>
              <a:buClr>
                <a:srgbClr val="000000"/>
              </a:buClr>
              <a:buSzPct val="100000"/>
              <a:buFont typeface="Times New Roman" pitchFamily="16" charset="0"/>
              <a:buNone/>
              <a:tabLst/>
            </a:pPr>
            <a:endParaRPr kumimoji="0" lang="ja-JP" altLang="en-US" sz="1400" b="0" i="0" u="none" strike="noStrike" cap="none" normalizeH="0" baseline="0" smtClean="0">
              <a:ln>
                <a:noFill/>
              </a:ln>
              <a:solidFill>
                <a:schemeClr val="bg1"/>
              </a:solidFill>
              <a:effectLst/>
              <a:latin typeface="Times New Roman" pitchFamily="16" charset="0"/>
              <a:ea typeface="굴림" pitchFamily="32" charset="-127"/>
            </a:endParaRPr>
          </a:p>
        </p:txBody>
      </p:sp>
      <mc:AlternateContent xmlns:mc="http://schemas.openxmlformats.org/markup-compatibility/2006" xmlns:a14="http://schemas.microsoft.com/office/drawing/2010/main">
        <mc:Choice Requires="a14">
          <p:sp>
            <p:nvSpPr>
              <p:cNvPr id="5" name="正方形/長方形 4"/>
              <p:cNvSpPr/>
              <p:nvPr/>
            </p:nvSpPr>
            <p:spPr>
              <a:xfrm>
                <a:off x="4658916" y="5161808"/>
                <a:ext cx="438325"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i="1">
                          <a:solidFill>
                            <a:schemeClr val="tx1"/>
                          </a:solidFill>
                          <a:latin typeface="Cambria Math" panose="02040503050406030204" pitchFamily="18" charset="0"/>
                          <a:ea typeface="Cambria Math" panose="02040503050406030204" pitchFamily="18" charset="0"/>
                        </a:rPr>
                        <m:t>ℱ</m:t>
                      </m:r>
                    </m:oMath>
                  </m:oMathPara>
                </a14:m>
                <a:endParaRPr lang="ja-JP" altLang="en-US" dirty="0"/>
              </a:p>
            </p:txBody>
          </p:sp>
        </mc:Choice>
        <mc:Fallback xmlns="">
          <p:sp>
            <p:nvSpPr>
              <p:cNvPr id="5" name="正方形/長方形 4"/>
              <p:cNvSpPr>
                <a:spLocks noRot="1" noChangeAspect="1" noMove="1" noResize="1" noEditPoints="1" noAdjustHandles="1" noChangeArrowheads="1" noChangeShapeType="1" noTextEdit="1"/>
              </p:cNvSpPr>
              <p:nvPr/>
            </p:nvSpPr>
            <p:spPr>
              <a:xfrm>
                <a:off x="4658916" y="5161808"/>
                <a:ext cx="438325" cy="400110"/>
              </a:xfrm>
              <a:prstGeom prst="rect">
                <a:avLst/>
              </a:prstGeom>
              <a:blipFill rotWithShape="0">
                <a:blip r:embed="rId6"/>
                <a:stretch>
                  <a:fillRect/>
                </a:stretch>
              </a:blipFill>
            </p:spPr>
            <p:txBody>
              <a:bodyPr/>
              <a:lstStyle/>
              <a:p>
                <a:r>
                  <a:rPr lang="ja-JP" altLang="en-US">
                    <a:noFill/>
                  </a:rPr>
                  <a:t> </a:t>
                </a:r>
              </a:p>
            </p:txBody>
          </p:sp>
        </mc:Fallback>
      </mc:AlternateContent>
      <p:sp>
        <p:nvSpPr>
          <p:cNvPr id="11" name="日付プレースホルダー 10"/>
          <p:cNvSpPr>
            <a:spLocks noGrp="1"/>
          </p:cNvSpPr>
          <p:nvPr>
            <p:ph type="dt" idx="15"/>
          </p:nvPr>
        </p:nvSpPr>
        <p:spPr/>
        <p:txBody>
          <a:bodyPr/>
          <a:lstStyle/>
          <a:p>
            <a:r>
              <a:rPr lang="en-US" altLang="ja-JP" smtClean="0"/>
              <a:t>March 2016</a:t>
            </a:r>
            <a:endParaRPr lang="en-GB" dirty="0"/>
          </a:p>
        </p:txBody>
      </p:sp>
      <p:sp>
        <p:nvSpPr>
          <p:cNvPr id="12" name="フッター プレースホルダー 11"/>
          <p:cNvSpPr>
            <a:spLocks noGrp="1"/>
          </p:cNvSpPr>
          <p:nvPr>
            <p:ph type="ftr" idx="14"/>
          </p:nvPr>
        </p:nvSpPr>
        <p:spPr/>
        <p:txBody>
          <a:bodyPr/>
          <a:lstStyle/>
          <a:p>
            <a:r>
              <a:rPr lang="en-GB" smtClean="0"/>
              <a:t>Minseok Kim, Niigata University</a:t>
            </a:r>
            <a:endParaRPr lang="en-GB" dirty="0"/>
          </a:p>
        </p:txBody>
      </p:sp>
      <p:sp>
        <p:nvSpPr>
          <p:cNvPr id="13" name="スライド番号プレースホルダー 12"/>
          <p:cNvSpPr>
            <a:spLocks noGrp="1"/>
          </p:cNvSpPr>
          <p:nvPr>
            <p:ph type="sldNum" idx="12"/>
          </p:nvPr>
        </p:nvSpPr>
        <p:spPr/>
        <p:txBody>
          <a:bodyPr/>
          <a:lstStyle/>
          <a:p>
            <a:r>
              <a:rPr lang="en-GB" smtClean="0"/>
              <a:t>Slide </a:t>
            </a:r>
            <a:fld id="{440F5867-744E-4AA6-B0ED-4C44D2DFBB7B}" type="slidenum">
              <a:rPr lang="en-GB" smtClean="0"/>
              <a:pPr/>
              <a:t>7</a:t>
            </a:fld>
            <a:endParaRPr lang="en-GB" dirty="0"/>
          </a:p>
        </p:txBody>
      </p:sp>
    </p:spTree>
    <p:extLst>
      <p:ext uri="{BB962C8B-B14F-4D97-AF65-F5344CB8AC3E}">
        <p14:creationId xmlns:p14="http://schemas.microsoft.com/office/powerpoint/2010/main" val="16891062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p:txBody>
          <a:bodyPr/>
          <a:lstStyle/>
          <a:p>
            <a:r>
              <a:rPr lang="en-US" altLang="ja-JP" dirty="0" smtClean="0"/>
              <a:t>Channel Sounder Specifications</a:t>
            </a:r>
            <a:endParaRPr lang="ja-JP" altLang="en-US" dirty="0" smtClean="0"/>
          </a:p>
        </p:txBody>
      </p:sp>
      <p:sp>
        <p:nvSpPr>
          <p:cNvPr id="4" name="コンテンツ プレースホルダー 3"/>
          <p:cNvSpPr>
            <a:spLocks noGrp="1"/>
          </p:cNvSpPr>
          <p:nvPr>
            <p:ph idx="1"/>
          </p:nvPr>
        </p:nvSpPr>
        <p:spPr/>
        <p:txBody>
          <a:bodyPr/>
          <a:lstStyle/>
          <a:p>
            <a:endParaRPr kumimoji="1" lang="ja-JP" altLang="en-US"/>
          </a:p>
        </p:txBody>
      </p:sp>
      <p:sp>
        <p:nvSpPr>
          <p:cNvPr id="5" name="日付プレースホルダー 4"/>
          <p:cNvSpPr>
            <a:spLocks noGrp="1"/>
          </p:cNvSpPr>
          <p:nvPr>
            <p:ph type="dt" idx="15"/>
          </p:nvPr>
        </p:nvSpPr>
        <p:spPr/>
        <p:txBody>
          <a:bodyPr/>
          <a:lstStyle/>
          <a:p>
            <a:r>
              <a:rPr lang="en-US" altLang="ja-JP" smtClean="0"/>
              <a:t>March 2016</a:t>
            </a:r>
            <a:endParaRPr lang="en-GB" dirty="0"/>
          </a:p>
        </p:txBody>
      </p:sp>
      <p:sp>
        <p:nvSpPr>
          <p:cNvPr id="6" name="フッター プレースホルダー 5"/>
          <p:cNvSpPr>
            <a:spLocks noGrp="1"/>
          </p:cNvSpPr>
          <p:nvPr>
            <p:ph type="ftr" idx="14"/>
          </p:nvPr>
        </p:nvSpPr>
        <p:spPr/>
        <p:txBody>
          <a:bodyPr/>
          <a:lstStyle/>
          <a:p>
            <a:r>
              <a:rPr lang="en-GB" smtClean="0"/>
              <a:t>Minseok Kim, Niigata University</a:t>
            </a:r>
            <a:endParaRPr lang="en-GB" dirty="0"/>
          </a:p>
        </p:txBody>
      </p:sp>
      <p:sp>
        <p:nvSpPr>
          <p:cNvPr id="7" name="スライド番号プレースホルダー 6"/>
          <p:cNvSpPr>
            <a:spLocks noGrp="1"/>
          </p:cNvSpPr>
          <p:nvPr>
            <p:ph type="sldNum" idx="12"/>
          </p:nvPr>
        </p:nvSpPr>
        <p:spPr/>
        <p:txBody>
          <a:bodyPr/>
          <a:lstStyle/>
          <a:p>
            <a:r>
              <a:rPr lang="en-GB" dirty="0" smtClean="0"/>
              <a:t>Slide </a:t>
            </a:r>
            <a:fld id="{440F5867-744E-4AA6-B0ED-4C44D2DFBB7B}" type="slidenum">
              <a:rPr lang="en-GB" smtClean="0"/>
              <a:pPr/>
              <a:t>8</a:t>
            </a:fld>
            <a:endParaRPr lang="en-GB" dirty="0"/>
          </a:p>
        </p:txBody>
      </p:sp>
      <p:grpSp>
        <p:nvGrpSpPr>
          <p:cNvPr id="25" name="グループ化 24"/>
          <p:cNvGrpSpPr/>
          <p:nvPr/>
        </p:nvGrpSpPr>
        <p:grpSpPr>
          <a:xfrm>
            <a:off x="5617432" y="4005064"/>
            <a:ext cx="3131032" cy="2402909"/>
            <a:chOff x="4308451" y="1220909"/>
            <a:chExt cx="4729037" cy="3554395"/>
          </a:xfrm>
        </p:grpSpPr>
        <p:pic>
          <p:nvPicPr>
            <p:cNvPr id="26" name="図 25"/>
            <p:cNvPicPr>
              <a:picLocks noChangeAspect="1"/>
            </p:cNvPicPr>
            <p:nvPr/>
          </p:nvPicPr>
          <p:blipFill>
            <a:blip r:embed="rId3"/>
            <a:stretch>
              <a:fillRect/>
            </a:stretch>
          </p:blipFill>
          <p:spPr>
            <a:xfrm>
              <a:off x="4308451" y="1220909"/>
              <a:ext cx="4729037" cy="3554395"/>
            </a:xfrm>
            <a:prstGeom prst="rect">
              <a:avLst/>
            </a:prstGeom>
          </p:spPr>
        </p:pic>
        <p:sp>
          <p:nvSpPr>
            <p:cNvPr id="27" name="正方形/長方形 26"/>
            <p:cNvSpPr/>
            <p:nvPr/>
          </p:nvSpPr>
          <p:spPr>
            <a:xfrm>
              <a:off x="6730253" y="3866755"/>
              <a:ext cx="1291070" cy="533780"/>
            </a:xfrm>
            <a:prstGeom prst="rect">
              <a:avLst/>
            </a:prstGeom>
            <a:ln>
              <a:noFill/>
            </a:ln>
          </p:spPr>
          <p:txBody>
            <a:bodyPr wrap="none">
              <a:spAutoFit/>
            </a:bodyPr>
            <a:lstStyle/>
            <a:p>
              <a:r>
                <a:rPr lang="en-US" altLang="ja-JP" sz="2000" b="1" dirty="0" err="1" smtClean="0">
                  <a:ln>
                    <a:solidFill>
                      <a:srgbClr val="C00000"/>
                    </a:solidFill>
                  </a:ln>
                  <a:solidFill>
                    <a:schemeClr val="bg1"/>
                  </a:solidFill>
                  <a:latin typeface="Arial" panose="020B0604020202020204" pitchFamily="34" charset="0"/>
                  <a:cs typeface="Arial" panose="020B0604020202020204" pitchFamily="34" charset="0"/>
                </a:rPr>
                <a:t>Tx</a:t>
              </a:r>
              <a:r>
                <a:rPr lang="en-US" altLang="ja-JP" sz="2000" b="1" dirty="0" smtClean="0">
                  <a:ln>
                    <a:solidFill>
                      <a:srgbClr val="C00000"/>
                    </a:solidFill>
                  </a:ln>
                  <a:solidFill>
                    <a:schemeClr val="bg1"/>
                  </a:solidFill>
                  <a:latin typeface="Arial" panose="020B0604020202020204" pitchFamily="34" charset="0"/>
                  <a:cs typeface="Arial" panose="020B0604020202020204" pitchFamily="34" charset="0"/>
                </a:rPr>
                <a:t> BB</a:t>
              </a:r>
              <a:endParaRPr lang="ja-JP" altLang="en-US" sz="2000" b="1" dirty="0">
                <a:ln>
                  <a:solidFill>
                    <a:srgbClr val="C00000"/>
                  </a:solidFill>
                </a:ln>
                <a:solidFill>
                  <a:schemeClr val="bg1"/>
                </a:solidFill>
                <a:latin typeface="Arial" panose="020B0604020202020204" pitchFamily="34" charset="0"/>
                <a:cs typeface="Arial" panose="020B0604020202020204" pitchFamily="34" charset="0"/>
              </a:endParaRPr>
            </a:p>
          </p:txBody>
        </p:sp>
        <p:sp>
          <p:nvSpPr>
            <p:cNvPr id="34" name="正方形/長方形 33"/>
            <p:cNvSpPr/>
            <p:nvPr/>
          </p:nvSpPr>
          <p:spPr>
            <a:xfrm>
              <a:off x="6833849" y="1660679"/>
              <a:ext cx="1331262" cy="533780"/>
            </a:xfrm>
            <a:prstGeom prst="rect">
              <a:avLst/>
            </a:prstGeom>
            <a:ln>
              <a:noFill/>
            </a:ln>
          </p:spPr>
          <p:txBody>
            <a:bodyPr wrap="none">
              <a:spAutoFit/>
            </a:bodyPr>
            <a:lstStyle/>
            <a:p>
              <a:r>
                <a:rPr lang="en-US" altLang="ja-JP" sz="2000" b="1" dirty="0" smtClean="0">
                  <a:ln>
                    <a:solidFill>
                      <a:srgbClr val="C00000"/>
                    </a:solidFill>
                  </a:ln>
                  <a:solidFill>
                    <a:schemeClr val="bg1"/>
                  </a:solidFill>
                  <a:latin typeface="Arial" panose="020B0604020202020204" pitchFamily="34" charset="0"/>
                  <a:cs typeface="Arial" panose="020B0604020202020204" pitchFamily="34" charset="0"/>
                </a:rPr>
                <a:t>Rx BB</a:t>
              </a:r>
              <a:endParaRPr lang="ja-JP" altLang="en-US" sz="2000" b="1" dirty="0">
                <a:ln>
                  <a:solidFill>
                    <a:srgbClr val="C00000"/>
                  </a:solidFill>
                </a:ln>
                <a:solidFill>
                  <a:schemeClr val="bg1"/>
                </a:solidFill>
                <a:latin typeface="Arial" panose="020B0604020202020204" pitchFamily="34" charset="0"/>
                <a:cs typeface="Arial" panose="020B0604020202020204" pitchFamily="34" charset="0"/>
              </a:endParaRPr>
            </a:p>
          </p:txBody>
        </p:sp>
        <p:sp>
          <p:nvSpPr>
            <p:cNvPr id="36" name="正方形/長方形 35"/>
            <p:cNvSpPr/>
            <p:nvPr/>
          </p:nvSpPr>
          <p:spPr>
            <a:xfrm>
              <a:off x="4757985" y="2860104"/>
              <a:ext cx="773034" cy="944379"/>
            </a:xfrm>
            <a:prstGeom prst="rect">
              <a:avLst/>
            </a:prstGeom>
            <a:ln>
              <a:noFill/>
            </a:ln>
          </p:spPr>
          <p:txBody>
            <a:bodyPr wrap="none">
              <a:spAutoFit/>
            </a:bodyPr>
            <a:lstStyle/>
            <a:p>
              <a:r>
                <a:rPr lang="en-US" altLang="ja-JP" sz="2000" b="1" dirty="0" err="1" smtClean="0">
                  <a:ln>
                    <a:solidFill>
                      <a:srgbClr val="C00000"/>
                    </a:solidFill>
                  </a:ln>
                  <a:solidFill>
                    <a:schemeClr val="bg1"/>
                  </a:solidFill>
                  <a:latin typeface="Arial" panose="020B0604020202020204" pitchFamily="34" charset="0"/>
                  <a:cs typeface="Arial" panose="020B0604020202020204" pitchFamily="34" charset="0"/>
                </a:rPr>
                <a:t>Tx</a:t>
              </a:r>
              <a:r>
                <a:rPr lang="en-US" altLang="ja-JP" sz="2000" b="1" dirty="0" smtClean="0">
                  <a:ln>
                    <a:solidFill>
                      <a:srgbClr val="C00000"/>
                    </a:solidFill>
                  </a:ln>
                  <a:solidFill>
                    <a:schemeClr val="bg1"/>
                  </a:solidFill>
                  <a:latin typeface="Arial" panose="020B0604020202020204" pitchFamily="34" charset="0"/>
                  <a:cs typeface="Arial" panose="020B0604020202020204" pitchFamily="34" charset="0"/>
                </a:rPr>
                <a:t> </a:t>
              </a:r>
            </a:p>
            <a:p>
              <a:r>
                <a:rPr lang="en-US" altLang="ja-JP" sz="2000" b="1" dirty="0" smtClean="0">
                  <a:ln>
                    <a:solidFill>
                      <a:srgbClr val="C00000"/>
                    </a:solidFill>
                  </a:ln>
                  <a:solidFill>
                    <a:schemeClr val="bg1"/>
                  </a:solidFill>
                  <a:latin typeface="Arial" panose="020B0604020202020204" pitchFamily="34" charset="0"/>
                  <a:cs typeface="Arial" panose="020B0604020202020204" pitchFamily="34" charset="0"/>
                </a:rPr>
                <a:t>RF</a:t>
              </a:r>
              <a:endParaRPr lang="ja-JP" altLang="en-US" sz="2000" b="1" dirty="0">
                <a:ln>
                  <a:solidFill>
                    <a:srgbClr val="C00000"/>
                  </a:solidFill>
                </a:ln>
                <a:solidFill>
                  <a:schemeClr val="bg1"/>
                </a:solidFill>
                <a:latin typeface="Arial" panose="020B0604020202020204" pitchFamily="34" charset="0"/>
                <a:cs typeface="Arial" panose="020B0604020202020204" pitchFamily="34" charset="0"/>
              </a:endParaRPr>
            </a:p>
          </p:txBody>
        </p:sp>
        <p:sp>
          <p:nvSpPr>
            <p:cNvPr id="37" name="正方形/長方形 36"/>
            <p:cNvSpPr/>
            <p:nvPr/>
          </p:nvSpPr>
          <p:spPr>
            <a:xfrm>
              <a:off x="8089460" y="2629684"/>
              <a:ext cx="735075" cy="944379"/>
            </a:xfrm>
            <a:prstGeom prst="rect">
              <a:avLst/>
            </a:prstGeom>
            <a:ln>
              <a:noFill/>
            </a:ln>
          </p:spPr>
          <p:txBody>
            <a:bodyPr wrap="none">
              <a:spAutoFit/>
            </a:bodyPr>
            <a:lstStyle/>
            <a:p>
              <a:r>
                <a:rPr lang="en-US" altLang="ja-JP" sz="2000" b="1" dirty="0" smtClean="0">
                  <a:ln>
                    <a:solidFill>
                      <a:srgbClr val="C00000"/>
                    </a:solidFill>
                  </a:ln>
                  <a:solidFill>
                    <a:schemeClr val="bg1"/>
                  </a:solidFill>
                  <a:latin typeface="Arial" panose="020B0604020202020204" pitchFamily="34" charset="0"/>
                  <a:cs typeface="Arial" panose="020B0604020202020204" pitchFamily="34" charset="0"/>
                </a:rPr>
                <a:t>Rx</a:t>
              </a:r>
            </a:p>
            <a:p>
              <a:r>
                <a:rPr lang="en-US" altLang="ja-JP" sz="2000" b="1" dirty="0" smtClean="0">
                  <a:ln>
                    <a:solidFill>
                      <a:srgbClr val="C00000"/>
                    </a:solidFill>
                  </a:ln>
                  <a:solidFill>
                    <a:schemeClr val="bg1"/>
                  </a:solidFill>
                  <a:latin typeface="Arial" panose="020B0604020202020204" pitchFamily="34" charset="0"/>
                  <a:cs typeface="Arial" panose="020B0604020202020204" pitchFamily="34" charset="0"/>
                </a:rPr>
                <a:t>RF</a:t>
              </a:r>
              <a:endParaRPr lang="ja-JP" altLang="en-US" sz="2000" b="1" dirty="0">
                <a:ln>
                  <a:solidFill>
                    <a:srgbClr val="C00000"/>
                  </a:solidFill>
                </a:ln>
                <a:solidFill>
                  <a:schemeClr val="bg1"/>
                </a:solidFill>
                <a:latin typeface="Arial" panose="020B0604020202020204" pitchFamily="34" charset="0"/>
                <a:cs typeface="Arial" panose="020B0604020202020204" pitchFamily="34" charset="0"/>
              </a:endParaRPr>
            </a:p>
          </p:txBody>
        </p:sp>
        <p:sp>
          <p:nvSpPr>
            <p:cNvPr id="38" name="正方形/長方形 37"/>
            <p:cNvSpPr/>
            <p:nvPr/>
          </p:nvSpPr>
          <p:spPr bwMode="auto">
            <a:xfrm>
              <a:off x="5600532" y="2990899"/>
              <a:ext cx="792815" cy="875855"/>
            </a:xfrm>
            <a:prstGeom prst="rect">
              <a:avLst/>
            </a:prstGeom>
            <a:no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449263" rtl="0" eaLnBrk="1" fontAlgn="base" latinLnBrk="0" hangingPunct="1">
                <a:lnSpc>
                  <a:spcPct val="98000"/>
                </a:lnSpc>
                <a:spcBef>
                  <a:spcPct val="0"/>
                </a:spcBef>
                <a:spcAft>
                  <a:spcPct val="0"/>
                </a:spcAft>
                <a:buClr>
                  <a:srgbClr val="000000"/>
                </a:buClr>
                <a:buSzPct val="100000"/>
                <a:buFont typeface="Times New Roman" pitchFamily="16" charset="0"/>
                <a:buNone/>
                <a:tabLst/>
              </a:pPr>
              <a:endParaRPr kumimoji="0" lang="ja-JP" altLang="en-US" sz="1200" b="0" i="0" u="none" strike="noStrike" cap="none" normalizeH="0" baseline="0" smtClean="0">
                <a:ln>
                  <a:noFill/>
                </a:ln>
                <a:solidFill>
                  <a:schemeClr val="bg1"/>
                </a:solidFill>
                <a:effectLst/>
                <a:latin typeface="Times New Roman" pitchFamily="16" charset="0"/>
                <a:ea typeface="굴림" pitchFamily="32" charset="-127"/>
              </a:endParaRPr>
            </a:p>
          </p:txBody>
        </p:sp>
        <p:pic>
          <p:nvPicPr>
            <p:cNvPr id="39" name="図 38"/>
            <p:cNvPicPr>
              <a:picLocks noChangeAspect="1"/>
            </p:cNvPicPr>
            <p:nvPr/>
          </p:nvPicPr>
          <p:blipFill>
            <a:blip r:embed="rId4"/>
            <a:stretch>
              <a:fillRect/>
            </a:stretch>
          </p:blipFill>
          <p:spPr>
            <a:xfrm>
              <a:off x="4324664" y="1220909"/>
              <a:ext cx="1388531" cy="1412819"/>
            </a:xfrm>
            <a:prstGeom prst="rect">
              <a:avLst/>
            </a:prstGeom>
          </p:spPr>
        </p:pic>
        <p:cxnSp>
          <p:nvCxnSpPr>
            <p:cNvPr id="40" name="直線矢印コネクタ 39"/>
            <p:cNvCxnSpPr/>
            <p:nvPr/>
          </p:nvCxnSpPr>
          <p:spPr bwMode="auto">
            <a:xfrm flipH="1" flipV="1">
              <a:off x="5438921" y="2531595"/>
              <a:ext cx="354228" cy="383652"/>
            </a:xfrm>
            <a:prstGeom prst="straightConnector1">
              <a:avLst/>
            </a:prstGeom>
            <a:solidFill>
              <a:srgbClr val="00B8FF"/>
            </a:solidFill>
            <a:ln w="38100" cap="flat" cmpd="sng" algn="ctr">
              <a:solidFill>
                <a:schemeClr val="bg1"/>
              </a:solidFill>
              <a:prstDash val="solid"/>
              <a:round/>
              <a:headEnd type="none" w="med" len="med"/>
              <a:tailEnd type="arrow"/>
            </a:ln>
            <a:effectLst/>
          </p:spPr>
        </p:cxnSp>
      </p:grpSp>
      <p:pic>
        <p:nvPicPr>
          <p:cNvPr id="41" name="図 40"/>
          <p:cNvPicPr>
            <a:picLocks noChangeAspect="1"/>
          </p:cNvPicPr>
          <p:nvPr/>
        </p:nvPicPr>
        <p:blipFill>
          <a:blip r:embed="rId5"/>
          <a:stretch>
            <a:fillRect/>
          </a:stretch>
        </p:blipFill>
        <p:spPr>
          <a:xfrm>
            <a:off x="101697" y="1647268"/>
            <a:ext cx="8938621" cy="2238254"/>
          </a:xfrm>
          <a:prstGeom prst="rect">
            <a:avLst/>
          </a:prstGeom>
        </p:spPr>
      </p:pic>
      <p:pic>
        <p:nvPicPr>
          <p:cNvPr id="42" name="図 41"/>
          <p:cNvPicPr>
            <a:picLocks noChangeAspect="1"/>
          </p:cNvPicPr>
          <p:nvPr/>
        </p:nvPicPr>
        <p:blipFill>
          <a:blip r:embed="rId6"/>
          <a:stretch>
            <a:fillRect/>
          </a:stretch>
        </p:blipFill>
        <p:spPr>
          <a:xfrm>
            <a:off x="323528" y="3776722"/>
            <a:ext cx="4966522" cy="2676614"/>
          </a:xfrm>
          <a:prstGeom prst="rect">
            <a:avLst/>
          </a:prstGeom>
        </p:spPr>
      </p:pic>
    </p:spTree>
    <p:extLst>
      <p:ext uri="{BB962C8B-B14F-4D97-AF65-F5344CB8AC3E}">
        <p14:creationId xmlns:p14="http://schemas.microsoft.com/office/powerpoint/2010/main" val="1090850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p:txBody>
          <a:bodyPr/>
          <a:lstStyle/>
          <a:p>
            <a:r>
              <a:rPr lang="en-US" altLang="ja-JP" dirty="0" smtClean="0"/>
              <a:t>Channel Sounder Specifications (cont’d)</a:t>
            </a:r>
            <a:endParaRPr lang="ja-JP" altLang="en-US" dirty="0" smtClean="0"/>
          </a:p>
        </p:txBody>
      </p:sp>
      <p:sp>
        <p:nvSpPr>
          <p:cNvPr id="4" name="コンテンツ プレースホルダー 3"/>
          <p:cNvSpPr>
            <a:spLocks noGrp="1"/>
          </p:cNvSpPr>
          <p:nvPr>
            <p:ph idx="1"/>
          </p:nvPr>
        </p:nvSpPr>
        <p:spPr/>
        <p:txBody>
          <a:bodyPr/>
          <a:lstStyle/>
          <a:p>
            <a:r>
              <a:rPr kumimoji="1" lang="en-US" altLang="ja-JP" dirty="0" smtClean="0"/>
              <a:t>Full polarimetric double-directional measurement</a:t>
            </a:r>
            <a:endParaRPr kumimoji="1" lang="ja-JP" altLang="en-US" dirty="0"/>
          </a:p>
        </p:txBody>
      </p:sp>
      <p:graphicFrame>
        <p:nvGraphicFramePr>
          <p:cNvPr id="35" name="表 34"/>
          <p:cNvGraphicFramePr>
            <a:graphicFrameLocks noGrp="1"/>
          </p:cNvGraphicFramePr>
          <p:nvPr>
            <p:extLst>
              <p:ext uri="{D42A27DB-BD31-4B8C-83A1-F6EECF244321}">
                <p14:modId xmlns:p14="http://schemas.microsoft.com/office/powerpoint/2010/main" val="4135013530"/>
              </p:ext>
            </p:extLst>
          </p:nvPr>
        </p:nvGraphicFramePr>
        <p:xfrm>
          <a:off x="370269" y="2492896"/>
          <a:ext cx="5079452" cy="1899920"/>
        </p:xfrm>
        <a:graphic>
          <a:graphicData uri="http://schemas.openxmlformats.org/drawingml/2006/table">
            <a:tbl>
              <a:tblPr bandRow="1"/>
              <a:tblGrid>
                <a:gridCol w="2329523">
                  <a:extLst>
                    <a:ext uri="{9D8B030D-6E8A-4147-A177-3AD203B41FA5}">
                      <a16:colId xmlns:a16="http://schemas.microsoft.com/office/drawing/2014/main" xmlns="" val="20000"/>
                    </a:ext>
                  </a:extLst>
                </a:gridCol>
                <a:gridCol w="2749929">
                  <a:extLst>
                    <a:ext uri="{9D8B030D-6E8A-4147-A177-3AD203B41FA5}">
                      <a16:colId xmlns:a16="http://schemas.microsoft.com/office/drawing/2014/main" xmlns="" val="20001"/>
                    </a:ext>
                  </a:extLst>
                </a:gridCol>
              </a:tblGrid>
              <a:tr h="370840">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r"/>
                      <a:r>
                        <a:rPr kumimoji="1" lang="en-US" altLang="ja-JP" sz="1600" dirty="0" smtClean="0">
                          <a:latin typeface="Arial" panose="020B0604020202020204" pitchFamily="34" charset="0"/>
                          <a:cs typeface="Arial" panose="020B0604020202020204" pitchFamily="34" charset="0"/>
                        </a:rPr>
                        <a:t>Tx Antenna</a:t>
                      </a:r>
                      <a:endParaRPr kumimoji="1" lang="ja-JP" altLang="en-US" sz="16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l"/>
                      <a:r>
                        <a:rPr kumimoji="1" lang="en-US" altLang="ja-JP" sz="1600" dirty="0" smtClean="0">
                          <a:latin typeface="Arial" panose="020B0604020202020204" pitchFamily="34" charset="0"/>
                          <a:cs typeface="Arial" panose="020B0604020202020204" pitchFamily="34" charset="0"/>
                        </a:rPr>
                        <a:t>24dBi Pyramidal</a:t>
                      </a:r>
                      <a:r>
                        <a:rPr kumimoji="1" lang="en-US" altLang="ja-JP" sz="1600" baseline="0" dirty="0" smtClean="0">
                          <a:latin typeface="Arial" panose="020B0604020202020204" pitchFamily="34" charset="0"/>
                          <a:cs typeface="Arial" panose="020B0604020202020204" pitchFamily="34" charset="0"/>
                        </a:rPr>
                        <a:t> Horn </a:t>
                      </a:r>
                      <a:endParaRPr kumimoji="1" lang="ja-JP" altLang="en-US" sz="1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8"/>
                  </a:ext>
                </a:extLst>
              </a:tr>
              <a:tr h="370840">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r"/>
                      <a:r>
                        <a:rPr kumimoji="1" lang="en-US" altLang="ja-JP" sz="1600" dirty="0" smtClean="0">
                          <a:latin typeface="Arial" panose="020B0604020202020204" pitchFamily="34" charset="0"/>
                          <a:cs typeface="Arial" panose="020B0604020202020204" pitchFamily="34" charset="0"/>
                        </a:rPr>
                        <a:t>Rx Antenna</a:t>
                      </a:r>
                      <a:endParaRPr kumimoji="1" lang="ja-JP" altLang="en-US" sz="16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l"/>
                      <a:r>
                        <a:rPr kumimoji="1" lang="en-US" altLang="ja-JP" sz="1600" dirty="0" smtClean="0">
                          <a:latin typeface="Arial" panose="020B0604020202020204" pitchFamily="34" charset="0"/>
                          <a:cs typeface="Arial" panose="020B0604020202020204" pitchFamily="34" charset="0"/>
                        </a:rPr>
                        <a:t>15dBi Pyramidal Horn</a:t>
                      </a:r>
                      <a:endParaRPr kumimoji="1" lang="ja-JP" altLang="en-US" sz="1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9"/>
                  </a:ext>
                </a:extLst>
              </a:tr>
              <a:tr h="370840">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r"/>
                      <a:r>
                        <a:rPr kumimoji="1" lang="en-US" altLang="ja-JP" sz="1600" dirty="0" smtClean="0">
                          <a:latin typeface="Arial" panose="020B0604020202020204" pitchFamily="34" charset="0"/>
                          <a:cs typeface="Arial" panose="020B0604020202020204" pitchFamily="34" charset="0"/>
                        </a:rPr>
                        <a:t>Tx Antenna Rotation</a:t>
                      </a:r>
                      <a:endParaRPr kumimoji="1" lang="ja-JP" altLang="en-US" sz="16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l"/>
                      <a:r>
                        <a:rPr kumimoji="1" lang="en-US" altLang="ja-JP" sz="1600" dirty="0" err="1" smtClean="0">
                          <a:latin typeface="Arial" panose="020B0604020202020204" pitchFamily="34" charset="0"/>
                          <a:cs typeface="Arial" panose="020B0604020202020204" pitchFamily="34" charset="0"/>
                        </a:rPr>
                        <a:t>Az</a:t>
                      </a:r>
                      <a:r>
                        <a:rPr kumimoji="1" lang="en-US" altLang="ja-JP" sz="1600" dirty="0" smtClean="0">
                          <a:latin typeface="Arial" panose="020B0604020202020204" pitchFamily="34" charset="0"/>
                          <a:cs typeface="Arial" panose="020B0604020202020204" pitchFamily="34" charset="0"/>
                        </a:rPr>
                        <a:t>:-180~+180, </a:t>
                      </a:r>
                      <a:r>
                        <a:rPr kumimoji="1" lang="en-US" altLang="ja-JP" sz="1600" baseline="0" dirty="0" smtClean="0">
                          <a:latin typeface="Arial" panose="020B0604020202020204" pitchFamily="34" charset="0"/>
                          <a:cs typeface="Arial" panose="020B0604020202020204" pitchFamily="34" charset="0"/>
                        </a:rPr>
                        <a:t>El:-24~+24 </a:t>
                      </a:r>
                    </a:p>
                    <a:p>
                      <a:pPr algn="l"/>
                      <a:r>
                        <a:rPr kumimoji="1" lang="en-US" altLang="ja-JP" sz="1600" baseline="0" dirty="0" smtClean="0">
                          <a:latin typeface="Arial" panose="020B0604020202020204" pitchFamily="34" charset="0"/>
                          <a:cs typeface="Arial" panose="020B0604020202020204" pitchFamily="34" charset="0"/>
                        </a:rPr>
                        <a:t>Step:12 deg.</a:t>
                      </a:r>
                      <a:endParaRPr kumimoji="1" lang="ja-JP" altLang="en-US" sz="1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10"/>
                  </a:ext>
                </a:extLst>
              </a:tr>
              <a:tr h="370840">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r"/>
                      <a:r>
                        <a:rPr kumimoji="1" lang="en-US" altLang="ja-JP" sz="1600" dirty="0" smtClean="0">
                          <a:latin typeface="Arial" panose="020B0604020202020204" pitchFamily="34" charset="0"/>
                          <a:cs typeface="Arial" panose="020B0604020202020204" pitchFamily="34" charset="0"/>
                        </a:rPr>
                        <a:t>Rx Antenna Rotation</a:t>
                      </a:r>
                      <a:endParaRPr kumimoji="1" lang="ja-JP" altLang="en-US" sz="16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l"/>
                      <a:r>
                        <a:rPr kumimoji="1" lang="en-US" altLang="ja-JP" sz="1600" dirty="0" err="1" smtClean="0">
                          <a:latin typeface="Arial" panose="020B0604020202020204" pitchFamily="34" charset="0"/>
                          <a:cs typeface="Arial" panose="020B0604020202020204" pitchFamily="34" charset="0"/>
                        </a:rPr>
                        <a:t>Az</a:t>
                      </a:r>
                      <a:r>
                        <a:rPr kumimoji="1" lang="en-US" altLang="ja-JP" sz="1600" dirty="0" smtClean="0">
                          <a:latin typeface="Arial" panose="020B0604020202020204" pitchFamily="34" charset="0"/>
                          <a:cs typeface="Arial" panose="020B0604020202020204" pitchFamily="34" charset="0"/>
                        </a:rPr>
                        <a:t>:-180~+180, El:-30~+30</a:t>
                      </a:r>
                    </a:p>
                    <a:p>
                      <a:pPr algn="l"/>
                      <a:r>
                        <a:rPr kumimoji="1" lang="en-US" altLang="ja-JP" sz="1600" dirty="0" smtClean="0">
                          <a:latin typeface="Arial" panose="020B0604020202020204" pitchFamily="34" charset="0"/>
                          <a:cs typeface="Arial" panose="020B0604020202020204" pitchFamily="34" charset="0"/>
                        </a:rPr>
                        <a:t>Step:30</a:t>
                      </a:r>
                      <a:r>
                        <a:rPr kumimoji="1" lang="en-US" altLang="ja-JP" sz="1600" baseline="0" dirty="0" smtClean="0">
                          <a:latin typeface="Arial" panose="020B0604020202020204" pitchFamily="34" charset="0"/>
                          <a:cs typeface="Arial" panose="020B0604020202020204" pitchFamily="34" charset="0"/>
                        </a:rPr>
                        <a:t> deg.</a:t>
                      </a:r>
                      <a:endParaRPr kumimoji="1" lang="ja-JP" altLang="en-US" sz="1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11"/>
                  </a:ext>
                </a:extLst>
              </a:tr>
            </a:tbl>
          </a:graphicData>
        </a:graphic>
      </p:graphicFrame>
      <p:sp>
        <p:nvSpPr>
          <p:cNvPr id="5" name="日付プレースホルダー 4"/>
          <p:cNvSpPr>
            <a:spLocks noGrp="1"/>
          </p:cNvSpPr>
          <p:nvPr>
            <p:ph type="dt" idx="15"/>
          </p:nvPr>
        </p:nvSpPr>
        <p:spPr/>
        <p:txBody>
          <a:bodyPr/>
          <a:lstStyle/>
          <a:p>
            <a:r>
              <a:rPr lang="en-US" altLang="ja-JP" smtClean="0"/>
              <a:t>March 2016</a:t>
            </a:r>
            <a:endParaRPr lang="en-GB" dirty="0"/>
          </a:p>
        </p:txBody>
      </p:sp>
      <p:sp>
        <p:nvSpPr>
          <p:cNvPr id="6" name="フッター プレースホルダー 5"/>
          <p:cNvSpPr>
            <a:spLocks noGrp="1"/>
          </p:cNvSpPr>
          <p:nvPr>
            <p:ph type="ftr" idx="14"/>
          </p:nvPr>
        </p:nvSpPr>
        <p:spPr/>
        <p:txBody>
          <a:bodyPr/>
          <a:lstStyle/>
          <a:p>
            <a:r>
              <a:rPr lang="en-GB" smtClean="0"/>
              <a:t>Minseok Kim, Niigata University</a:t>
            </a:r>
            <a:endParaRPr lang="en-GB" dirty="0"/>
          </a:p>
        </p:txBody>
      </p:sp>
      <p:sp>
        <p:nvSpPr>
          <p:cNvPr id="7" name="スライド番号プレースホルダー 6"/>
          <p:cNvSpPr>
            <a:spLocks noGrp="1"/>
          </p:cNvSpPr>
          <p:nvPr>
            <p:ph type="sldNum" idx="12"/>
          </p:nvPr>
        </p:nvSpPr>
        <p:spPr/>
        <p:txBody>
          <a:bodyPr/>
          <a:lstStyle/>
          <a:p>
            <a:r>
              <a:rPr lang="en-GB" dirty="0" smtClean="0"/>
              <a:t>Slide </a:t>
            </a:r>
            <a:fld id="{440F5867-744E-4AA6-B0ED-4C44D2DFBB7B}" type="slidenum">
              <a:rPr lang="en-GB" smtClean="0"/>
              <a:pPr/>
              <a:t>9</a:t>
            </a:fld>
            <a:endParaRPr lang="en-GB" dirty="0"/>
          </a:p>
        </p:txBody>
      </p:sp>
      <p:grpSp>
        <p:nvGrpSpPr>
          <p:cNvPr id="2" name="グループ化 1"/>
          <p:cNvGrpSpPr/>
          <p:nvPr/>
        </p:nvGrpSpPr>
        <p:grpSpPr>
          <a:xfrm>
            <a:off x="5610914" y="2636912"/>
            <a:ext cx="3346486" cy="2493258"/>
            <a:chOff x="5610914" y="2276872"/>
            <a:chExt cx="3346486" cy="2493258"/>
          </a:xfrm>
        </p:grpSpPr>
        <p:pic>
          <p:nvPicPr>
            <p:cNvPr id="17" name="2015-08-23 17.14.00.jpg"/>
            <p:cNvPicPr>
              <a:picLocks noChangeAspect="1"/>
            </p:cNvPicPr>
            <p:nvPr/>
          </p:nvPicPr>
          <p:blipFill>
            <a:blip r:embed="rId3">
              <a:extLst/>
            </a:blip>
            <a:srcRect l="42533" t="22073" r="34556" b="64910"/>
            <a:stretch>
              <a:fillRect/>
            </a:stretch>
          </p:blipFill>
          <p:spPr>
            <a:xfrm>
              <a:off x="5610914" y="2276872"/>
              <a:ext cx="3291227" cy="2493258"/>
            </a:xfrm>
            <a:prstGeom prst="rect">
              <a:avLst/>
            </a:prstGeom>
            <a:ln w="12700" cap="flat">
              <a:noFill/>
              <a:miter lim="400000"/>
            </a:ln>
            <a:effectLst/>
          </p:spPr>
        </p:pic>
        <p:sp>
          <p:nvSpPr>
            <p:cNvPr id="28" name="円弧 27"/>
            <p:cNvSpPr/>
            <p:nvPr/>
          </p:nvSpPr>
          <p:spPr>
            <a:xfrm rot="10800000">
              <a:off x="6108417" y="2644999"/>
              <a:ext cx="2848983" cy="1767493"/>
            </a:xfrm>
            <a:prstGeom prst="arc">
              <a:avLst>
                <a:gd name="adj1" fmla="val 18685202"/>
                <a:gd name="adj2" fmla="val 2867788"/>
              </a:avLst>
            </a:prstGeom>
            <a:ln w="38100">
              <a:solidFill>
                <a:srgbClr val="FF0000"/>
              </a:solidFill>
              <a:prstDash val="solid"/>
              <a:headEnd type="triangle" w="lg" len="lg"/>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29" name="テキスト ボックス 28"/>
                <p:cNvSpPr txBox="1"/>
                <p:nvPr/>
              </p:nvSpPr>
              <p:spPr>
                <a:xfrm>
                  <a:off x="7256527" y="3773513"/>
                  <a:ext cx="1215522" cy="369332"/>
                </a:xfrm>
                <a:prstGeom prst="rect">
                  <a:avLst/>
                </a:prstGeom>
                <a:solidFill>
                  <a:schemeClr val="bg1">
                    <a:alpha val="71000"/>
                  </a:schemeClr>
                </a:solidFill>
                <a:effectLst>
                  <a:softEdge rad="25400"/>
                </a:effectLst>
              </p:spPr>
              <p:txBody>
                <a:bodyPr wrap="square" rtlCol="0" anchor="ctr">
                  <a:spAutoFit/>
                </a:bodyPr>
                <a:lstStyle/>
                <a:p>
                  <a:pPr algn="ctr"/>
                  <a:r>
                    <a:rPr lang="en-US" altLang="ja-JP" sz="1800" dirty="0" smtClean="0">
                      <a:solidFill>
                        <a:srgbClr val="FF0000"/>
                      </a:solidFill>
                    </a:rPr>
                    <a:t>Azimuth,</a:t>
                  </a:r>
                  <a14:m>
                    <m:oMath xmlns:m="http://schemas.openxmlformats.org/officeDocument/2006/math">
                      <m:r>
                        <a:rPr lang="en-US" altLang="ja-JP" sz="1800" b="0" i="1" smtClean="0">
                          <a:solidFill>
                            <a:srgbClr val="FF0000"/>
                          </a:solidFill>
                          <a:latin typeface="Cambria Math" panose="02040503050406030204" pitchFamily="18" charset="0"/>
                        </a:rPr>
                        <m:t>𝜑</m:t>
                      </m:r>
                    </m:oMath>
                  </a14:m>
                  <a:endParaRPr lang="en-US" altLang="ja-JP" sz="1800" b="0" dirty="0" smtClean="0">
                    <a:solidFill>
                      <a:srgbClr val="FF0000"/>
                    </a:solidFill>
                  </a:endParaRPr>
                </a:p>
              </p:txBody>
            </p:sp>
          </mc:Choice>
          <mc:Fallback xmlns="">
            <p:sp>
              <p:nvSpPr>
                <p:cNvPr id="29" name="テキスト ボックス 28"/>
                <p:cNvSpPr txBox="1">
                  <a:spLocks noRot="1" noChangeAspect="1" noMove="1" noResize="1" noEditPoints="1" noAdjustHandles="1" noChangeArrowheads="1" noChangeShapeType="1" noTextEdit="1"/>
                </p:cNvSpPr>
                <p:nvPr/>
              </p:nvSpPr>
              <p:spPr>
                <a:xfrm>
                  <a:off x="7256527" y="3773513"/>
                  <a:ext cx="1215522" cy="369332"/>
                </a:xfrm>
                <a:prstGeom prst="rect">
                  <a:avLst/>
                </a:prstGeom>
                <a:blipFill rotWithShape="0">
                  <a:blip r:embed="rId4"/>
                  <a:stretch>
                    <a:fillRect l="-3500" t="-8197" b="-24590"/>
                  </a:stretch>
                </a:blipFill>
                <a:effectLst>
                  <a:softEdge rad="25400"/>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0" name="テキスト ボックス 29"/>
                <p:cNvSpPr txBox="1"/>
                <p:nvPr/>
              </p:nvSpPr>
              <p:spPr>
                <a:xfrm>
                  <a:off x="6023776" y="4397036"/>
                  <a:ext cx="1299253" cy="369332"/>
                </a:xfrm>
                <a:prstGeom prst="rect">
                  <a:avLst/>
                </a:prstGeom>
                <a:solidFill>
                  <a:schemeClr val="bg1">
                    <a:alpha val="71000"/>
                  </a:schemeClr>
                </a:solidFill>
                <a:effectLst>
                  <a:softEdge rad="25400"/>
                </a:effectLst>
              </p:spPr>
              <p:txBody>
                <a:bodyPr wrap="square" rtlCol="0" anchor="ctr">
                  <a:spAutoFit/>
                </a:bodyPr>
                <a:lstStyle/>
                <a:p>
                  <a:pPr algn="ctr"/>
                  <a:r>
                    <a:rPr lang="en-US" altLang="ja-JP" sz="1800" dirty="0" smtClean="0">
                      <a:solidFill>
                        <a:srgbClr val="FF0000"/>
                      </a:solidFill>
                    </a:rPr>
                    <a:t>Elevation,</a:t>
                  </a:r>
                  <a14:m>
                    <m:oMath xmlns:m="http://schemas.openxmlformats.org/officeDocument/2006/math">
                      <m:r>
                        <a:rPr lang="en-US" altLang="ja-JP" sz="1800" b="0" i="1" smtClean="0">
                          <a:solidFill>
                            <a:srgbClr val="FF0000"/>
                          </a:solidFill>
                          <a:latin typeface="Cambria Math" panose="02040503050406030204" pitchFamily="18" charset="0"/>
                        </a:rPr>
                        <m:t>𝜃</m:t>
                      </m:r>
                    </m:oMath>
                  </a14:m>
                  <a:endParaRPr kumimoji="1" lang="ja-JP" altLang="en-US" sz="1800" dirty="0">
                    <a:solidFill>
                      <a:srgbClr val="FF0000"/>
                    </a:solidFill>
                  </a:endParaRPr>
                </a:p>
              </p:txBody>
            </p:sp>
          </mc:Choice>
          <mc:Fallback xmlns="">
            <p:sp>
              <p:nvSpPr>
                <p:cNvPr id="30" name="テキスト ボックス 29"/>
                <p:cNvSpPr txBox="1">
                  <a:spLocks noRot="1" noChangeAspect="1" noMove="1" noResize="1" noEditPoints="1" noAdjustHandles="1" noChangeArrowheads="1" noChangeShapeType="1" noTextEdit="1"/>
                </p:cNvSpPr>
                <p:nvPr/>
              </p:nvSpPr>
              <p:spPr>
                <a:xfrm>
                  <a:off x="6023776" y="4397036"/>
                  <a:ext cx="1299253" cy="369332"/>
                </a:xfrm>
                <a:prstGeom prst="rect">
                  <a:avLst/>
                </a:prstGeom>
                <a:blipFill rotWithShape="0">
                  <a:blip r:embed="rId5"/>
                  <a:stretch>
                    <a:fillRect l="-2347" t="-8197" b="-26230"/>
                  </a:stretch>
                </a:blipFill>
                <a:effectLst>
                  <a:softEdge rad="25400"/>
                </a:effectLst>
              </p:spPr>
              <p:txBody>
                <a:bodyPr/>
                <a:lstStyle/>
                <a:p>
                  <a:r>
                    <a:rPr lang="ja-JP" altLang="en-US">
                      <a:noFill/>
                    </a:rPr>
                    <a:t> </a:t>
                  </a:r>
                </a:p>
              </p:txBody>
            </p:sp>
          </mc:Fallback>
        </mc:AlternateContent>
        <p:sp>
          <p:nvSpPr>
            <p:cNvPr id="31" name="テキスト ボックス 30"/>
            <p:cNvSpPr txBox="1"/>
            <p:nvPr/>
          </p:nvSpPr>
          <p:spPr>
            <a:xfrm>
              <a:off x="6921074" y="2291123"/>
              <a:ext cx="1574054" cy="338554"/>
            </a:xfrm>
            <a:prstGeom prst="rect">
              <a:avLst/>
            </a:prstGeom>
            <a:solidFill>
              <a:schemeClr val="bg1">
                <a:alpha val="71000"/>
              </a:schemeClr>
            </a:solidFill>
            <a:effectLst>
              <a:softEdge rad="38100"/>
            </a:effectLst>
          </p:spPr>
          <p:txBody>
            <a:bodyPr wrap="square" rtlCol="0">
              <a:spAutoFit/>
            </a:bodyPr>
            <a:lstStyle/>
            <a:p>
              <a:pPr algn="ctr"/>
              <a:r>
                <a:rPr lang="en-US" altLang="ja-JP" sz="1600" dirty="0" smtClean="0">
                  <a:solidFill>
                    <a:schemeClr val="tx1"/>
                  </a:solidFill>
                </a:rPr>
                <a:t>Horn Antenna </a:t>
              </a:r>
              <a:endParaRPr kumimoji="1" lang="ja-JP" altLang="en-US" sz="1600" dirty="0">
                <a:solidFill>
                  <a:schemeClr val="tx1"/>
                </a:solidFill>
              </a:endParaRPr>
            </a:p>
          </p:txBody>
        </p:sp>
        <p:cxnSp>
          <p:nvCxnSpPr>
            <p:cNvPr id="32" name="直線矢印コネクタ 31"/>
            <p:cNvCxnSpPr/>
            <p:nvPr/>
          </p:nvCxnSpPr>
          <p:spPr>
            <a:xfrm flipH="1">
              <a:off x="6480211" y="2579909"/>
              <a:ext cx="776316" cy="890070"/>
            </a:xfrm>
            <a:prstGeom prst="straightConnector1">
              <a:avLst/>
            </a:prstGeom>
            <a:ln w="38100">
              <a:solidFill>
                <a:srgbClr val="28B866"/>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矢印コネクタ 32"/>
            <p:cNvCxnSpPr/>
            <p:nvPr/>
          </p:nvCxnSpPr>
          <p:spPr>
            <a:xfrm>
              <a:off x="8075967" y="2579909"/>
              <a:ext cx="44185" cy="205339"/>
            </a:xfrm>
            <a:prstGeom prst="straightConnector1">
              <a:avLst/>
            </a:prstGeom>
            <a:ln w="38100">
              <a:solidFill>
                <a:srgbClr val="28B866"/>
              </a:solidFill>
              <a:tailEnd type="triangle"/>
            </a:ln>
          </p:spPr>
          <p:style>
            <a:lnRef idx="1">
              <a:schemeClr val="accent1"/>
            </a:lnRef>
            <a:fillRef idx="0">
              <a:schemeClr val="accent1"/>
            </a:fillRef>
            <a:effectRef idx="0">
              <a:schemeClr val="accent1"/>
            </a:effectRef>
            <a:fontRef idx="minor">
              <a:schemeClr val="tx1"/>
            </a:fontRef>
          </p:style>
        </p:cxnSp>
        <p:sp>
          <p:nvSpPr>
            <p:cNvPr id="16" name="円弧 15"/>
            <p:cNvSpPr/>
            <p:nvPr/>
          </p:nvSpPr>
          <p:spPr>
            <a:xfrm rot="11417279">
              <a:off x="6108417" y="3425856"/>
              <a:ext cx="2848983" cy="582403"/>
            </a:xfrm>
            <a:prstGeom prst="arc">
              <a:avLst>
                <a:gd name="adj1" fmla="val 18685202"/>
                <a:gd name="adj2" fmla="val 1288336"/>
              </a:avLst>
            </a:prstGeom>
            <a:ln w="38100">
              <a:solidFill>
                <a:srgbClr val="FF0000"/>
              </a:solidFill>
              <a:prstDash val="sysDash"/>
              <a:headEnd type="triangle" w="lg" len="lg"/>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8" name="正方形/長方形 7"/>
                <p:cNvSpPr/>
                <p:nvPr/>
              </p:nvSpPr>
              <p:spPr>
                <a:xfrm>
                  <a:off x="6330405" y="3356992"/>
                  <a:ext cx="739433"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1600" b="0" i="1" smtClean="0">
                            <a:solidFill>
                              <a:schemeClr val="bg1"/>
                            </a:solidFill>
                            <a:latin typeface="Cambria Math" panose="02040503050406030204" pitchFamily="18" charset="0"/>
                          </a:rPr>
                          <m:t>𝜃</m:t>
                        </m:r>
                        <m:r>
                          <a:rPr lang="en-US" altLang="ja-JP" sz="1600" i="1">
                            <a:latin typeface="Cambria Math" panose="02040503050406030204" pitchFamily="18" charset="0"/>
                          </a:rPr>
                          <m:t>‐</m:t>
                        </m:r>
                        <m:r>
                          <m:rPr>
                            <m:sty m:val="p"/>
                          </m:rPr>
                          <a:rPr lang="en-US" altLang="ja-JP" sz="1600" b="0" i="0" smtClean="0">
                            <a:solidFill>
                              <a:schemeClr val="bg1"/>
                            </a:solidFill>
                            <a:latin typeface="Cambria Math" panose="02040503050406030204" pitchFamily="18" charset="0"/>
                          </a:rPr>
                          <m:t>pol</m:t>
                        </m:r>
                      </m:oMath>
                    </m:oMathPara>
                  </a14:m>
                  <a:endParaRPr lang="ja-JP" altLang="en-US" sz="1600" dirty="0">
                    <a:solidFill>
                      <a:schemeClr val="bg1"/>
                    </a:solidFill>
                  </a:endParaRPr>
                </a:p>
              </p:txBody>
            </p:sp>
          </mc:Choice>
          <mc:Fallback xmlns="">
            <p:sp>
              <p:nvSpPr>
                <p:cNvPr id="8" name="正方形/長方形 7"/>
                <p:cNvSpPr>
                  <a:spLocks noRot="1" noChangeAspect="1" noMove="1" noResize="1" noEditPoints="1" noAdjustHandles="1" noChangeArrowheads="1" noChangeShapeType="1" noTextEdit="1"/>
                </p:cNvSpPr>
                <p:nvPr/>
              </p:nvSpPr>
              <p:spPr>
                <a:xfrm>
                  <a:off x="6330405" y="3356992"/>
                  <a:ext cx="739433" cy="338554"/>
                </a:xfrm>
                <a:prstGeom prst="rect">
                  <a:avLst/>
                </a:prstGeom>
                <a:blipFill rotWithShape="0">
                  <a:blip r:embed="rId6"/>
                  <a:stretch>
                    <a:fillRect b="-1272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3" name="正方形/長方形 22"/>
                <p:cNvSpPr/>
                <p:nvPr/>
              </p:nvSpPr>
              <p:spPr>
                <a:xfrm>
                  <a:off x="7986589" y="2636912"/>
                  <a:ext cx="761875"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1600" i="1" smtClean="0">
                            <a:solidFill>
                              <a:schemeClr val="bg1"/>
                            </a:solidFill>
                            <a:latin typeface="Cambria Math" panose="02040503050406030204" pitchFamily="18" charset="0"/>
                          </a:rPr>
                          <m:t>𝜑</m:t>
                        </m:r>
                        <m:r>
                          <a:rPr lang="en-US" altLang="ja-JP" sz="1600" i="1">
                            <a:latin typeface="Cambria Math" panose="02040503050406030204" pitchFamily="18" charset="0"/>
                          </a:rPr>
                          <m:t>‐</m:t>
                        </m:r>
                        <m:r>
                          <m:rPr>
                            <m:sty m:val="p"/>
                          </m:rPr>
                          <a:rPr lang="en-US" altLang="ja-JP" sz="1600" b="0" i="0" smtClean="0">
                            <a:solidFill>
                              <a:schemeClr val="bg1"/>
                            </a:solidFill>
                            <a:latin typeface="Cambria Math" panose="02040503050406030204" pitchFamily="18" charset="0"/>
                          </a:rPr>
                          <m:t>pol</m:t>
                        </m:r>
                      </m:oMath>
                    </m:oMathPara>
                  </a14:m>
                  <a:endParaRPr lang="ja-JP" altLang="en-US" sz="1600" dirty="0">
                    <a:solidFill>
                      <a:schemeClr val="bg1"/>
                    </a:solidFill>
                  </a:endParaRPr>
                </a:p>
              </p:txBody>
            </p:sp>
          </mc:Choice>
          <mc:Fallback xmlns="">
            <p:sp>
              <p:nvSpPr>
                <p:cNvPr id="23" name="正方形/長方形 22"/>
                <p:cNvSpPr>
                  <a:spLocks noRot="1" noChangeAspect="1" noMove="1" noResize="1" noEditPoints="1" noAdjustHandles="1" noChangeArrowheads="1" noChangeShapeType="1" noTextEdit="1"/>
                </p:cNvSpPr>
                <p:nvPr/>
              </p:nvSpPr>
              <p:spPr>
                <a:xfrm>
                  <a:off x="7986589" y="2636912"/>
                  <a:ext cx="761875" cy="338554"/>
                </a:xfrm>
                <a:prstGeom prst="rect">
                  <a:avLst/>
                </a:prstGeom>
                <a:blipFill rotWithShape="0">
                  <a:blip r:embed="rId7"/>
                  <a:stretch>
                    <a:fillRect b="-12727"/>
                  </a:stretch>
                </a:blipFill>
              </p:spPr>
              <p:txBody>
                <a:bodyPr/>
                <a:lstStyle/>
                <a:p>
                  <a:r>
                    <a:rPr lang="ja-JP" altLang="en-US">
                      <a:noFill/>
                    </a:rPr>
                    <a:t> </a:t>
                  </a:r>
                </a:p>
              </p:txBody>
            </p:sp>
          </mc:Fallback>
        </mc:AlternateContent>
      </p:grpSp>
      <p:pic>
        <p:nvPicPr>
          <p:cNvPr id="3" name="図 2"/>
          <p:cNvPicPr>
            <a:picLocks noChangeAspect="1"/>
          </p:cNvPicPr>
          <p:nvPr/>
        </p:nvPicPr>
        <p:blipFill>
          <a:blip r:embed="rId8"/>
          <a:stretch>
            <a:fillRect/>
          </a:stretch>
        </p:blipFill>
        <p:spPr>
          <a:xfrm>
            <a:off x="179512" y="4437112"/>
            <a:ext cx="5386879" cy="1972528"/>
          </a:xfrm>
          <a:prstGeom prst="rect">
            <a:avLst/>
          </a:prstGeom>
        </p:spPr>
      </p:pic>
    </p:spTree>
    <p:extLst>
      <p:ext uri="{BB962C8B-B14F-4D97-AF65-F5344CB8AC3E}">
        <p14:creationId xmlns:p14="http://schemas.microsoft.com/office/powerpoint/2010/main" val="26440510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Office テーマ">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MS Gothic"/>
        <a:cs typeface=""/>
      </a:majorFont>
      <a:minorFont>
        <a:latin typeface="Times New Roman"/>
        <a:ea typeface="MS 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Times New Roman" pitchFamily="16" charset="0"/>
            <a:ea typeface="MS Gothic"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Times New Roman" pitchFamily="16" charset="0"/>
            <a:ea typeface="MS Gothic"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プレゼンテーション2" id="{6FABB877-A259-45D2-AB71-C6D3D0E05D32}" vid="{9880CEAF-CBAB-4CC1-924E-A981DACDFC4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802-11-Submission</Template>
  <TotalTime>5927</TotalTime>
  <Words>3829</Words>
  <Application>Microsoft Macintosh PowerPoint</Application>
  <PresentationFormat>画面に合わせる (4:3)</PresentationFormat>
  <Paragraphs>679</Paragraphs>
  <Slides>31</Slides>
  <Notes>29</Notes>
  <HiddenSlides>0</HiddenSlides>
  <MMClips>0</MMClips>
  <ScaleCrop>false</ScaleCrop>
  <HeadingPairs>
    <vt:vector size="8" baseType="variant">
      <vt:variant>
        <vt:lpstr>使用されているフォント</vt:lpstr>
      </vt:variant>
      <vt:variant>
        <vt:i4>14</vt:i4>
      </vt:variant>
      <vt:variant>
        <vt:lpstr>テーマ</vt:lpstr>
      </vt:variant>
      <vt:variant>
        <vt:i4>1</vt:i4>
      </vt:variant>
      <vt:variant>
        <vt:lpstr>埋め込まれた OLE サーバー</vt:lpstr>
      </vt:variant>
      <vt:variant>
        <vt:i4>2</vt:i4>
      </vt:variant>
      <vt:variant>
        <vt:lpstr>スライド タイトル</vt:lpstr>
      </vt:variant>
      <vt:variant>
        <vt:i4>31</vt:i4>
      </vt:variant>
    </vt:vector>
  </HeadingPairs>
  <TitlesOfParts>
    <vt:vector size="48" baseType="lpstr">
      <vt:lpstr>Arial Unicode MS</vt:lpstr>
      <vt:lpstr>Calibri</vt:lpstr>
      <vt:lpstr>Cambria Math</vt:lpstr>
      <vt:lpstr>Garamond</vt:lpstr>
      <vt:lpstr>MS Gothic</vt:lpstr>
      <vt:lpstr>ＭＳ Ｐゴシック</vt:lpstr>
      <vt:lpstr>Symbol</vt:lpstr>
      <vt:lpstr>times</vt:lpstr>
      <vt:lpstr>Times New Roman</vt:lpstr>
      <vt:lpstr>Wingdings</vt:lpstr>
      <vt:lpstr>ヒラギノ角ゴ Pro W6</vt:lpstr>
      <vt:lpstr>メイリオ</vt:lpstr>
      <vt:lpstr>굴림</vt:lpstr>
      <vt:lpstr>Arial</vt:lpstr>
      <vt:lpstr>Office テーマ</vt:lpstr>
      <vt:lpstr>Document</vt:lpstr>
      <vt:lpstr>ワークシート</vt:lpstr>
      <vt:lpstr>Channel Model for Outdoor Open Area Access Scenarios</vt:lpstr>
      <vt:lpstr>Abstract</vt:lpstr>
      <vt:lpstr>Outline</vt:lpstr>
      <vt:lpstr>Introduction</vt:lpstr>
      <vt:lpstr>Channel Models</vt:lpstr>
      <vt:lpstr>PowerPoint プレゼンテーション</vt:lpstr>
      <vt:lpstr>Mm-Wave MIMO Channel Sounder</vt:lpstr>
      <vt:lpstr>Channel Sounder Specifications</vt:lpstr>
      <vt:lpstr>Channel Sounder Specifications (cont’d)</vt:lpstr>
      <vt:lpstr>Measurement Campaign</vt:lpstr>
      <vt:lpstr>Data Processing</vt:lpstr>
      <vt:lpstr>Data Processing (cont’d)</vt:lpstr>
      <vt:lpstr>Ray Tracing Setup</vt:lpstr>
      <vt:lpstr>Propagation Mechanism (MS_pos1)</vt:lpstr>
      <vt:lpstr>Propagation Mechanism (MS_pos2)</vt:lpstr>
      <vt:lpstr>Propagation Mechanism (MS_pos3)</vt:lpstr>
      <vt:lpstr>Scattering</vt:lpstr>
      <vt:lpstr>Propagation Mechanism Summary</vt:lpstr>
      <vt:lpstr>PowerPoint プレゼンテーション</vt:lpstr>
      <vt:lpstr>IEEE802.11ay Outdoor Channel Model</vt:lpstr>
      <vt:lpstr>Channel Parameters</vt:lpstr>
      <vt:lpstr>Developed Channel Models</vt:lpstr>
      <vt:lpstr>Developed Channel Models</vt:lpstr>
      <vt:lpstr>Delay Domain Parameters</vt:lpstr>
      <vt:lpstr>Delay Domain Parameters (Cont’d)</vt:lpstr>
      <vt:lpstr>Angular Domain Parameters (Cluster Angle)</vt:lpstr>
      <vt:lpstr>Angular Domain Parameters (Cluster Angle)</vt:lpstr>
      <vt:lpstr>Summary of R-Ray Parameters</vt:lpstr>
      <vt:lpstr>Summary</vt:lpstr>
      <vt:lpstr>References</vt:lpstr>
      <vt:lpstr>Elevation Angle</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Channel Model for Outdoor Open Area Access Scenarios</dc:title>
  <dc:creator>Kim Minseok</dc:creator>
  <cp:lastModifiedBy>Shigenobu Sasaki</cp:lastModifiedBy>
  <cp:revision>136</cp:revision>
  <cp:lastPrinted>1601-01-01T00:00:00Z</cp:lastPrinted>
  <dcterms:created xsi:type="dcterms:W3CDTF">2016-03-08T06:29:22Z</dcterms:created>
  <dcterms:modified xsi:type="dcterms:W3CDTF">2016-03-14T07:04:53Z</dcterms:modified>
</cp:coreProperties>
</file>