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87" r:id="rId3"/>
    <p:sldId id="343" r:id="rId4"/>
    <p:sldId id="1381" r:id="rId5"/>
    <p:sldId id="1615" r:id="rId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961" autoAdjust="0"/>
    <p:restoredTop sz="94660" autoAdjust="0"/>
  </p:normalViewPr>
  <p:slideViewPr>
    <p:cSldViewPr>
      <p:cViewPr varScale="1">
        <p:scale>
          <a:sx n="88" d="100"/>
          <a:sy n="88" d="100"/>
        </p:scale>
        <p:origin x="-1692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032"/>
    </p:cViewPr>
  </p:sorterViewPr>
  <p:notesViewPr>
    <p:cSldViewPr>
      <p:cViewPr>
        <p:scale>
          <a:sx n="100" d="100"/>
          <a:sy n="100" d="100"/>
        </p:scale>
        <p:origin x="-2472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802.11-15/0332r1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812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802.11-15/0332r1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812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32371F6-024C-497B-815E-D0E3294E1347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768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68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7782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7782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6E5F14E-E8B5-42D6-BD84-01B97E465C1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1" y="363379"/>
            <a:ext cx="31529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802.11-16/0332r1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784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Mar 2016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IEEE 802 JTC1 Standing Committee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Mar 2016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opening report for EC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14 March 2016</a:t>
            </a:r>
            <a:endParaRPr lang="en-US" b="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Arial" pitchFamily="34" charset="0"/>
              </a:rPr>
              <a:t>Authors:</a:t>
            </a:r>
            <a:endParaRPr lang="en-US" sz="160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8886630"/>
              </p:ext>
            </p:extLst>
          </p:nvPr>
        </p:nvGraphicFramePr>
        <p:xfrm>
          <a:off x="685800" y="3429000"/>
          <a:ext cx="7696200" cy="11120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/>
                <a:gridCol w="1924050"/>
                <a:gridCol w="1924050"/>
                <a:gridCol w="1924050"/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Phone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email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(Chair)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+61 2 84461010</a:t>
                      </a:r>
                      <a:endParaRPr lang="en-AU" sz="1200" dirty="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j-lt"/>
                          <a:ea typeface="Times New Roman"/>
                        </a:rPr>
                        <a:t>Peter Yee (Vice</a:t>
                      </a:r>
                      <a:r>
                        <a:rPr lang="en-AU" sz="1200" baseline="0" dirty="0" smtClean="0">
                          <a:effectLst/>
                          <a:latin typeface="+mj-lt"/>
                          <a:ea typeface="Times New Roman"/>
                        </a:rPr>
                        <a:t> Chair)</a:t>
                      </a:r>
                      <a:endParaRPr lang="en-AU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0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US" dirty="0" smtClean="0"/>
              <a:t>The IEEE 802 JTC1 SC has </a:t>
            </a:r>
            <a:r>
              <a:rPr lang="en-US" dirty="0" smtClean="0"/>
              <a:t>one slot </a:t>
            </a:r>
            <a:r>
              <a:rPr lang="en-US" dirty="0" smtClean="0"/>
              <a:t>at the </a:t>
            </a:r>
            <a:r>
              <a:rPr lang="en-US" dirty="0" smtClean="0"/>
              <a:t>Macau plenary meeting</a:t>
            </a:r>
            <a:endParaRPr lang="en-US" dirty="0" smtClean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10246" name="Rectangle 15"/>
          <p:cNvSpPr>
            <a:spLocks noChangeArrowheads="1"/>
          </p:cNvSpPr>
          <p:nvPr/>
        </p:nvSpPr>
        <p:spPr bwMode="auto">
          <a:xfrm>
            <a:off x="4495800" y="1143000"/>
            <a:ext cx="39624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endParaRPr lang="en-AU" sz="1400" b="1">
              <a:latin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85800" y="2667000"/>
            <a:ext cx="2514600" cy="3429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Call to Order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Select recording secretary </a:t>
            </a:r>
            <a:r>
              <a:rPr lang="en-US" sz="1600" dirty="0">
                <a:solidFill>
                  <a:srgbClr val="FF0000"/>
                </a:solidFill>
                <a:latin typeface="+mj-lt"/>
              </a:rPr>
              <a:t>&lt;- important!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Approve </a:t>
            </a:r>
            <a:r>
              <a:rPr lang="en-US" sz="1600" dirty="0" smtClean="0">
                <a:latin typeface="+mj-lt"/>
              </a:rPr>
              <a:t>agenda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j-lt"/>
              </a:rPr>
              <a:t>Execute agenda</a:t>
            </a:r>
            <a:endParaRPr lang="en-US" sz="1600" dirty="0">
              <a:latin typeface="+mj-lt"/>
            </a:endParaRP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AU" sz="1600" dirty="0" smtClean="0">
                <a:latin typeface="+mj-lt"/>
              </a:rPr>
              <a:t>Adjourn</a:t>
            </a:r>
            <a:endParaRPr lang="en-US" sz="1600" dirty="0"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85800" y="1752600"/>
            <a:ext cx="2514600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1" dirty="0" smtClean="0">
                <a:latin typeface="+mj-lt"/>
              </a:rPr>
              <a:t>Tuesday</a:t>
            </a:r>
            <a:endParaRPr lang="en-US" sz="1600" b="1" dirty="0">
              <a:latin typeface="+mj-lt"/>
            </a:endParaRPr>
          </a:p>
          <a:p>
            <a:pPr algn="ctr">
              <a:defRPr/>
            </a:pPr>
            <a:r>
              <a:rPr lang="en-US" sz="1600" b="1" dirty="0" smtClean="0">
                <a:latin typeface="+mj-lt"/>
              </a:rPr>
              <a:t>15 Mar 2016, PM1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IEEE 802 JTC1 SC has a high level list of agenda items to be considered</a:t>
            </a:r>
            <a:endParaRPr lang="en-AU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In no particular order:</a:t>
            </a:r>
          </a:p>
          <a:p>
            <a:pPr lvl="1"/>
            <a:r>
              <a:rPr lang="en-AU" dirty="0"/>
              <a:t>Approve minutes</a:t>
            </a:r>
          </a:p>
          <a:p>
            <a:pPr lvl="2"/>
            <a:r>
              <a:rPr lang="en-AU" dirty="0"/>
              <a:t>From interim meeting in Jan 2015 in Atlanta</a:t>
            </a:r>
          </a:p>
          <a:p>
            <a:pPr lvl="1"/>
            <a:r>
              <a:rPr lang="en-AU" dirty="0"/>
              <a:t>Review extended goals</a:t>
            </a:r>
          </a:p>
          <a:p>
            <a:pPr lvl="2"/>
            <a:r>
              <a:rPr lang="en-AU" dirty="0"/>
              <a:t>From formalisation of status as SC in March 2014</a:t>
            </a:r>
          </a:p>
          <a:p>
            <a:pPr lvl="1"/>
            <a:r>
              <a:rPr lang="en-AU" dirty="0"/>
              <a:t>Review status of SC6 interactions</a:t>
            </a:r>
          </a:p>
          <a:p>
            <a:pPr lvl="2"/>
            <a:r>
              <a:rPr lang="en-AU" dirty="0"/>
              <a:t>Review liaisons of drafts to SC6</a:t>
            </a:r>
          </a:p>
          <a:p>
            <a:pPr lvl="2"/>
            <a:r>
              <a:rPr lang="en-AU" dirty="0"/>
              <a:t>Review notifications of projects to SC6</a:t>
            </a:r>
          </a:p>
          <a:p>
            <a:pPr lvl="2"/>
            <a:r>
              <a:rPr lang="en-AU" dirty="0"/>
              <a:t>Review status of FDIS ballots</a:t>
            </a:r>
          </a:p>
          <a:p>
            <a:pPr lvl="1"/>
            <a:r>
              <a:rPr lang="en-AU" dirty="0"/>
              <a:t>Review results of SC6 meeting in February/March 2016</a:t>
            </a:r>
          </a:p>
          <a:p>
            <a:pPr lvl="2"/>
            <a:r>
              <a:rPr lang="en-AU" dirty="0"/>
              <a:t>Consider liaison from SC6/WG1 to IEEE 802</a:t>
            </a:r>
          </a:p>
          <a:p>
            <a:pPr lvl="1"/>
            <a:r>
              <a:rPr lang="en-AU" dirty="0"/>
              <a:t>Consider any motions</a:t>
            </a:r>
          </a:p>
          <a:p>
            <a:pPr lvl="2"/>
            <a:endParaRPr lang="en-AU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120F2B-73AB-4F0E-8BCB-E97D8340144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6"/>
                </a:solidFill>
              </a:rPr>
              <a:t>IEEE 802 has pushed </a:t>
            </a:r>
            <a:r>
              <a:rPr lang="en-AU" dirty="0" smtClean="0">
                <a:solidFill>
                  <a:schemeClr val="accent6"/>
                </a:solidFill>
              </a:rPr>
              <a:t>18 standards </a:t>
            </a:r>
            <a:r>
              <a:rPr lang="en-AU" dirty="0" smtClean="0">
                <a:solidFill>
                  <a:schemeClr val="accent6"/>
                </a:solidFill>
              </a:rPr>
              <a:t>through PSDO process and </a:t>
            </a:r>
            <a:r>
              <a:rPr lang="en-AU" dirty="0" smtClean="0">
                <a:solidFill>
                  <a:schemeClr val="accent6"/>
                </a:solidFill>
              </a:rPr>
              <a:t>has 11 in </a:t>
            </a:r>
            <a:r>
              <a:rPr lang="en-AU" dirty="0" smtClean="0">
                <a:solidFill>
                  <a:schemeClr val="accent6"/>
                </a:solidFill>
              </a:rPr>
              <a:t>the pipeline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001509"/>
              </p:ext>
            </p:extLst>
          </p:nvPr>
        </p:nvGraphicFramePr>
        <p:xfrm>
          <a:off x="152399" y="1752600"/>
          <a:ext cx="8839200" cy="491574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99508"/>
                <a:gridCol w="1223282"/>
                <a:gridCol w="1223282"/>
                <a:gridCol w="1223282"/>
                <a:gridCol w="1223282"/>
                <a:gridCol w="2446564"/>
              </a:tblGrid>
              <a:tr h="381000">
                <a:tc gridSpan="6">
                  <a:txBody>
                    <a:bodyPr/>
                    <a:lstStyle/>
                    <a:p>
                      <a:r>
                        <a:rPr lang="en-AU" sz="1600" dirty="0" smtClean="0"/>
                        <a:t>The pipeline …</a:t>
                      </a:r>
                      <a:endParaRPr lang="en-AU" sz="1600" dirty="0"/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pPr algn="ctr"/>
                      <a:endParaRPr lang="en-AU" sz="1600" dirty="0"/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AU" sz="1600" dirty="0"/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AU" sz="1600" dirty="0"/>
                    </a:p>
                  </a:txBody>
                  <a:tcPr marL="115147" marR="115147"/>
                </a:tc>
              </a:tr>
              <a:tr h="561571"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IEEE 802</a:t>
                      </a:r>
                      <a:br>
                        <a:rPr lang="en-AU" sz="1600" b="1" dirty="0" smtClean="0"/>
                      </a:br>
                      <a:r>
                        <a:rPr lang="en-AU" sz="1600" b="1" dirty="0" smtClean="0"/>
                        <a:t>standard</a:t>
                      </a:r>
                      <a:endParaRPr lang="en-AU" sz="1600" b="1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b="1" dirty="0" smtClean="0"/>
                        <a:t>60 day</a:t>
                      </a:r>
                      <a:br>
                        <a:rPr lang="en-AU" sz="1600" b="1" dirty="0" smtClean="0"/>
                      </a:br>
                      <a:r>
                        <a:rPr lang="en-AU" sz="1600" b="1" dirty="0" smtClean="0"/>
                        <a:t>pre-ballot</a:t>
                      </a:r>
                      <a:endParaRPr lang="en-AU" sz="1600" b="1" dirty="0"/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b="1" dirty="0" smtClean="0"/>
                        <a:t>5 month</a:t>
                      </a:r>
                      <a:br>
                        <a:rPr lang="en-AU" sz="1600" b="1" dirty="0" smtClean="0"/>
                      </a:br>
                      <a:r>
                        <a:rPr lang="en-AU" sz="1600" b="1" dirty="0" smtClean="0"/>
                        <a:t>FDIS ballot</a:t>
                      </a:r>
                      <a:endParaRPr lang="en-AU" sz="1600" b="1" dirty="0"/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/>
                        <a:t>Comments</a:t>
                      </a:r>
                      <a:r>
                        <a:rPr lang="en-AU" sz="1600" b="1" baseline="0" dirty="0" smtClean="0"/>
                        <a:t> resolved</a:t>
                      </a:r>
                      <a:endParaRPr lang="en-AU" sz="1600" b="1" dirty="0"/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802.1Xbx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rgbClr val="00B050"/>
                          </a:solidFill>
                        </a:rPr>
                        <a:t>Passed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</a:rPr>
                        <a:t>19 Mar 15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+mn-lt"/>
                        </a:rPr>
                        <a:t>Passed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+mj-lt"/>
                        </a:rPr>
                        <a:t>24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 Dec 15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6"/>
                          </a:solidFill>
                        </a:rPr>
                        <a:t>Approval</a:t>
                      </a:r>
                      <a:r>
                        <a:rPr lang="en-AU" sz="1600" b="1" baseline="0" dirty="0" smtClean="0">
                          <a:solidFill>
                            <a:schemeClr val="accent6"/>
                          </a:solidFill>
                        </a:rPr>
                        <a:t> in Mar 16</a:t>
                      </a:r>
                      <a:endParaRPr lang="en-AU" sz="1600" b="1" dirty="0" smtClean="0">
                        <a:solidFill>
                          <a:schemeClr val="accent6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802.1Q-Rev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rgbClr val="00B050"/>
                          </a:solidFill>
                        </a:rPr>
                        <a:t>Passed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</a:rPr>
                        <a:t>13 Mar 15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+mn-lt"/>
                        </a:rPr>
                        <a:t>Passed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28 Jan</a:t>
                      </a:r>
                      <a:r>
                        <a:rPr lang="en-AU" sz="1600" b="1" kern="12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16</a:t>
                      </a:r>
                      <a:endParaRPr lang="en-AU" sz="1600" b="1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6"/>
                          </a:solidFill>
                        </a:rPr>
                        <a:t>Discuss</a:t>
                      </a:r>
                      <a:r>
                        <a:rPr lang="en-AU" sz="1600" b="1" baseline="0" dirty="0" smtClean="0">
                          <a:solidFill>
                            <a:schemeClr val="accent6"/>
                          </a:solidFill>
                        </a:rPr>
                        <a:t> in Mar 16</a:t>
                      </a:r>
                      <a:endParaRPr lang="en-AU" sz="1600" b="1" kern="1200" dirty="0" smtClean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802.1BA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kern="1200" dirty="0" smtClean="0">
                          <a:solidFill>
                            <a:srgbClr val="00B050"/>
                          </a:solidFill>
                        </a:rPr>
                        <a:t>Passed</a:t>
                      </a:r>
                      <a:endParaRPr lang="en-AU" sz="16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+mj-lt"/>
                          <a:cs typeface="Arial" panose="020B0604020202020204" pitchFamily="34" charset="0"/>
                        </a:rPr>
                        <a:t>23 Sep 15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rgbClr val="00B050"/>
                          </a:solidFill>
                        </a:rPr>
                        <a:t>Sent in Jan 16</a:t>
                      </a:r>
                      <a:endParaRPr lang="en-AU" sz="1600" b="1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802.1BR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kern="1200" dirty="0" smtClean="0">
                          <a:solidFill>
                            <a:srgbClr val="00B050"/>
                          </a:solidFill>
                        </a:rPr>
                        <a:t>Passed</a:t>
                      </a:r>
                      <a:endParaRPr lang="en-AU" sz="16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+mj-lt"/>
                          <a:cs typeface="Arial" panose="020B0604020202020204" pitchFamily="34" charset="0"/>
                        </a:rPr>
                        <a:t>23 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+mj-lt"/>
                          <a:cs typeface="Arial" panose="020B0604020202020204" pitchFamily="34" charset="0"/>
                        </a:rPr>
                        <a:t>Sep 15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rgbClr val="00B050"/>
                          </a:solidFill>
                        </a:rPr>
                        <a:t>Sent in Jan 16</a:t>
                      </a:r>
                      <a:endParaRPr lang="en-AU" sz="1600" b="1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802.1AB-REv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Mar 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1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802.1Qca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Mar 16</a:t>
                      </a:r>
                      <a:endParaRPr lang="en-AU" sz="1600" b="1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1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802.1Qbv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Mar</a:t>
                      </a:r>
                      <a:r>
                        <a:rPr lang="en-AU" sz="1600" b="1" baseline="0" dirty="0" smtClean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 16</a:t>
                      </a:r>
                      <a:endParaRPr lang="en-AU" sz="1600" b="1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1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802.22a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accent2"/>
                          </a:solidFill>
                        </a:rPr>
                        <a:t>Closes</a:t>
                      </a:r>
                      <a:endParaRPr lang="en-AU" sz="1600" b="1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3 Apr 16</a:t>
                      </a:r>
                      <a:endParaRPr lang="en-AU" sz="1600" b="1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2"/>
                          </a:solidFill>
                        </a:rPr>
                        <a:t>-</a:t>
                      </a:r>
                      <a:endParaRPr lang="en-AU" sz="1600" b="1" dirty="0" smtClean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802.22b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accent2"/>
                          </a:solidFill>
                        </a:rPr>
                        <a:t>Closes</a:t>
                      </a:r>
                      <a:endParaRPr lang="en-AU" sz="1600" b="1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3 Apr 16</a:t>
                      </a:r>
                      <a:endParaRPr lang="en-AU" sz="1600" b="1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802.3bx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Soon</a:t>
                      </a:r>
                      <a:endParaRPr lang="en-AU" sz="1600" b="1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1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802.3bw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Mar </a:t>
                      </a:r>
                      <a:r>
                        <a:rPr lang="en-AU" sz="1600" b="1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16</a:t>
                      </a:r>
                      <a:endParaRPr lang="en-AU" sz="1600" b="1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1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881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There a few items of potential interest to the EC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All WGs, except 802.21,  are now using or planning to use the PSDO process</a:t>
            </a:r>
          </a:p>
          <a:p>
            <a:pPr lvl="2"/>
            <a:r>
              <a:rPr lang="en-AU" dirty="0" smtClean="0"/>
              <a:t>Note that “international” standardisation using PSDO is important because many countries, and the EC, do not recognise IEEE standards as “international”</a:t>
            </a:r>
          </a:p>
          <a:p>
            <a:pPr lvl="1"/>
            <a:r>
              <a:rPr lang="en-AU" dirty="0" smtClean="0"/>
              <a:t>The SC6 </a:t>
            </a:r>
            <a:r>
              <a:rPr lang="en-AU" dirty="0" smtClean="0"/>
              <a:t>meeting </a:t>
            </a:r>
            <a:r>
              <a:rPr lang="en-AU" dirty="0" smtClean="0"/>
              <a:t>in </a:t>
            </a:r>
            <a:r>
              <a:rPr lang="en-AU" dirty="0" smtClean="0"/>
              <a:t>February </a:t>
            </a:r>
            <a:r>
              <a:rPr lang="en-AU" dirty="0" smtClean="0"/>
              <a:t>2016 was lightly attended and it appears not much happened</a:t>
            </a:r>
          </a:p>
          <a:p>
            <a:pPr lvl="2"/>
            <a:r>
              <a:rPr lang="en-AU" dirty="0" smtClean="0"/>
              <a:t>No IEEE 802 representation at the meeting</a:t>
            </a:r>
          </a:p>
          <a:p>
            <a:pPr lvl="2"/>
            <a:r>
              <a:rPr lang="en-AU" dirty="0" smtClean="0"/>
              <a:t>A liaison was/will be sent to IEEE 802 relating to the PSDO; it seems to be asking for more information about IEEE 802 use of the PSDO</a:t>
            </a:r>
          </a:p>
          <a:p>
            <a:pPr lvl="2"/>
            <a:r>
              <a:rPr lang="en-AU" dirty="0" smtClean="0"/>
              <a:t>WG1 is starting a SG on </a:t>
            </a:r>
            <a:r>
              <a:rPr lang="en-US" dirty="0"/>
              <a:t>Low Power Wide Area </a:t>
            </a:r>
            <a:r>
              <a:rPr lang="en-US" dirty="0" smtClean="0"/>
              <a:t>Networks</a:t>
            </a:r>
            <a:endParaRPr lang="en-AU" dirty="0" smtClean="0"/>
          </a:p>
          <a:p>
            <a:pPr lvl="2"/>
            <a:r>
              <a:rPr lang="en-AU" dirty="0" smtClean="0"/>
              <a:t>Next SC6 meeting likely in Jan/Feb 2017 in Tunisia</a:t>
            </a:r>
          </a:p>
          <a:p>
            <a:pPr lvl="2"/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11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462</Words>
  <Application>Microsoft Office PowerPoint</Application>
  <PresentationFormat>On-screen Show (4:3)</PresentationFormat>
  <Paragraphs>135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802-11-Submission</vt:lpstr>
      <vt:lpstr>IEEE 802 JTC1 Standing Committee Mar 2016 opening report for EC</vt:lpstr>
      <vt:lpstr>The IEEE 802 JTC1 SC has one slot at the Macau plenary meeting</vt:lpstr>
      <vt:lpstr>The IEEE 802 JTC1 SC has a high level list of agenda items to be considered</vt:lpstr>
      <vt:lpstr>IEEE 802 has pushed 18 standards through PSDO process and has 11 in the pipeline</vt:lpstr>
      <vt:lpstr>There a few items of potential interest to the EC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2016-03-13T01:56:45Z</dcterms:modified>
</cp:coreProperties>
</file>