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48" r:id="rId1"/>
  </p:sldMasterIdLst>
  <p:notesMasterIdLst>
    <p:notesMasterId r:id="rId83"/>
  </p:notesMasterIdLst>
  <p:handoutMasterIdLst>
    <p:handoutMasterId r:id="rId84"/>
  </p:handoutMasterIdLst>
  <p:sldIdLst>
    <p:sldId id="269" r:id="rId2"/>
    <p:sldId id="278" r:id="rId3"/>
    <p:sldId id="1454" r:id="rId4"/>
    <p:sldId id="1455" r:id="rId5"/>
    <p:sldId id="358" r:id="rId6"/>
    <p:sldId id="359" r:id="rId7"/>
    <p:sldId id="287" r:id="rId8"/>
    <p:sldId id="1620" r:id="rId9"/>
    <p:sldId id="344" r:id="rId10"/>
    <p:sldId id="345" r:id="rId11"/>
    <p:sldId id="1378" r:id="rId12"/>
    <p:sldId id="1423" r:id="rId13"/>
    <p:sldId id="1411" r:id="rId14"/>
    <p:sldId id="1486" r:id="rId15"/>
    <p:sldId id="1420" r:id="rId16"/>
    <p:sldId id="1412" r:id="rId17"/>
    <p:sldId id="1487" r:id="rId18"/>
    <p:sldId id="1518" r:id="rId19"/>
    <p:sldId id="1469" r:id="rId20"/>
    <p:sldId id="1538" r:id="rId21"/>
    <p:sldId id="1285" r:id="rId22"/>
    <p:sldId id="1619" r:id="rId23"/>
    <p:sldId id="1468" r:id="rId24"/>
    <p:sldId id="1164" r:id="rId25"/>
    <p:sldId id="1562" r:id="rId26"/>
    <p:sldId id="1101" r:id="rId27"/>
    <p:sldId id="1581" r:id="rId28"/>
    <p:sldId id="1381" r:id="rId29"/>
    <p:sldId id="1404" r:id="rId30"/>
    <p:sldId id="1631" r:id="rId31"/>
    <p:sldId id="1632" r:id="rId32"/>
    <p:sldId id="1405" r:id="rId33"/>
    <p:sldId id="1636" r:id="rId34"/>
    <p:sldId id="1637" r:id="rId35"/>
    <p:sldId id="1526" r:id="rId36"/>
    <p:sldId id="1527" r:id="rId37"/>
    <p:sldId id="1618" r:id="rId38"/>
    <p:sldId id="1583" r:id="rId39"/>
    <p:sldId id="1629" r:id="rId40"/>
    <p:sldId id="1584" r:id="rId41"/>
    <p:sldId id="1626" r:id="rId42"/>
    <p:sldId id="1572" r:id="rId43"/>
    <p:sldId id="1639" r:id="rId44"/>
    <p:sldId id="1630" r:id="rId45"/>
    <p:sldId id="1633" r:id="rId46"/>
    <p:sldId id="1640" r:id="rId47"/>
    <p:sldId id="1634" r:id="rId48"/>
    <p:sldId id="1635" r:id="rId49"/>
    <p:sldId id="1641" r:id="rId50"/>
    <p:sldId id="1642" r:id="rId51"/>
    <p:sldId id="1643" r:id="rId52"/>
    <p:sldId id="1645" r:id="rId53"/>
    <p:sldId id="1644" r:id="rId54"/>
    <p:sldId id="1646" r:id="rId55"/>
    <p:sldId id="1375" r:id="rId56"/>
    <p:sldId id="1376" r:id="rId57"/>
    <p:sldId id="1400" r:id="rId58"/>
    <p:sldId id="1647" r:id="rId59"/>
    <p:sldId id="619" r:id="rId60"/>
    <p:sldId id="621" r:id="rId61"/>
    <p:sldId id="1561" r:id="rId62"/>
    <p:sldId id="1555" r:id="rId63"/>
    <p:sldId id="1601" r:id="rId64"/>
    <p:sldId id="1585" r:id="rId65"/>
    <p:sldId id="1586" r:id="rId66"/>
    <p:sldId id="1587" r:id="rId67"/>
    <p:sldId id="1588" r:id="rId68"/>
    <p:sldId id="1589" r:id="rId69"/>
    <p:sldId id="1590" r:id="rId70"/>
    <p:sldId id="1591" r:id="rId71"/>
    <p:sldId id="1592" r:id="rId72"/>
    <p:sldId id="1593" r:id="rId73"/>
    <p:sldId id="1594" r:id="rId74"/>
    <p:sldId id="1595" r:id="rId75"/>
    <p:sldId id="1596" r:id="rId76"/>
    <p:sldId id="1597" r:id="rId77"/>
    <p:sldId id="1598" r:id="rId78"/>
    <p:sldId id="1599" r:id="rId79"/>
    <p:sldId id="1600" r:id="rId80"/>
    <p:sldId id="1628" r:id="rId81"/>
    <p:sldId id="1638" r:id="rId82"/>
  </p:sldIdLst>
  <p:sldSz cx="9144000" cy="6858000" type="screen4x3"/>
  <p:notesSz cx="6934200" cy="9280525"/>
  <p:defaultTextStyle>
    <a:defPPr>
      <a:defRPr lang="en-US"/>
    </a:defPPr>
    <a:lvl1pPr algn="l" rtl="0" fontAlgn="base">
      <a:spcBef>
        <a:spcPct val="0"/>
      </a:spcBef>
      <a:spcAft>
        <a:spcPct val="0"/>
      </a:spcAft>
      <a:defRPr sz="12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12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12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12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Times New Roman" pitchFamily="18" charset="0"/>
        <a:ea typeface="+mn-ea"/>
        <a:cs typeface="Arial" pitchFamily="34" charset="0"/>
      </a:defRPr>
    </a:lvl6pPr>
    <a:lvl7pPr marL="2743200" algn="l" defTabSz="914400" rtl="0" eaLnBrk="1" latinLnBrk="0" hangingPunct="1">
      <a:defRPr sz="1200" kern="1200">
        <a:solidFill>
          <a:schemeClr val="tx1"/>
        </a:solidFill>
        <a:latin typeface="Times New Roman" pitchFamily="18" charset="0"/>
        <a:ea typeface="+mn-ea"/>
        <a:cs typeface="Arial" pitchFamily="34" charset="0"/>
      </a:defRPr>
    </a:lvl7pPr>
    <a:lvl8pPr marL="3200400" algn="l" defTabSz="914400" rtl="0" eaLnBrk="1" latinLnBrk="0" hangingPunct="1">
      <a:defRPr sz="1200" kern="1200">
        <a:solidFill>
          <a:schemeClr val="tx1"/>
        </a:solidFill>
        <a:latin typeface="Times New Roman" pitchFamily="18" charset="0"/>
        <a:ea typeface="+mn-ea"/>
        <a:cs typeface="Arial" pitchFamily="34" charset="0"/>
      </a:defRPr>
    </a:lvl8pPr>
    <a:lvl9pPr marL="3657600" algn="l" defTabSz="914400" rtl="0" eaLnBrk="1" latinLnBrk="0" hangingPunct="1">
      <a:defRPr sz="1200" kern="1200">
        <a:solidFill>
          <a:schemeClr val="tx1"/>
        </a:solidFill>
        <a:latin typeface="Times New Roman" pitchFamily="18"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045" autoAdjust="0"/>
    <p:restoredTop sz="94660" autoAdjust="0"/>
  </p:normalViewPr>
  <p:slideViewPr>
    <p:cSldViewPr>
      <p:cViewPr varScale="1">
        <p:scale>
          <a:sx n="88" d="100"/>
          <a:sy n="88" d="100"/>
        </p:scale>
        <p:origin x="-1590" y="-108"/>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100" d="100"/>
        <a:sy n="100" d="100"/>
      </p:scale>
      <p:origin x="0" y="7032"/>
    </p:cViewPr>
  </p:sorterViewPr>
  <p:notesViewPr>
    <p:cSldViewPr>
      <p:cViewPr>
        <p:scale>
          <a:sx n="100" d="100"/>
          <a:sy n="100" d="100"/>
        </p:scale>
        <p:origin x="-2472" y="-72"/>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image" Target="../media/image6.wmf"/><Relationship Id="rId5" Type="http://schemas.openxmlformats.org/officeDocument/2006/relationships/image" Target="../media/image10.wmf"/><Relationship Id="rId4" Type="http://schemas.openxmlformats.org/officeDocument/2006/relationships/image" Target="../media/image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224349" y="177284"/>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a:latin typeface="Arial" pitchFamily="34" charset="0"/>
                <a:cs typeface="Arial" pitchFamily="34" charset="0"/>
              </a:defRPr>
            </a:lvl1pPr>
          </a:lstStyle>
          <a:p>
            <a:pPr>
              <a:defRPr/>
            </a:pPr>
            <a:r>
              <a:rPr lang="en-US" dirty="0"/>
              <a:t>doc.: IEEE </a:t>
            </a:r>
            <a:r>
              <a:rPr lang="en-US" dirty="0" smtClean="0"/>
              <a:t>802.11-16/0330r0</a:t>
            </a:r>
            <a:endParaRPr lang="en-US" dirty="0"/>
          </a:p>
        </p:txBody>
      </p:sp>
      <p:sp>
        <p:nvSpPr>
          <p:cNvPr id="3075" name="Rectangle 3"/>
          <p:cNvSpPr>
            <a:spLocks noGrp="1" noChangeArrowheads="1"/>
          </p:cNvSpPr>
          <p:nvPr>
            <p:ph type="dt" sz="quarter" idx="1"/>
          </p:nvPr>
        </p:nvSpPr>
        <p:spPr bwMode="auto">
          <a:xfrm>
            <a:off x="695325" y="177284"/>
            <a:ext cx="655629"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smtClean="0"/>
              <a:t>Mar 2016</a:t>
            </a:r>
            <a:endParaRPr lang="en-US" dirty="0"/>
          </a:p>
        </p:txBody>
      </p:sp>
      <p:sp>
        <p:nvSpPr>
          <p:cNvPr id="3076" name="Rectangle 4"/>
          <p:cNvSpPr>
            <a:spLocks noGrp="1" noChangeArrowheads="1"/>
          </p:cNvSpPr>
          <p:nvPr>
            <p:ph type="ftr" sz="quarter" idx="2"/>
          </p:nvPr>
        </p:nvSpPr>
        <p:spPr bwMode="auto">
          <a:xfrm>
            <a:off x="5851525" y="8982075"/>
            <a:ext cx="4667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Andrew Myles, Cisco</a:t>
            </a:r>
          </a:p>
        </p:txBody>
      </p:sp>
      <p:sp>
        <p:nvSpPr>
          <p:cNvPr id="3077" name="Rectangle 5"/>
          <p:cNvSpPr>
            <a:spLocks noGrp="1" noChangeArrowheads="1"/>
          </p:cNvSpPr>
          <p:nvPr>
            <p:ph type="sldNum" sz="quarter" idx="3"/>
          </p:nvPr>
        </p:nvSpPr>
        <p:spPr bwMode="auto">
          <a:xfrm>
            <a:off x="3133725" y="8982075"/>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defTabSz="933450" eaLnBrk="0" hangingPunct="0">
              <a:defRPr>
                <a:cs typeface="+mn-cs"/>
              </a:defRPr>
            </a:lvl1pPr>
          </a:lstStyle>
          <a:p>
            <a:pPr>
              <a:defRPr/>
            </a:pPr>
            <a:r>
              <a:rPr lang="en-US"/>
              <a:t>Page </a:t>
            </a:r>
            <a:fld id="{0AC92585-5460-48EC-A28F-298482A080F4}" type="slidenum">
              <a:rPr lang="en-US"/>
              <a:pPr>
                <a:defRPr/>
              </a:pPr>
              <a:t>‹#›</a:t>
            </a:fld>
            <a:endParaRPr lang="en-US"/>
          </a:p>
        </p:txBody>
      </p:sp>
      <p:sp>
        <p:nvSpPr>
          <p:cNvPr id="91142"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91143" name="Rectangle 7"/>
          <p:cNvSpPr>
            <a:spLocks noChangeArrowheads="1"/>
          </p:cNvSpPr>
          <p:nvPr/>
        </p:nvSpPr>
        <p:spPr bwMode="auto">
          <a:xfrm>
            <a:off x="693738" y="8982075"/>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33450" eaLnBrk="0" hangingPunct="0"/>
            <a:r>
              <a:rPr lang="en-US"/>
              <a:t>Submission</a:t>
            </a:r>
          </a:p>
        </p:txBody>
      </p:sp>
      <p:sp>
        <p:nvSpPr>
          <p:cNvPr id="91144"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10214944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4267212" y="97909"/>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smtClean="0">
                <a:latin typeface="Arial" pitchFamily="34" charset="0"/>
                <a:cs typeface="Arial" pitchFamily="34" charset="0"/>
              </a:defRPr>
            </a:lvl1pPr>
          </a:lstStyle>
          <a:p>
            <a:pPr>
              <a:defRPr/>
            </a:pPr>
            <a:r>
              <a:rPr lang="en-US" dirty="0" smtClean="0"/>
              <a:t>doc.: IEEE 802.11-16/0330r0</a:t>
            </a:r>
            <a:endParaRPr lang="en-US" dirty="0"/>
          </a:p>
        </p:txBody>
      </p:sp>
      <p:sp>
        <p:nvSpPr>
          <p:cNvPr id="2051" name="Rectangle 3"/>
          <p:cNvSpPr>
            <a:spLocks noGrp="1" noChangeArrowheads="1"/>
          </p:cNvSpPr>
          <p:nvPr>
            <p:ph type="dt" idx="1"/>
          </p:nvPr>
        </p:nvSpPr>
        <p:spPr bwMode="auto">
          <a:xfrm>
            <a:off x="654050" y="97909"/>
            <a:ext cx="655629"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smtClean="0"/>
              <a:t>Mar 2016</a:t>
            </a:r>
            <a:endParaRPr lang="en-US" dirty="0"/>
          </a:p>
        </p:txBody>
      </p:sp>
      <p:sp>
        <p:nvSpPr>
          <p:cNvPr id="67588"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w="9525">
            <a:noFill/>
            <a:miter lim="800000"/>
            <a:headEnd/>
            <a:tailEnd/>
          </a:ln>
          <a:effectLst/>
        </p:spPr>
        <p:txBody>
          <a:bodyPr vert="horz" wrap="square" lIns="93662" tIns="46038" rIns="93662" bIns="4603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4" name="Rectangle 6"/>
          <p:cNvSpPr>
            <a:spLocks noGrp="1" noChangeArrowheads="1"/>
          </p:cNvSpPr>
          <p:nvPr>
            <p:ph type="ftr" sz="quarter" idx="4"/>
          </p:nvPr>
        </p:nvSpPr>
        <p:spPr bwMode="auto">
          <a:xfrm>
            <a:off x="5357813" y="8985250"/>
            <a:ext cx="9239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5pPr marL="457200" lvl="4" algn="r" defTabSz="933450" eaLnBrk="0" hangingPunct="0">
              <a:defRPr>
                <a:cs typeface="+mn-cs"/>
              </a:defRPr>
            </a:lvl5pPr>
          </a:lstStyle>
          <a:p>
            <a:pPr lvl="4">
              <a:defRPr/>
            </a:pPr>
            <a:r>
              <a:rPr lang="en-US"/>
              <a:t>Andrew Myles, Cisco</a:t>
            </a:r>
          </a:p>
        </p:txBody>
      </p:sp>
      <p:sp>
        <p:nvSpPr>
          <p:cNvPr id="2055" name="Rectangle 7"/>
          <p:cNvSpPr>
            <a:spLocks noGrp="1" noChangeArrowheads="1"/>
          </p:cNvSpPr>
          <p:nvPr>
            <p:ph type="sldNum" sz="quarter" idx="5"/>
          </p:nvPr>
        </p:nvSpPr>
        <p:spPr bwMode="auto">
          <a:xfrm>
            <a:off x="3222625" y="8985250"/>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Page </a:t>
            </a:r>
            <a:fld id="{18D10512-F400-46E6-9813-0191A717DA9A}" type="slidenum">
              <a:rPr lang="en-US"/>
              <a:pPr>
                <a:defRPr/>
              </a:pPr>
              <a:t>‹#›</a:t>
            </a:fld>
            <a:endParaRPr lang="en-US"/>
          </a:p>
        </p:txBody>
      </p:sp>
      <p:sp>
        <p:nvSpPr>
          <p:cNvPr id="67592" name="Rectangle 8"/>
          <p:cNvSpPr>
            <a:spLocks noChangeArrowheads="1"/>
          </p:cNvSpPr>
          <p:nvPr/>
        </p:nvSpPr>
        <p:spPr bwMode="auto">
          <a:xfrm>
            <a:off x="723900" y="8985250"/>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t>Submission</a:t>
            </a:r>
          </a:p>
        </p:txBody>
      </p:sp>
      <p:sp>
        <p:nvSpPr>
          <p:cNvPr id="67593"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67594"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936411493"/>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686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1204" name="Rectangle 6"/>
          <p:cNvSpPr>
            <a:spLocks noGrp="1" noChangeArrowheads="1"/>
          </p:cNvSpPr>
          <p:nvPr>
            <p:ph type="ftr" sz="quarter" idx="4"/>
          </p:nvPr>
        </p:nvSpPr>
        <p:spPr/>
        <p:txBody>
          <a:bodyPr/>
          <a:lstStyle/>
          <a:p>
            <a:pPr lvl="4">
              <a:defRPr/>
            </a:pPr>
            <a:r>
              <a:rPr lang="en-US" smtClean="0"/>
              <a:t>Andrew Myles, Cisco</a:t>
            </a:r>
          </a:p>
        </p:txBody>
      </p:sp>
      <p:sp>
        <p:nvSpPr>
          <p:cNvPr id="51205" name="Rectangle 7"/>
          <p:cNvSpPr>
            <a:spLocks noGrp="1" noChangeArrowheads="1"/>
          </p:cNvSpPr>
          <p:nvPr>
            <p:ph type="sldNum" sz="quarter" idx="5"/>
          </p:nvPr>
        </p:nvSpPr>
        <p:spPr/>
        <p:txBody>
          <a:bodyPr/>
          <a:lstStyle/>
          <a:p>
            <a:pPr>
              <a:defRPr/>
            </a:pPr>
            <a:r>
              <a:rPr lang="en-US" smtClean="0"/>
              <a:t>Page </a:t>
            </a:r>
            <a:fld id="{BFD8823A-E707-449B-AE25-47FA80230A05}" type="slidenum">
              <a:rPr lang="en-US" smtClean="0"/>
              <a:pPr>
                <a:defRPr/>
              </a:pPr>
              <a:t>1</a:t>
            </a:fld>
            <a:endParaRPr lang="en-US" smtClean="0"/>
          </a:p>
        </p:txBody>
      </p:sp>
      <p:sp>
        <p:nvSpPr>
          <p:cNvPr id="68614" name="Rectangle 2"/>
          <p:cNvSpPr>
            <a:spLocks noGrp="1" noRot="1" noChangeAspect="1" noChangeArrowheads="1" noTextEdit="1"/>
          </p:cNvSpPr>
          <p:nvPr>
            <p:ph type="sldImg"/>
          </p:nvPr>
        </p:nvSpPr>
        <p:spPr>
          <a:xfrm>
            <a:off x="1154113" y="701675"/>
            <a:ext cx="4625975" cy="3468688"/>
          </a:xfrm>
          <a:ln/>
        </p:spPr>
      </p:sp>
      <p:sp>
        <p:nvSpPr>
          <p:cNvPr id="686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154113" y="701675"/>
            <a:ext cx="4625975" cy="3468688"/>
          </a:xfrm>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909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9093"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3D1A59B5-D02F-49DB-BB03-3A8221519EA6}" type="slidenum">
              <a:rPr lang="en-US" smtClean="0"/>
              <a:pPr>
                <a:defRPr/>
              </a:pPr>
              <a:t>59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154113" y="701675"/>
            <a:ext cx="4625975" cy="3468688"/>
          </a:xfrm>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01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9011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2073216F-0B4B-4910-B495-C6A165BA6051}" type="slidenum">
              <a:rPr lang="en-US" smtClean="0"/>
              <a:pPr>
                <a:defRPr/>
              </a:pPr>
              <a:t>60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6963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2228" name="Rectangle 6"/>
          <p:cNvSpPr>
            <a:spLocks noGrp="1" noChangeArrowheads="1"/>
          </p:cNvSpPr>
          <p:nvPr>
            <p:ph type="ftr" sz="quarter" idx="4"/>
          </p:nvPr>
        </p:nvSpPr>
        <p:spPr/>
        <p:txBody>
          <a:bodyPr/>
          <a:lstStyle/>
          <a:p>
            <a:pPr lvl="4">
              <a:defRPr/>
            </a:pPr>
            <a:r>
              <a:rPr lang="en-US" smtClean="0"/>
              <a:t>Andrew Myles, Cisco</a:t>
            </a:r>
          </a:p>
        </p:txBody>
      </p:sp>
      <p:sp>
        <p:nvSpPr>
          <p:cNvPr id="52229" name="Rectangle 7"/>
          <p:cNvSpPr>
            <a:spLocks noGrp="1" noChangeArrowheads="1"/>
          </p:cNvSpPr>
          <p:nvPr>
            <p:ph type="sldNum" sz="quarter" idx="5"/>
          </p:nvPr>
        </p:nvSpPr>
        <p:spPr/>
        <p:txBody>
          <a:bodyPr/>
          <a:lstStyle/>
          <a:p>
            <a:pPr>
              <a:defRPr/>
            </a:pPr>
            <a:r>
              <a:rPr lang="en-US" smtClean="0"/>
              <a:t>Page </a:t>
            </a:r>
            <a:fld id="{19B6D425-D6D0-4B30-A6C8-1418EA409DD4}" type="slidenum">
              <a:rPr lang="en-US" smtClean="0"/>
              <a:pPr>
                <a:defRPr/>
              </a:pPr>
              <a:t>2</a:t>
            </a:fld>
            <a:endParaRPr lang="en-US" smtClean="0"/>
          </a:p>
        </p:txBody>
      </p:sp>
      <p:sp>
        <p:nvSpPr>
          <p:cNvPr id="69638" name="Rectangle 2"/>
          <p:cNvSpPr>
            <a:spLocks noGrp="1" noRot="1" noChangeAspect="1" noChangeArrowheads="1" noTextEdit="1"/>
          </p:cNvSpPr>
          <p:nvPr>
            <p:ph type="sldImg"/>
          </p:nvPr>
        </p:nvSpPr>
        <p:spPr>
          <a:xfrm>
            <a:off x="1154113" y="701675"/>
            <a:ext cx="4625975" cy="3468688"/>
          </a:xfrm>
          <a:ln cap="flat"/>
        </p:spPr>
      </p:sp>
      <p:sp>
        <p:nvSpPr>
          <p:cNvPr id="696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0" rIns="95250"/>
          <a:lstStyle/>
          <a:p>
            <a:endParaRPr lang="en-AU"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475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7348" name="Rectangle 6"/>
          <p:cNvSpPr>
            <a:spLocks noGrp="1" noChangeArrowheads="1"/>
          </p:cNvSpPr>
          <p:nvPr>
            <p:ph type="ftr" sz="quarter" idx="4"/>
          </p:nvPr>
        </p:nvSpPr>
        <p:spPr/>
        <p:txBody>
          <a:bodyPr/>
          <a:lstStyle/>
          <a:p>
            <a:pPr lvl="4">
              <a:defRPr/>
            </a:pPr>
            <a:r>
              <a:rPr lang="en-US" smtClean="0"/>
              <a:t>Andrew Myles, Cisco</a:t>
            </a:r>
          </a:p>
        </p:txBody>
      </p:sp>
      <p:sp>
        <p:nvSpPr>
          <p:cNvPr id="57349" name="Rectangle 7"/>
          <p:cNvSpPr>
            <a:spLocks noGrp="1" noChangeArrowheads="1"/>
          </p:cNvSpPr>
          <p:nvPr>
            <p:ph type="sldNum" sz="quarter" idx="5"/>
          </p:nvPr>
        </p:nvSpPr>
        <p:spPr/>
        <p:txBody>
          <a:bodyPr/>
          <a:lstStyle/>
          <a:p>
            <a:pPr>
              <a:defRPr/>
            </a:pPr>
            <a:r>
              <a:rPr lang="en-US" smtClean="0"/>
              <a:t>Page </a:t>
            </a:r>
            <a:fld id="{2F2DCEF6-C877-4C89-94C1-267D9DBAA387}" type="slidenum">
              <a:rPr lang="en-US" smtClean="0"/>
              <a:pPr>
                <a:defRPr/>
              </a:pPr>
              <a:t>5</a:t>
            </a:fld>
            <a:endParaRPr lang="en-US" smtClean="0"/>
          </a:p>
        </p:txBody>
      </p:sp>
      <p:sp>
        <p:nvSpPr>
          <p:cNvPr id="74758" name="Rectangle 2"/>
          <p:cNvSpPr>
            <a:spLocks noGrp="1" noRot="1" noChangeAspect="1" noChangeArrowheads="1" noTextEdit="1"/>
          </p:cNvSpPr>
          <p:nvPr>
            <p:ph type="sldImg"/>
          </p:nvPr>
        </p:nvSpPr>
        <p:spPr>
          <a:xfrm>
            <a:off x="1146175" y="695325"/>
            <a:ext cx="4641850" cy="3481388"/>
          </a:xfrm>
          <a:ln/>
        </p:spPr>
      </p:sp>
      <p:sp>
        <p:nvSpPr>
          <p:cNvPr id="74759" name="Rectangle 3"/>
          <p:cNvSpPr>
            <a:spLocks noGrp="1" noChangeArrowheads="1"/>
          </p:cNvSpPr>
          <p:nvPr>
            <p:ph type="body" idx="1"/>
          </p:nvPr>
        </p:nvSpPr>
        <p:spPr>
          <a:xfrm>
            <a:off x="693738" y="4408488"/>
            <a:ext cx="5546725" cy="417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577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8372" name="Rectangle 6"/>
          <p:cNvSpPr>
            <a:spLocks noGrp="1" noChangeArrowheads="1"/>
          </p:cNvSpPr>
          <p:nvPr>
            <p:ph type="ftr" sz="quarter" idx="4"/>
          </p:nvPr>
        </p:nvSpPr>
        <p:spPr/>
        <p:txBody>
          <a:bodyPr/>
          <a:lstStyle/>
          <a:p>
            <a:pPr lvl="4">
              <a:defRPr/>
            </a:pPr>
            <a:r>
              <a:rPr lang="en-US" smtClean="0"/>
              <a:t>Andrew Myles, Cisco</a:t>
            </a:r>
          </a:p>
        </p:txBody>
      </p:sp>
      <p:sp>
        <p:nvSpPr>
          <p:cNvPr id="58373" name="Rectangle 7"/>
          <p:cNvSpPr>
            <a:spLocks noGrp="1" noChangeArrowheads="1"/>
          </p:cNvSpPr>
          <p:nvPr>
            <p:ph type="sldNum" sz="quarter" idx="5"/>
          </p:nvPr>
        </p:nvSpPr>
        <p:spPr/>
        <p:txBody>
          <a:bodyPr/>
          <a:lstStyle/>
          <a:p>
            <a:pPr>
              <a:defRPr/>
            </a:pPr>
            <a:r>
              <a:rPr lang="en-US" smtClean="0"/>
              <a:t>Page </a:t>
            </a:r>
            <a:fld id="{D0B0B235-776B-46DB-AFBD-00C204351477}" type="slidenum">
              <a:rPr lang="en-US" smtClean="0"/>
              <a:pPr>
                <a:defRPr/>
              </a:pPr>
              <a:t>6</a:t>
            </a:fld>
            <a:endParaRPr lang="en-US" smtClean="0"/>
          </a:p>
        </p:txBody>
      </p:sp>
      <p:sp>
        <p:nvSpPr>
          <p:cNvPr id="75782" name="Rectangle 2"/>
          <p:cNvSpPr>
            <a:spLocks noGrp="1" noChangeArrowheads="1"/>
          </p:cNvSpPr>
          <p:nvPr>
            <p:ph type="body" idx="1"/>
          </p:nvPr>
        </p:nvSpPr>
        <p:spPr>
          <a:xfrm>
            <a:off x="923925" y="4254500"/>
            <a:ext cx="5086350" cy="417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58" tIns="44779" rIns="91158" bIns="44779"/>
          <a:lstStyle/>
          <a:p>
            <a:pPr defTabSz="914400"/>
            <a:endParaRPr lang="en-US" smtClean="0"/>
          </a:p>
        </p:txBody>
      </p:sp>
      <p:sp>
        <p:nvSpPr>
          <p:cNvPr id="75783" name="Rectangle 3"/>
          <p:cNvSpPr>
            <a:spLocks noGrp="1" noRot="1" noChangeAspect="1" noChangeArrowheads="1" noTextEdit="1"/>
          </p:cNvSpPr>
          <p:nvPr>
            <p:ph type="sldImg"/>
          </p:nvPr>
        </p:nvSpPr>
        <p:spPr>
          <a:xfrm>
            <a:off x="1146175" y="695325"/>
            <a:ext cx="4641850" cy="3481388"/>
          </a:xfrm>
          <a:ln cap="flat"/>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680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9396" name="Rectangle 6"/>
          <p:cNvSpPr>
            <a:spLocks noGrp="1" noChangeArrowheads="1"/>
          </p:cNvSpPr>
          <p:nvPr>
            <p:ph type="ftr" sz="quarter" idx="4"/>
          </p:nvPr>
        </p:nvSpPr>
        <p:spPr/>
        <p:txBody>
          <a:bodyPr/>
          <a:lstStyle/>
          <a:p>
            <a:pPr lvl="4">
              <a:defRPr/>
            </a:pPr>
            <a:r>
              <a:rPr lang="en-US" smtClean="0"/>
              <a:t>Andrew Myles, Cisco</a:t>
            </a:r>
          </a:p>
        </p:txBody>
      </p:sp>
      <p:sp>
        <p:nvSpPr>
          <p:cNvPr id="59397" name="Rectangle 7"/>
          <p:cNvSpPr>
            <a:spLocks noGrp="1" noChangeArrowheads="1"/>
          </p:cNvSpPr>
          <p:nvPr>
            <p:ph type="sldNum" sz="quarter" idx="5"/>
          </p:nvPr>
        </p:nvSpPr>
        <p:spPr/>
        <p:txBody>
          <a:bodyPr/>
          <a:lstStyle/>
          <a:p>
            <a:pPr>
              <a:defRPr/>
            </a:pPr>
            <a:r>
              <a:rPr lang="en-US" smtClean="0"/>
              <a:t>Page </a:t>
            </a:r>
            <a:fld id="{B32371F6-024C-497B-815E-D0E3294E1347}" type="slidenum">
              <a:rPr lang="en-US" smtClean="0"/>
              <a:pPr>
                <a:defRPr/>
              </a:pPr>
              <a:t>7</a:t>
            </a:fld>
            <a:endParaRPr lang="en-US" smtClean="0"/>
          </a:p>
        </p:txBody>
      </p:sp>
      <p:sp>
        <p:nvSpPr>
          <p:cNvPr id="76806" name="Rectangle 2"/>
          <p:cNvSpPr>
            <a:spLocks noGrp="1" noRot="1" noChangeAspect="1" noChangeArrowheads="1" noTextEdit="1"/>
          </p:cNvSpPr>
          <p:nvPr>
            <p:ph type="sldImg"/>
          </p:nvPr>
        </p:nvSpPr>
        <p:spPr>
          <a:xfrm>
            <a:off x="1154113" y="701675"/>
            <a:ext cx="4625975" cy="3468688"/>
          </a:xfrm>
          <a:ln/>
        </p:spPr>
      </p:sp>
      <p:sp>
        <p:nvSpPr>
          <p:cNvPr id="768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154113" y="701675"/>
            <a:ext cx="4625975" cy="3468688"/>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78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78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56E5F14E-E8B5-42D6-BD84-01B97E465C1A}" type="slidenum">
              <a:rPr lang="en-US" smtClean="0"/>
              <a:pPr>
                <a:defRPr/>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1154113" y="701675"/>
            <a:ext cx="4625975" cy="3468688"/>
          </a:xfrm>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987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987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8DD317A3-D690-4F17-9E83-74C2C73B6792}" type="slidenum">
              <a:rPr lang="en-US" smtClean="0"/>
              <a:pPr>
                <a:defRPr/>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154113" y="701675"/>
            <a:ext cx="4625975" cy="3468688"/>
          </a:xfrm>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090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090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72F390CA-1134-46E8-8480-0E35050197A9}" type="slidenum">
              <a:rPr lang="en-US" smtClean="0"/>
              <a:pPr>
                <a:defRPr/>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1154113" y="701675"/>
            <a:ext cx="4625975" cy="3468688"/>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192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192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12338DD1-8D50-43B6-8296-8967F83C4388}" type="slidenum">
              <a:rPr lang="en-US" smtClean="0"/>
              <a:pPr>
                <a:defRPr/>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t>Andrew Myles, Cisco</a:t>
            </a:r>
          </a:p>
        </p:txBody>
      </p:sp>
      <p:sp>
        <p:nvSpPr>
          <p:cNvPr id="5" name="Rectangle 6"/>
          <p:cNvSpPr>
            <a:spLocks noGrp="1" noChangeArrowheads="1"/>
          </p:cNvSpPr>
          <p:nvPr>
            <p:ph type="sldNum" sz="quarter" idx="11"/>
          </p:nvPr>
        </p:nvSpPr>
        <p:spPr>
          <a:ln/>
        </p:spPr>
        <p:txBody>
          <a:bodyPr/>
          <a:lstStyle>
            <a:lvl1pPr>
              <a:defRPr/>
            </a:lvl1pPr>
          </a:lstStyle>
          <a:p>
            <a:pPr>
              <a:defRPr/>
            </a:pPr>
            <a:r>
              <a:rPr lang="en-US"/>
              <a:t>Slide </a:t>
            </a:r>
            <a:fld id="{EF4002E7-DB4D-4CC3-8382-1939D19420D8}" type="slidenum">
              <a:rPr lang="en-US"/>
              <a:pPr>
                <a:defRPr/>
              </a:pPr>
              <a:t>‹#›</a:t>
            </a:fld>
            <a:endParaRPr lang="en-US"/>
          </a:p>
        </p:txBody>
      </p:sp>
    </p:spTree>
    <p:extLst>
      <p:ext uri="{BB962C8B-B14F-4D97-AF65-F5344CB8AC3E}">
        <p14:creationId xmlns:p14="http://schemas.microsoft.com/office/powerpoint/2010/main" val="3866945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858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Content Placeholder 3"/>
          <p:cNvSpPr>
            <a:spLocks noGrp="1"/>
          </p:cNvSpPr>
          <p:nvPr>
            <p:ph sz="half" idx="2"/>
          </p:nvPr>
        </p:nvSpPr>
        <p:spPr>
          <a:xfrm>
            <a:off x="46482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Rectangle 5"/>
          <p:cNvSpPr>
            <a:spLocks noGrp="1" noChangeArrowheads="1"/>
          </p:cNvSpPr>
          <p:nvPr>
            <p:ph type="ftr" sz="quarter" idx="10"/>
          </p:nvPr>
        </p:nvSpPr>
        <p:spPr>
          <a:ln/>
        </p:spPr>
        <p:txBody>
          <a:bodyPr/>
          <a:lstStyle>
            <a:lvl1pPr>
              <a:defRPr/>
            </a:lvl1pPr>
          </a:lstStyle>
          <a:p>
            <a:pPr>
              <a:defRPr/>
            </a:pPr>
            <a:r>
              <a:rPr lang="en-US"/>
              <a:t>Andrew Myles, Cisco</a:t>
            </a:r>
          </a:p>
        </p:txBody>
      </p:sp>
      <p:sp>
        <p:nvSpPr>
          <p:cNvPr id="6" name="Rectangle 6"/>
          <p:cNvSpPr>
            <a:spLocks noGrp="1" noChangeArrowheads="1"/>
          </p:cNvSpPr>
          <p:nvPr>
            <p:ph type="sldNum" sz="quarter" idx="11"/>
          </p:nvPr>
        </p:nvSpPr>
        <p:spPr>
          <a:ln/>
        </p:spPr>
        <p:txBody>
          <a:bodyPr/>
          <a:lstStyle>
            <a:lvl1pPr>
              <a:defRPr/>
            </a:lvl1pPr>
          </a:lstStyle>
          <a:p>
            <a:pPr>
              <a:defRPr/>
            </a:pPr>
            <a:r>
              <a:rPr lang="en-US"/>
              <a:t>Slide </a:t>
            </a:r>
            <a:fld id="{FCE5288C-F87B-4810-A6B2-740CE13BD34D}" type="slidenum">
              <a:rPr lang="en-US"/>
              <a:pPr>
                <a:defRPr/>
              </a:pPr>
              <a:t>‹#›</a:t>
            </a:fld>
            <a:endParaRPr lang="en-US"/>
          </a:p>
        </p:txBody>
      </p:sp>
    </p:spTree>
    <p:extLst>
      <p:ext uri="{BB962C8B-B14F-4D97-AF65-F5344CB8AC3E}">
        <p14:creationId xmlns:p14="http://schemas.microsoft.com/office/powerpoint/2010/main" val="1399351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29" name="Rectangle 5"/>
          <p:cNvSpPr>
            <a:spLocks noGrp="1" noChangeArrowheads="1"/>
          </p:cNvSpPr>
          <p:nvPr>
            <p:ph type="ftr" sz="quarter" idx="3"/>
          </p:nvPr>
        </p:nvSpPr>
        <p:spPr bwMode="auto">
          <a:xfrm>
            <a:off x="8053388" y="6475413"/>
            <a:ext cx="490537"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eaLnBrk="0" hangingPunct="0">
              <a:defRPr>
                <a:latin typeface="+mn-lt"/>
                <a:cs typeface="+mn-cs"/>
              </a:defRPr>
            </a:lvl1pPr>
          </a:lstStyle>
          <a:p>
            <a:pPr>
              <a:defRPr/>
            </a:pPr>
            <a:r>
              <a:rPr lang="en-US"/>
              <a:t>Andrew Myles, Cisco</a:t>
            </a:r>
          </a:p>
        </p:txBody>
      </p:sp>
      <p:sp>
        <p:nvSpPr>
          <p:cNvPr id="1030" name="Rectangle 6"/>
          <p:cNvSpPr>
            <a:spLocks noGrp="1" noChangeArrowheads="1"/>
          </p:cNvSpPr>
          <p:nvPr>
            <p:ph type="sldNum" sz="quarter" idx="4"/>
          </p:nvPr>
        </p:nvSpPr>
        <p:spPr bwMode="auto">
          <a:xfrm>
            <a:off x="4327525" y="6475413"/>
            <a:ext cx="565150"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eaLnBrk="0" hangingPunct="0">
              <a:defRPr>
                <a:latin typeface="+mn-lt"/>
                <a:cs typeface="+mn-cs"/>
              </a:defRPr>
            </a:lvl1pPr>
          </a:lstStyle>
          <a:p>
            <a:pPr>
              <a:defRPr/>
            </a:pPr>
            <a:r>
              <a:rPr lang="en-US"/>
              <a:t>Slide </a:t>
            </a:r>
            <a:fld id="{A469A3A6-7083-48BA-9D7E-342D6AB96B4F}" type="slidenum">
              <a:rPr lang="en-US"/>
              <a:pPr>
                <a:defRPr/>
              </a:pPr>
              <a:t>‹#›</a:t>
            </a:fld>
            <a:endParaRPr lang="en-US"/>
          </a:p>
        </p:txBody>
      </p:sp>
      <p:sp>
        <p:nvSpPr>
          <p:cNvPr id="2" name="Rectangle 7"/>
          <p:cNvSpPr>
            <a:spLocks noChangeArrowheads="1"/>
          </p:cNvSpPr>
          <p:nvPr/>
        </p:nvSpPr>
        <p:spPr bwMode="auto">
          <a:xfrm>
            <a:off x="5292521" y="363379"/>
            <a:ext cx="31529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457200" lvl="4" algn="r" eaLnBrk="0" hangingPunct="0"/>
            <a:r>
              <a:rPr lang="en-US" sz="1600" b="1" dirty="0">
                <a:latin typeface="Arial" pitchFamily="34" charset="0"/>
              </a:rPr>
              <a:t>doc.: IEEE </a:t>
            </a:r>
            <a:r>
              <a:rPr lang="en-US" sz="1600" b="1" dirty="0" smtClean="0">
                <a:latin typeface="Arial" pitchFamily="34" charset="0"/>
              </a:rPr>
              <a:t>802.11-16/0330r0</a:t>
            </a:r>
            <a:endParaRPr lang="en-US" sz="1600" b="1" dirty="0" smtClean="0">
              <a:latin typeface="Arial" pitchFamily="34" charset="0"/>
            </a:endParaRPr>
          </a:p>
        </p:txBody>
      </p:sp>
      <p:sp>
        <p:nvSpPr>
          <p:cNvPr id="1031"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2" name="Rectangle 9"/>
          <p:cNvSpPr>
            <a:spLocks noChangeArrowheads="1"/>
          </p:cNvSpPr>
          <p:nvPr/>
        </p:nvSpPr>
        <p:spPr bwMode="auto">
          <a:xfrm>
            <a:off x="685800" y="6475413"/>
            <a:ext cx="784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dirty="0">
                <a:latin typeface="Arial" pitchFamily="34" charset="0"/>
              </a:rPr>
              <a:t>Submission</a:t>
            </a:r>
          </a:p>
        </p:txBody>
      </p:sp>
      <p:sp>
        <p:nvSpPr>
          <p:cNvPr id="1033"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4" name="Rectangle 7"/>
          <p:cNvSpPr>
            <a:spLocks noChangeArrowheads="1"/>
          </p:cNvSpPr>
          <p:nvPr/>
        </p:nvSpPr>
        <p:spPr bwMode="auto">
          <a:xfrm>
            <a:off x="685800" y="380842"/>
            <a:ext cx="87844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0" lvl="3" eaLnBrk="0" hangingPunct="0"/>
            <a:r>
              <a:rPr lang="en-US" sz="1600" b="1" dirty="0" smtClean="0">
                <a:latin typeface="Arial" pitchFamily="34" charset="0"/>
              </a:rPr>
              <a:t>Mar 2016</a:t>
            </a:r>
            <a:endParaRPr lang="en-US" sz="1600" b="1" dirty="0">
              <a:latin typeface="Arial"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hdr="0"/>
  <p:txStyles>
    <p:titleStyle>
      <a:lvl1pPr algn="l" rtl="0" eaLnBrk="0" fontAlgn="base" hangingPunct="0">
        <a:spcBef>
          <a:spcPct val="0"/>
        </a:spcBef>
        <a:spcAft>
          <a:spcPct val="0"/>
        </a:spcAft>
        <a:defRPr sz="2400" b="1">
          <a:solidFill>
            <a:schemeClr val="accent2"/>
          </a:solidFill>
          <a:latin typeface="+mj-lt"/>
          <a:ea typeface="+mj-ea"/>
          <a:cs typeface="+mj-cs"/>
        </a:defRPr>
      </a:lvl1pPr>
      <a:lvl2pPr algn="l" rtl="0" eaLnBrk="0" fontAlgn="base" hangingPunct="0">
        <a:spcBef>
          <a:spcPct val="0"/>
        </a:spcBef>
        <a:spcAft>
          <a:spcPct val="0"/>
        </a:spcAft>
        <a:defRPr sz="2400" b="1">
          <a:solidFill>
            <a:schemeClr val="accent2"/>
          </a:solidFill>
          <a:latin typeface="Arial" charset="0"/>
        </a:defRPr>
      </a:lvl2pPr>
      <a:lvl3pPr algn="l" rtl="0" eaLnBrk="0" fontAlgn="base" hangingPunct="0">
        <a:spcBef>
          <a:spcPct val="0"/>
        </a:spcBef>
        <a:spcAft>
          <a:spcPct val="0"/>
        </a:spcAft>
        <a:defRPr sz="2400" b="1">
          <a:solidFill>
            <a:schemeClr val="accent2"/>
          </a:solidFill>
          <a:latin typeface="Arial" charset="0"/>
        </a:defRPr>
      </a:lvl3pPr>
      <a:lvl4pPr algn="l" rtl="0" eaLnBrk="0" fontAlgn="base" hangingPunct="0">
        <a:spcBef>
          <a:spcPct val="0"/>
        </a:spcBef>
        <a:spcAft>
          <a:spcPct val="0"/>
        </a:spcAft>
        <a:defRPr sz="2400" b="1">
          <a:solidFill>
            <a:schemeClr val="accent2"/>
          </a:solidFill>
          <a:latin typeface="Arial" charset="0"/>
        </a:defRPr>
      </a:lvl4pPr>
      <a:lvl5pPr algn="l" rtl="0" eaLnBrk="0" fontAlgn="base" hangingPunct="0">
        <a:spcBef>
          <a:spcPct val="0"/>
        </a:spcBef>
        <a:spcAft>
          <a:spcPct val="0"/>
        </a:spcAft>
        <a:defRPr sz="2400" b="1">
          <a:solidFill>
            <a:schemeClr val="accent2"/>
          </a:solidFill>
          <a:latin typeface="Arial" charset="0"/>
        </a:defRPr>
      </a:lvl5pPr>
      <a:lvl6pPr marL="457200" algn="l" rtl="0" eaLnBrk="0" fontAlgn="base" hangingPunct="0">
        <a:spcBef>
          <a:spcPct val="0"/>
        </a:spcBef>
        <a:spcAft>
          <a:spcPct val="0"/>
        </a:spcAft>
        <a:defRPr sz="2400" b="1">
          <a:solidFill>
            <a:schemeClr val="accent2"/>
          </a:solidFill>
          <a:latin typeface="Arial" charset="0"/>
        </a:defRPr>
      </a:lvl6pPr>
      <a:lvl7pPr marL="914400" algn="l" rtl="0" eaLnBrk="0" fontAlgn="base" hangingPunct="0">
        <a:spcBef>
          <a:spcPct val="0"/>
        </a:spcBef>
        <a:spcAft>
          <a:spcPct val="0"/>
        </a:spcAft>
        <a:defRPr sz="2400" b="1">
          <a:solidFill>
            <a:schemeClr val="accent2"/>
          </a:solidFill>
          <a:latin typeface="Arial" charset="0"/>
        </a:defRPr>
      </a:lvl7pPr>
      <a:lvl8pPr marL="1371600" algn="l" rtl="0" eaLnBrk="0" fontAlgn="base" hangingPunct="0">
        <a:spcBef>
          <a:spcPct val="0"/>
        </a:spcBef>
        <a:spcAft>
          <a:spcPct val="0"/>
        </a:spcAft>
        <a:defRPr sz="2400" b="1">
          <a:solidFill>
            <a:schemeClr val="accent2"/>
          </a:solidFill>
          <a:latin typeface="Arial" charset="0"/>
        </a:defRPr>
      </a:lvl8pPr>
      <a:lvl9pPr marL="1828800" algn="l"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50000"/>
        </a:spcBef>
        <a:spcAft>
          <a:spcPct val="0"/>
        </a:spcAft>
        <a:defRPr b="1">
          <a:solidFill>
            <a:schemeClr val="tx1"/>
          </a:solidFill>
          <a:latin typeface="+mn-lt"/>
          <a:ea typeface="+mn-ea"/>
          <a:cs typeface="+mn-cs"/>
        </a:defRPr>
      </a:lvl1pPr>
      <a:lvl2pPr marL="182563" indent="-180975" algn="l" rtl="0" eaLnBrk="0" fontAlgn="base" hangingPunct="0">
        <a:spcBef>
          <a:spcPct val="50000"/>
        </a:spcBef>
        <a:spcAft>
          <a:spcPct val="0"/>
        </a:spcAft>
        <a:buChar char="•"/>
        <a:defRPr>
          <a:solidFill>
            <a:schemeClr val="tx1"/>
          </a:solidFill>
          <a:latin typeface="+mn-lt"/>
        </a:defRPr>
      </a:lvl2pPr>
      <a:lvl3pPr marL="365125" indent="-180975" algn="l" rtl="0" eaLnBrk="0" fontAlgn="base" hangingPunct="0">
        <a:spcBef>
          <a:spcPct val="25000"/>
        </a:spcBef>
        <a:spcAft>
          <a:spcPct val="0"/>
        </a:spcAft>
        <a:buFont typeface="Arial" pitchFamily="34" charset="0"/>
        <a:buChar char="–"/>
        <a:defRPr sz="1600">
          <a:solidFill>
            <a:schemeClr val="tx1"/>
          </a:solidFill>
          <a:latin typeface="+mn-lt"/>
        </a:defRPr>
      </a:lvl3pPr>
      <a:lvl4pPr marL="711200" indent="-344488" algn="l" rtl="0" eaLnBrk="0" fontAlgn="base" hangingPunct="0">
        <a:spcBef>
          <a:spcPct val="10000"/>
        </a:spcBef>
        <a:spcAft>
          <a:spcPct val="0"/>
        </a:spcAft>
        <a:buFont typeface="Times New Roman" pitchFamily="18" charset="0"/>
        <a:buChar char="—"/>
        <a:defRPr sz="1400">
          <a:solidFill>
            <a:schemeClr val="tx1"/>
          </a:solidFill>
          <a:latin typeface="+mn-lt"/>
        </a:defRPr>
      </a:lvl4pPr>
      <a:lvl5pPr marL="969963" indent="-165100" algn="l" rtl="0" eaLnBrk="0" fontAlgn="base" hangingPunct="0">
        <a:spcBef>
          <a:spcPct val="20000"/>
        </a:spcBef>
        <a:spcAft>
          <a:spcPct val="0"/>
        </a:spcAft>
        <a:buChar char="•"/>
        <a:defRPr sz="1600">
          <a:solidFill>
            <a:schemeClr val="tx1"/>
          </a:solidFill>
          <a:latin typeface="+mn-lt"/>
        </a:defRPr>
      </a:lvl5pPr>
      <a:lvl6pPr marL="1427163" indent="-165100" algn="l" rtl="0" eaLnBrk="0" fontAlgn="base" hangingPunct="0">
        <a:spcBef>
          <a:spcPct val="20000"/>
        </a:spcBef>
        <a:spcAft>
          <a:spcPct val="0"/>
        </a:spcAft>
        <a:buChar char="•"/>
        <a:defRPr sz="1600">
          <a:solidFill>
            <a:schemeClr val="tx1"/>
          </a:solidFill>
          <a:latin typeface="+mn-lt"/>
        </a:defRPr>
      </a:lvl6pPr>
      <a:lvl7pPr marL="1884363" indent="-165100" algn="l" rtl="0" eaLnBrk="0" fontAlgn="base" hangingPunct="0">
        <a:spcBef>
          <a:spcPct val="20000"/>
        </a:spcBef>
        <a:spcAft>
          <a:spcPct val="0"/>
        </a:spcAft>
        <a:buChar char="•"/>
        <a:defRPr sz="1600">
          <a:solidFill>
            <a:schemeClr val="tx1"/>
          </a:solidFill>
          <a:latin typeface="+mn-lt"/>
        </a:defRPr>
      </a:lvl7pPr>
      <a:lvl8pPr marL="2341563" indent="-165100" algn="l" rtl="0" eaLnBrk="0" fontAlgn="base" hangingPunct="0">
        <a:spcBef>
          <a:spcPct val="20000"/>
        </a:spcBef>
        <a:spcAft>
          <a:spcPct val="0"/>
        </a:spcAft>
        <a:buChar char="•"/>
        <a:defRPr sz="1600">
          <a:solidFill>
            <a:schemeClr val="tx1"/>
          </a:solidFill>
          <a:latin typeface="+mn-lt"/>
        </a:defRPr>
      </a:lvl8pPr>
      <a:lvl9pPr marL="2798763" indent="-1651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mentor.ieee.org/802.11/dcn/16/11-16-0255-00-0jtc-minutes-of-ieee-802-jtc1-sc-in-jan-2016.doc"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hyperlink" Target="https://ieee-sa.centraldesktop.com/802psdo/" TargetMode="Externa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2.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hyperlink" Target="http://www.ieee802.org/1/files/public/docs2016/liaison-randall-SC6response8021Xbx-0116-v02.pdf" TargetMode="Externa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image" Target="../media/image3.w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image" Target="../media/image4.w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standards.ieee.org/about/sasb/patcom/index.html" TargetMode="External"/><Relationship Id="rId2" Type="http://schemas.openxmlformats.org/officeDocument/2006/relationships/hyperlink" Target="mailto:patcom@ieee.org" TargetMode="External"/><Relationship Id="rId1" Type="http://schemas.openxmlformats.org/officeDocument/2006/relationships/slideLayout" Target="../slideLayouts/slideLayout1.xml"/><Relationship Id="rId4" Type="http://schemas.openxmlformats.org/officeDocument/2006/relationships/hyperlink" Target="development.standards.ieee.org/myproject/Public/mytools/mob/slideset.ppt"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oleObject" Target="../embeddings/oleObject5.bin"/><Relationship Id="rId7" Type="http://schemas.openxmlformats.org/officeDocument/2006/relationships/oleObject" Target="../embeddings/oleObject7.bin"/><Relationship Id="rId12" Type="http://schemas.openxmlformats.org/officeDocument/2006/relationships/image" Target="../media/image10.wmf"/><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7.wmf"/><Relationship Id="rId11" Type="http://schemas.openxmlformats.org/officeDocument/2006/relationships/oleObject" Target="../embeddings/oleObject9.bin"/><Relationship Id="rId5" Type="http://schemas.openxmlformats.org/officeDocument/2006/relationships/oleObject" Target="../embeddings/oleObject6.bin"/><Relationship Id="rId10" Type="http://schemas.openxmlformats.org/officeDocument/2006/relationships/image" Target="../media/image9.wmf"/><Relationship Id="rId4" Type="http://schemas.openxmlformats.org/officeDocument/2006/relationships/image" Target="../media/image6.wmf"/><Relationship Id="rId9" Type="http://schemas.openxmlformats.org/officeDocument/2006/relationships/oleObject" Target="../embeddings/oleObject8.bin"/></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image" Target="../media/image11.w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image" Target="../media/image12.wmf"/></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image" Target="../media/image13.wmf"/></Relationships>
</file>

<file path=ppt/slides/_rels/slide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tandards.ieee.org/faqs/affiliationFAQ.html"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tandards.ieee.org/board/pat/pat-slideset.ppt" TargetMode="External"/><Relationship Id="rId5" Type="http://schemas.openxmlformats.org/officeDocument/2006/relationships/hyperlink" Target="http://www.ieee.org/web/membership/ethics/code_ethics.html" TargetMode="External"/><Relationship Id="rId4" Type="http://schemas.openxmlformats.org/officeDocument/2006/relationships/hyperlink" Target="http://standards.ieee.org/resources/antitrust-guidelines.pdf"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hyperlink" Target="mailto:karen@randall-consulting.com" TargetMode="External"/><Relationship Id="rId2" Type="http://schemas.openxmlformats.org/officeDocument/2006/relationships/hyperlink" Target="mailto:jmessenger@advaoptical.com" TargetMode="External"/><Relationship Id="rId1" Type="http://schemas.openxmlformats.org/officeDocument/2006/relationships/slideLayout" Target="../slideLayouts/slideLayout1.xml"/><Relationship Id="rId4" Type="http://schemas.openxmlformats.org/officeDocument/2006/relationships/hyperlink" Target="mailto:dorothy.stanley@hpe.com"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hyperlink" Target="https://mentor.ieee.org/802.11/dcn/15/11-15-1287-01-0jtc-ieee-802-process-for-interactions-with-iso-iec-jtc-1-sc-6-7.pptx" TargetMode="Externa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hyperlink" Target="https://mentor.ieee.org/802.11/dcn/13/11-13-0123-05-000m-iso-jtc1-sc6-8802-11-2012-comments.xls" TargetMode="Externa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hyperlink" Target="http://ieee802.org/1/files/public/docs2014/liaison-ieee802response-ABFDIScmts-0314-V01.pptx" TargetMode="Externa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hyperlink" Target="http://ieee802.org/1/files/public/docs2014/liaison-ieee802response-ARFDIScmts-0314-V01.pptx" TargetMode="Externa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hyperlink" Target="http://ieee802.org/1/files/public/docs2014/liaison-ieee802response-ASFDIScmts-0314-V01.pptx"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image" Target="../media/image18.wmf"/><Relationship Id="rId5" Type="http://schemas.openxmlformats.org/officeDocument/2006/relationships/oleObject" Target="../embeddings/oleObject14.bin"/><Relationship Id="rId4" Type="http://schemas.openxmlformats.org/officeDocument/2006/relationships/image" Target="../media/image17.wmf"/></Relationships>
</file>

<file path=ppt/slides/_rels/slide75.xml.rels><?xml version="1.0" encoding="UTF-8" standalone="yes"?>
<Relationships xmlns="http://schemas.openxmlformats.org/package/2006/relationships"><Relationship Id="rId3" Type="http://schemas.openxmlformats.org/officeDocument/2006/relationships/hyperlink" Target="http://ieee802.org/1/files/public/docs2014/liaison-ieee802response-AEbnFDISScmts-0314.pptx" TargetMode="External"/><Relationship Id="rId2" Type="http://schemas.openxmlformats.org/officeDocument/2006/relationships/slideLayout" Target="../slideLayouts/slideLayout1.xml"/><Relationship Id="rId1" Type="http://schemas.openxmlformats.org/officeDocument/2006/relationships/vmlDrawing" Target="../drawings/vmlDrawing10.vml"/><Relationship Id="rId5" Type="http://schemas.openxmlformats.org/officeDocument/2006/relationships/image" Target="../media/image19.wmf"/><Relationship Id="rId4" Type="http://schemas.openxmlformats.org/officeDocument/2006/relationships/oleObject" Target="../embeddings/oleObject15.bin"/></Relationships>
</file>

<file path=ppt/slides/_rels/slide76.xml.rels><?xml version="1.0" encoding="UTF-8" standalone="yes"?>
<Relationships xmlns="http://schemas.openxmlformats.org/package/2006/relationships"><Relationship Id="rId3" Type="http://schemas.openxmlformats.org/officeDocument/2006/relationships/hyperlink" Target="http://ieee802.org/1/files/public/docs2014/liaison-ieee802response-AEbwFDISScmts-0314.pptx" TargetMode="External"/><Relationship Id="rId2" Type="http://schemas.openxmlformats.org/officeDocument/2006/relationships/slideLayout" Target="../slideLayouts/slideLayout1.xml"/><Relationship Id="rId1" Type="http://schemas.openxmlformats.org/officeDocument/2006/relationships/vmlDrawing" Target="../drawings/vmlDrawing11.vml"/><Relationship Id="rId5" Type="http://schemas.openxmlformats.org/officeDocument/2006/relationships/image" Target="../media/image20.wmf"/><Relationship Id="rId4" Type="http://schemas.openxmlformats.org/officeDocument/2006/relationships/oleObject" Target="../embeddings/oleObject16.bin"/></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xml"/><Relationship Id="rId1" Type="http://schemas.openxmlformats.org/officeDocument/2006/relationships/vmlDrawing" Target="../drawings/vmlDrawing12.vml"/><Relationship Id="rId4" Type="http://schemas.openxmlformats.org/officeDocument/2006/relationships/image" Target="../media/image21.wmf"/></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xml"/><Relationship Id="rId1" Type="http://schemas.openxmlformats.org/officeDocument/2006/relationships/vmlDrawing" Target="../drawings/vmlDrawing13.vml"/><Relationship Id="rId4" Type="http://schemas.openxmlformats.org/officeDocument/2006/relationships/image" Target="../media/image22.w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xml"/><Relationship Id="rId1" Type="http://schemas.openxmlformats.org/officeDocument/2006/relationships/vmlDrawing" Target="../drawings/vmlDrawing14.vml"/><Relationship Id="rId6" Type="http://schemas.openxmlformats.org/officeDocument/2006/relationships/image" Target="../media/image24.wmf"/><Relationship Id="rId5" Type="http://schemas.openxmlformats.org/officeDocument/2006/relationships/oleObject" Target="../embeddings/oleObject20.bin"/><Relationship Id="rId4" Type="http://schemas.openxmlformats.org/officeDocument/2006/relationships/image" Target="../media/image23.w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pPr>
              <a:defRPr/>
            </a:pPr>
            <a:r>
              <a:rPr lang="en-US" smtClean="0"/>
              <a:t>Andrew Myles, Cisco</a:t>
            </a:r>
            <a:endParaRPr lang="en-US"/>
          </a:p>
        </p:txBody>
      </p:sp>
      <p:sp>
        <p:nvSpPr>
          <p:cNvPr id="8" name="Slide Number Placeholder 5"/>
          <p:cNvSpPr>
            <a:spLocks noGrp="1"/>
          </p:cNvSpPr>
          <p:nvPr>
            <p:ph type="sldNum" sz="quarter" idx="11"/>
          </p:nvPr>
        </p:nvSpPr>
        <p:spPr/>
        <p:txBody>
          <a:bodyPr/>
          <a:lstStyle/>
          <a:p>
            <a:pPr>
              <a:defRPr/>
            </a:pPr>
            <a:r>
              <a:rPr lang="en-US" smtClean="0"/>
              <a:t>Slide </a:t>
            </a:r>
            <a:fld id="{C81347C9-C12F-43D2-B3D1-D523E0829A79}" type="slidenum">
              <a:rPr lang="en-US" smtClean="0"/>
              <a:pPr>
                <a:defRPr/>
              </a:pPr>
              <a:t>1</a:t>
            </a:fld>
            <a:endParaRPr lang="en-US"/>
          </a:p>
        </p:txBody>
      </p:sp>
      <p:sp>
        <p:nvSpPr>
          <p:cNvPr id="1029" name="Rectangle 2"/>
          <p:cNvSpPr>
            <a:spLocks noGrp="1" noChangeArrowheads="1"/>
          </p:cNvSpPr>
          <p:nvPr>
            <p:ph type="title"/>
          </p:nvPr>
        </p:nvSpPr>
        <p:spPr/>
        <p:txBody>
          <a:bodyPr anchor="ctr"/>
          <a:lstStyle/>
          <a:p>
            <a:pPr algn="ctr">
              <a:defRPr/>
            </a:pPr>
            <a:r>
              <a:rPr lang="en-US" dirty="0" smtClean="0">
                <a:solidFill>
                  <a:schemeClr val="accent2">
                    <a:lumMod val="75000"/>
                  </a:schemeClr>
                </a:solidFill>
              </a:rPr>
              <a:t>IEEE 802 JTC1 Standing Committee</a:t>
            </a:r>
            <a:br>
              <a:rPr lang="en-US" dirty="0" smtClean="0">
                <a:solidFill>
                  <a:schemeClr val="accent2">
                    <a:lumMod val="75000"/>
                  </a:schemeClr>
                </a:solidFill>
              </a:rPr>
            </a:br>
            <a:r>
              <a:rPr lang="en-US" dirty="0" smtClean="0">
                <a:solidFill>
                  <a:schemeClr val="accent2">
                    <a:lumMod val="75000"/>
                  </a:schemeClr>
                </a:solidFill>
              </a:rPr>
              <a:t>Mar 2016 agenda</a:t>
            </a:r>
          </a:p>
        </p:txBody>
      </p:sp>
      <p:sp>
        <p:nvSpPr>
          <p:cNvPr id="1030" name="Rectangle 6"/>
          <p:cNvSpPr>
            <a:spLocks noGrp="1" noChangeArrowheads="1"/>
          </p:cNvSpPr>
          <p:nvPr>
            <p:ph type="body" idx="1"/>
          </p:nvPr>
        </p:nvSpPr>
        <p:spPr>
          <a:xfrm>
            <a:off x="685800" y="2330450"/>
            <a:ext cx="7772400" cy="381000"/>
          </a:xfrm>
        </p:spPr>
        <p:txBody>
          <a:bodyPr/>
          <a:lstStyle/>
          <a:p>
            <a:pPr marL="0" indent="0" algn="ctr">
              <a:defRPr/>
            </a:pPr>
            <a:r>
              <a:rPr lang="en-US" b="0" dirty="0" smtClean="0">
                <a:solidFill>
                  <a:schemeClr val="accent2">
                    <a:lumMod val="50000"/>
                  </a:schemeClr>
                </a:solidFill>
              </a:rPr>
              <a:t>15 March 2016</a:t>
            </a:r>
          </a:p>
        </p:txBody>
      </p:sp>
      <p:sp>
        <p:nvSpPr>
          <p:cNvPr id="2054" name="Rectangle 12"/>
          <p:cNvSpPr>
            <a:spLocks noChangeArrowheads="1"/>
          </p:cNvSpPr>
          <p:nvPr/>
        </p:nvSpPr>
        <p:spPr bwMode="auto">
          <a:xfrm>
            <a:off x="533400" y="2746375"/>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spcBef>
                <a:spcPct val="50000"/>
              </a:spcBef>
            </a:pPr>
            <a:r>
              <a:rPr lang="en-US" sz="1600" b="1">
                <a:latin typeface="Arial" pitchFamily="34" charset="0"/>
              </a:rPr>
              <a:t>Authors:</a:t>
            </a:r>
            <a:endParaRPr lang="en-US" sz="1600">
              <a:latin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857657168"/>
              </p:ext>
            </p:extLst>
          </p:nvPr>
        </p:nvGraphicFramePr>
        <p:xfrm>
          <a:off x="685800" y="3429000"/>
          <a:ext cx="7696200" cy="1112046"/>
        </p:xfrm>
        <a:graphic>
          <a:graphicData uri="http://schemas.openxmlformats.org/drawingml/2006/table">
            <a:tbl>
              <a:tblPr firstRow="1" bandRow="1">
                <a:tableStyleId>{21E4AEA4-8DFA-4A89-87EB-49C32662AFE0}</a:tableStyleId>
              </a:tblPr>
              <a:tblGrid>
                <a:gridCol w="1924050"/>
                <a:gridCol w="1924050"/>
                <a:gridCol w="1924050"/>
                <a:gridCol w="1924050"/>
              </a:tblGrid>
              <a:tr h="370682">
                <a:tc>
                  <a:txBody>
                    <a:bodyPr/>
                    <a:lstStyle/>
                    <a:p>
                      <a:pPr>
                        <a:spcAft>
                          <a:spcPts val="0"/>
                        </a:spcAft>
                      </a:pPr>
                      <a:r>
                        <a:rPr lang="en-US" sz="1200" kern="0" dirty="0">
                          <a:effectLst/>
                        </a:rPr>
                        <a:t>Name</a:t>
                      </a:r>
                      <a:endParaRPr lang="en-AU" sz="1200" b="1" kern="0" dirty="0">
                        <a:effectLst/>
                        <a:latin typeface="Times New Roman"/>
                      </a:endParaRPr>
                    </a:p>
                  </a:txBody>
                  <a:tcPr marL="68580" marR="68580" marT="0" marB="0" anchor="ctr"/>
                </a:tc>
                <a:tc>
                  <a:txBody>
                    <a:bodyPr/>
                    <a:lstStyle/>
                    <a:p>
                      <a:pPr>
                        <a:spcAft>
                          <a:spcPts val="0"/>
                        </a:spcAft>
                      </a:pPr>
                      <a:r>
                        <a:rPr lang="en-US" sz="1200" dirty="0">
                          <a:effectLst/>
                        </a:rPr>
                        <a:t>Company</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a:effectLst/>
                        </a:rPr>
                        <a:t>Phone</a:t>
                      </a:r>
                      <a:endParaRPr lang="en-AU" sz="1200">
                        <a:effectLst/>
                        <a:latin typeface="Times New Roman"/>
                        <a:ea typeface="Times New Roman"/>
                      </a:endParaRPr>
                    </a:p>
                  </a:txBody>
                  <a:tcPr marL="68580" marR="68580" marT="0" marB="0" anchor="ctr"/>
                </a:tc>
                <a:tc>
                  <a:txBody>
                    <a:bodyPr/>
                    <a:lstStyle/>
                    <a:p>
                      <a:pPr>
                        <a:spcAft>
                          <a:spcPts val="0"/>
                        </a:spcAft>
                      </a:pPr>
                      <a:r>
                        <a:rPr lang="en-US" sz="1200">
                          <a:effectLst/>
                        </a:rPr>
                        <a:t>email</a:t>
                      </a:r>
                      <a:endParaRPr lang="en-AU" sz="1200">
                        <a:effectLst/>
                        <a:latin typeface="Times New Roman"/>
                        <a:ea typeface="Times New Roman"/>
                      </a:endParaRPr>
                    </a:p>
                  </a:txBody>
                  <a:tcPr marL="68580" marR="68580" marT="0" marB="0" anchor="ctr"/>
                </a:tc>
              </a:tr>
              <a:tr h="370682">
                <a:tc>
                  <a:txBody>
                    <a:bodyPr/>
                    <a:lstStyle/>
                    <a:p>
                      <a:pPr>
                        <a:spcAft>
                          <a:spcPts val="0"/>
                        </a:spcAft>
                      </a:pPr>
                      <a:r>
                        <a:rPr lang="en-US" sz="1200" dirty="0">
                          <a:effectLst/>
                        </a:rPr>
                        <a:t>Andrew </a:t>
                      </a:r>
                      <a:r>
                        <a:rPr lang="en-US" sz="1200" dirty="0" smtClean="0">
                          <a:effectLst/>
                        </a:rPr>
                        <a:t>Myles (Chair)</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Cisco</a:t>
                      </a:r>
                      <a:endParaRPr lang="en-AU" sz="1200" dirty="0">
                        <a:effectLst/>
                        <a:latin typeface="Times New Roman"/>
                        <a:ea typeface="Times New Roman"/>
                      </a:endParaRPr>
                    </a:p>
                  </a:txBody>
                  <a:tcPr marL="68580" marR="68580" marT="0" marB="0" anchor="ctr"/>
                </a:tc>
                <a:tc>
                  <a:txBody>
                    <a:bodyPr/>
                    <a:lstStyle/>
                    <a:p>
                      <a:pPr marL="21590" indent="-21590">
                        <a:spcAft>
                          <a:spcPts val="0"/>
                        </a:spcAft>
                      </a:pPr>
                      <a:r>
                        <a:rPr lang="en-US" sz="1200" dirty="0">
                          <a:effectLst/>
                        </a:rPr>
                        <a:t>+61 2 84461010</a:t>
                      </a:r>
                      <a:endParaRPr lang="en-AU" sz="1200" dirty="0">
                        <a:effectLst/>
                      </a:endParaRPr>
                    </a:p>
                    <a:p>
                      <a:pPr marL="21590" indent="-21590">
                        <a:spcAft>
                          <a:spcPts val="0"/>
                        </a:spcAft>
                      </a:pPr>
                      <a:r>
                        <a:rPr lang="en-US" sz="1200" dirty="0">
                          <a:effectLst/>
                        </a:rPr>
                        <a:t>+61 418 656587</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amyles@cisco.com</a:t>
                      </a:r>
                      <a:endParaRPr lang="en-AU" sz="1200" dirty="0">
                        <a:effectLst/>
                        <a:latin typeface="Times New Roman"/>
                        <a:ea typeface="Times New Roman"/>
                      </a:endParaRPr>
                    </a:p>
                  </a:txBody>
                  <a:tcPr marL="68580" marR="68580" marT="0" marB="0" anchor="ctr"/>
                </a:tc>
              </a:tr>
              <a:tr h="370682">
                <a:tc>
                  <a:txBody>
                    <a:bodyPr/>
                    <a:lstStyle/>
                    <a:p>
                      <a:pPr>
                        <a:spcAft>
                          <a:spcPts val="0"/>
                        </a:spcAft>
                      </a:pPr>
                      <a:r>
                        <a:rPr lang="en-AU" sz="1200" dirty="0" smtClean="0">
                          <a:effectLst/>
                          <a:latin typeface="+mj-lt"/>
                          <a:ea typeface="Times New Roman"/>
                        </a:rPr>
                        <a:t>Peter Yee (Vice</a:t>
                      </a:r>
                      <a:r>
                        <a:rPr lang="en-AU" sz="1200" baseline="0" dirty="0" smtClean="0">
                          <a:effectLst/>
                          <a:latin typeface="+mj-lt"/>
                          <a:ea typeface="Times New Roman"/>
                        </a:rPr>
                        <a:t> Chair)</a:t>
                      </a:r>
                      <a:endParaRPr lang="en-AU" sz="1200" dirty="0">
                        <a:effectLst/>
                        <a:latin typeface="+mj-lt"/>
                        <a:ea typeface="Times New Roman"/>
                      </a:endParaRPr>
                    </a:p>
                  </a:txBody>
                  <a:tcPr marL="68580" marR="68580" marT="0" marB="0" anchor="ctr"/>
                </a:tc>
                <a:tc>
                  <a:txBody>
                    <a:bodyPr/>
                    <a:lstStyle/>
                    <a:p>
                      <a:pPr>
                        <a:spcAft>
                          <a:spcPts val="0"/>
                        </a:spcAft>
                      </a:pPr>
                      <a:endParaRPr lang="en-AU" sz="1200" dirty="0">
                        <a:effectLst/>
                        <a:latin typeface="+mj-lt"/>
                        <a:ea typeface="Times New Roman"/>
                      </a:endParaRPr>
                    </a:p>
                  </a:txBody>
                  <a:tcPr marL="68580" marR="68580" marT="0" marB="0" anchor="ctr"/>
                </a:tc>
                <a:tc>
                  <a:txBody>
                    <a:bodyPr/>
                    <a:lstStyle/>
                    <a:p>
                      <a:pPr marL="21590" indent="-21590">
                        <a:spcAft>
                          <a:spcPts val="0"/>
                        </a:spcAft>
                      </a:pPr>
                      <a:endParaRPr lang="en-AU" sz="1200" dirty="0">
                        <a:effectLst/>
                        <a:latin typeface="Times New Roman"/>
                        <a:ea typeface="Times New Roman"/>
                      </a:endParaRPr>
                    </a:p>
                  </a:txBody>
                  <a:tcPr marL="68580" marR="68580" marT="0" marB="0" anchor="ctr"/>
                </a:tc>
                <a:tc>
                  <a:txBody>
                    <a:bodyPr/>
                    <a:lstStyle/>
                    <a:p>
                      <a:pPr>
                        <a:spcAft>
                          <a:spcPts val="0"/>
                        </a:spcAft>
                      </a:pPr>
                      <a:r>
                        <a:rPr lang="en-AU" sz="1200" dirty="0" smtClean="0">
                          <a:effectLst/>
                          <a:latin typeface="+mj-lt"/>
                          <a:ea typeface="Times New Roman"/>
                        </a:rPr>
                        <a:t>peter@akayla.com</a:t>
                      </a:r>
                      <a:endParaRPr lang="en-AU" sz="1200" dirty="0">
                        <a:effectLst/>
                        <a:latin typeface="+mj-lt"/>
                        <a:ea typeface="Times New Roman"/>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AU" dirty="0" smtClean="0"/>
              <a:t>The IEEE 802 JTC1 SC will consider approval of the minutes of its Atlanta meeting</a:t>
            </a:r>
          </a:p>
        </p:txBody>
      </p:sp>
      <p:sp>
        <p:nvSpPr>
          <p:cNvPr id="14339" name="Rectangle 3"/>
          <p:cNvSpPr>
            <a:spLocks noGrp="1" noChangeArrowheads="1"/>
          </p:cNvSpPr>
          <p:nvPr>
            <p:ph type="body" idx="1"/>
          </p:nvPr>
        </p:nvSpPr>
        <p:spPr/>
        <p:txBody>
          <a:bodyPr/>
          <a:lstStyle/>
          <a:p>
            <a:r>
              <a:rPr lang="en-AU" dirty="0" smtClean="0"/>
              <a:t>Motion to approve minutes</a:t>
            </a:r>
          </a:p>
          <a:p>
            <a:pPr lvl="1"/>
            <a:r>
              <a:rPr lang="en-AU" i="1" dirty="0" smtClean="0"/>
              <a:t>The IEEE 802 JTC1 SC approves the minutes for its meeting in Atlanta, US in January 2016, as documented in </a:t>
            </a:r>
            <a:r>
              <a:rPr lang="en-AU" i="1" dirty="0" smtClean="0">
                <a:solidFill>
                  <a:srgbClr val="FF0000"/>
                </a:solidFill>
                <a:hlinkClick r:id="rId3"/>
              </a:rPr>
              <a:t>11-16-255r0</a:t>
            </a:r>
            <a:endParaRPr lang="en-AU" i="1" dirty="0" smtClean="0">
              <a:solidFill>
                <a:srgbClr val="FF0000"/>
              </a:solidFill>
            </a:endParaRPr>
          </a:p>
          <a:p>
            <a:pPr lvl="1"/>
            <a:r>
              <a:rPr lang="en-AU" dirty="0" smtClean="0"/>
              <a:t>Moved:</a:t>
            </a:r>
          </a:p>
          <a:p>
            <a:pPr lvl="1"/>
            <a:r>
              <a:rPr lang="en-AU" dirty="0" smtClean="0"/>
              <a:t>Seconded:</a:t>
            </a:r>
          </a:p>
          <a:p>
            <a:pPr lvl="1"/>
            <a:r>
              <a:rPr lang="en-AU" dirty="0" smtClean="0"/>
              <a:t>Result:</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08CCF68E-62E4-4896-9D6C-BF4ADA5E7272}" type="slidenum">
              <a:rPr lang="en-US" smtClean="0"/>
              <a:pPr>
                <a:defRPr/>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p:txBody>
          <a:bodyPr/>
          <a:lstStyle/>
          <a:p>
            <a:r>
              <a:rPr lang="en-AU" dirty="0" smtClean="0"/>
              <a:t>The goals of the IEEE 802 JTC1 SC were reaffirmed by the IEEE 802 EC in March 2014</a:t>
            </a:r>
          </a:p>
        </p:txBody>
      </p:sp>
      <p:sp>
        <p:nvSpPr>
          <p:cNvPr id="18437" name="Rectangle 3"/>
          <p:cNvSpPr>
            <a:spLocks noGrp="1" noChangeArrowheads="1"/>
          </p:cNvSpPr>
          <p:nvPr>
            <p:ph type="body" idx="1"/>
          </p:nvPr>
        </p:nvSpPr>
        <p:spPr/>
        <p:txBody>
          <a:bodyPr/>
          <a:lstStyle/>
          <a:p>
            <a:r>
              <a:rPr lang="en-AU" dirty="0" smtClean="0"/>
              <a:t>The IEEE 802 JTC 1 SC has agreed goals from November 2010 …</a:t>
            </a:r>
          </a:p>
          <a:p>
            <a:pPr lvl="1"/>
            <a:r>
              <a:rPr lang="en-AU" i="1" dirty="0" smtClean="0"/>
              <a:t>Provides a forum for 802 members to discuss issues relevant to both:</a:t>
            </a:r>
          </a:p>
          <a:p>
            <a:pPr lvl="2"/>
            <a:r>
              <a:rPr lang="en-AU" i="1" dirty="0" smtClean="0"/>
              <a:t>IEEE 802</a:t>
            </a:r>
          </a:p>
          <a:p>
            <a:pPr lvl="2"/>
            <a:r>
              <a:rPr lang="en-AU" i="1" dirty="0" smtClean="0"/>
              <a:t>ISO/IEC JTC1/SC6</a:t>
            </a:r>
          </a:p>
          <a:p>
            <a:pPr lvl="1"/>
            <a:r>
              <a:rPr lang="en-AU" i="1" dirty="0" smtClean="0"/>
              <a:t>Recommends positions to </a:t>
            </a:r>
            <a:r>
              <a:rPr lang="en-AU" i="1" dirty="0" err="1" smtClean="0"/>
              <a:t>ExCom</a:t>
            </a:r>
            <a:r>
              <a:rPr lang="en-AU" i="1" dirty="0" smtClean="0"/>
              <a:t> on ISO/IEC JTC1/SC6 actions affecting IEEE 802</a:t>
            </a:r>
          </a:p>
          <a:p>
            <a:pPr lvl="2"/>
            <a:r>
              <a:rPr lang="en-AU" i="1" dirty="0" smtClean="0"/>
              <a:t>Note that IEEE 802 LMSC holds the liaison to SC6, not the IEEE 802.11 WG</a:t>
            </a:r>
          </a:p>
          <a:p>
            <a:pPr lvl="1"/>
            <a:r>
              <a:rPr lang="en-AU" i="1" dirty="0" smtClean="0"/>
              <a:t>Participates in dialog with IEEE staff and 802 </a:t>
            </a:r>
            <a:r>
              <a:rPr lang="en-AU" i="1" dirty="0" err="1" smtClean="0"/>
              <a:t>ExCom</a:t>
            </a:r>
            <a:r>
              <a:rPr lang="en-AU" i="1" dirty="0" smtClean="0"/>
              <a:t> on issues concerning IEEE’s relationship with ISO/IEC</a:t>
            </a:r>
          </a:p>
          <a:p>
            <a:pPr lvl="1"/>
            <a:r>
              <a:rPr lang="en-AU" i="1" dirty="0" smtClean="0"/>
              <a:t>Organises IEEE 802 members to contribute to liaisons and other documents relevant to the ISO/IEC JTC1/SC6 members</a:t>
            </a:r>
          </a:p>
          <a:p>
            <a:pPr marL="1588" lvl="1" indent="0">
              <a:buNone/>
            </a:pPr>
            <a:r>
              <a:rPr lang="en-AU" b="1" dirty="0" smtClean="0"/>
              <a:t>… that were reaffirmed </a:t>
            </a:r>
            <a:r>
              <a:rPr lang="en-AU" b="1" dirty="0"/>
              <a:t>by 802 EC in Mar </a:t>
            </a:r>
            <a:r>
              <a:rPr lang="en-AU" b="1" dirty="0" smtClean="0"/>
              <a:t>2014 when formalising status of IEEE 802 JTC1 SC</a:t>
            </a:r>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5EC03A9C-CDC5-45F0-9BB8-65A1532B8437}" type="slidenum">
              <a:rPr lang="en-US" smtClean="0"/>
              <a:pPr/>
              <a:t>11</a:t>
            </a:fld>
            <a:endParaRPr lang="en-US"/>
          </a:p>
        </p:txBody>
      </p:sp>
    </p:spTree>
    <p:extLst>
      <p:ext uri="{BB962C8B-B14F-4D97-AF65-F5344CB8AC3E}">
        <p14:creationId xmlns:p14="http://schemas.microsoft.com/office/powerpoint/2010/main" val="30584093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smtClean="0"/>
              <a:t>The IEEE 802 WGs continue to liaise drafts to SC6 for their information</a:t>
            </a:r>
            <a:endParaRPr lang="en-AU" dirty="0"/>
          </a:p>
        </p:txBody>
      </p:sp>
      <p:sp>
        <p:nvSpPr>
          <p:cNvPr id="8" name="Content Placeholder 7"/>
          <p:cNvSpPr>
            <a:spLocks noGrp="1"/>
          </p:cNvSpPr>
          <p:nvPr>
            <p:ph idx="1"/>
          </p:nvPr>
        </p:nvSpPr>
        <p:spPr/>
        <p:txBody>
          <a:bodyPr/>
          <a:lstStyle/>
          <a:p>
            <a:pPr lvl="1"/>
            <a:r>
              <a:rPr lang="en-AU" dirty="0" smtClean="0"/>
              <a:t>IEEE 802 has agreed (see N15606) to liaise to SC6 drafts of standards/amendments that are likely to be ratified under the PSDO agreement</a:t>
            </a:r>
          </a:p>
          <a:p>
            <a:pPr lvl="1"/>
            <a:r>
              <a:rPr lang="en-AU" dirty="0" smtClean="0"/>
              <a:t>Generally, IEEE 802 will liaise drafts during the Sponsor Ballot process, but may also do so during the Letter Ballot process</a:t>
            </a:r>
          </a:p>
          <a:p>
            <a:pPr lvl="1"/>
            <a:r>
              <a:rPr lang="en-AU" dirty="0" smtClean="0"/>
              <a:t>So far drafts have been liaised by:</a:t>
            </a:r>
          </a:p>
          <a:p>
            <a:pPr lvl="2"/>
            <a:r>
              <a:rPr lang="en-AU" dirty="0" smtClean="0"/>
              <a:t>802.1 WG</a:t>
            </a:r>
          </a:p>
          <a:p>
            <a:pPr lvl="2"/>
            <a:r>
              <a:rPr lang="en-AU" dirty="0" smtClean="0"/>
              <a:t>802.3 WG</a:t>
            </a:r>
          </a:p>
          <a:p>
            <a:pPr lvl="2"/>
            <a:r>
              <a:rPr lang="en-AU" dirty="0"/>
              <a:t>802.11 </a:t>
            </a:r>
            <a:r>
              <a:rPr lang="en-AU" dirty="0" smtClean="0"/>
              <a:t>WG</a:t>
            </a:r>
          </a:p>
          <a:p>
            <a:pPr lvl="2"/>
            <a:r>
              <a:rPr lang="en-AU" dirty="0" smtClean="0"/>
              <a:t>802.15 WG</a:t>
            </a:r>
          </a:p>
          <a:p>
            <a:pPr lvl="2"/>
            <a:r>
              <a:rPr lang="en-AU" dirty="0" smtClean="0"/>
              <a:t>802.22 WG</a:t>
            </a:r>
          </a:p>
          <a:p>
            <a:pPr lvl="1"/>
            <a:r>
              <a:rPr lang="en-AU" dirty="0" smtClean="0"/>
              <a:t>Note: as of March 2015, any drafts liaised to SC6 will need a “permission statement” added to the front of the draft</a:t>
            </a:r>
          </a:p>
          <a:p>
            <a:pPr lvl="2"/>
            <a:r>
              <a:rPr lang="en-AU" dirty="0" smtClean="0"/>
              <a:t>Please contact the </a:t>
            </a:r>
            <a:r>
              <a:rPr lang="en-AU" dirty="0"/>
              <a:t>staff liaisons for </a:t>
            </a:r>
            <a:r>
              <a:rPr lang="en-AU" dirty="0" smtClean="0"/>
              <a:t>each of the Working </a:t>
            </a:r>
            <a:r>
              <a:rPr lang="en-AU" dirty="0"/>
              <a:t>G</a:t>
            </a:r>
            <a:r>
              <a:rPr lang="en-AU" dirty="0" smtClean="0"/>
              <a:t>roups</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12</a:t>
            </a:fld>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1758447529"/>
              </p:ext>
            </p:extLst>
          </p:nvPr>
        </p:nvGraphicFramePr>
        <p:xfrm>
          <a:off x="0" y="2057400"/>
          <a:ext cx="914401" cy="771525"/>
        </p:xfrm>
        <a:graphic>
          <a:graphicData uri="http://schemas.openxmlformats.org/presentationml/2006/ole">
            <mc:AlternateContent xmlns:mc="http://schemas.openxmlformats.org/markup-compatibility/2006">
              <mc:Choice xmlns:v="urn:schemas-microsoft-com:vml" Requires="v">
                <p:oleObj spid="_x0000_s187783" name="Acrobat Document" showAsIcon="1" r:id="rId3" imgW="914400" imgH="771480" progId="AcroExch.Document.11">
                  <p:embed/>
                </p:oleObj>
              </mc:Choice>
              <mc:Fallback>
                <p:oleObj name="Acrobat Document" showAsIcon="1" r:id="rId3" imgW="914400" imgH="771480" progId="AcroExch.Document.11">
                  <p:embed/>
                  <p:pic>
                    <p:nvPicPr>
                      <p:cNvPr id="0" name="Object 1"/>
                      <p:cNvPicPr>
                        <a:picLocks noChangeAspect="1" noChangeArrowheads="1"/>
                      </p:cNvPicPr>
                      <p:nvPr/>
                    </p:nvPicPr>
                    <p:blipFill>
                      <a:blip r:embed="rId4"/>
                      <a:srcRect/>
                      <a:stretch>
                        <a:fillRect/>
                      </a:stretch>
                    </p:blipFill>
                    <p:spPr bwMode="auto">
                      <a:xfrm>
                        <a:off x="0" y="2057400"/>
                        <a:ext cx="914401"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4633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802.11 WG has liaised a variety of drafts from completed TGs  to SC6</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13</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1261427839"/>
              </p:ext>
            </p:extLst>
          </p:nvPr>
        </p:nvGraphicFramePr>
        <p:xfrm>
          <a:off x="152400" y="1762760"/>
          <a:ext cx="8841721" cy="3723640"/>
        </p:xfrm>
        <a:graphic>
          <a:graphicData uri="http://schemas.openxmlformats.org/drawingml/2006/table">
            <a:tbl>
              <a:tblPr firstRow="1" bandRow="1">
                <a:tableStyleId>{21E4AEA4-8DFA-4A89-87EB-49C32662AFE0}</a:tableStyleId>
              </a:tblPr>
              <a:tblGrid>
                <a:gridCol w="1052400"/>
                <a:gridCol w="3006843"/>
                <a:gridCol w="826882"/>
                <a:gridCol w="659266"/>
                <a:gridCol w="659266"/>
                <a:gridCol w="659266"/>
                <a:gridCol w="659266"/>
                <a:gridCol w="659266"/>
                <a:gridCol w="659266"/>
              </a:tblGrid>
              <a:tr h="370840">
                <a:tc>
                  <a:txBody>
                    <a:bodyPr/>
                    <a:lstStyle/>
                    <a:p>
                      <a:r>
                        <a:rPr lang="en-GB" sz="1600" dirty="0" smtClean="0"/>
                        <a:t>Doc</a:t>
                      </a:r>
                      <a:endParaRPr lang="en-GB" sz="1600" dirty="0"/>
                    </a:p>
                  </a:txBody>
                  <a:tcPr/>
                </a:tc>
                <a:tc>
                  <a:txBody>
                    <a:bodyPr/>
                    <a:lstStyle/>
                    <a:p>
                      <a:r>
                        <a:rPr lang="en-GB" sz="1600" dirty="0" smtClean="0"/>
                        <a:t>Notes</a:t>
                      </a:r>
                      <a:endParaRPr lang="en-GB" sz="1600" dirty="0"/>
                    </a:p>
                  </a:txBody>
                  <a:tcPr/>
                </a:tc>
                <a:tc>
                  <a:txBody>
                    <a:bodyPr/>
                    <a:lstStyle/>
                    <a:p>
                      <a:pPr algn="ctr"/>
                      <a:r>
                        <a:rPr lang="en-GB" sz="1600" dirty="0" smtClean="0"/>
                        <a:t>Latest</a:t>
                      </a:r>
                      <a:endParaRPr lang="en-GB" sz="1600" dirty="0"/>
                    </a:p>
                  </a:txBody>
                  <a:tcPr/>
                </a:tc>
                <a:tc gridSpan="6">
                  <a:txBody>
                    <a:bodyPr/>
                    <a:lstStyle/>
                    <a:p>
                      <a:r>
                        <a:rPr lang="en-GB" sz="1600" dirty="0" smtClean="0"/>
                        <a:t>Versions</a:t>
                      </a:r>
                      <a:endParaRPr lang="en-GB" sz="1600"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0">
                <a:tc>
                  <a:txBody>
                    <a:bodyPr/>
                    <a:lstStyle/>
                    <a:p>
                      <a:r>
                        <a:rPr lang="en-GB" sz="1400" dirty="0" smtClean="0"/>
                        <a:t>802.11p</a:t>
                      </a:r>
                      <a:endParaRPr lang="en-GB" sz="1400" b="0" dirty="0"/>
                    </a:p>
                  </a:txBody>
                  <a:tcPr/>
                </a:tc>
                <a:tc>
                  <a:txBody>
                    <a:bodyPr/>
                    <a:lstStyle/>
                    <a:p>
                      <a:r>
                        <a:rPr lang="en-GB" sz="1400" baseline="0" dirty="0" smtClean="0"/>
                        <a:t>Part of 8802-11:2012</a:t>
                      </a:r>
                      <a:endParaRPr lang="en-GB" sz="1400" dirty="0"/>
                    </a:p>
                  </a:txBody>
                  <a:tcPr/>
                </a:tc>
                <a:tc>
                  <a:txBody>
                    <a:bodyPr/>
                    <a:lstStyle/>
                    <a:p>
                      <a:pPr algn="ctr"/>
                      <a:r>
                        <a:rPr lang="en-GB" sz="1400" dirty="0" smtClean="0"/>
                        <a:t>Feb 10</a:t>
                      </a:r>
                      <a:endParaRPr lang="en-GB" sz="1400" dirty="0"/>
                    </a:p>
                  </a:txBody>
                  <a:tcPr/>
                </a:tc>
                <a:tc>
                  <a:txBody>
                    <a:bodyPr/>
                    <a:lstStyle/>
                    <a:p>
                      <a:r>
                        <a:rPr lang="en-GB" sz="1400" dirty="0" smtClean="0"/>
                        <a:t>10.0</a:t>
                      </a:r>
                      <a:endParaRPr lang="en-GB" sz="1400" dirty="0"/>
                    </a:p>
                  </a:txBody>
                  <a:tcPr/>
                </a:tc>
                <a:tc>
                  <a:txBody>
                    <a:bodyPr/>
                    <a:lstStyle/>
                    <a:p>
                      <a:endParaRPr lang="en-GB" sz="1400" dirty="0"/>
                    </a:p>
                  </a:txBody>
                  <a:tcPr/>
                </a:tc>
                <a:tc>
                  <a:txBody>
                    <a:bodyPr/>
                    <a:lstStyle/>
                    <a:p>
                      <a:endParaRPr lang="en-GB" sz="1400"/>
                    </a:p>
                  </a:txBody>
                  <a:tcPr/>
                </a:tc>
                <a:tc>
                  <a:txBody>
                    <a:bodyPr/>
                    <a:lstStyle/>
                    <a:p>
                      <a:endParaRPr lang="en-GB" sz="1400"/>
                    </a:p>
                  </a:txBody>
                  <a:tcPr/>
                </a:tc>
                <a:tc>
                  <a:txBody>
                    <a:bodyPr/>
                    <a:lstStyle/>
                    <a:p>
                      <a:endParaRPr lang="en-GB" sz="1400"/>
                    </a:p>
                  </a:txBody>
                  <a:tcPr/>
                </a:tc>
                <a:tc>
                  <a:txBody>
                    <a:bodyPr/>
                    <a:lstStyle/>
                    <a:p>
                      <a:endParaRPr lang="en-GB" sz="1400"/>
                    </a:p>
                  </a:txBody>
                  <a:tcPr/>
                </a:tc>
              </a:tr>
              <a:tr h="0">
                <a:tc>
                  <a:txBody>
                    <a:bodyPr/>
                    <a:lstStyle/>
                    <a:p>
                      <a:r>
                        <a:rPr lang="en-GB" sz="1400" dirty="0" smtClean="0"/>
                        <a:t>802.11s</a:t>
                      </a:r>
                      <a:endParaRPr lang="en-GB" sz="1400" b="0" dirty="0"/>
                    </a:p>
                  </a:txBody>
                  <a:tcPr/>
                </a:tc>
                <a:tc>
                  <a:txBody>
                    <a:bodyPr/>
                    <a:lstStyle/>
                    <a:p>
                      <a:r>
                        <a:rPr lang="en-GB" sz="1400" baseline="0" dirty="0" smtClean="0"/>
                        <a:t>Part of 8802-11:2012</a:t>
                      </a:r>
                      <a:endParaRPr lang="en-GB" sz="1400" dirty="0"/>
                    </a:p>
                  </a:txBody>
                  <a:tcPr/>
                </a:tc>
                <a:tc>
                  <a:txBody>
                    <a:bodyPr/>
                    <a:lstStyle/>
                    <a:p>
                      <a:pPr algn="ctr"/>
                      <a:r>
                        <a:rPr lang="en-GB" sz="1400" dirty="0" smtClean="0"/>
                        <a:t>Mar 11</a:t>
                      </a:r>
                      <a:endParaRPr lang="en-GB" sz="1400" dirty="0"/>
                    </a:p>
                  </a:txBody>
                  <a:tcPr/>
                </a:tc>
                <a:tc>
                  <a:txBody>
                    <a:bodyPr/>
                    <a:lstStyle/>
                    <a:p>
                      <a:r>
                        <a:rPr lang="en-GB" sz="1400" dirty="0" smtClean="0"/>
                        <a:t>8.0</a:t>
                      </a:r>
                      <a:endParaRPr lang="en-GB" sz="1400" dirty="0"/>
                    </a:p>
                  </a:txBody>
                  <a:tcPr/>
                </a:tc>
                <a:tc>
                  <a:txBody>
                    <a:bodyPr/>
                    <a:lstStyle/>
                    <a:p>
                      <a:r>
                        <a:rPr lang="en-GB" sz="1400" dirty="0" smtClean="0"/>
                        <a:t>10.0</a:t>
                      </a:r>
                      <a:endParaRPr lang="en-GB" sz="1400" dirty="0"/>
                    </a:p>
                  </a:txBody>
                  <a:tcPr/>
                </a:tc>
                <a:tc>
                  <a:txBody>
                    <a:bodyPr/>
                    <a:lstStyle/>
                    <a:p>
                      <a:endParaRPr lang="en-GB" sz="1400" dirty="0"/>
                    </a:p>
                  </a:txBody>
                  <a:tcPr/>
                </a:tc>
                <a:tc>
                  <a:txBody>
                    <a:bodyPr/>
                    <a:lstStyle/>
                    <a:p>
                      <a:endParaRPr lang="en-GB" sz="1400"/>
                    </a:p>
                  </a:txBody>
                  <a:tcPr/>
                </a:tc>
                <a:tc>
                  <a:txBody>
                    <a:bodyPr/>
                    <a:lstStyle/>
                    <a:p>
                      <a:endParaRPr lang="en-GB" sz="1400"/>
                    </a:p>
                  </a:txBody>
                  <a:tcPr/>
                </a:tc>
                <a:tc>
                  <a:txBody>
                    <a:bodyPr/>
                    <a:lstStyle/>
                    <a:p>
                      <a:endParaRPr lang="en-GB" sz="1400"/>
                    </a:p>
                  </a:txBody>
                  <a:tcPr/>
                </a:tc>
              </a:tr>
              <a:tr h="0">
                <a:tc>
                  <a:txBody>
                    <a:bodyPr/>
                    <a:lstStyle/>
                    <a:p>
                      <a:r>
                        <a:rPr lang="en-GB" sz="1400" dirty="0" smtClean="0"/>
                        <a:t>802.11u</a:t>
                      </a:r>
                      <a:endParaRPr lang="en-GB" sz="1400" b="0" dirty="0"/>
                    </a:p>
                  </a:txBody>
                  <a:tcPr/>
                </a:tc>
                <a:tc>
                  <a:txBody>
                    <a:bodyPr/>
                    <a:lstStyle/>
                    <a:p>
                      <a:r>
                        <a:rPr lang="en-GB" sz="1400" baseline="0" dirty="0" smtClean="0"/>
                        <a:t>Part of 8802-11:2012</a:t>
                      </a:r>
                      <a:endParaRPr lang="en-GB" sz="1400" dirty="0"/>
                    </a:p>
                  </a:txBody>
                  <a:tcPr/>
                </a:tc>
                <a:tc>
                  <a:txBody>
                    <a:bodyPr/>
                    <a:lstStyle/>
                    <a:p>
                      <a:pPr algn="ctr"/>
                      <a:r>
                        <a:rPr lang="en-GB" sz="1400" dirty="0" smtClean="0"/>
                        <a:t>Nov 10</a:t>
                      </a:r>
                      <a:endParaRPr lang="en-GB" sz="1400" dirty="0"/>
                    </a:p>
                  </a:txBody>
                  <a:tcPr/>
                </a:tc>
                <a:tc>
                  <a:txBody>
                    <a:bodyPr/>
                    <a:lstStyle/>
                    <a:p>
                      <a:r>
                        <a:rPr lang="en-GB" sz="1400" dirty="0" smtClean="0"/>
                        <a:t>8.0</a:t>
                      </a:r>
                      <a:endParaRPr lang="en-GB" sz="1400" dirty="0"/>
                    </a:p>
                  </a:txBody>
                  <a:tcPr/>
                </a:tc>
                <a:tc>
                  <a:txBody>
                    <a:bodyPr/>
                    <a:lstStyle/>
                    <a:p>
                      <a:r>
                        <a:rPr lang="en-GB" sz="1400" dirty="0" smtClean="0"/>
                        <a:t>11.0</a:t>
                      </a:r>
                      <a:endParaRPr lang="en-GB" sz="1400" dirty="0"/>
                    </a:p>
                  </a:txBody>
                  <a:tcPr/>
                </a:tc>
                <a:tc>
                  <a:txBody>
                    <a:bodyPr/>
                    <a:lstStyle/>
                    <a:p>
                      <a:r>
                        <a:rPr lang="en-GB" sz="1400" dirty="0" smtClean="0"/>
                        <a:t>13.0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dirty="0" smtClean="0"/>
                        <a:t>802.11v</a:t>
                      </a:r>
                      <a:endParaRPr lang="en-GB" sz="1400" b="0" dirty="0"/>
                    </a:p>
                  </a:txBody>
                  <a:tcPr/>
                </a:tc>
                <a:tc>
                  <a:txBody>
                    <a:bodyPr/>
                    <a:lstStyle/>
                    <a:p>
                      <a:r>
                        <a:rPr lang="en-GB" sz="1400" baseline="0" dirty="0" smtClean="0"/>
                        <a:t>Part of 8802-11:2012</a:t>
                      </a:r>
                      <a:endParaRPr lang="en-GB" sz="1400" dirty="0"/>
                    </a:p>
                  </a:txBody>
                  <a:tcPr/>
                </a:tc>
                <a:tc>
                  <a:txBody>
                    <a:bodyPr/>
                    <a:lstStyle/>
                    <a:p>
                      <a:pPr algn="ctr"/>
                      <a:r>
                        <a:rPr lang="en-GB" sz="1400" dirty="0" smtClean="0"/>
                        <a:t>Sep 10</a:t>
                      </a:r>
                      <a:endParaRPr lang="en-GB" sz="1400" dirty="0"/>
                    </a:p>
                  </a:txBody>
                  <a:tcPr/>
                </a:tc>
                <a:tc>
                  <a:txBody>
                    <a:bodyPr/>
                    <a:lstStyle/>
                    <a:p>
                      <a:r>
                        <a:rPr lang="en-GB" sz="1400" dirty="0" smtClean="0"/>
                        <a:t>9.0</a:t>
                      </a:r>
                      <a:endParaRPr lang="en-GB" sz="1400" dirty="0"/>
                    </a:p>
                  </a:txBody>
                  <a:tcPr/>
                </a:tc>
                <a:tc>
                  <a:txBody>
                    <a:bodyPr/>
                    <a:lstStyle/>
                    <a:p>
                      <a:r>
                        <a:rPr lang="en-GB" sz="1400" dirty="0" smtClean="0"/>
                        <a:t>11.0</a:t>
                      </a:r>
                      <a:endParaRPr lang="en-GB" sz="1400" dirty="0"/>
                    </a:p>
                  </a:txBody>
                  <a:tcPr/>
                </a:tc>
                <a:tc>
                  <a:txBody>
                    <a:bodyPr/>
                    <a:lstStyle/>
                    <a:p>
                      <a:r>
                        <a:rPr lang="en-GB" sz="1400" dirty="0" smtClean="0"/>
                        <a:t>12.0</a:t>
                      </a:r>
                      <a:endParaRPr lang="en-GB" sz="1400" dirty="0"/>
                    </a:p>
                  </a:txBody>
                  <a:tcPr/>
                </a:tc>
                <a:tc>
                  <a:txBody>
                    <a:bodyPr/>
                    <a:lstStyle/>
                    <a:p>
                      <a:r>
                        <a:rPr lang="en-GB" sz="1400" dirty="0" smtClean="0"/>
                        <a:t>13.0</a:t>
                      </a:r>
                    </a:p>
                  </a:txBody>
                  <a:tcPr/>
                </a:tc>
                <a:tc>
                  <a:txBody>
                    <a:bodyPr/>
                    <a:lstStyle/>
                    <a:p>
                      <a:r>
                        <a:rPr lang="en-GB" sz="1400" dirty="0" smtClean="0"/>
                        <a:t>14.0</a:t>
                      </a:r>
                    </a:p>
                  </a:txBody>
                  <a:tcPr/>
                </a:tc>
                <a:tc>
                  <a:txBody>
                    <a:bodyPr/>
                    <a:lstStyle/>
                    <a:p>
                      <a:r>
                        <a:rPr lang="en-GB" sz="1400" dirty="0" smtClean="0"/>
                        <a:t>15.0</a:t>
                      </a:r>
                    </a:p>
                  </a:txBody>
                  <a:tcPr/>
                </a:tc>
              </a:tr>
              <a:tr h="0">
                <a:tc>
                  <a:txBody>
                    <a:bodyPr/>
                    <a:lstStyle/>
                    <a:p>
                      <a:r>
                        <a:rPr lang="en-GB" sz="1400" dirty="0" smtClean="0"/>
                        <a:t>802.11z</a:t>
                      </a:r>
                      <a:endParaRPr lang="en-GB" sz="1400" b="0" dirty="0"/>
                    </a:p>
                  </a:txBody>
                  <a:tcPr/>
                </a:tc>
                <a:tc>
                  <a:txBody>
                    <a:bodyPr/>
                    <a:lstStyle/>
                    <a:p>
                      <a:r>
                        <a:rPr lang="en-GB" sz="1400" baseline="0" dirty="0" smtClean="0"/>
                        <a:t>Part of 8802-11:2012</a:t>
                      </a:r>
                      <a:endParaRPr lang="en-GB" sz="1400" dirty="0"/>
                    </a:p>
                  </a:txBody>
                  <a:tcPr/>
                </a:tc>
                <a:tc>
                  <a:txBody>
                    <a:bodyPr/>
                    <a:lstStyle/>
                    <a:p>
                      <a:pPr algn="ctr"/>
                      <a:r>
                        <a:rPr lang="en-GB" sz="1400" dirty="0" smtClean="0"/>
                        <a:t>Aug 10</a:t>
                      </a:r>
                      <a:endParaRPr lang="en-GB" sz="1400" dirty="0"/>
                    </a:p>
                  </a:txBody>
                  <a:tcPr/>
                </a:tc>
                <a:tc>
                  <a:txBody>
                    <a:bodyPr/>
                    <a:lstStyle/>
                    <a:p>
                      <a:r>
                        <a:rPr lang="en-GB" sz="1400" dirty="0" smtClean="0"/>
                        <a:t>7.0</a:t>
                      </a:r>
                      <a:endParaRPr lang="en-GB" sz="1400" dirty="0"/>
                    </a:p>
                  </a:txBody>
                  <a:tcPr/>
                </a:tc>
                <a:tc>
                  <a:txBody>
                    <a:bodyPr/>
                    <a:lstStyle/>
                    <a:p>
                      <a:r>
                        <a:rPr lang="en-GB" sz="1400" dirty="0" smtClean="0"/>
                        <a:t>9.0</a:t>
                      </a:r>
                      <a:endParaRPr lang="en-GB" sz="1400" dirty="0"/>
                    </a:p>
                  </a:txBody>
                  <a:tcPr/>
                </a:tc>
                <a:tc>
                  <a:txBody>
                    <a:bodyPr/>
                    <a:lstStyle/>
                    <a:p>
                      <a:r>
                        <a:rPr lang="en-GB" sz="1400" dirty="0" smtClean="0"/>
                        <a:t>11.0</a:t>
                      </a:r>
                      <a:endParaRPr lang="en-GB" sz="1400" dirty="0"/>
                    </a:p>
                  </a:txBody>
                  <a:tcPr/>
                </a:tc>
                <a:tc>
                  <a:txBody>
                    <a:bodyPr/>
                    <a:lstStyle/>
                    <a:p>
                      <a:r>
                        <a:rPr lang="en-GB" sz="1400" dirty="0" smtClean="0"/>
                        <a:t>12.0</a:t>
                      </a:r>
                    </a:p>
                  </a:txBody>
                  <a:tcPr/>
                </a:tc>
                <a:tc>
                  <a:txBody>
                    <a:bodyPr/>
                    <a:lstStyle/>
                    <a:p>
                      <a:r>
                        <a:rPr lang="en-GB" sz="1400" dirty="0" smtClean="0"/>
                        <a:t>13.0</a:t>
                      </a:r>
                    </a:p>
                  </a:txBody>
                  <a:tcPr/>
                </a:tc>
                <a:tc>
                  <a:txBody>
                    <a:bodyPr/>
                    <a:lstStyle/>
                    <a:p>
                      <a:endParaRPr lang="en-GB" sz="1400" dirty="0" smtClean="0"/>
                    </a:p>
                  </a:txBody>
                  <a:tcPr/>
                </a:tc>
              </a:tr>
              <a:tr h="0">
                <a:tc>
                  <a:txBody>
                    <a:bodyPr/>
                    <a:lstStyle/>
                    <a:p>
                      <a:r>
                        <a:rPr lang="en-GB" sz="1400" dirty="0" smtClean="0"/>
                        <a:t>802.11mb</a:t>
                      </a:r>
                      <a:endParaRPr lang="en-GB" sz="1400" b="0" dirty="0"/>
                    </a:p>
                  </a:txBody>
                  <a:tcPr/>
                </a:tc>
                <a:tc>
                  <a:txBody>
                    <a:bodyPr/>
                    <a:lstStyle/>
                    <a:p>
                      <a:r>
                        <a:rPr lang="en-GB" sz="1400" baseline="0" dirty="0" smtClean="0"/>
                        <a:t>8802-11:2012</a:t>
                      </a:r>
                      <a:endParaRPr lang="en-GB" sz="1400" dirty="0"/>
                    </a:p>
                  </a:txBody>
                  <a:tcPr/>
                </a:tc>
                <a:tc>
                  <a:txBody>
                    <a:bodyPr/>
                    <a:lstStyle/>
                    <a:p>
                      <a:pPr algn="ctr"/>
                      <a:r>
                        <a:rPr lang="en-GB" sz="1400" dirty="0" smtClean="0"/>
                        <a:t>Nov 11</a:t>
                      </a:r>
                      <a:endParaRPr lang="en-GB" sz="1400" dirty="0"/>
                    </a:p>
                  </a:txBody>
                  <a:tcPr/>
                </a:tc>
                <a:tc>
                  <a:txBody>
                    <a:bodyPr/>
                    <a:lstStyle/>
                    <a:p>
                      <a:r>
                        <a:rPr lang="en-GB" sz="1400" dirty="0" smtClean="0"/>
                        <a:t>6.0</a:t>
                      </a:r>
                      <a:endParaRPr lang="en-GB" sz="1400" dirty="0"/>
                    </a:p>
                  </a:txBody>
                  <a:tcPr/>
                </a:tc>
                <a:tc>
                  <a:txBody>
                    <a:bodyPr/>
                    <a:lstStyle/>
                    <a:p>
                      <a:r>
                        <a:rPr lang="en-GB" sz="1400" dirty="0" smtClean="0"/>
                        <a:t>8.0</a:t>
                      </a:r>
                      <a:endParaRPr lang="en-GB" sz="1400" dirty="0"/>
                    </a:p>
                  </a:txBody>
                  <a:tcPr/>
                </a:tc>
                <a:tc>
                  <a:txBody>
                    <a:bodyPr/>
                    <a:lstStyle/>
                    <a:p>
                      <a:r>
                        <a:rPr lang="en-GB" sz="1400" dirty="0" smtClean="0"/>
                        <a:t>10.0</a:t>
                      </a:r>
                      <a:endParaRPr lang="en-GB" sz="1400" dirty="0"/>
                    </a:p>
                  </a:txBody>
                  <a:tcPr/>
                </a:tc>
                <a:tc>
                  <a:txBody>
                    <a:bodyPr/>
                    <a:lstStyle/>
                    <a:p>
                      <a:r>
                        <a:rPr lang="en-GB" sz="1400" dirty="0" smtClean="0"/>
                        <a:t>12.0</a:t>
                      </a:r>
                    </a:p>
                  </a:txBody>
                  <a:tcPr/>
                </a:tc>
                <a:tc>
                  <a:txBody>
                    <a:bodyPr/>
                    <a:lstStyle/>
                    <a:p>
                      <a:endParaRPr lang="en-GB" sz="1400" dirty="0"/>
                    </a:p>
                  </a:txBody>
                  <a:tcPr/>
                </a:tc>
                <a:tc>
                  <a:txBody>
                    <a:bodyPr/>
                    <a:lstStyle/>
                    <a:p>
                      <a:endParaRPr lang="en-GB" sz="1400" dirty="0"/>
                    </a:p>
                  </a:txBody>
                  <a:tcPr/>
                </a:tc>
              </a:tr>
              <a:tr h="0">
                <a:tc>
                  <a:txBody>
                    <a:bodyPr/>
                    <a:lstStyle/>
                    <a:p>
                      <a:r>
                        <a:rPr lang="en-GB" sz="1400" dirty="0" smtClean="0"/>
                        <a:t>802.11aa</a:t>
                      </a:r>
                      <a:endParaRPr lang="en-GB" sz="1400" b="0" dirty="0"/>
                    </a:p>
                  </a:txBody>
                  <a:tcPr/>
                </a:tc>
                <a:tc>
                  <a:txBody>
                    <a:bodyPr/>
                    <a:lstStyle/>
                    <a:p>
                      <a:r>
                        <a:rPr lang="en-AU" sz="1400" dirty="0" smtClean="0"/>
                        <a:t>8802-11:2012/</a:t>
                      </a:r>
                      <a:r>
                        <a:rPr lang="en-AU" sz="1400" dirty="0" err="1" smtClean="0"/>
                        <a:t>Amd</a:t>
                      </a:r>
                      <a:r>
                        <a:rPr lang="en-AU" sz="1400" dirty="0" smtClean="0"/>
                        <a:t> 2:2014</a:t>
                      </a:r>
                      <a:endParaRPr lang="en-GB" sz="1400" dirty="0"/>
                    </a:p>
                  </a:txBody>
                  <a:tcPr/>
                </a:tc>
                <a:tc>
                  <a:txBody>
                    <a:bodyPr/>
                    <a:lstStyle/>
                    <a:p>
                      <a:pPr algn="ctr"/>
                      <a:r>
                        <a:rPr lang="en-GB" sz="1400" dirty="0" smtClean="0"/>
                        <a:t>Nov 11</a:t>
                      </a:r>
                      <a:endParaRPr lang="en-GB" sz="1400" dirty="0"/>
                    </a:p>
                  </a:txBody>
                  <a:tcPr/>
                </a:tc>
                <a:tc>
                  <a:txBody>
                    <a:bodyPr/>
                    <a:lstStyle/>
                    <a:p>
                      <a:r>
                        <a:rPr lang="en-GB" sz="1400" dirty="0" smtClean="0"/>
                        <a:t>6.0</a:t>
                      </a:r>
                      <a:endParaRPr lang="en-GB" sz="1400" dirty="0"/>
                    </a:p>
                  </a:txBody>
                  <a:tcPr/>
                </a:tc>
                <a:tc>
                  <a:txBody>
                    <a:bodyPr/>
                    <a:lstStyle/>
                    <a:p>
                      <a:r>
                        <a:rPr lang="en-GB" sz="1400" dirty="0" smtClean="0"/>
                        <a:t>7.0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dirty="0" smtClean="0"/>
                        <a:t>802.11ad</a:t>
                      </a:r>
                      <a:endParaRPr lang="en-GB" sz="1400" b="0" dirty="0"/>
                    </a:p>
                  </a:txBody>
                  <a:tcPr/>
                </a:tc>
                <a:tc>
                  <a:txBody>
                    <a:bodyPr/>
                    <a:lstStyle/>
                    <a:p>
                      <a:r>
                        <a:rPr lang="en-GB" sz="1400" dirty="0" smtClean="0"/>
                        <a:t>8802-11:2012/</a:t>
                      </a:r>
                      <a:r>
                        <a:rPr lang="en-GB" sz="1400" dirty="0" err="1" smtClean="0"/>
                        <a:t>Amd</a:t>
                      </a:r>
                      <a:r>
                        <a:rPr lang="en-GB" sz="1400" dirty="0" smtClean="0"/>
                        <a:t> 3:2014</a:t>
                      </a:r>
                    </a:p>
                  </a:txBody>
                  <a:tcPr/>
                </a:tc>
                <a:tc>
                  <a:txBody>
                    <a:bodyPr/>
                    <a:lstStyle/>
                    <a:p>
                      <a:pPr algn="ctr"/>
                      <a:r>
                        <a:rPr lang="en-GB" sz="1400" dirty="0" smtClean="0"/>
                        <a:t>Jul 12</a:t>
                      </a:r>
                      <a:endParaRPr lang="en-GB" sz="1400" dirty="0"/>
                    </a:p>
                  </a:txBody>
                  <a:tcPr/>
                </a:tc>
                <a:tc>
                  <a:txBody>
                    <a:bodyPr/>
                    <a:lstStyle/>
                    <a:p>
                      <a:r>
                        <a:rPr lang="en-GB" sz="1400" dirty="0" smtClean="0"/>
                        <a:t>5.0</a:t>
                      </a:r>
                      <a:endParaRPr lang="en-GB" sz="1400" dirty="0"/>
                    </a:p>
                  </a:txBody>
                  <a:tcPr/>
                </a:tc>
                <a:tc>
                  <a:txBody>
                    <a:bodyPr/>
                    <a:lstStyle/>
                    <a:p>
                      <a:r>
                        <a:rPr lang="en-GB" sz="1400" dirty="0" smtClean="0"/>
                        <a:t>6.0</a:t>
                      </a:r>
                      <a:endParaRPr lang="en-GB" sz="1400" dirty="0"/>
                    </a:p>
                  </a:txBody>
                  <a:tcPr/>
                </a:tc>
                <a:tc>
                  <a:txBody>
                    <a:bodyPr/>
                    <a:lstStyle/>
                    <a:p>
                      <a:r>
                        <a:rPr lang="en-GB" sz="1400" dirty="0" smtClean="0"/>
                        <a:t>7.0</a:t>
                      </a:r>
                      <a:endParaRPr lang="en-GB" sz="1400" dirty="0"/>
                    </a:p>
                  </a:txBody>
                  <a:tcPr/>
                </a:tc>
                <a:tc>
                  <a:txBody>
                    <a:bodyPr/>
                    <a:lstStyle/>
                    <a:p>
                      <a:r>
                        <a:rPr lang="en-GB" sz="1400" dirty="0" smtClean="0"/>
                        <a:t>8.0</a:t>
                      </a:r>
                      <a:endParaRPr lang="en-GB" sz="1400" dirty="0"/>
                    </a:p>
                  </a:txBody>
                  <a:tcPr/>
                </a:tc>
                <a:tc>
                  <a:txBody>
                    <a:bodyPr/>
                    <a:lstStyle/>
                    <a:p>
                      <a:r>
                        <a:rPr lang="en-GB" sz="1400" dirty="0" smtClean="0"/>
                        <a:t>9.0</a:t>
                      </a:r>
                      <a:endParaRPr lang="en-GB" sz="1400" dirty="0"/>
                    </a:p>
                  </a:txBody>
                  <a:tcPr/>
                </a:tc>
                <a:tc>
                  <a:txBody>
                    <a:bodyPr/>
                    <a:lstStyle/>
                    <a:p>
                      <a:endParaRPr lang="en-GB" sz="1400" dirty="0"/>
                    </a:p>
                  </a:txBody>
                  <a:tcPr/>
                </a:tc>
              </a:tr>
              <a:tr h="0">
                <a:tc>
                  <a:txBody>
                    <a:bodyPr/>
                    <a:lstStyle/>
                    <a:p>
                      <a:r>
                        <a:rPr lang="en-GB" sz="1400" dirty="0" smtClean="0"/>
                        <a:t>802.11ae</a:t>
                      </a:r>
                      <a:endParaRPr lang="en-GB" sz="1400" b="0" dirty="0"/>
                    </a:p>
                  </a:txBody>
                  <a:tcPr>
                    <a:lnB w="12700" cmpd="sng">
                      <a:noFill/>
                    </a:lnB>
                  </a:tcPr>
                </a:tc>
                <a:tc>
                  <a:txBody>
                    <a:bodyPr/>
                    <a:lstStyle/>
                    <a:p>
                      <a:r>
                        <a:rPr lang="en-GB" sz="1400" dirty="0" smtClean="0"/>
                        <a:t>8802-11:2012/</a:t>
                      </a:r>
                      <a:r>
                        <a:rPr lang="en-GB" sz="1400" dirty="0" err="1" smtClean="0"/>
                        <a:t>Amd</a:t>
                      </a:r>
                      <a:r>
                        <a:rPr lang="en-GB" sz="1400" dirty="0" smtClean="0"/>
                        <a:t> 1:2014</a:t>
                      </a:r>
                    </a:p>
                  </a:txBody>
                  <a:tcPr>
                    <a:lnB w="12700" cmpd="sng">
                      <a:noFill/>
                    </a:lnB>
                  </a:tcPr>
                </a:tc>
                <a:tc>
                  <a:txBody>
                    <a:bodyPr/>
                    <a:lstStyle/>
                    <a:p>
                      <a:pPr algn="ctr"/>
                      <a:r>
                        <a:rPr lang="en-GB" sz="1400" dirty="0" smtClean="0"/>
                        <a:t>Nov 11</a:t>
                      </a:r>
                      <a:endParaRPr lang="en-GB" sz="1400" dirty="0"/>
                    </a:p>
                  </a:txBody>
                  <a:tcPr>
                    <a:lnB w="12700" cmpd="sng">
                      <a:noFill/>
                    </a:lnB>
                  </a:tcPr>
                </a:tc>
                <a:tc>
                  <a:txBody>
                    <a:bodyPr/>
                    <a:lstStyle/>
                    <a:p>
                      <a:r>
                        <a:rPr lang="en-GB" sz="1400" dirty="0" smtClean="0"/>
                        <a:t>5.0</a:t>
                      </a:r>
                      <a:endParaRPr lang="en-GB" sz="1400" dirty="0"/>
                    </a:p>
                  </a:txBody>
                  <a:tcPr>
                    <a:lnB w="12700" cmpd="sng">
                      <a:noFill/>
                    </a:lnB>
                  </a:tcPr>
                </a:tc>
                <a:tc>
                  <a:txBody>
                    <a:bodyPr/>
                    <a:lstStyle/>
                    <a:p>
                      <a:r>
                        <a:rPr lang="en-GB" sz="1400" dirty="0" smtClean="0"/>
                        <a:t>7.0</a:t>
                      </a:r>
                      <a:endParaRPr lang="en-GB" sz="1400" dirty="0"/>
                    </a:p>
                  </a:txBody>
                  <a:tcPr>
                    <a:lnB w="12700" cmpd="sng">
                      <a:noFill/>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dirty="0" smtClean="0"/>
                    </a:p>
                  </a:txBody>
                  <a:tcPr>
                    <a:lnB w="12700" cmpd="sng">
                      <a:noFill/>
                    </a:lnB>
                  </a:tcPr>
                </a:tc>
                <a:tc>
                  <a:txBody>
                    <a:bodyPr/>
                    <a:lstStyle/>
                    <a:p>
                      <a:endParaRPr lang="en-GB" sz="1400" dirty="0"/>
                    </a:p>
                  </a:txBody>
                  <a:tcPr>
                    <a:lnB w="12700" cmpd="sng">
                      <a:noFill/>
                    </a:lnB>
                  </a:tcPr>
                </a:tc>
                <a:tc>
                  <a:txBody>
                    <a:bodyPr/>
                    <a:lstStyle/>
                    <a:p>
                      <a:endParaRPr lang="en-GB" sz="1400" dirty="0"/>
                    </a:p>
                  </a:txBody>
                  <a:tcPr>
                    <a:lnB w="12700" cmpd="sng">
                      <a:noFill/>
                    </a:lnB>
                  </a:tcPr>
                </a:tc>
                <a:tc>
                  <a:txBody>
                    <a:bodyPr/>
                    <a:lstStyle/>
                    <a:p>
                      <a:endParaRPr lang="en-GB" sz="1400" dirty="0"/>
                    </a:p>
                  </a:txBody>
                  <a:tcPr>
                    <a:lnB w="12700" cmpd="sng">
                      <a:noFill/>
                    </a:lnB>
                  </a:tcPr>
                </a:tc>
              </a:tr>
              <a:tr h="0">
                <a:tc>
                  <a:txBody>
                    <a:bodyPr/>
                    <a:lstStyle/>
                    <a:p>
                      <a:r>
                        <a:rPr lang="en-GB" sz="1400" dirty="0" smtClean="0"/>
                        <a:t>802.11ac</a:t>
                      </a:r>
                      <a:endParaRPr lang="en-GB" sz="1400" b="0" dirty="0"/>
                    </a:p>
                  </a:txBody>
                  <a:tcPr>
                    <a:lnT w="12700" cmpd="sng">
                      <a:noFill/>
                    </a:lnT>
                    <a:lnB w="12700" cmpd="sng">
                      <a:noFill/>
                    </a:lnB>
                  </a:tcPr>
                </a:tc>
                <a:tc>
                  <a:txBody>
                    <a:bodyPr/>
                    <a:lstStyle/>
                    <a:p>
                      <a:r>
                        <a:rPr lang="en-AU" sz="1400" dirty="0" smtClean="0"/>
                        <a:t>8802-11:2012/</a:t>
                      </a:r>
                      <a:r>
                        <a:rPr lang="en-AU" sz="1400" dirty="0" err="1" smtClean="0"/>
                        <a:t>Amd</a:t>
                      </a:r>
                      <a:r>
                        <a:rPr lang="en-AU" sz="1400" dirty="0" smtClean="0"/>
                        <a:t> 4:2015</a:t>
                      </a:r>
                      <a:endParaRPr lang="en-GB" sz="1400" dirty="0"/>
                    </a:p>
                  </a:txBody>
                  <a:tcPr>
                    <a:lnT w="12700" cmpd="sng">
                      <a:noFill/>
                    </a:lnT>
                    <a:lnB w="12700" cmpd="sng">
                      <a:noFill/>
                    </a:lnB>
                  </a:tcPr>
                </a:tc>
                <a:tc>
                  <a:txBody>
                    <a:bodyPr/>
                    <a:lstStyle/>
                    <a:p>
                      <a:pPr algn="ctr"/>
                      <a:r>
                        <a:rPr lang="en-GB" sz="1400" dirty="0" smtClean="0"/>
                        <a:t>Nov 13</a:t>
                      </a:r>
                      <a:endParaRPr lang="en-GB" sz="1400" dirty="0"/>
                    </a:p>
                  </a:txBody>
                  <a:tcPr>
                    <a:lnT w="12700" cmpd="sng">
                      <a:noFill/>
                    </a:lnT>
                    <a:lnB w="12700" cmpd="sng">
                      <a:noFill/>
                    </a:lnB>
                  </a:tcPr>
                </a:tc>
                <a:tc>
                  <a:txBody>
                    <a:bodyPr/>
                    <a:lstStyle/>
                    <a:p>
                      <a:r>
                        <a:rPr lang="en-GB" sz="1400" dirty="0" smtClean="0"/>
                        <a:t>2.0</a:t>
                      </a:r>
                      <a:endParaRPr lang="en-GB" sz="1400" dirty="0"/>
                    </a:p>
                  </a:txBody>
                  <a:tcPr>
                    <a:lnT w="12700" cmpd="sng">
                      <a:noFill/>
                    </a:lnT>
                    <a:lnB w="12700" cmpd="sng">
                      <a:noFill/>
                    </a:lnB>
                  </a:tcPr>
                </a:tc>
                <a:tc>
                  <a:txBody>
                    <a:bodyPr/>
                    <a:lstStyle/>
                    <a:p>
                      <a:r>
                        <a:rPr lang="en-GB" sz="1400" dirty="0" smtClean="0"/>
                        <a:t>3.0</a:t>
                      </a:r>
                      <a:endParaRPr lang="en-GB" sz="1400" dirty="0"/>
                    </a:p>
                  </a:txBody>
                  <a:tcPr>
                    <a:lnT w="12700" cmpd="sng">
                      <a:noFill/>
                    </a:lnT>
                    <a:lnB w="12700" cmpd="sng">
                      <a:noFill/>
                    </a:lnB>
                  </a:tcPr>
                </a:tc>
                <a:tc>
                  <a:txBody>
                    <a:bodyPr/>
                    <a:lstStyle/>
                    <a:p>
                      <a:r>
                        <a:rPr lang="en-GB" sz="1400" dirty="0" smtClean="0"/>
                        <a:t>4.0</a:t>
                      </a:r>
                      <a:endParaRPr lang="en-GB" sz="1400" dirty="0"/>
                    </a:p>
                  </a:txBody>
                  <a:tcPr>
                    <a:lnT w="12700" cmpd="sng">
                      <a:noFill/>
                    </a:lnT>
                    <a:lnB w="12700" cmpd="sng">
                      <a:noFill/>
                    </a:lnB>
                  </a:tcPr>
                </a:tc>
                <a:tc>
                  <a:txBody>
                    <a:bodyPr/>
                    <a:lstStyle/>
                    <a:p>
                      <a:r>
                        <a:rPr lang="en-GB" sz="1400" dirty="0" smtClean="0"/>
                        <a:t>5.0</a:t>
                      </a:r>
                    </a:p>
                  </a:txBody>
                  <a:tcPr>
                    <a:lnT w="12700" cmpd="sng">
                      <a:noFill/>
                    </a:lnT>
                    <a:lnB w="12700" cmpd="sng">
                      <a:noFill/>
                    </a:lnB>
                  </a:tcPr>
                </a:tc>
                <a:tc>
                  <a:txBody>
                    <a:bodyPr/>
                    <a:lstStyle/>
                    <a:p>
                      <a:r>
                        <a:rPr lang="en-GB" sz="1400" dirty="0" smtClean="0"/>
                        <a:t>6.0</a:t>
                      </a:r>
                    </a:p>
                  </a:txBody>
                  <a:tcPr>
                    <a:lnT w="12700" cmpd="sng">
                      <a:noFill/>
                    </a:lnT>
                    <a:lnB w="12700" cmpd="sng">
                      <a:noFill/>
                    </a:lnB>
                  </a:tcPr>
                </a:tc>
                <a:tc>
                  <a:txBody>
                    <a:bodyPr/>
                    <a:lstStyle/>
                    <a:p>
                      <a:r>
                        <a:rPr lang="en-GB" sz="1400" dirty="0" smtClean="0"/>
                        <a:t>7.0</a:t>
                      </a:r>
                    </a:p>
                  </a:txBody>
                  <a:tcPr>
                    <a:lnT w="12700" cmpd="sng">
                      <a:noFill/>
                    </a:lnT>
                    <a:lnB w="12700" cmpd="sng">
                      <a:noFill/>
                    </a:lnB>
                  </a:tcPr>
                </a:tc>
              </a:tr>
              <a:tr h="0">
                <a:tc>
                  <a:txBody>
                    <a:bodyPr/>
                    <a:lstStyle/>
                    <a:p>
                      <a:r>
                        <a:rPr lang="en-GB" sz="1400" dirty="0" smtClean="0"/>
                        <a:t>802.11af</a:t>
                      </a:r>
                      <a:endParaRPr lang="en-GB" sz="1400" b="0" dirty="0"/>
                    </a:p>
                  </a:txBody>
                  <a:tcPr>
                    <a:lnT w="12700" cmpd="sng">
                      <a:noFill/>
                    </a:lnT>
                    <a:lnB w="12700" cmpd="sng">
                      <a:noFill/>
                    </a:lnB>
                  </a:tcPr>
                </a:tc>
                <a:tc>
                  <a:txBody>
                    <a:bodyPr/>
                    <a:lstStyle/>
                    <a:p>
                      <a:r>
                        <a:rPr lang="en-AU" sz="1400" dirty="0" smtClean="0"/>
                        <a:t>8802-11:2012/</a:t>
                      </a:r>
                      <a:r>
                        <a:rPr lang="en-AU" sz="1400" dirty="0" err="1" smtClean="0"/>
                        <a:t>Amd</a:t>
                      </a:r>
                      <a:r>
                        <a:rPr lang="en-AU" sz="1400" dirty="0" smtClean="0"/>
                        <a:t> 5:2015</a:t>
                      </a:r>
                      <a:endParaRPr lang="en-GB" sz="1400" dirty="0"/>
                    </a:p>
                  </a:txBody>
                  <a:tcPr>
                    <a:lnT w="12700" cmpd="sng">
                      <a:noFill/>
                    </a:lnT>
                    <a:lnB w="12700" cmpd="sng">
                      <a:noFill/>
                    </a:lnB>
                  </a:tcPr>
                </a:tc>
                <a:tc>
                  <a:txBody>
                    <a:bodyPr/>
                    <a:lstStyle/>
                    <a:p>
                      <a:pPr algn="ctr"/>
                      <a:r>
                        <a:rPr lang="en-GB" sz="1400" dirty="0" smtClean="0"/>
                        <a:t>Nov 13</a:t>
                      </a:r>
                      <a:endParaRPr lang="en-GB" sz="1400" dirty="0"/>
                    </a:p>
                  </a:txBody>
                  <a:tcPr>
                    <a:lnT w="12700" cmpd="sng">
                      <a:noFill/>
                    </a:lnT>
                    <a:lnB w="12700" cmpd="sng">
                      <a:noFill/>
                    </a:lnB>
                  </a:tcPr>
                </a:tc>
                <a:tc>
                  <a:txBody>
                    <a:bodyPr/>
                    <a:lstStyle/>
                    <a:p>
                      <a:r>
                        <a:rPr lang="en-GB" sz="1400" dirty="0" smtClean="0"/>
                        <a:t>5.0</a:t>
                      </a:r>
                      <a:endParaRPr lang="en-GB" sz="1400" dirty="0"/>
                    </a:p>
                  </a:txBody>
                  <a:tcPr>
                    <a:lnT w="12700" cmpd="sng">
                      <a:noFill/>
                    </a:lnT>
                    <a:lnB w="12700" cmpd="sng">
                      <a:noFill/>
                    </a:lnB>
                  </a:tcPr>
                </a:tc>
                <a:tc>
                  <a:txBody>
                    <a:bodyPr/>
                    <a:lstStyle/>
                    <a:p>
                      <a:r>
                        <a:rPr lang="en-GB" sz="1400" dirty="0" smtClean="0"/>
                        <a:t>6.0</a:t>
                      </a:r>
                      <a:endParaRPr lang="en-GB" sz="1400" dirty="0"/>
                    </a:p>
                  </a:txBody>
                  <a:tcPr>
                    <a:lnT w="12700" cmpd="sng">
                      <a:noFill/>
                    </a:lnT>
                    <a:lnB w="12700" cmpd="sng">
                      <a:noFill/>
                    </a:lnB>
                  </a:tcPr>
                </a:tc>
                <a:tc>
                  <a:txBody>
                    <a:bodyPr/>
                    <a:lstStyle/>
                    <a:p>
                      <a:endParaRPr lang="en-GB" sz="1400" dirty="0"/>
                    </a:p>
                  </a:txBody>
                  <a:tcPr>
                    <a:lnT w="12700" cmpd="sng">
                      <a:noFill/>
                    </a:lnT>
                    <a:lnB w="12700" cmpd="sng">
                      <a:noFill/>
                    </a:lnB>
                  </a:tcPr>
                </a:tc>
                <a:tc>
                  <a:txBody>
                    <a:bodyPr/>
                    <a:lstStyle/>
                    <a:p>
                      <a:endParaRPr lang="en-GB" sz="1400" dirty="0" smtClean="0"/>
                    </a:p>
                  </a:txBody>
                  <a:tcPr>
                    <a:lnT w="12700" cmpd="sng">
                      <a:noFill/>
                    </a:lnT>
                    <a:lnB w="12700" cmpd="sng">
                      <a:noFill/>
                    </a:lnB>
                  </a:tcPr>
                </a:tc>
                <a:tc>
                  <a:txBody>
                    <a:bodyPr/>
                    <a:lstStyle/>
                    <a:p>
                      <a:endParaRPr lang="en-GB" sz="1400" dirty="0" smtClean="0"/>
                    </a:p>
                  </a:txBody>
                  <a:tcPr>
                    <a:lnT w="12700" cmpd="sng">
                      <a:noFill/>
                    </a:lnT>
                    <a:lnB w="12700" cmpd="sng">
                      <a:noFill/>
                    </a:lnB>
                  </a:tcPr>
                </a:tc>
                <a:tc>
                  <a:txBody>
                    <a:bodyPr/>
                    <a:lstStyle/>
                    <a:p>
                      <a:endParaRPr lang="en-GB" sz="1400" dirty="0" smtClean="0"/>
                    </a:p>
                  </a:txBody>
                  <a:tcPr>
                    <a:lnT w="12700" cmpd="sng">
                      <a:noFill/>
                    </a:lnT>
                    <a:lnB w="12700" cmpd="sng">
                      <a:noFill/>
                    </a:lnB>
                  </a:tcPr>
                </a:tc>
              </a:tr>
            </a:tbl>
          </a:graphicData>
        </a:graphic>
      </p:graphicFrame>
    </p:spTree>
    <p:extLst>
      <p:ext uri="{BB962C8B-B14F-4D97-AF65-F5344CB8AC3E}">
        <p14:creationId xmlns:p14="http://schemas.microsoft.com/office/powerpoint/2010/main" val="18032740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802.11 WG have liaised a variety of drafts from active TGs  to SC6</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14</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827819327"/>
              </p:ext>
            </p:extLst>
          </p:nvPr>
        </p:nvGraphicFramePr>
        <p:xfrm>
          <a:off x="152400" y="1762760"/>
          <a:ext cx="8841721" cy="3114040"/>
        </p:xfrm>
        <a:graphic>
          <a:graphicData uri="http://schemas.openxmlformats.org/drawingml/2006/table">
            <a:tbl>
              <a:tblPr firstRow="1" bandRow="1">
                <a:tableStyleId>{21E4AEA4-8DFA-4A89-87EB-49C32662AFE0}</a:tableStyleId>
              </a:tblPr>
              <a:tblGrid>
                <a:gridCol w="1052400"/>
                <a:gridCol w="3006843"/>
                <a:gridCol w="826882"/>
                <a:gridCol w="659266"/>
                <a:gridCol w="659266"/>
                <a:gridCol w="659266"/>
                <a:gridCol w="659266"/>
                <a:gridCol w="659266"/>
                <a:gridCol w="659266"/>
              </a:tblGrid>
              <a:tr h="370840">
                <a:tc>
                  <a:txBody>
                    <a:bodyPr/>
                    <a:lstStyle/>
                    <a:p>
                      <a:r>
                        <a:rPr lang="en-GB" sz="1600" dirty="0" smtClean="0"/>
                        <a:t>Doc</a:t>
                      </a:r>
                      <a:endParaRPr lang="en-GB" sz="1600" dirty="0"/>
                    </a:p>
                  </a:txBody>
                  <a:tcPr/>
                </a:tc>
                <a:tc>
                  <a:txBody>
                    <a:bodyPr/>
                    <a:lstStyle/>
                    <a:p>
                      <a:r>
                        <a:rPr lang="en-GB" sz="1600" dirty="0" smtClean="0"/>
                        <a:t>Notes</a:t>
                      </a:r>
                      <a:endParaRPr lang="en-GB" sz="1600" dirty="0"/>
                    </a:p>
                  </a:txBody>
                  <a:tcPr/>
                </a:tc>
                <a:tc>
                  <a:txBody>
                    <a:bodyPr/>
                    <a:lstStyle/>
                    <a:p>
                      <a:pPr algn="ctr"/>
                      <a:r>
                        <a:rPr lang="en-GB" sz="1600" dirty="0" smtClean="0"/>
                        <a:t>Latest</a:t>
                      </a:r>
                      <a:endParaRPr lang="en-GB" sz="1600" dirty="0"/>
                    </a:p>
                  </a:txBody>
                  <a:tcPr/>
                </a:tc>
                <a:tc gridSpan="6">
                  <a:txBody>
                    <a:bodyPr/>
                    <a:lstStyle/>
                    <a:p>
                      <a:r>
                        <a:rPr lang="en-GB" sz="1600" dirty="0" smtClean="0"/>
                        <a:t>Versions</a:t>
                      </a:r>
                      <a:endParaRPr lang="en-GB" sz="1600"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0">
                <a:tc>
                  <a:txBody>
                    <a:bodyPr/>
                    <a:lstStyle/>
                    <a:p>
                      <a:r>
                        <a:rPr lang="en-GB" sz="1400" dirty="0" smtClean="0">
                          <a:solidFill>
                            <a:schemeClr val="tx1"/>
                          </a:solidFill>
                        </a:rPr>
                        <a:t>802.11</a:t>
                      </a:r>
                      <a:r>
                        <a:rPr lang="en-GB" sz="1400" baseline="0" dirty="0" smtClean="0">
                          <a:solidFill>
                            <a:schemeClr val="tx1"/>
                          </a:solidFill>
                        </a:rPr>
                        <a:t>mc</a:t>
                      </a:r>
                      <a:endParaRPr lang="en-GB" sz="1400" b="0" dirty="0">
                        <a:solidFill>
                          <a:schemeClr val="tx1"/>
                        </a:solidFill>
                      </a:endParaRPr>
                    </a:p>
                  </a:txBody>
                  <a:tcPr/>
                </a:tc>
                <a:tc>
                  <a:txBody>
                    <a:bodyPr/>
                    <a:lstStyle/>
                    <a:p>
                      <a:r>
                        <a:rPr lang="en-GB" sz="1400" dirty="0" smtClean="0"/>
                        <a:t>Will be submitted to PSDO process</a:t>
                      </a:r>
                      <a:endParaRPr lang="en-GB"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solidFill>
                            <a:schemeClr val="tx1"/>
                          </a:solidFill>
                        </a:rPr>
                        <a:t>Jan 16</a:t>
                      </a:r>
                    </a:p>
                  </a:txBody>
                  <a:tcPr/>
                </a:tc>
                <a:tc>
                  <a:txBody>
                    <a:bodyPr/>
                    <a:lstStyle/>
                    <a:p>
                      <a:r>
                        <a:rPr lang="en-GB" sz="1400" dirty="0" smtClean="0">
                          <a:solidFill>
                            <a:schemeClr val="tx1"/>
                          </a:solidFill>
                        </a:rPr>
                        <a:t>3.0</a:t>
                      </a:r>
                      <a:endParaRPr lang="en-GB" sz="1400" dirty="0">
                        <a:solidFill>
                          <a:schemeClr val="tx1"/>
                        </a:solidFill>
                      </a:endParaRPr>
                    </a:p>
                  </a:txBody>
                  <a:tcPr/>
                </a:tc>
                <a:tc>
                  <a:txBody>
                    <a:bodyPr/>
                    <a:lstStyle/>
                    <a:p>
                      <a:r>
                        <a:rPr lang="en-GB" sz="1400" dirty="0" smtClean="0">
                          <a:solidFill>
                            <a:schemeClr val="tx1"/>
                          </a:solidFill>
                        </a:rPr>
                        <a:t>4.0</a:t>
                      </a:r>
                      <a:endParaRPr lang="en-GB" sz="1400" dirty="0">
                        <a:solidFill>
                          <a:schemeClr val="tx1"/>
                        </a:solidFill>
                      </a:endParaRPr>
                    </a:p>
                  </a:txBody>
                  <a:tcPr/>
                </a:tc>
                <a:tc>
                  <a:txBody>
                    <a:bodyPr/>
                    <a:lstStyle/>
                    <a:p>
                      <a:r>
                        <a:rPr lang="en-GB" sz="1400" dirty="0" smtClean="0">
                          <a:solidFill>
                            <a:schemeClr val="tx1"/>
                          </a:solidFill>
                        </a:rPr>
                        <a:t>5.0</a:t>
                      </a:r>
                      <a:endParaRPr lang="en-GB" sz="1400" dirty="0">
                        <a:solidFill>
                          <a:schemeClr val="tx1"/>
                        </a:solidFill>
                      </a:endParaRPr>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b="0" dirty="0" smtClean="0">
                          <a:solidFill>
                            <a:schemeClr val="tx1"/>
                          </a:solidFill>
                        </a:rPr>
                        <a:t>802.11ah</a:t>
                      </a:r>
                      <a:endParaRPr lang="en-GB" sz="1400" b="0" dirty="0">
                        <a:solidFill>
                          <a:schemeClr val="tx1"/>
                        </a:solidFill>
                      </a:endParaRPr>
                    </a:p>
                  </a:txBody>
                  <a:tcPr/>
                </a:tc>
                <a:tc>
                  <a:txBody>
                    <a:bodyPr/>
                    <a:lstStyle/>
                    <a:p>
                      <a:r>
                        <a:rPr lang="en-GB" sz="1400" dirty="0" smtClean="0"/>
                        <a:t>Will be submitted to PSDO process</a:t>
                      </a:r>
                      <a:endParaRPr lang="en-AU"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Oct 15</a:t>
                      </a:r>
                    </a:p>
                  </a:txBody>
                  <a:tcPr/>
                </a:tc>
                <a:tc>
                  <a:txBody>
                    <a:bodyPr/>
                    <a:lstStyle/>
                    <a:p>
                      <a:r>
                        <a:rPr lang="en-GB" sz="1400" dirty="0" smtClean="0"/>
                        <a:t>4.0</a:t>
                      </a:r>
                      <a:endParaRPr lang="en-GB" sz="1400" dirty="0"/>
                    </a:p>
                  </a:txBody>
                  <a:tcPr/>
                </a:tc>
                <a:tc>
                  <a:txBody>
                    <a:bodyPr/>
                    <a:lstStyle/>
                    <a:p>
                      <a:r>
                        <a:rPr lang="en-GB" sz="1400" dirty="0" smtClean="0"/>
                        <a:t>5.0</a:t>
                      </a:r>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b="0" dirty="0" smtClean="0">
                          <a:solidFill>
                            <a:schemeClr val="tx1"/>
                          </a:solidFill>
                        </a:rPr>
                        <a:t>802.11ai</a:t>
                      </a:r>
                      <a:endParaRPr lang="en-GB" sz="1400" b="0" dirty="0">
                        <a:solidFill>
                          <a:schemeClr val="tx1"/>
                        </a:solidFill>
                      </a:endParaRPr>
                    </a:p>
                  </a:txBody>
                  <a:tcPr/>
                </a:tc>
                <a:tc>
                  <a:txBody>
                    <a:bodyPr/>
                    <a:lstStyle/>
                    <a:p>
                      <a:r>
                        <a:rPr lang="en-GB" sz="1400" dirty="0" smtClean="0"/>
                        <a:t>Will be submitted to PSDO process</a:t>
                      </a:r>
                      <a:endParaRPr lang="en-AU"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Oct 15</a:t>
                      </a:r>
                    </a:p>
                  </a:txBody>
                  <a:tcPr/>
                </a:tc>
                <a:tc>
                  <a:txBody>
                    <a:bodyPr/>
                    <a:lstStyle/>
                    <a:p>
                      <a:r>
                        <a:rPr lang="en-GB" sz="1400" dirty="0" smtClean="0"/>
                        <a:t>4.0</a:t>
                      </a:r>
                      <a:endParaRPr lang="en-GB" sz="1400" dirty="0"/>
                    </a:p>
                  </a:txBody>
                  <a:tcPr/>
                </a:tc>
                <a:tc>
                  <a:txBody>
                    <a:bodyPr/>
                    <a:lstStyle/>
                    <a:p>
                      <a:r>
                        <a:rPr lang="en-GB" sz="1400" dirty="0" smtClean="0"/>
                        <a:t>5.0</a:t>
                      </a:r>
                      <a:endParaRPr lang="en-GB" sz="1400" dirty="0"/>
                    </a:p>
                  </a:txBody>
                  <a:tcPr/>
                </a:tc>
                <a:tc>
                  <a:txBody>
                    <a:bodyPr/>
                    <a:lstStyle/>
                    <a:p>
                      <a:r>
                        <a:rPr lang="en-GB" sz="1400" dirty="0" smtClean="0"/>
                        <a:t>6.0</a:t>
                      </a:r>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b="0" dirty="0" smtClean="0"/>
                        <a:t>802.11aj</a:t>
                      </a:r>
                      <a:endParaRPr lang="en-GB" sz="1400" b="0" dirty="0"/>
                    </a:p>
                  </a:txBody>
                  <a:tcPr/>
                </a:tc>
                <a:tc>
                  <a:txBody>
                    <a:bodyPr/>
                    <a:lstStyle/>
                    <a:p>
                      <a:r>
                        <a:rPr lang="en-GB" sz="1400" dirty="0" smtClean="0"/>
                        <a:t>Will be submitted to PSDO process</a:t>
                      </a:r>
                      <a:endParaRPr lang="en-GB"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Not yet</a:t>
                      </a: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b="0" dirty="0" smtClean="0"/>
                        <a:t>802.11ak</a:t>
                      </a:r>
                      <a:endParaRPr lang="en-GB" sz="1400" b="0" dirty="0"/>
                    </a:p>
                  </a:txBody>
                  <a:tcPr/>
                </a:tc>
                <a:tc>
                  <a:txBody>
                    <a:bodyPr/>
                    <a:lstStyle/>
                    <a:p>
                      <a:r>
                        <a:rPr lang="en-GB" sz="1400" dirty="0" smtClean="0"/>
                        <a:t>Will be submitted to PSDO process</a:t>
                      </a:r>
                      <a:endParaRPr lang="en-GB"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Not yet</a:t>
                      </a: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b="0" dirty="0" smtClean="0"/>
                        <a:t>802.11aq</a:t>
                      </a:r>
                      <a:endParaRPr lang="en-GB" sz="1400" b="0" dirty="0"/>
                    </a:p>
                  </a:txBody>
                  <a:tcPr/>
                </a:tc>
                <a:tc>
                  <a:txBody>
                    <a:bodyPr/>
                    <a:lstStyle/>
                    <a:p>
                      <a:r>
                        <a:rPr lang="en-GB" sz="1400" dirty="0" smtClean="0"/>
                        <a:t>Will be submitted to PSDO process</a:t>
                      </a:r>
                      <a:endParaRPr lang="en-GB"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Not yet</a:t>
                      </a: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b="0" dirty="0" smtClean="0"/>
                        <a:t>802.11ax</a:t>
                      </a:r>
                      <a:endParaRPr lang="en-GB" sz="1400" b="0" dirty="0"/>
                    </a:p>
                  </a:txBody>
                  <a:tcPr/>
                </a:tc>
                <a:tc>
                  <a:txBody>
                    <a:bodyPr/>
                    <a:lstStyle/>
                    <a:p>
                      <a:r>
                        <a:rPr lang="en-GB" sz="1400" dirty="0" smtClean="0"/>
                        <a:t>Will be submitted to PSDO process</a:t>
                      </a:r>
                      <a:endParaRPr lang="en-GB"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Not yet</a:t>
                      </a: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b="0" dirty="0" smtClean="0"/>
                        <a:t>802.11ay</a:t>
                      </a:r>
                      <a:endParaRPr lang="en-GB" sz="1400" b="0" dirty="0"/>
                    </a:p>
                  </a:txBody>
                  <a:tcPr/>
                </a:tc>
                <a:tc>
                  <a:txBody>
                    <a:bodyPr/>
                    <a:lstStyle/>
                    <a:p>
                      <a:r>
                        <a:rPr lang="en-GB" sz="1400" dirty="0" smtClean="0"/>
                        <a:t>Will be submitted to PSDO process</a:t>
                      </a:r>
                      <a:endParaRPr lang="en-GB"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Not yet</a:t>
                      </a: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b="0" dirty="0" smtClean="0"/>
                        <a:t>802.11az</a:t>
                      </a:r>
                      <a:endParaRPr lang="en-GB" sz="1400" b="0" dirty="0"/>
                    </a:p>
                  </a:txBody>
                  <a:tcPr/>
                </a:tc>
                <a:tc>
                  <a:txBody>
                    <a:bodyPr/>
                    <a:lstStyle/>
                    <a:p>
                      <a:r>
                        <a:rPr lang="en-GB" sz="1400" dirty="0" smtClean="0"/>
                        <a:t>Will be submitted to PSDO process</a:t>
                      </a:r>
                      <a:endParaRPr lang="en-GB"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Not yet</a:t>
                      </a: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bl>
          </a:graphicData>
        </a:graphic>
      </p:graphicFrame>
    </p:spTree>
    <p:extLst>
      <p:ext uri="{BB962C8B-B14F-4D97-AF65-F5344CB8AC3E}">
        <p14:creationId xmlns:p14="http://schemas.microsoft.com/office/powerpoint/2010/main" val="32228216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 SC will discuss drafts that should be liaised from the IEEE 802.11 WG</a:t>
            </a:r>
            <a:endParaRPr lang="en-AU" dirty="0"/>
          </a:p>
        </p:txBody>
      </p:sp>
      <p:sp>
        <p:nvSpPr>
          <p:cNvPr id="3" name="Content Placeholder 2"/>
          <p:cNvSpPr>
            <a:spLocks noGrp="1"/>
          </p:cNvSpPr>
          <p:nvPr>
            <p:ph idx="1"/>
          </p:nvPr>
        </p:nvSpPr>
        <p:spPr/>
        <p:txBody>
          <a:bodyPr/>
          <a:lstStyle/>
          <a:p>
            <a:r>
              <a:rPr lang="en-AU" dirty="0" smtClean="0"/>
              <a:t>In Atlanta (Jan 2016)</a:t>
            </a:r>
            <a:endParaRPr lang="en-AU" dirty="0"/>
          </a:p>
          <a:p>
            <a:pPr lvl="1"/>
            <a:r>
              <a:rPr lang="en-AU" dirty="0" smtClean="0"/>
              <a:t>802.11mc D5.0 was liaised</a:t>
            </a:r>
          </a:p>
          <a:p>
            <a:r>
              <a:rPr lang="en-AU" dirty="0" smtClean="0"/>
              <a:t>In Macau (Mar 2016)</a:t>
            </a:r>
          </a:p>
          <a:p>
            <a:pPr lvl="1"/>
            <a:r>
              <a:rPr lang="en-AU" dirty="0" smtClean="0"/>
              <a:t>Is anything ready yet?</a:t>
            </a:r>
          </a:p>
          <a:p>
            <a:pPr lvl="2"/>
            <a:r>
              <a:rPr lang="en-AU" dirty="0" smtClean="0"/>
              <a:t>802.11ah? D6.0 is now ready</a:t>
            </a:r>
          </a:p>
          <a:p>
            <a:pPr lvl="2"/>
            <a:r>
              <a:rPr lang="en-AU" dirty="0" smtClean="0"/>
              <a:t>802.11ai?</a:t>
            </a:r>
          </a:p>
          <a:p>
            <a:pPr lvl="2"/>
            <a:r>
              <a:rPr lang="en-AU" dirty="0" smtClean="0"/>
              <a:t>802.11aj?</a:t>
            </a:r>
          </a:p>
          <a:p>
            <a:pPr lvl="2"/>
            <a:r>
              <a:rPr lang="en-AU" dirty="0" smtClean="0"/>
              <a:t>802.11ak?</a:t>
            </a:r>
          </a:p>
          <a:p>
            <a:pPr lvl="2"/>
            <a:r>
              <a:rPr lang="en-AU" dirty="0" smtClean="0"/>
              <a:t>802.11aq?</a:t>
            </a:r>
          </a:p>
          <a:p>
            <a:pPr lvl="2"/>
            <a:r>
              <a:rPr lang="en-AU" dirty="0" smtClean="0"/>
              <a:t>802.11ax?</a:t>
            </a:r>
          </a:p>
          <a:p>
            <a:pPr lvl="2"/>
            <a:r>
              <a:rPr lang="en-AU" dirty="0" smtClean="0"/>
              <a:t>802.11ay?</a:t>
            </a:r>
          </a:p>
          <a:p>
            <a:pPr lvl="2"/>
            <a:r>
              <a:rPr lang="en-AU" dirty="0" smtClean="0"/>
              <a:t>802.11az?</a:t>
            </a:r>
            <a:endParaRPr lang="en-AU" dirty="0"/>
          </a:p>
          <a:p>
            <a:pPr lvl="1"/>
            <a:endParaRPr lang="en-AU" dirty="0" smtClean="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15</a:t>
            </a:fld>
            <a:endParaRPr lang="en-US"/>
          </a:p>
        </p:txBody>
      </p:sp>
    </p:spTree>
    <p:extLst>
      <p:ext uri="{BB962C8B-B14F-4D97-AF65-F5344CB8AC3E}">
        <p14:creationId xmlns:p14="http://schemas.microsoft.com/office/powerpoint/2010/main" val="23776267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802.1 WG have liaised </a:t>
            </a:r>
            <a:r>
              <a:rPr lang="en-AU" dirty="0"/>
              <a:t>a variety of drafts to </a:t>
            </a:r>
            <a:r>
              <a:rPr lang="en-AU" dirty="0" smtClean="0"/>
              <a:t>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16</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4724503"/>
              </p:ext>
            </p:extLst>
          </p:nvPr>
        </p:nvGraphicFramePr>
        <p:xfrm>
          <a:off x="31376" y="1793240"/>
          <a:ext cx="8962744" cy="4028440"/>
        </p:xfrm>
        <a:graphic>
          <a:graphicData uri="http://schemas.openxmlformats.org/drawingml/2006/table">
            <a:tbl>
              <a:tblPr firstRow="1" bandRow="1">
                <a:tableStyleId>{21E4AEA4-8DFA-4A89-87EB-49C32662AFE0}</a:tableStyleId>
              </a:tblPr>
              <a:tblGrid>
                <a:gridCol w="1340224"/>
                <a:gridCol w="2971800"/>
                <a:gridCol w="838200"/>
                <a:gridCol w="635420"/>
                <a:gridCol w="635420"/>
                <a:gridCol w="635420"/>
                <a:gridCol w="635420"/>
                <a:gridCol w="635420"/>
                <a:gridCol w="635420"/>
              </a:tblGrid>
              <a:tr h="370840">
                <a:tc>
                  <a:txBody>
                    <a:bodyPr/>
                    <a:lstStyle/>
                    <a:p>
                      <a:r>
                        <a:rPr lang="en-GB" sz="1600" dirty="0" smtClean="0"/>
                        <a:t>Doc</a:t>
                      </a:r>
                      <a:endParaRPr lang="en-GB" sz="1600" dirty="0"/>
                    </a:p>
                  </a:txBody>
                  <a:tcPr/>
                </a:tc>
                <a:tc>
                  <a:txBody>
                    <a:bodyPr/>
                    <a:lstStyle/>
                    <a:p>
                      <a:r>
                        <a:rPr lang="en-GB" sz="1600" dirty="0" smtClean="0"/>
                        <a:t>Notes</a:t>
                      </a:r>
                      <a:endParaRPr lang="en-GB" sz="1600" dirty="0"/>
                    </a:p>
                  </a:txBody>
                  <a:tcPr/>
                </a:tc>
                <a:tc>
                  <a:txBody>
                    <a:bodyPr/>
                    <a:lstStyle/>
                    <a:p>
                      <a:r>
                        <a:rPr lang="en-GB" sz="1600" dirty="0" smtClean="0"/>
                        <a:t>Latest</a:t>
                      </a:r>
                      <a:endParaRPr lang="en-GB" sz="1600" dirty="0"/>
                    </a:p>
                  </a:txBody>
                  <a:tcPr/>
                </a:tc>
                <a:tc gridSpan="6">
                  <a:txBody>
                    <a:bodyPr/>
                    <a:lstStyle/>
                    <a:p>
                      <a:r>
                        <a:rPr lang="en-GB" sz="1600" dirty="0" smtClean="0"/>
                        <a:t>Versions</a:t>
                      </a:r>
                      <a:endParaRPr lang="en-GB" sz="1600"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0">
                <a:tc>
                  <a:txBody>
                    <a:bodyPr/>
                    <a:lstStyle/>
                    <a:p>
                      <a:r>
                        <a:rPr lang="en-GB" sz="1400" dirty="0" smtClean="0"/>
                        <a:t>802</a:t>
                      </a:r>
                      <a:endParaRPr lang="en-GB" sz="1400" b="0" dirty="0"/>
                    </a:p>
                  </a:txBody>
                  <a:tcPr/>
                </a:tc>
                <a:tc>
                  <a:txBody>
                    <a:bodyPr/>
                    <a:lstStyle/>
                    <a:p>
                      <a:r>
                        <a:rPr lang="en-AU" sz="1400" dirty="0" smtClean="0"/>
                        <a:t>Passed FDIS</a:t>
                      </a:r>
                      <a:endParaRPr lang="en-AU" sz="1400" dirty="0"/>
                    </a:p>
                  </a:txBody>
                  <a:tcPr/>
                </a:tc>
                <a:tc>
                  <a:txBody>
                    <a:bodyPr/>
                    <a:lstStyle/>
                    <a:p>
                      <a:r>
                        <a:rPr lang="en-GB" sz="1400" dirty="0" smtClean="0"/>
                        <a:t>Mar</a:t>
                      </a:r>
                      <a:r>
                        <a:rPr lang="en-GB" sz="1400" baseline="0" dirty="0" smtClean="0"/>
                        <a:t> </a:t>
                      </a:r>
                      <a:r>
                        <a:rPr lang="en-GB" sz="1400" dirty="0" smtClean="0"/>
                        <a:t>14</a:t>
                      </a:r>
                      <a:endParaRPr lang="en-GB" sz="1400" dirty="0"/>
                    </a:p>
                  </a:txBody>
                  <a:tcPr/>
                </a:tc>
                <a:tc>
                  <a:txBody>
                    <a:bodyPr/>
                    <a:lstStyle/>
                    <a:p>
                      <a:r>
                        <a:rPr lang="en-GB" sz="1400" dirty="0" smtClean="0"/>
                        <a:t>D1.9</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AU" sz="1400" dirty="0" smtClean="0"/>
                        <a:t>802.1Xbx</a:t>
                      </a:r>
                      <a:endParaRPr lang="en-GB" sz="1400" b="0" dirty="0"/>
                    </a:p>
                  </a:txBody>
                  <a:tcPr/>
                </a:tc>
                <a:tc>
                  <a:txBody>
                    <a:bodyPr/>
                    <a:lstStyle/>
                    <a:p>
                      <a:r>
                        <a:rPr lang="en-AU" sz="1400" dirty="0" smtClean="0"/>
                        <a:t>FDIS closes</a:t>
                      </a:r>
                      <a:r>
                        <a:rPr lang="en-AU" sz="1400" baseline="0" dirty="0" smtClean="0"/>
                        <a:t> in Jan 2016</a:t>
                      </a:r>
                      <a:endParaRPr lang="en-AU" sz="1400" dirty="0"/>
                    </a:p>
                  </a:txBody>
                  <a:tcPr/>
                </a:tc>
                <a:tc>
                  <a:txBody>
                    <a:bodyPr/>
                    <a:lstStyle/>
                    <a:p>
                      <a:r>
                        <a:rPr lang="en-GB" sz="1400" dirty="0" smtClean="0"/>
                        <a:t>May 14</a:t>
                      </a:r>
                      <a:endParaRPr lang="en-GB" sz="1400" dirty="0"/>
                    </a:p>
                  </a:txBody>
                  <a:tcPr/>
                </a:tc>
                <a:tc>
                  <a:txBody>
                    <a:bodyPr/>
                    <a:lstStyle/>
                    <a:p>
                      <a:r>
                        <a:rPr lang="en-GB" sz="1400" dirty="0" smtClean="0"/>
                        <a:t>D1.0</a:t>
                      </a:r>
                      <a:endParaRPr lang="en-GB" sz="1400" dirty="0"/>
                    </a:p>
                  </a:txBody>
                  <a:tcPr/>
                </a:tc>
                <a:tc>
                  <a:txBody>
                    <a:bodyPr/>
                    <a:lstStyle/>
                    <a:p>
                      <a:r>
                        <a:rPr lang="en-GB" sz="1400" dirty="0" smtClean="0"/>
                        <a:t>D1.2</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a:p>
                  </a:txBody>
                  <a:tcPr/>
                </a:tc>
              </a:tr>
              <a:tr h="0">
                <a:tc>
                  <a:txBody>
                    <a:bodyPr/>
                    <a:lstStyle/>
                    <a:p>
                      <a:r>
                        <a:rPr lang="en-GB" sz="1400" dirty="0" smtClean="0"/>
                        <a:t>802.1Q-Rev</a:t>
                      </a:r>
                      <a:endParaRPr lang="en-GB" sz="1400" b="0" dirty="0"/>
                    </a:p>
                  </a:txBody>
                  <a:tcPr/>
                </a:tc>
                <a:tc>
                  <a:txBody>
                    <a:bodyPr/>
                    <a:lstStyle/>
                    <a:p>
                      <a:r>
                        <a:rPr lang="en-AU" sz="1400" dirty="0" smtClean="0"/>
                        <a:t>FDIS closes</a:t>
                      </a:r>
                      <a:r>
                        <a:rPr lang="en-AU" sz="1400" baseline="0" dirty="0" smtClean="0"/>
                        <a:t> in Jan 2016</a:t>
                      </a:r>
                      <a:endParaRPr lang="en-AU" sz="1400" dirty="0"/>
                    </a:p>
                  </a:txBody>
                  <a:tcPr/>
                </a:tc>
                <a:tc>
                  <a:txBody>
                    <a:bodyPr/>
                    <a:lstStyle/>
                    <a:p>
                      <a:r>
                        <a:rPr lang="en-GB" sz="1400" dirty="0" smtClean="0"/>
                        <a:t>Jan 14</a:t>
                      </a:r>
                      <a:endParaRPr lang="en-GB" sz="1400" dirty="0"/>
                    </a:p>
                  </a:txBody>
                  <a:tcPr/>
                </a:tc>
                <a:tc>
                  <a:txBody>
                    <a:bodyPr/>
                    <a:lstStyle/>
                    <a:p>
                      <a:r>
                        <a:rPr lang="en-GB" sz="1400" dirty="0" smtClean="0"/>
                        <a:t>D2.0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802.1AX-Rev</a:t>
                      </a:r>
                      <a:endParaRPr lang="en-GB" sz="1400" b="0" dirty="0" smtClean="0"/>
                    </a:p>
                  </a:txBody>
                  <a:tcPr/>
                </a:tc>
                <a:tc>
                  <a:txBody>
                    <a:bodyPr/>
                    <a:lstStyle/>
                    <a:p>
                      <a:r>
                        <a:rPr lang="en-AU" sz="1400" dirty="0" smtClean="0"/>
                        <a:t>ISO/IEC/IEEE</a:t>
                      </a:r>
                      <a:r>
                        <a:rPr lang="en-AU" sz="1400" baseline="0" dirty="0" smtClean="0"/>
                        <a:t> </a:t>
                      </a:r>
                      <a:r>
                        <a:rPr lang="en-AU" sz="1400" dirty="0" smtClean="0"/>
                        <a:t>8802-1AX:201</a:t>
                      </a:r>
                      <a:endParaRPr lang="en-AU" sz="1400" dirty="0"/>
                    </a:p>
                  </a:txBody>
                  <a:tcPr/>
                </a:tc>
                <a:tc>
                  <a:txBody>
                    <a:bodyPr/>
                    <a:lstStyle/>
                    <a:p>
                      <a:r>
                        <a:rPr lang="en-GB" sz="1400" dirty="0" smtClean="0">
                          <a:solidFill>
                            <a:schemeClr val="tx1"/>
                          </a:solidFill>
                        </a:rPr>
                        <a:t>Sep</a:t>
                      </a:r>
                      <a:r>
                        <a:rPr lang="en-GB" sz="1400" baseline="0" dirty="0" smtClean="0">
                          <a:solidFill>
                            <a:schemeClr val="tx1"/>
                          </a:solidFill>
                        </a:rPr>
                        <a:t> 14</a:t>
                      </a:r>
                      <a:endParaRPr lang="en-GB" sz="1400" dirty="0">
                        <a:solidFill>
                          <a:schemeClr val="tx1"/>
                        </a:solidFill>
                      </a:endParaRPr>
                    </a:p>
                  </a:txBody>
                  <a:tcPr/>
                </a:tc>
                <a:tc>
                  <a:txBody>
                    <a:bodyPr/>
                    <a:lstStyle/>
                    <a:p>
                      <a:r>
                        <a:rPr lang="en-GB" sz="1400" dirty="0" smtClean="0">
                          <a:solidFill>
                            <a:schemeClr val="tx1"/>
                          </a:solidFill>
                        </a:rPr>
                        <a:t>D4.3</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smtClean="0"/>
                        <a:t>802.1BR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400" dirty="0" smtClean="0"/>
                        <a:t>Passed 60 day ballot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solidFill>
                            <a:schemeClr val="tx1"/>
                          </a:solidFill>
                        </a:rPr>
                        <a:t>Apr 15</a:t>
                      </a:r>
                    </a:p>
                  </a:txBody>
                  <a:tcPr/>
                </a:tc>
                <a:tc>
                  <a:txBody>
                    <a:bodyPr/>
                    <a:lstStyle/>
                    <a:p>
                      <a:r>
                        <a:rPr lang="en-GB" sz="1400" dirty="0" err="1" smtClean="0">
                          <a:solidFill>
                            <a:schemeClr val="tx1"/>
                          </a:solidFill>
                        </a:rPr>
                        <a:t>Std</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smtClean="0"/>
                        <a:t>802.1BA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400" dirty="0" smtClean="0"/>
                        <a:t>Passed 60 day ballot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solidFill>
                            <a:schemeClr val="tx1"/>
                          </a:solidFill>
                        </a:rPr>
                        <a:t>Apr 15</a:t>
                      </a:r>
                    </a:p>
                  </a:txBody>
                  <a:tcPr/>
                </a:tc>
                <a:tc>
                  <a:txBody>
                    <a:bodyPr/>
                    <a:lstStyle/>
                    <a:p>
                      <a:r>
                        <a:rPr lang="en-GB" sz="1400" dirty="0" err="1" smtClean="0">
                          <a:solidFill>
                            <a:schemeClr val="tx1"/>
                          </a:solidFill>
                        </a:rPr>
                        <a:t>Std</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smtClean="0"/>
                        <a:t>802.1Qca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400" dirty="0" smtClean="0"/>
                        <a:t>Waiting editorial for PSDO process</a:t>
                      </a:r>
                    </a:p>
                  </a:txBody>
                  <a:tcPr/>
                </a:tc>
                <a:tc>
                  <a:txBody>
                    <a:bodyPr/>
                    <a:lstStyle/>
                    <a:p>
                      <a:r>
                        <a:rPr lang="en-GB" sz="1400" dirty="0" smtClean="0">
                          <a:solidFill>
                            <a:schemeClr val="tx1"/>
                          </a:solidFill>
                        </a:rPr>
                        <a:t>Nov 15</a:t>
                      </a:r>
                      <a:endParaRPr lang="en-GB" sz="1400" dirty="0">
                        <a:solidFill>
                          <a:schemeClr val="tx1"/>
                        </a:solidFill>
                      </a:endParaRPr>
                    </a:p>
                  </a:txBody>
                  <a:tcPr/>
                </a:tc>
                <a:tc>
                  <a:txBody>
                    <a:bodyPr/>
                    <a:lstStyle/>
                    <a:p>
                      <a:r>
                        <a:rPr lang="en-GB" sz="1400" dirty="0" smtClean="0">
                          <a:solidFill>
                            <a:schemeClr val="tx1"/>
                          </a:solidFill>
                        </a:rPr>
                        <a:t>D2.1</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smtClean="0"/>
                        <a:t>802.1Qbv</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400" dirty="0" smtClean="0"/>
                        <a:t>Not yet in PSDO process</a:t>
                      </a:r>
                    </a:p>
                  </a:txBody>
                  <a:tcPr/>
                </a:tc>
                <a:tc>
                  <a:txBody>
                    <a:bodyPr/>
                    <a:lstStyle/>
                    <a:p>
                      <a:r>
                        <a:rPr lang="en-GB" sz="1400" dirty="0" smtClean="0">
                          <a:solidFill>
                            <a:schemeClr val="tx1"/>
                          </a:solidFill>
                        </a:rPr>
                        <a:t>Nov 15</a:t>
                      </a:r>
                      <a:endParaRPr lang="en-GB" sz="1400" dirty="0">
                        <a:solidFill>
                          <a:schemeClr val="tx1"/>
                        </a:solidFill>
                      </a:endParaRPr>
                    </a:p>
                  </a:txBody>
                  <a:tcPr/>
                </a:tc>
                <a:tc>
                  <a:txBody>
                    <a:bodyPr/>
                    <a:lstStyle/>
                    <a:p>
                      <a:r>
                        <a:rPr lang="en-GB" sz="1400" dirty="0" smtClean="0">
                          <a:solidFill>
                            <a:schemeClr val="tx1"/>
                          </a:solidFill>
                        </a:rPr>
                        <a:t>D3.0</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smtClean="0"/>
                        <a:t>802.1Qbu</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400" dirty="0" smtClean="0"/>
                        <a:t>Not yet in PSDO process</a:t>
                      </a:r>
                    </a:p>
                  </a:txBody>
                  <a:tcPr/>
                </a:tc>
                <a:tc>
                  <a:txBody>
                    <a:bodyPr/>
                    <a:lstStyle/>
                    <a:p>
                      <a:r>
                        <a:rPr lang="en-GB" sz="1400" dirty="0" smtClean="0">
                          <a:solidFill>
                            <a:schemeClr val="tx1"/>
                          </a:solidFill>
                        </a:rPr>
                        <a:t>Nov 15</a:t>
                      </a:r>
                      <a:endParaRPr lang="en-GB" sz="1400" dirty="0">
                        <a:solidFill>
                          <a:schemeClr val="tx1"/>
                        </a:solidFill>
                      </a:endParaRPr>
                    </a:p>
                  </a:txBody>
                  <a:tcPr/>
                </a:tc>
                <a:tc>
                  <a:txBody>
                    <a:bodyPr/>
                    <a:lstStyle/>
                    <a:p>
                      <a:r>
                        <a:rPr lang="en-GB" sz="1400" dirty="0" smtClean="0">
                          <a:solidFill>
                            <a:schemeClr val="tx1"/>
                          </a:solidFill>
                        </a:rPr>
                        <a:t>D3.0</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smtClean="0"/>
                        <a:t>802.1Qbz</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400" dirty="0" smtClean="0"/>
                        <a:t>Not yet in PSDO process</a:t>
                      </a:r>
                    </a:p>
                  </a:txBody>
                  <a:tcPr/>
                </a:tc>
                <a:tc>
                  <a:txBody>
                    <a:bodyPr/>
                    <a:lstStyle/>
                    <a:p>
                      <a:r>
                        <a:rPr lang="en-GB" sz="1400" dirty="0" smtClean="0">
                          <a:solidFill>
                            <a:schemeClr val="tx1"/>
                          </a:solidFill>
                        </a:rPr>
                        <a:t>Dec 15</a:t>
                      </a:r>
                      <a:endParaRPr lang="en-GB" sz="1400" dirty="0">
                        <a:solidFill>
                          <a:schemeClr val="tx1"/>
                        </a:solidFill>
                      </a:endParaRPr>
                    </a:p>
                  </a:txBody>
                  <a:tcPr/>
                </a:tc>
                <a:tc>
                  <a:txBody>
                    <a:bodyPr/>
                    <a:lstStyle/>
                    <a:p>
                      <a:r>
                        <a:rPr lang="en-GB" sz="1400" dirty="0" smtClean="0">
                          <a:solidFill>
                            <a:schemeClr val="tx1"/>
                          </a:solidFill>
                        </a:rPr>
                        <a:t>D2.3</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smtClean="0"/>
                        <a:t>802.1AC-Rev</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400" dirty="0" smtClean="0"/>
                        <a:t>Not yet in PSDO process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solidFill>
                            <a:schemeClr val="tx1"/>
                          </a:solidFill>
                        </a:rPr>
                        <a:t>Dec 15</a:t>
                      </a:r>
                    </a:p>
                  </a:txBody>
                  <a:tcPr/>
                </a:tc>
                <a:tc>
                  <a:txBody>
                    <a:bodyPr/>
                    <a:lstStyle/>
                    <a:p>
                      <a:r>
                        <a:rPr lang="en-GB" sz="1400" dirty="0" smtClean="0">
                          <a:solidFill>
                            <a:schemeClr val="tx1"/>
                          </a:solidFill>
                        </a:rPr>
                        <a:t>D3.0</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smtClean="0"/>
                        <a:t>802.1AB-Rev</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400" dirty="0" smtClean="0"/>
                        <a:t>Not yet in PSDO process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solidFill>
                            <a:schemeClr val="tx1"/>
                          </a:solidFill>
                        </a:rPr>
                        <a:t>Dec 15</a:t>
                      </a:r>
                    </a:p>
                  </a:txBody>
                  <a:tcPr/>
                </a:tc>
                <a:tc>
                  <a:txBody>
                    <a:bodyPr/>
                    <a:lstStyle/>
                    <a:p>
                      <a:r>
                        <a:rPr lang="en-GB" sz="1400" dirty="0" smtClean="0">
                          <a:solidFill>
                            <a:schemeClr val="tx1"/>
                          </a:solidFill>
                        </a:rPr>
                        <a:t>D1.2</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bl>
          </a:graphicData>
        </a:graphic>
      </p:graphicFrame>
    </p:spTree>
    <p:extLst>
      <p:ext uri="{BB962C8B-B14F-4D97-AF65-F5344CB8AC3E}">
        <p14:creationId xmlns:p14="http://schemas.microsoft.com/office/powerpoint/2010/main" val="24492704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will discuss drafts that should be liaised from the IEEE </a:t>
            </a:r>
            <a:r>
              <a:rPr lang="en-AU" dirty="0" smtClean="0"/>
              <a:t>802.1 </a:t>
            </a:r>
            <a:r>
              <a:rPr lang="en-AU" dirty="0"/>
              <a:t>WG</a:t>
            </a:r>
          </a:p>
        </p:txBody>
      </p:sp>
      <p:sp>
        <p:nvSpPr>
          <p:cNvPr id="3" name="Content Placeholder 2"/>
          <p:cNvSpPr>
            <a:spLocks noGrp="1"/>
          </p:cNvSpPr>
          <p:nvPr>
            <p:ph idx="1"/>
          </p:nvPr>
        </p:nvSpPr>
        <p:spPr/>
        <p:txBody>
          <a:bodyPr/>
          <a:lstStyle/>
          <a:p>
            <a:r>
              <a:rPr lang="en-GB" dirty="0" smtClean="0"/>
              <a:t>In Macau (Mar 2016)</a:t>
            </a:r>
          </a:p>
          <a:p>
            <a:pPr lvl="1"/>
            <a:r>
              <a:rPr lang="en-GB" dirty="0"/>
              <a:t>802.11Qca needs one editorial change before it can be sent for its 60-day pre-ballot</a:t>
            </a:r>
          </a:p>
          <a:p>
            <a:pPr lvl="1"/>
            <a:r>
              <a:rPr lang="en-GB" dirty="0" smtClean="0"/>
              <a:t>Anything in the pipeline?</a:t>
            </a:r>
          </a:p>
          <a:p>
            <a:pPr lvl="1"/>
            <a:endParaRPr lang="en-GB" dirty="0" smtClean="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17</a:t>
            </a:fld>
            <a:endParaRPr lang="en-US"/>
          </a:p>
        </p:txBody>
      </p:sp>
    </p:spTree>
    <p:extLst>
      <p:ext uri="{BB962C8B-B14F-4D97-AF65-F5344CB8AC3E}">
        <p14:creationId xmlns:p14="http://schemas.microsoft.com/office/powerpoint/2010/main" val="8526476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802.3 WG </a:t>
            </a:r>
            <a:r>
              <a:rPr lang="en-AU" dirty="0"/>
              <a:t>has liaised a variety of drafts to </a:t>
            </a:r>
            <a:r>
              <a:rPr lang="en-AU" dirty="0" smtClean="0"/>
              <a:t>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18</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682801336"/>
              </p:ext>
            </p:extLst>
          </p:nvPr>
        </p:nvGraphicFramePr>
        <p:xfrm>
          <a:off x="31376" y="1793240"/>
          <a:ext cx="8962744" cy="3022600"/>
        </p:xfrm>
        <a:graphic>
          <a:graphicData uri="http://schemas.openxmlformats.org/drawingml/2006/table">
            <a:tbl>
              <a:tblPr firstRow="1" bandRow="1">
                <a:tableStyleId>{21E4AEA4-8DFA-4A89-87EB-49C32662AFE0}</a:tableStyleId>
              </a:tblPr>
              <a:tblGrid>
                <a:gridCol w="1340224"/>
                <a:gridCol w="2971800"/>
                <a:gridCol w="838200"/>
                <a:gridCol w="635420"/>
                <a:gridCol w="635420"/>
                <a:gridCol w="635420"/>
                <a:gridCol w="635420"/>
                <a:gridCol w="635420"/>
                <a:gridCol w="635420"/>
              </a:tblGrid>
              <a:tr h="370840">
                <a:tc>
                  <a:txBody>
                    <a:bodyPr/>
                    <a:lstStyle/>
                    <a:p>
                      <a:r>
                        <a:rPr lang="en-GB" sz="1600" dirty="0" smtClean="0"/>
                        <a:t>Doc</a:t>
                      </a:r>
                      <a:endParaRPr lang="en-GB" sz="1600" dirty="0"/>
                    </a:p>
                  </a:txBody>
                  <a:tcPr/>
                </a:tc>
                <a:tc>
                  <a:txBody>
                    <a:bodyPr/>
                    <a:lstStyle/>
                    <a:p>
                      <a:r>
                        <a:rPr lang="en-GB" sz="1600" dirty="0" smtClean="0"/>
                        <a:t>Description</a:t>
                      </a:r>
                      <a:endParaRPr lang="en-GB" sz="1600" dirty="0"/>
                    </a:p>
                  </a:txBody>
                  <a:tcPr/>
                </a:tc>
                <a:tc>
                  <a:txBody>
                    <a:bodyPr/>
                    <a:lstStyle/>
                    <a:p>
                      <a:r>
                        <a:rPr lang="en-GB" sz="1600" dirty="0" smtClean="0"/>
                        <a:t>Latest</a:t>
                      </a:r>
                      <a:endParaRPr lang="en-GB" sz="1600" dirty="0"/>
                    </a:p>
                  </a:txBody>
                  <a:tcPr/>
                </a:tc>
                <a:tc gridSpan="6">
                  <a:txBody>
                    <a:bodyPr/>
                    <a:lstStyle/>
                    <a:p>
                      <a:r>
                        <a:rPr lang="en-GB" sz="1600" dirty="0" smtClean="0"/>
                        <a:t>Versions</a:t>
                      </a:r>
                      <a:endParaRPr lang="en-GB" sz="1600"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0">
                <a:tc>
                  <a:txBody>
                    <a:bodyPr/>
                    <a:lstStyle/>
                    <a:p>
                      <a:r>
                        <a:rPr lang="en-GB" sz="1400" b="0" dirty="0" smtClean="0">
                          <a:solidFill>
                            <a:schemeClr val="tx1"/>
                          </a:solidFill>
                        </a:rPr>
                        <a:t>802.3bx</a:t>
                      </a:r>
                    </a:p>
                  </a:txBody>
                  <a:tcPr/>
                </a:tc>
                <a:tc>
                  <a:txBody>
                    <a:bodyPr/>
                    <a:lstStyle/>
                    <a:p>
                      <a:r>
                        <a:rPr lang="en-GB" sz="1400" dirty="0" smtClean="0"/>
                        <a:t>Will be submitted to PSDO process</a:t>
                      </a:r>
                      <a:endParaRPr lang="en-AU" sz="1400" dirty="0"/>
                    </a:p>
                  </a:txBody>
                  <a:tcPr/>
                </a:tc>
                <a:tc>
                  <a:txBody>
                    <a:bodyPr/>
                    <a:lstStyle/>
                    <a:p>
                      <a:pPr algn="ctr"/>
                      <a:r>
                        <a:rPr lang="en-GB" sz="1400" dirty="0" smtClean="0">
                          <a:solidFill>
                            <a:schemeClr val="tx1"/>
                          </a:solidFill>
                        </a:rPr>
                        <a:t>Apr 15</a:t>
                      </a:r>
                      <a:endParaRPr lang="en-GB" sz="1400" dirty="0">
                        <a:solidFill>
                          <a:schemeClr val="tx1"/>
                        </a:solidFill>
                      </a:endParaRPr>
                    </a:p>
                  </a:txBody>
                  <a:tcPr/>
                </a:tc>
                <a:tc>
                  <a:txBody>
                    <a:bodyPr/>
                    <a:lstStyle/>
                    <a:p>
                      <a:r>
                        <a:rPr lang="en-GB" sz="1400" dirty="0" smtClean="0"/>
                        <a:t>D3.0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b="0" dirty="0" smtClean="0">
                          <a:solidFill>
                            <a:schemeClr val="tx1"/>
                          </a:solidFill>
                        </a:rPr>
                        <a:t>802.3bw</a:t>
                      </a:r>
                    </a:p>
                  </a:txBody>
                  <a:tcPr/>
                </a:tc>
                <a:tc>
                  <a:txBody>
                    <a:bodyPr/>
                    <a:lstStyle/>
                    <a:p>
                      <a:r>
                        <a:rPr lang="en-GB" sz="1400" dirty="0" smtClean="0"/>
                        <a:t>Will be submitted to PSDO process in about March 2015</a:t>
                      </a:r>
                      <a:endParaRPr lang="en-AU" sz="1400" dirty="0"/>
                    </a:p>
                  </a:txBody>
                  <a:tcPr/>
                </a:tc>
                <a:tc>
                  <a:txBody>
                    <a:bodyPr/>
                    <a:lstStyle/>
                    <a:p>
                      <a:pPr algn="ctr"/>
                      <a:r>
                        <a:rPr lang="en-GB" sz="1400" dirty="0" smtClean="0">
                          <a:solidFill>
                            <a:schemeClr val="tx1"/>
                          </a:solidFill>
                        </a:rPr>
                        <a:t>Nov</a:t>
                      </a:r>
                      <a:r>
                        <a:rPr lang="en-GB" sz="1400" baseline="0" dirty="0" smtClean="0">
                          <a:solidFill>
                            <a:schemeClr val="tx1"/>
                          </a:solidFill>
                        </a:rPr>
                        <a:t> 15</a:t>
                      </a:r>
                      <a:endParaRPr lang="en-GB" sz="1400" dirty="0">
                        <a:solidFill>
                          <a:schemeClr val="tx1"/>
                        </a:solidFill>
                      </a:endParaRPr>
                    </a:p>
                  </a:txBody>
                  <a:tcPr/>
                </a:tc>
                <a:tc>
                  <a:txBody>
                    <a:bodyPr/>
                    <a:lstStyle/>
                    <a:p>
                      <a:r>
                        <a:rPr lang="en-GB" sz="1400" dirty="0" smtClean="0"/>
                        <a:t>D3.3</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b="0" dirty="0" smtClean="0">
                          <a:solidFill>
                            <a:schemeClr val="tx1"/>
                          </a:solidFill>
                        </a:rPr>
                        <a:t>802.3bp</a:t>
                      </a:r>
                    </a:p>
                  </a:txBody>
                  <a:tcPr/>
                </a:tc>
                <a:tc>
                  <a:txBody>
                    <a:bodyPr/>
                    <a:lstStyle/>
                    <a:p>
                      <a:r>
                        <a:rPr lang="en-AU" sz="1400" dirty="0" smtClean="0"/>
                        <a:t>Will</a:t>
                      </a:r>
                      <a:r>
                        <a:rPr lang="en-AU" sz="1400" baseline="0" dirty="0" smtClean="0"/>
                        <a:t> be liaised when  </a:t>
                      </a:r>
                      <a:r>
                        <a:rPr lang="en-AU" sz="1400" dirty="0" smtClean="0"/>
                        <a:t>in SB</a:t>
                      </a:r>
                      <a:endParaRPr lang="en-AU"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solidFill>
                            <a:srgbClr val="FF0000"/>
                          </a:solidFill>
                        </a:rPr>
                        <a:t>Feb 16</a:t>
                      </a:r>
                    </a:p>
                  </a:txBody>
                  <a:tcPr/>
                </a:tc>
                <a:tc>
                  <a:txBody>
                    <a:bodyPr/>
                    <a:lstStyle/>
                    <a:p>
                      <a:r>
                        <a:rPr lang="en-GB" sz="1400" dirty="0" smtClean="0"/>
                        <a:t>D3.0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b="0" dirty="0" smtClean="0">
                          <a:solidFill>
                            <a:schemeClr val="tx1"/>
                          </a:solidFill>
                        </a:rPr>
                        <a:t>802.3bv</a:t>
                      </a:r>
                    </a:p>
                  </a:txBody>
                  <a:tcPr/>
                </a:tc>
                <a:tc>
                  <a:txBody>
                    <a:bodyPr/>
                    <a:lstStyle/>
                    <a:p>
                      <a:r>
                        <a:rPr lang="en-AU" sz="1400" smtClean="0"/>
                        <a:t>Will</a:t>
                      </a:r>
                      <a:r>
                        <a:rPr lang="en-AU" sz="1400" baseline="0" smtClean="0"/>
                        <a:t> be liaised when  </a:t>
                      </a:r>
                      <a:r>
                        <a:rPr lang="en-AU" sz="1400" smtClean="0"/>
                        <a:t>in SB</a:t>
                      </a:r>
                      <a:endParaRPr lang="en-AU" sz="1400" dirty="0"/>
                    </a:p>
                  </a:txBody>
                  <a:tcPr/>
                </a:tc>
                <a:tc>
                  <a:txBody>
                    <a:bodyPr/>
                    <a:lstStyle/>
                    <a:p>
                      <a:pPr algn="ctr"/>
                      <a:endParaRPr lang="en-GB" sz="1400" dirty="0">
                        <a:solidFill>
                          <a:srgbClr val="FF0000"/>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b="0" dirty="0" smtClean="0">
                          <a:solidFill>
                            <a:schemeClr val="tx1"/>
                          </a:solidFill>
                        </a:rPr>
                        <a:t>802.3bn</a:t>
                      </a:r>
                    </a:p>
                  </a:txBody>
                  <a:tcPr/>
                </a:tc>
                <a:tc>
                  <a:txBody>
                    <a:bodyPr/>
                    <a:lstStyle/>
                    <a:p>
                      <a:r>
                        <a:rPr lang="en-GB" sz="1400" dirty="0" smtClean="0"/>
                        <a:t>Will be submitted to PSDO process </a:t>
                      </a:r>
                      <a:endParaRPr lang="en-AU" sz="1400" dirty="0"/>
                    </a:p>
                  </a:txBody>
                  <a:tcPr/>
                </a:tc>
                <a:tc>
                  <a:txBody>
                    <a:bodyPr/>
                    <a:lstStyle/>
                    <a:p>
                      <a:pPr algn="ctr"/>
                      <a:r>
                        <a:rPr lang="en-GB" sz="1400" dirty="0" smtClean="0">
                          <a:solidFill>
                            <a:srgbClr val="FF0000"/>
                          </a:solidFill>
                        </a:rPr>
                        <a:t>Feb 16</a:t>
                      </a:r>
                      <a:endParaRPr lang="en-GB" sz="1400" dirty="0">
                        <a:solidFill>
                          <a:srgbClr val="FF0000"/>
                        </a:solidFill>
                      </a:endParaRPr>
                    </a:p>
                  </a:txBody>
                  <a:tcPr/>
                </a:tc>
                <a:tc>
                  <a:txBody>
                    <a:bodyPr/>
                    <a:lstStyle/>
                    <a:p>
                      <a:r>
                        <a:rPr lang="en-GB" sz="1400" dirty="0" smtClean="0"/>
                        <a:t>D3.0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b="0" dirty="0" smtClean="0">
                          <a:solidFill>
                            <a:schemeClr val="tx1"/>
                          </a:solidFill>
                        </a:rPr>
                        <a:t>802.3bq</a:t>
                      </a:r>
                    </a:p>
                  </a:txBody>
                  <a:tcPr/>
                </a:tc>
                <a:tc>
                  <a:txBody>
                    <a:bodyPr/>
                    <a:lstStyle/>
                    <a:p>
                      <a:r>
                        <a:rPr lang="en-GB" sz="1400" smtClean="0"/>
                        <a:t>Will be submitted to PSDO process </a:t>
                      </a:r>
                      <a:endParaRPr lang="en-AU"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solidFill>
                            <a:srgbClr val="FF0000"/>
                          </a:solidFill>
                        </a:rPr>
                        <a:t>Feb 16</a:t>
                      </a:r>
                    </a:p>
                  </a:txBody>
                  <a:tcPr/>
                </a:tc>
                <a:tc>
                  <a:txBody>
                    <a:bodyPr/>
                    <a:lstStyle/>
                    <a:p>
                      <a:r>
                        <a:rPr lang="en-GB" sz="1400" dirty="0" smtClean="0"/>
                        <a:t>D3.0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b="0" dirty="0" smtClean="0">
                          <a:solidFill>
                            <a:schemeClr val="tx1"/>
                          </a:solidFill>
                        </a:rPr>
                        <a:t>802.3br</a:t>
                      </a:r>
                    </a:p>
                  </a:txBody>
                  <a:tcPr/>
                </a:tc>
                <a:tc>
                  <a:txBody>
                    <a:bodyPr/>
                    <a:lstStyle/>
                    <a:p>
                      <a:r>
                        <a:rPr lang="en-GB" sz="1400" smtClean="0"/>
                        <a:t>Will be submitted to PSDO process </a:t>
                      </a:r>
                      <a:endParaRPr lang="en-AU"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solidFill>
                            <a:srgbClr val="FF0000"/>
                          </a:solidFill>
                        </a:rPr>
                        <a:t>Feb 16</a:t>
                      </a:r>
                    </a:p>
                  </a:txBody>
                  <a:tcPr/>
                </a:tc>
                <a:tc>
                  <a:txBody>
                    <a:bodyPr/>
                    <a:lstStyle/>
                    <a:p>
                      <a:r>
                        <a:rPr lang="en-GB" sz="1400" dirty="0" smtClean="0"/>
                        <a:t>D3.0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b="0" dirty="0" smtClean="0">
                          <a:solidFill>
                            <a:schemeClr val="tx1"/>
                          </a:solidFill>
                        </a:rPr>
                        <a:t>802.3.by</a:t>
                      </a:r>
                    </a:p>
                  </a:txBody>
                  <a:tcPr/>
                </a:tc>
                <a:tc>
                  <a:txBody>
                    <a:bodyPr/>
                    <a:lstStyle/>
                    <a:p>
                      <a:r>
                        <a:rPr lang="en-GB" sz="1400" dirty="0" smtClean="0"/>
                        <a:t>Will be submitted to PSDO process </a:t>
                      </a:r>
                      <a:endParaRPr lang="en-AU"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solidFill>
                            <a:srgbClr val="FF0000"/>
                          </a:solidFill>
                        </a:rPr>
                        <a:t>Feb 16</a:t>
                      </a:r>
                    </a:p>
                  </a:txBody>
                  <a:tcPr/>
                </a:tc>
                <a:tc>
                  <a:txBody>
                    <a:bodyPr/>
                    <a:lstStyle/>
                    <a:p>
                      <a:r>
                        <a:rPr lang="en-GB" sz="1400" dirty="0" smtClean="0"/>
                        <a:t>D3.0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bl>
          </a:graphicData>
        </a:graphic>
      </p:graphicFrame>
    </p:spTree>
    <p:extLst>
      <p:ext uri="{BB962C8B-B14F-4D97-AF65-F5344CB8AC3E}">
        <p14:creationId xmlns:p14="http://schemas.microsoft.com/office/powerpoint/2010/main" val="28597494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will discuss drafts that should be liaised from the IEEE </a:t>
            </a:r>
            <a:r>
              <a:rPr lang="en-AU" dirty="0" smtClean="0"/>
              <a:t>802.3 </a:t>
            </a:r>
            <a:r>
              <a:rPr lang="en-AU" dirty="0"/>
              <a:t>WG</a:t>
            </a:r>
          </a:p>
        </p:txBody>
      </p:sp>
      <p:sp>
        <p:nvSpPr>
          <p:cNvPr id="3" name="Content Placeholder 2"/>
          <p:cNvSpPr>
            <a:spLocks noGrp="1"/>
          </p:cNvSpPr>
          <p:nvPr>
            <p:ph idx="1"/>
          </p:nvPr>
        </p:nvSpPr>
        <p:spPr/>
        <p:txBody>
          <a:bodyPr/>
          <a:lstStyle/>
          <a:p>
            <a:r>
              <a:rPr lang="en-AU" dirty="0" smtClean="0"/>
              <a:t>Background</a:t>
            </a:r>
            <a:endParaRPr lang="en-AU" dirty="0"/>
          </a:p>
          <a:p>
            <a:pPr lvl="1"/>
            <a:r>
              <a:rPr lang="en-AU" dirty="0" smtClean="0"/>
              <a:t>The 802.3 WG had previously decided to only submit revisions to the PSDO process, but decided in Nov 20015 to take advantage of PSDO for  amendments too</a:t>
            </a:r>
          </a:p>
          <a:p>
            <a:r>
              <a:rPr lang="en-AU" dirty="0"/>
              <a:t>In Macau (Mar 2016)</a:t>
            </a:r>
          </a:p>
          <a:p>
            <a:pPr lvl="1"/>
            <a:r>
              <a:rPr lang="en-AU" dirty="0"/>
              <a:t>Are we still waiting for 802.3bv to reach SB?</a:t>
            </a:r>
          </a:p>
          <a:p>
            <a:pPr lvl="1"/>
            <a:r>
              <a:rPr lang="en-AU" dirty="0"/>
              <a:t>Any others?</a:t>
            </a:r>
          </a:p>
          <a:p>
            <a:pPr lvl="1"/>
            <a:endParaRPr lang="en-AU" dirty="0" smtClean="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19</a:t>
            </a:fld>
            <a:endParaRPr lang="en-US"/>
          </a:p>
        </p:txBody>
      </p:sp>
    </p:spTree>
    <p:extLst>
      <p:ext uri="{BB962C8B-B14F-4D97-AF65-F5344CB8AC3E}">
        <p14:creationId xmlns:p14="http://schemas.microsoft.com/office/powerpoint/2010/main" val="16296584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p:txBody>
          <a:bodyPr/>
          <a:lstStyle/>
          <a:p>
            <a:r>
              <a:rPr lang="en-US" dirty="0" smtClean="0"/>
              <a:t>This document will be used to run the IEEE 802 JTC1 SC meetings in Macau in March 2016</a:t>
            </a:r>
          </a:p>
        </p:txBody>
      </p:sp>
      <p:sp>
        <p:nvSpPr>
          <p:cNvPr id="3075" name="Rectangle 5"/>
          <p:cNvSpPr>
            <a:spLocks noGrp="1" noChangeArrowheads="1"/>
          </p:cNvSpPr>
          <p:nvPr>
            <p:ph idx="1"/>
          </p:nvPr>
        </p:nvSpPr>
        <p:spPr/>
        <p:txBody>
          <a:bodyPr/>
          <a:lstStyle/>
          <a:p>
            <a:pPr lvl="1"/>
            <a:r>
              <a:rPr lang="en-US" dirty="0" smtClean="0"/>
              <a:t>This presentation contains a proposed running order for the IEEE 802 JTC1 Standing Committee meeting, including</a:t>
            </a:r>
          </a:p>
          <a:p>
            <a:pPr lvl="2"/>
            <a:r>
              <a:rPr lang="en-US" dirty="0" smtClean="0"/>
              <a:t>Proposed agenda</a:t>
            </a:r>
          </a:p>
          <a:p>
            <a:pPr lvl="2"/>
            <a:r>
              <a:rPr lang="en-US" dirty="0" smtClean="0"/>
              <a:t>Other supporting material</a:t>
            </a:r>
          </a:p>
          <a:p>
            <a:pPr lvl="1"/>
            <a:r>
              <a:rPr lang="en-US" dirty="0" smtClean="0"/>
              <a:t>It will be modified during the meeting to include motions, straw polls and other material referred to during the meeting</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81B19452-AD8F-4A10-B8E5-1701707FC4DF}" type="slidenum">
              <a:rPr lang="en-US" smtClean="0"/>
              <a:pPr>
                <a:defRPr/>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802.15 WG have liaised </a:t>
            </a:r>
            <a:r>
              <a:rPr lang="en-AU" dirty="0" smtClean="0">
                <a:solidFill>
                  <a:srgbClr val="FF0000"/>
                </a:solidFill>
              </a:rPr>
              <a:t>two</a:t>
            </a:r>
            <a:r>
              <a:rPr lang="en-AU" dirty="0" smtClean="0"/>
              <a:t> drafts </a:t>
            </a:r>
            <a:r>
              <a:rPr lang="en-AU" dirty="0"/>
              <a:t>to </a:t>
            </a:r>
            <a:r>
              <a:rPr lang="en-AU" dirty="0" smtClean="0"/>
              <a:t>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20</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562493602"/>
              </p:ext>
            </p:extLst>
          </p:nvPr>
        </p:nvGraphicFramePr>
        <p:xfrm>
          <a:off x="31376" y="1793240"/>
          <a:ext cx="8962744" cy="980440"/>
        </p:xfrm>
        <a:graphic>
          <a:graphicData uri="http://schemas.openxmlformats.org/drawingml/2006/table">
            <a:tbl>
              <a:tblPr firstRow="1" bandRow="1">
                <a:tableStyleId>{21E4AEA4-8DFA-4A89-87EB-49C32662AFE0}</a:tableStyleId>
              </a:tblPr>
              <a:tblGrid>
                <a:gridCol w="1340224"/>
                <a:gridCol w="2971800"/>
                <a:gridCol w="838200"/>
                <a:gridCol w="635420"/>
                <a:gridCol w="635420"/>
                <a:gridCol w="635420"/>
                <a:gridCol w="635420"/>
                <a:gridCol w="635420"/>
                <a:gridCol w="635420"/>
              </a:tblGrid>
              <a:tr h="370840">
                <a:tc>
                  <a:txBody>
                    <a:bodyPr/>
                    <a:lstStyle/>
                    <a:p>
                      <a:r>
                        <a:rPr lang="en-GB" sz="1600" dirty="0" smtClean="0"/>
                        <a:t>Doc</a:t>
                      </a:r>
                      <a:endParaRPr lang="en-GB" sz="1600" dirty="0"/>
                    </a:p>
                  </a:txBody>
                  <a:tcPr/>
                </a:tc>
                <a:tc>
                  <a:txBody>
                    <a:bodyPr/>
                    <a:lstStyle/>
                    <a:p>
                      <a:r>
                        <a:rPr lang="en-GB" sz="1600" dirty="0" smtClean="0"/>
                        <a:t>Notes</a:t>
                      </a:r>
                      <a:endParaRPr lang="en-GB" sz="1600" dirty="0"/>
                    </a:p>
                  </a:txBody>
                  <a:tcPr/>
                </a:tc>
                <a:tc>
                  <a:txBody>
                    <a:bodyPr/>
                    <a:lstStyle/>
                    <a:p>
                      <a:r>
                        <a:rPr lang="en-GB" sz="1600" dirty="0" smtClean="0"/>
                        <a:t>Latest</a:t>
                      </a:r>
                      <a:endParaRPr lang="en-GB" sz="1600" dirty="0"/>
                    </a:p>
                  </a:txBody>
                  <a:tcPr/>
                </a:tc>
                <a:tc gridSpan="6">
                  <a:txBody>
                    <a:bodyPr/>
                    <a:lstStyle/>
                    <a:p>
                      <a:r>
                        <a:rPr lang="en-GB" sz="1600" dirty="0" smtClean="0"/>
                        <a:t>Versions</a:t>
                      </a:r>
                      <a:endParaRPr lang="en-GB" sz="1600"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0">
                <a:tc>
                  <a:txBody>
                    <a:bodyPr/>
                    <a:lstStyle/>
                    <a:p>
                      <a:r>
                        <a:rPr lang="en-AU" sz="1400" dirty="0" smtClean="0"/>
                        <a:t>802.15.3RevA </a:t>
                      </a:r>
                      <a:endParaRPr lang="en-GB" sz="1400" b="0" dirty="0" smtClean="0">
                        <a:solidFill>
                          <a:schemeClr val="tx1"/>
                        </a:solidFill>
                      </a:endParaRPr>
                    </a:p>
                  </a:txBody>
                  <a:tcPr/>
                </a:tc>
                <a:tc>
                  <a:txBody>
                    <a:bodyPr/>
                    <a:lstStyle/>
                    <a:p>
                      <a:r>
                        <a:rPr lang="en-GB" sz="1400" dirty="0" smtClean="0"/>
                        <a:t>-</a:t>
                      </a:r>
                      <a:endParaRPr lang="en-AU" sz="1400" dirty="0"/>
                    </a:p>
                  </a:txBody>
                  <a:tcPr/>
                </a:tc>
                <a:tc>
                  <a:txBody>
                    <a:bodyPr/>
                    <a:lstStyle/>
                    <a:p>
                      <a:pPr algn="ctr"/>
                      <a:r>
                        <a:rPr lang="en-GB" sz="1400" dirty="0" smtClean="0">
                          <a:solidFill>
                            <a:schemeClr val="tx1"/>
                          </a:solidFill>
                        </a:rPr>
                        <a:t>Dec 15</a:t>
                      </a:r>
                      <a:endParaRPr lang="en-GB" sz="1400" dirty="0">
                        <a:solidFill>
                          <a:schemeClr val="tx1"/>
                        </a:solidFill>
                      </a:endParaRPr>
                    </a:p>
                  </a:txBody>
                  <a:tcPr/>
                </a:tc>
                <a:tc>
                  <a:txBody>
                    <a:bodyPr/>
                    <a:lstStyle/>
                    <a:p>
                      <a:pPr algn="ctr"/>
                      <a:r>
                        <a:rPr lang="en-GB" sz="1400" dirty="0" smtClean="0">
                          <a:solidFill>
                            <a:schemeClr val="tx1"/>
                          </a:solidFill>
                        </a:rPr>
                        <a:t>2.0</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b="0" dirty="0" smtClean="0">
                          <a:solidFill>
                            <a:srgbClr val="FF0000"/>
                          </a:solidFill>
                        </a:rPr>
                        <a:t>802.15.6</a:t>
                      </a:r>
                    </a:p>
                  </a:txBody>
                  <a:tcPr/>
                </a:tc>
                <a:tc>
                  <a:txBody>
                    <a:bodyPr/>
                    <a:lstStyle/>
                    <a:p>
                      <a:endParaRPr lang="en-AU" sz="1400" dirty="0">
                        <a:solidFill>
                          <a:srgbClr val="FF0000"/>
                        </a:solidFill>
                      </a:endParaRPr>
                    </a:p>
                  </a:txBody>
                  <a:tcPr/>
                </a:tc>
                <a:tc>
                  <a:txBody>
                    <a:bodyPr/>
                    <a:lstStyle/>
                    <a:p>
                      <a:pPr algn="ctr"/>
                      <a:r>
                        <a:rPr lang="en-GB" sz="1400" dirty="0" smtClean="0">
                          <a:solidFill>
                            <a:srgbClr val="FF0000"/>
                          </a:solidFill>
                        </a:rPr>
                        <a:t>Feb 16</a:t>
                      </a:r>
                      <a:endParaRPr lang="en-GB" sz="1400" dirty="0">
                        <a:solidFill>
                          <a:srgbClr val="FF0000"/>
                        </a:solidFill>
                      </a:endParaRPr>
                    </a:p>
                  </a:txBody>
                  <a:tcPr/>
                </a:tc>
                <a:tc>
                  <a:txBody>
                    <a:bodyPr/>
                    <a:lstStyle/>
                    <a:p>
                      <a:pPr algn="ctr"/>
                      <a:r>
                        <a:rPr lang="en-GB" sz="1400" dirty="0" err="1" smtClean="0">
                          <a:solidFill>
                            <a:srgbClr val="FF0000"/>
                          </a:solidFill>
                        </a:rPr>
                        <a:t>Std</a:t>
                      </a:r>
                      <a:endParaRPr lang="en-GB" sz="1400" dirty="0">
                        <a:solidFill>
                          <a:srgbClr val="FF0000"/>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bl>
          </a:graphicData>
        </a:graphic>
      </p:graphicFrame>
    </p:spTree>
    <p:extLst>
      <p:ext uri="{BB962C8B-B14F-4D97-AF65-F5344CB8AC3E}">
        <p14:creationId xmlns:p14="http://schemas.microsoft.com/office/powerpoint/2010/main" val="10902411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may discuss the possibility of liaising more IEEE 802.15 drafts to SC6</a:t>
            </a:r>
            <a:endParaRPr lang="en-AU" dirty="0"/>
          </a:p>
        </p:txBody>
      </p:sp>
      <p:sp>
        <p:nvSpPr>
          <p:cNvPr id="3" name="Content Placeholder 2"/>
          <p:cNvSpPr>
            <a:spLocks noGrp="1"/>
          </p:cNvSpPr>
          <p:nvPr>
            <p:ph idx="1"/>
          </p:nvPr>
        </p:nvSpPr>
        <p:spPr/>
        <p:txBody>
          <a:bodyPr/>
          <a:lstStyle/>
          <a:p>
            <a:r>
              <a:rPr lang="en-GB" dirty="0" smtClean="0"/>
              <a:t>Background</a:t>
            </a:r>
          </a:p>
          <a:p>
            <a:pPr lvl="1"/>
            <a:r>
              <a:rPr lang="en-GB" dirty="0" smtClean="0"/>
              <a:t>IEEE 802.15.4-2006 was adopted by ISO under JTC 1/SC 31 but JTC1/SC6 has responsibility as </a:t>
            </a:r>
            <a:r>
              <a:rPr lang="en-GB" dirty="0"/>
              <a:t>of June 2015 </a:t>
            </a:r>
            <a:r>
              <a:rPr lang="en-GB" dirty="0" smtClean="0"/>
              <a:t>for IEEE 802.15 standards</a:t>
            </a:r>
          </a:p>
          <a:p>
            <a:r>
              <a:rPr lang="en-AU" dirty="0" smtClean="0"/>
              <a:t>In Macau</a:t>
            </a:r>
          </a:p>
          <a:p>
            <a:pPr lvl="1"/>
            <a:r>
              <a:rPr lang="en-AU" dirty="0"/>
              <a:t>802.15.6 as a result of a human body area proposal at the Xian meeting of </a:t>
            </a:r>
            <a:r>
              <a:rPr lang="en-AU" dirty="0" smtClean="0"/>
              <a:t>SC6, 802.15.6 was supposed to be liaised in Feb 2016</a:t>
            </a:r>
          </a:p>
          <a:p>
            <a:pPr lvl="1"/>
            <a:r>
              <a:rPr lang="en-AU" dirty="0" smtClean="0"/>
              <a:t>Will 802.15.4-2015 be liaised for possible ratification under the PSDO?</a:t>
            </a:r>
          </a:p>
          <a:p>
            <a:pPr lvl="2"/>
            <a:r>
              <a:rPr lang="en-AU" dirty="0" smtClean="0"/>
              <a:t>ISO/IEC/IEEE 8802-15.4-2010 is currently being “systematically reviewed” by JTC1</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21</a:t>
            </a:fld>
            <a:endParaRPr lang="en-US"/>
          </a:p>
        </p:txBody>
      </p:sp>
    </p:spTree>
    <p:extLst>
      <p:ext uri="{BB962C8B-B14F-4D97-AF65-F5344CB8AC3E}">
        <p14:creationId xmlns:p14="http://schemas.microsoft.com/office/powerpoint/2010/main" val="18003905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802.22 WG have liaised two drafts </a:t>
            </a:r>
            <a:r>
              <a:rPr lang="en-AU" dirty="0"/>
              <a:t>to </a:t>
            </a:r>
            <a:r>
              <a:rPr lang="en-AU" dirty="0" smtClean="0"/>
              <a:t>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22</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351338386"/>
              </p:ext>
            </p:extLst>
          </p:nvPr>
        </p:nvGraphicFramePr>
        <p:xfrm>
          <a:off x="31376" y="1793240"/>
          <a:ext cx="8962744" cy="980440"/>
        </p:xfrm>
        <a:graphic>
          <a:graphicData uri="http://schemas.openxmlformats.org/drawingml/2006/table">
            <a:tbl>
              <a:tblPr firstRow="1" bandRow="1">
                <a:tableStyleId>{21E4AEA4-8DFA-4A89-87EB-49C32662AFE0}</a:tableStyleId>
              </a:tblPr>
              <a:tblGrid>
                <a:gridCol w="1340224"/>
                <a:gridCol w="2971800"/>
                <a:gridCol w="838200"/>
                <a:gridCol w="635420"/>
                <a:gridCol w="635420"/>
                <a:gridCol w="635420"/>
                <a:gridCol w="635420"/>
                <a:gridCol w="635420"/>
                <a:gridCol w="635420"/>
              </a:tblGrid>
              <a:tr h="370840">
                <a:tc>
                  <a:txBody>
                    <a:bodyPr/>
                    <a:lstStyle/>
                    <a:p>
                      <a:r>
                        <a:rPr lang="en-GB" sz="1600" dirty="0" smtClean="0"/>
                        <a:t>Doc</a:t>
                      </a:r>
                      <a:endParaRPr lang="en-GB" sz="1600" dirty="0"/>
                    </a:p>
                  </a:txBody>
                  <a:tcPr/>
                </a:tc>
                <a:tc>
                  <a:txBody>
                    <a:bodyPr/>
                    <a:lstStyle/>
                    <a:p>
                      <a:r>
                        <a:rPr lang="en-GB" sz="1600" dirty="0" smtClean="0"/>
                        <a:t>Notes</a:t>
                      </a:r>
                      <a:endParaRPr lang="en-GB" sz="1600" dirty="0"/>
                    </a:p>
                  </a:txBody>
                  <a:tcPr/>
                </a:tc>
                <a:tc>
                  <a:txBody>
                    <a:bodyPr/>
                    <a:lstStyle/>
                    <a:p>
                      <a:r>
                        <a:rPr lang="en-GB" sz="1600" dirty="0" smtClean="0"/>
                        <a:t>Latest</a:t>
                      </a:r>
                      <a:endParaRPr lang="en-GB" sz="1600" dirty="0"/>
                    </a:p>
                  </a:txBody>
                  <a:tcPr/>
                </a:tc>
                <a:tc gridSpan="6">
                  <a:txBody>
                    <a:bodyPr/>
                    <a:lstStyle/>
                    <a:p>
                      <a:r>
                        <a:rPr lang="en-GB" sz="1600" dirty="0" smtClean="0"/>
                        <a:t>Versions</a:t>
                      </a:r>
                      <a:endParaRPr lang="en-GB" sz="1600"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0">
                <a:tc>
                  <a:txBody>
                    <a:bodyPr/>
                    <a:lstStyle/>
                    <a:p>
                      <a:r>
                        <a:rPr lang="en-GB" sz="1400" b="0" dirty="0" smtClean="0">
                          <a:solidFill>
                            <a:schemeClr val="tx1"/>
                          </a:solidFill>
                        </a:rPr>
                        <a:t>802.22a</a:t>
                      </a:r>
                    </a:p>
                  </a:txBody>
                  <a:tcPr/>
                </a:tc>
                <a:tc>
                  <a:txBody>
                    <a:bodyPr/>
                    <a:lstStyle/>
                    <a:p>
                      <a:r>
                        <a:rPr lang="en-GB" sz="1400" dirty="0" smtClean="0"/>
                        <a:t>Approved for PSDO process</a:t>
                      </a:r>
                      <a:endParaRPr lang="en-AU" sz="1400" dirty="0"/>
                    </a:p>
                  </a:txBody>
                  <a:tcPr/>
                </a:tc>
                <a:tc>
                  <a:txBody>
                    <a:bodyPr/>
                    <a:lstStyle/>
                    <a:p>
                      <a:pPr algn="ctr"/>
                      <a:r>
                        <a:rPr lang="en-GB" sz="1400" dirty="0" smtClean="0">
                          <a:solidFill>
                            <a:schemeClr val="tx1"/>
                          </a:solidFill>
                        </a:rPr>
                        <a:t>Jul 15</a:t>
                      </a:r>
                      <a:endParaRPr lang="en-GB" sz="1400" dirty="0">
                        <a:solidFill>
                          <a:schemeClr val="tx1"/>
                        </a:solidFill>
                      </a:endParaRPr>
                    </a:p>
                  </a:txBody>
                  <a:tcPr/>
                </a:tc>
                <a:tc>
                  <a:txBody>
                    <a:bodyPr/>
                    <a:lstStyle/>
                    <a:p>
                      <a:pPr algn="ctr"/>
                      <a:r>
                        <a:rPr lang="en-GB" sz="1400" dirty="0" err="1" smtClean="0">
                          <a:solidFill>
                            <a:schemeClr val="tx1"/>
                          </a:solidFill>
                        </a:rPr>
                        <a:t>Std</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b="0" dirty="0" smtClean="0">
                          <a:solidFill>
                            <a:schemeClr val="tx1"/>
                          </a:solidFill>
                        </a:rPr>
                        <a:t>802.22b</a:t>
                      </a:r>
                    </a:p>
                  </a:txBody>
                  <a:tcPr/>
                </a:tc>
                <a:tc>
                  <a:txBody>
                    <a:bodyPr/>
                    <a:lstStyle/>
                    <a:p>
                      <a:r>
                        <a:rPr lang="en-AU" sz="1400" dirty="0" smtClean="0"/>
                        <a:t>Likely</a:t>
                      </a:r>
                      <a:r>
                        <a:rPr lang="en-AU" sz="1400" baseline="0" dirty="0" smtClean="0"/>
                        <a:t> to be approved for PSDO</a:t>
                      </a:r>
                      <a:endParaRPr lang="en-AU" sz="1400" dirty="0"/>
                    </a:p>
                  </a:txBody>
                  <a:tcPr/>
                </a:tc>
                <a:tc>
                  <a:txBody>
                    <a:bodyPr/>
                    <a:lstStyle/>
                    <a:p>
                      <a:pPr algn="ctr"/>
                      <a:r>
                        <a:rPr lang="en-GB" sz="1400" dirty="0" smtClean="0">
                          <a:solidFill>
                            <a:schemeClr val="tx1"/>
                          </a:solidFill>
                        </a:rPr>
                        <a:t>Jul</a:t>
                      </a:r>
                      <a:r>
                        <a:rPr lang="en-GB" sz="1400" baseline="0" dirty="0" smtClean="0">
                          <a:solidFill>
                            <a:schemeClr val="tx1"/>
                          </a:solidFill>
                        </a:rPr>
                        <a:t> 15</a:t>
                      </a:r>
                      <a:endParaRPr lang="en-GB" sz="1400" dirty="0">
                        <a:solidFill>
                          <a:schemeClr val="tx1"/>
                        </a:solidFill>
                      </a:endParaRPr>
                    </a:p>
                  </a:txBody>
                  <a:tcPr/>
                </a:tc>
                <a:tc>
                  <a:txBody>
                    <a:bodyPr/>
                    <a:lstStyle/>
                    <a:p>
                      <a:pPr algn="ctr"/>
                      <a:r>
                        <a:rPr lang="en-GB" sz="1400" dirty="0" smtClean="0">
                          <a:solidFill>
                            <a:schemeClr val="tx1"/>
                          </a:solidFill>
                        </a:rPr>
                        <a:t>5.0</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bl>
          </a:graphicData>
        </a:graphic>
      </p:graphicFrame>
    </p:spTree>
    <p:extLst>
      <p:ext uri="{BB962C8B-B14F-4D97-AF65-F5344CB8AC3E}">
        <p14:creationId xmlns:p14="http://schemas.microsoft.com/office/powerpoint/2010/main" val="41837399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IEEE 802.22 WG will continue to consider drafts for liaison</a:t>
            </a:r>
            <a:endParaRPr lang="en-AU" dirty="0"/>
          </a:p>
        </p:txBody>
      </p:sp>
      <p:sp>
        <p:nvSpPr>
          <p:cNvPr id="3" name="Content Placeholder 2"/>
          <p:cNvSpPr>
            <a:spLocks noGrp="1"/>
          </p:cNvSpPr>
          <p:nvPr>
            <p:ph idx="1"/>
          </p:nvPr>
        </p:nvSpPr>
        <p:spPr/>
        <p:txBody>
          <a:bodyPr/>
          <a:lstStyle/>
          <a:p>
            <a:r>
              <a:rPr lang="en-AU" dirty="0" smtClean="0"/>
              <a:t>In Macau (Mar 2016)</a:t>
            </a:r>
            <a:endParaRPr lang="en-AU" dirty="0"/>
          </a:p>
          <a:p>
            <a:pPr lvl="1"/>
            <a:r>
              <a:rPr lang="en-AU" dirty="0" smtClean="0"/>
              <a:t>Nothing?</a:t>
            </a:r>
            <a:endParaRPr lang="en-AU" dirty="0"/>
          </a:p>
          <a:p>
            <a:pPr lvl="1"/>
            <a:endParaRPr lang="en-AU" dirty="0" smtClean="0"/>
          </a:p>
          <a:p>
            <a:pPr lvl="1"/>
            <a:endParaRPr lang="en-AU" dirty="0"/>
          </a:p>
          <a:p>
            <a:pPr lvl="2"/>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23</a:t>
            </a:fld>
            <a:endParaRPr lang="en-US"/>
          </a:p>
        </p:txBody>
      </p:sp>
    </p:spTree>
    <p:extLst>
      <p:ext uri="{BB962C8B-B14F-4D97-AF65-F5344CB8AC3E}">
        <p14:creationId xmlns:p14="http://schemas.microsoft.com/office/powerpoint/2010/main" val="7926190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IEEE 802 continues to notify SC6 of various new projects</a:t>
            </a:r>
            <a:endParaRPr lang="en-AU" dirty="0"/>
          </a:p>
        </p:txBody>
      </p:sp>
      <p:sp>
        <p:nvSpPr>
          <p:cNvPr id="3" name="Content Placeholder 2"/>
          <p:cNvSpPr>
            <a:spLocks noGrp="1"/>
          </p:cNvSpPr>
          <p:nvPr>
            <p:ph idx="1"/>
          </p:nvPr>
        </p:nvSpPr>
        <p:spPr/>
        <p:txBody>
          <a:bodyPr/>
          <a:lstStyle/>
          <a:p>
            <a:pPr lvl="1"/>
            <a:r>
              <a:rPr lang="en-AU" dirty="0" smtClean="0"/>
              <a:t>IEEE 802 has agreed to notify SC6 when IEEE 802 starts new projects</a:t>
            </a:r>
          </a:p>
          <a:p>
            <a:pPr lvl="1"/>
            <a:r>
              <a:rPr lang="en-AU" dirty="0" smtClean="0"/>
              <a:t>The benefit to IEEE 802 is that it might cause SC6 members to participate in or contribute to IEEE 802 activities</a:t>
            </a:r>
          </a:p>
          <a:p>
            <a:pPr lvl="1"/>
            <a:r>
              <a:rPr lang="en-AU" dirty="0" smtClean="0"/>
              <a:t>After the Nov 2015 plenary, the IEEE 802 notified SC6 (N16361) of the approval of: </a:t>
            </a:r>
          </a:p>
          <a:p>
            <a:pPr lvl="2"/>
            <a:r>
              <a:rPr lang="en-AU" dirty="0" smtClean="0"/>
              <a:t>IEEE 802.3 Single Lane 50 Gb/s Ethernet Study Group </a:t>
            </a:r>
          </a:p>
          <a:p>
            <a:pPr lvl="2"/>
            <a:r>
              <a:rPr lang="en-AU" dirty="0" smtClean="0"/>
              <a:t>IEEE 802.3 Next Generation 100 Gb/s and 200 Gb/s Ethernet Study Group </a:t>
            </a:r>
          </a:p>
          <a:p>
            <a:pPr lvl="2"/>
            <a:r>
              <a:rPr lang="en-AU" dirty="0" smtClean="0"/>
              <a:t>IEEE 802.3 25Gb/s Single Mode </a:t>
            </a:r>
            <a:r>
              <a:rPr lang="en-AU" dirty="0" err="1" smtClean="0"/>
              <a:t>Fiber</a:t>
            </a:r>
            <a:r>
              <a:rPr lang="en-AU" dirty="0" smtClean="0"/>
              <a:t> Study Group </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24</a:t>
            </a:fld>
            <a:endParaRPr lang="en-US"/>
          </a:p>
        </p:txBody>
      </p:sp>
    </p:spTree>
    <p:extLst>
      <p:ext uri="{BB962C8B-B14F-4D97-AF65-F5344CB8AC3E}">
        <p14:creationId xmlns:p14="http://schemas.microsoft.com/office/powerpoint/2010/main" val="25088947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new </a:t>
            </a:r>
            <a:r>
              <a:rPr lang="en-AU" dirty="0"/>
              <a:t>Central Desktop area for the </a:t>
            </a:r>
            <a:r>
              <a:rPr lang="en-AU" dirty="0" smtClean="0"/>
              <a:t>“Adoption </a:t>
            </a:r>
            <a:r>
              <a:rPr lang="en-AU" dirty="0"/>
              <a:t>of IEEE 802 standards by ISO/IEC </a:t>
            </a:r>
            <a:r>
              <a:rPr lang="en-AU" dirty="0" smtClean="0"/>
              <a:t>JTC1” is operational</a:t>
            </a:r>
            <a:endParaRPr lang="en-AU" dirty="0"/>
          </a:p>
        </p:txBody>
      </p:sp>
      <p:sp>
        <p:nvSpPr>
          <p:cNvPr id="3" name="Content Placeholder 2"/>
          <p:cNvSpPr>
            <a:spLocks noGrp="1"/>
          </p:cNvSpPr>
          <p:nvPr>
            <p:ph idx="1"/>
          </p:nvPr>
        </p:nvSpPr>
        <p:spPr/>
        <p:txBody>
          <a:bodyPr/>
          <a:lstStyle/>
          <a:p>
            <a:pPr lvl="1"/>
            <a:r>
              <a:rPr lang="en-AU" dirty="0" smtClean="0"/>
              <a:t>IEEE-SA staff have completed the first iteration of the </a:t>
            </a:r>
            <a:r>
              <a:rPr lang="en-AU" dirty="0"/>
              <a:t>Central Desktop area for the Adoption of IEEE 802 standards by ISO/IEC </a:t>
            </a:r>
            <a:r>
              <a:rPr lang="en-AU" dirty="0" smtClean="0"/>
              <a:t>JTC1 </a:t>
            </a:r>
          </a:p>
          <a:p>
            <a:pPr lvl="1"/>
            <a:r>
              <a:rPr lang="en-AU" dirty="0" smtClean="0"/>
              <a:t>The public view of the process is up and running</a:t>
            </a:r>
          </a:p>
          <a:p>
            <a:pPr lvl="2"/>
            <a:r>
              <a:rPr lang="en-AU" dirty="0" smtClean="0"/>
              <a:t>See</a:t>
            </a:r>
            <a:r>
              <a:rPr lang="en-AU" dirty="0"/>
              <a:t> </a:t>
            </a:r>
            <a:r>
              <a:rPr lang="en-AU" u="sng" dirty="0">
                <a:hlinkClick r:id="rId2"/>
              </a:rPr>
              <a:t>https://</a:t>
            </a:r>
            <a:r>
              <a:rPr lang="en-AU" u="sng" dirty="0" smtClean="0">
                <a:hlinkClick r:id="rId2"/>
              </a:rPr>
              <a:t>ieee-sa.centraldesktop.com/802psdo/</a:t>
            </a:r>
            <a:endParaRPr lang="en-AU" dirty="0" smtClean="0"/>
          </a:p>
          <a:p>
            <a:pPr lvl="1"/>
            <a:r>
              <a:rPr lang="en-AU" dirty="0" smtClean="0"/>
              <a:t>WG Chairs (and some others) will have management access, which will allow them to update the process steps</a:t>
            </a:r>
          </a:p>
          <a:p>
            <a:pPr lvl="1"/>
            <a:r>
              <a:rPr lang="en-AU" dirty="0" smtClean="0"/>
              <a:t>Training will be available to WG Chairs as they need to use the new tool</a:t>
            </a:r>
            <a:endParaRPr lang="en-AU" dirty="0"/>
          </a:p>
          <a:p>
            <a:pPr lvl="2"/>
            <a:endParaRPr lang="en-AU" u="sng"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25</a:t>
            </a:fld>
            <a:endParaRPr lang="en-US"/>
          </a:p>
        </p:txBody>
      </p:sp>
    </p:spTree>
    <p:extLst>
      <p:ext uri="{BB962C8B-B14F-4D97-AF65-F5344CB8AC3E}">
        <p14:creationId xmlns:p14="http://schemas.microsoft.com/office/powerpoint/2010/main" val="2964958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has pushed 18 standards completely through the PSDO ratification process</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26</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091705015"/>
              </p:ext>
            </p:extLst>
          </p:nvPr>
        </p:nvGraphicFramePr>
        <p:xfrm>
          <a:off x="762000" y="1600200"/>
          <a:ext cx="7620000" cy="4477926"/>
        </p:xfrm>
        <a:graphic>
          <a:graphicData uri="http://schemas.openxmlformats.org/drawingml/2006/table">
            <a:tbl>
              <a:tblPr firstRow="1" bandRow="1">
                <a:tableStyleId>{21E4AEA4-8DFA-4A89-87EB-49C32662AFE0}</a:tableStyleId>
              </a:tblPr>
              <a:tblGrid>
                <a:gridCol w="1292679"/>
                <a:gridCol w="2109107"/>
                <a:gridCol w="2109107"/>
                <a:gridCol w="2109107"/>
              </a:tblGrid>
              <a:tr h="607719">
                <a:tc>
                  <a:txBody>
                    <a:bodyPr/>
                    <a:lstStyle/>
                    <a:p>
                      <a:r>
                        <a:rPr lang="en-AU" sz="1600" dirty="0" smtClean="0"/>
                        <a:t>IEEE 802</a:t>
                      </a:r>
                      <a:br>
                        <a:rPr lang="en-AU" sz="1600" dirty="0" smtClean="0"/>
                      </a:br>
                      <a:r>
                        <a:rPr lang="en-AU" sz="1600" dirty="0" smtClean="0"/>
                        <a:t>standard</a:t>
                      </a:r>
                      <a:endParaRPr lang="en-AU" sz="1600" dirty="0"/>
                    </a:p>
                  </a:txBody>
                  <a:tcPr marL="115147" marR="115147"/>
                </a:tc>
                <a:tc>
                  <a:txBody>
                    <a:bodyPr/>
                    <a:lstStyle/>
                    <a:p>
                      <a:pPr algn="ctr"/>
                      <a:r>
                        <a:rPr lang="en-AU" sz="1600" dirty="0" smtClean="0"/>
                        <a:t>60 day</a:t>
                      </a:r>
                      <a:br>
                        <a:rPr lang="en-AU" sz="1600" dirty="0" smtClean="0"/>
                      </a:br>
                      <a:r>
                        <a:rPr lang="en-AU" sz="1600" dirty="0" smtClean="0"/>
                        <a:t>pre-ballot</a:t>
                      </a:r>
                      <a:endParaRPr lang="en-AU" sz="1600" dirty="0"/>
                    </a:p>
                  </a:txBody>
                  <a:tcPr marL="115147" marR="115147"/>
                </a:tc>
                <a:tc>
                  <a:txBody>
                    <a:bodyPr/>
                    <a:lstStyle/>
                    <a:p>
                      <a:pPr algn="ctr"/>
                      <a:r>
                        <a:rPr lang="en-AU" sz="1600" dirty="0" smtClean="0"/>
                        <a:t>5 month</a:t>
                      </a:r>
                      <a:br>
                        <a:rPr lang="en-AU" sz="1600" dirty="0" smtClean="0"/>
                      </a:br>
                      <a:r>
                        <a:rPr lang="en-AU" sz="1600" dirty="0" smtClean="0"/>
                        <a:t>FDIS ballot</a:t>
                      </a:r>
                      <a:endParaRPr lang="en-AU" sz="1600" dirty="0"/>
                    </a:p>
                  </a:txBody>
                  <a:tcPr marL="115147" marR="115147"/>
                </a:tc>
                <a:tc>
                  <a:txBody>
                    <a:bodyPr/>
                    <a:lstStyle/>
                    <a:p>
                      <a:pPr algn="ctr"/>
                      <a:r>
                        <a:rPr lang="en-AU" sz="1600" dirty="0" smtClean="0"/>
                        <a:t>Comments</a:t>
                      </a:r>
                      <a:r>
                        <a:rPr lang="en-AU" sz="1600" baseline="0" dirty="0" smtClean="0"/>
                        <a:t> resolved by IEEE</a:t>
                      </a:r>
                      <a:endParaRPr lang="en-AU" sz="1600" dirty="0"/>
                    </a:p>
                  </a:txBody>
                  <a:tcPr marL="115147" marR="115147"/>
                </a:tc>
              </a:tr>
              <a:tr h="351837">
                <a:tc>
                  <a:txBody>
                    <a:bodyPr/>
                    <a:lstStyle/>
                    <a:p>
                      <a:r>
                        <a:rPr lang="en-AU" sz="1600" dirty="0" smtClean="0"/>
                        <a:t>802.11</a:t>
                      </a:r>
                      <a:endParaRPr lang="en-AU" sz="1600" dirty="0"/>
                    </a:p>
                  </a:txBody>
                  <a:tcPr marL="115147" marR="115147"/>
                </a:tc>
                <a:tc>
                  <a:txBody>
                    <a:bodyPr/>
                    <a:lstStyle/>
                    <a:p>
                      <a:pPr algn="ctr"/>
                      <a:r>
                        <a:rPr lang="en-AU" sz="1600" b="1" dirty="0" smtClean="0">
                          <a:solidFill>
                            <a:srgbClr val="00B050"/>
                          </a:solidFill>
                        </a:rPr>
                        <a:t>2012</a:t>
                      </a:r>
                      <a:endParaRPr lang="en-AU" sz="1600" b="1" dirty="0">
                        <a:solidFill>
                          <a:srgbClr val="00B050"/>
                        </a:solidFill>
                      </a:endParaRPr>
                    </a:p>
                  </a:txBody>
                  <a:tcPr marL="115147" marR="115147"/>
                </a:tc>
                <a:tc>
                  <a:txBody>
                    <a:bodyPr/>
                    <a:lstStyle/>
                    <a:p>
                      <a:pPr algn="ctr"/>
                      <a:r>
                        <a:rPr lang="en-AU" sz="1600" b="1" dirty="0" smtClean="0">
                          <a:solidFill>
                            <a:srgbClr val="00B050"/>
                          </a:solidFill>
                        </a:rPr>
                        <a:t>2012</a:t>
                      </a:r>
                      <a:endParaRPr lang="en-AU" sz="1600" b="1" dirty="0">
                        <a:solidFill>
                          <a:srgbClr val="00B050"/>
                        </a:solidFill>
                      </a:endParaRPr>
                    </a:p>
                  </a:txBody>
                  <a:tcPr marL="115147" marR="115147"/>
                </a:tc>
                <a:tc>
                  <a:txBody>
                    <a:bodyPr/>
                    <a:lstStyle/>
                    <a:p>
                      <a:pPr algn="ctr"/>
                      <a:r>
                        <a:rPr lang="en-AU" sz="1600" b="1" dirty="0" smtClean="0">
                          <a:solidFill>
                            <a:srgbClr val="00B050"/>
                          </a:solidFill>
                        </a:rPr>
                        <a:t>Nov 2013</a:t>
                      </a:r>
                      <a:endParaRPr lang="en-AU" sz="1600" b="1" dirty="0">
                        <a:solidFill>
                          <a:srgbClr val="00B050"/>
                        </a:solidFill>
                      </a:endParaRPr>
                    </a:p>
                  </a:txBody>
                  <a:tcPr marL="115147" marR="115147"/>
                </a:tc>
              </a:tr>
              <a:tr h="351837">
                <a:tc>
                  <a:txBody>
                    <a:bodyPr/>
                    <a:lstStyle/>
                    <a:p>
                      <a:r>
                        <a:rPr lang="en-AU" sz="1600" dirty="0" smtClean="0"/>
                        <a:t>802.1X</a:t>
                      </a:r>
                    </a:p>
                  </a:txBody>
                  <a:tcPr marL="115147" marR="115147"/>
                </a:tc>
                <a:tc>
                  <a:txBody>
                    <a:bodyPr/>
                    <a:lstStyle/>
                    <a:p>
                      <a:pPr algn="ctr"/>
                      <a:r>
                        <a:rPr lang="en-AU" sz="1600" b="1" dirty="0" smtClean="0">
                          <a:solidFill>
                            <a:srgbClr val="00B050"/>
                          </a:solidFill>
                        </a:rPr>
                        <a:t>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21 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Jan 2014</a:t>
                      </a:r>
                    </a:p>
                  </a:txBody>
                  <a:tcPr marL="115147" marR="115147"/>
                </a:tc>
              </a:tr>
              <a:tr h="351837">
                <a:tc>
                  <a:txBody>
                    <a:bodyPr/>
                    <a:lstStyle/>
                    <a:p>
                      <a:r>
                        <a:rPr lang="en-AU" sz="1600" dirty="0" smtClean="0"/>
                        <a:t>802.1AE</a:t>
                      </a:r>
                      <a:endParaRPr lang="en-AU" sz="1600" dirty="0"/>
                    </a:p>
                  </a:txBody>
                  <a:tcPr marL="115147" marR="115147"/>
                </a:tc>
                <a:tc>
                  <a:txBody>
                    <a:bodyPr/>
                    <a:lstStyle/>
                    <a:p>
                      <a:pPr algn="ctr"/>
                      <a:r>
                        <a:rPr lang="en-AU" sz="1600" b="1" baseline="0" dirty="0" smtClean="0">
                          <a:solidFill>
                            <a:srgbClr val="00B050"/>
                          </a:solidFill>
                        </a:rPr>
                        <a:t>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21 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Jan 2014</a:t>
                      </a:r>
                    </a:p>
                  </a:txBody>
                  <a:tcPr marL="115147" marR="115147"/>
                </a:tc>
              </a:tr>
              <a:tr h="351837">
                <a:tc>
                  <a:txBody>
                    <a:bodyPr/>
                    <a:lstStyle/>
                    <a:p>
                      <a:r>
                        <a:rPr lang="en-AU" sz="1600" dirty="0" smtClean="0"/>
                        <a:t>802.1AB</a:t>
                      </a:r>
                      <a:endParaRPr lang="en-AU" sz="1600" dirty="0"/>
                    </a:p>
                  </a:txBody>
                  <a:tcPr marL="115147" marR="115147"/>
                </a:tc>
                <a:tc>
                  <a:txBody>
                    <a:bodyPr/>
                    <a:lstStyle/>
                    <a:p>
                      <a:pPr algn="ctr"/>
                      <a:r>
                        <a:rPr lang="en-AU" sz="1600" b="1" dirty="0" smtClean="0">
                          <a:solidFill>
                            <a:srgbClr val="00B050"/>
                          </a:solidFill>
                        </a:rPr>
                        <a:t>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May 2014</a:t>
                      </a:r>
                    </a:p>
                  </a:txBody>
                  <a:tcPr marL="115147" marR="115147"/>
                </a:tc>
              </a:tr>
              <a:tr h="351837">
                <a:tc>
                  <a:txBody>
                    <a:bodyPr/>
                    <a:lstStyle/>
                    <a:p>
                      <a:r>
                        <a:rPr lang="en-AU" sz="1600" dirty="0" smtClean="0"/>
                        <a:t>802.1AR</a:t>
                      </a:r>
                      <a:endParaRPr lang="en-AU" sz="1600" dirty="0"/>
                    </a:p>
                  </a:txBody>
                  <a:tcPr marL="115147" marR="115147"/>
                </a:tc>
                <a:tc>
                  <a:txBody>
                    <a:bodyPr/>
                    <a:lstStyle/>
                    <a:p>
                      <a:pPr algn="ctr"/>
                      <a:r>
                        <a:rPr lang="en-AU" sz="1600" b="1" dirty="0" smtClean="0">
                          <a:solidFill>
                            <a:srgbClr val="00B050"/>
                          </a:solidFill>
                        </a:rPr>
                        <a:t>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May 2014</a:t>
                      </a:r>
                    </a:p>
                  </a:txBody>
                  <a:tcPr marL="115147" marR="115147"/>
                </a:tc>
              </a:tr>
              <a:tr h="351837">
                <a:tc>
                  <a:txBody>
                    <a:bodyPr/>
                    <a:lstStyle/>
                    <a:p>
                      <a:r>
                        <a:rPr lang="en-AU" sz="1600" dirty="0" smtClean="0"/>
                        <a:t>802.1AS</a:t>
                      </a:r>
                    </a:p>
                  </a:txBody>
                  <a:tcPr marL="115147" marR="115147"/>
                </a:tc>
                <a:tc>
                  <a:txBody>
                    <a:bodyPr/>
                    <a:lstStyle/>
                    <a:p>
                      <a:pPr algn="ctr"/>
                      <a:r>
                        <a:rPr lang="en-AU" sz="1600" b="1" dirty="0" smtClean="0">
                          <a:solidFill>
                            <a:srgbClr val="00B050"/>
                          </a:solidFill>
                        </a:rPr>
                        <a:t>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May 2014</a:t>
                      </a:r>
                    </a:p>
                  </a:txBody>
                  <a:tcPr marL="115147" marR="115147"/>
                </a:tc>
              </a:tr>
              <a:tr h="351837">
                <a:tc>
                  <a:txBody>
                    <a:bodyPr/>
                    <a:lstStyle/>
                    <a:p>
                      <a:r>
                        <a:rPr lang="en-AU" sz="1600" dirty="0" smtClean="0"/>
                        <a:t>802.3</a:t>
                      </a:r>
                      <a:endParaRPr lang="en-AU" sz="1600" dirty="0"/>
                    </a:p>
                  </a:txBody>
                  <a:tcPr marL="115147" marR="115147"/>
                </a:tc>
                <a:tc>
                  <a:txBody>
                    <a:bodyPr/>
                    <a:lstStyle/>
                    <a:p>
                      <a:pPr algn="ctr"/>
                      <a:r>
                        <a:rPr lang="en-AU" sz="1600" b="1" dirty="0" smtClean="0">
                          <a:solidFill>
                            <a:srgbClr val="00B050"/>
                          </a:solidFill>
                        </a:rPr>
                        <a:t>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16 Feb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Not required</a:t>
                      </a:r>
                    </a:p>
                  </a:txBody>
                  <a:tcPr marL="115147" marR="115147"/>
                </a:tc>
              </a:tr>
              <a:tr h="351837">
                <a:tc>
                  <a:txBody>
                    <a:bodyPr/>
                    <a:lstStyle/>
                    <a:p>
                      <a:r>
                        <a:rPr lang="en-AU" sz="1600" dirty="0" smtClean="0"/>
                        <a:t>802.11aa</a:t>
                      </a:r>
                      <a:endParaRPr lang="en-AU" sz="1600" dirty="0"/>
                    </a:p>
                  </a:txBody>
                  <a:tcPr marL="115147" marR="115147"/>
                </a:tc>
                <a:tc>
                  <a:txBody>
                    <a:bodyPr/>
                    <a:lstStyle/>
                    <a:p>
                      <a:pPr algn="ctr"/>
                      <a:r>
                        <a:rPr lang="en-AU" sz="1600" b="1" dirty="0" smtClean="0">
                          <a:solidFill>
                            <a:srgbClr val="00B050"/>
                          </a:solidFill>
                        </a:rPr>
                        <a:t>Feb</a:t>
                      </a:r>
                      <a:r>
                        <a:rPr lang="en-AU" sz="1600" b="1" baseline="0" dirty="0" smtClean="0">
                          <a:solidFill>
                            <a:srgbClr val="00B050"/>
                          </a:solidFill>
                        </a:rPr>
                        <a:t>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July 2014</a:t>
                      </a:r>
                    </a:p>
                  </a:txBody>
                  <a:tcPr marL="115147" marR="115147"/>
                </a:tc>
              </a:tr>
              <a:tr h="351837">
                <a:tc>
                  <a:txBody>
                    <a:bodyPr/>
                    <a:lstStyle/>
                    <a:p>
                      <a:r>
                        <a:rPr lang="en-AU" sz="1600" dirty="0" smtClean="0"/>
                        <a:t>802.11ad</a:t>
                      </a:r>
                      <a:endParaRPr lang="en-AU" sz="1600" dirty="0"/>
                    </a:p>
                  </a:txBody>
                  <a:tcPr marL="115147" marR="115147"/>
                </a:tc>
                <a:tc>
                  <a:txBody>
                    <a:bodyPr/>
                    <a:lstStyle/>
                    <a:p>
                      <a:pPr algn="ctr"/>
                      <a:r>
                        <a:rPr lang="en-AU" sz="1600" b="1" dirty="0" smtClean="0">
                          <a:solidFill>
                            <a:srgbClr val="00B050"/>
                          </a:solidFill>
                        </a:rPr>
                        <a:t>Feb</a:t>
                      </a:r>
                      <a:r>
                        <a:rPr lang="en-AU" sz="1600" b="1" baseline="0" dirty="0" smtClean="0">
                          <a:solidFill>
                            <a:srgbClr val="00B050"/>
                          </a:solidFill>
                        </a:rPr>
                        <a:t>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July 2014</a:t>
                      </a:r>
                    </a:p>
                  </a:txBody>
                  <a:tcPr marL="115147" marR="115147"/>
                </a:tc>
              </a:tr>
              <a:tr h="351837">
                <a:tc>
                  <a:txBody>
                    <a:bodyPr/>
                    <a:lstStyle/>
                    <a:p>
                      <a:r>
                        <a:rPr lang="en-AU" sz="1600" dirty="0" smtClean="0"/>
                        <a:t>802.11ae</a:t>
                      </a:r>
                      <a:endParaRPr lang="en-AU" sz="1600" dirty="0"/>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Feb</a:t>
                      </a:r>
                      <a:r>
                        <a:rPr lang="en-AU" sz="1600" b="1" baseline="0" dirty="0" smtClean="0">
                          <a:solidFill>
                            <a:srgbClr val="00B050"/>
                          </a:solidFill>
                        </a:rPr>
                        <a:t> 2013</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July 2014</a:t>
                      </a:r>
                    </a:p>
                  </a:txBody>
                  <a:tcPr marL="115147" marR="115147"/>
                </a:tc>
              </a:tr>
              <a:tr h="351837">
                <a:tc>
                  <a:txBody>
                    <a:bodyPr/>
                    <a:lstStyle/>
                    <a:p>
                      <a:r>
                        <a:rPr lang="en-AU" sz="1600" dirty="0" smtClean="0">
                          <a:latin typeface="+mj-lt"/>
                          <a:cs typeface="Arial" panose="020B0604020202020204" pitchFamily="34" charset="0"/>
                        </a:rPr>
                        <a:t>802.22</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May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Feb 2015</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Not required</a:t>
                      </a:r>
                    </a:p>
                  </a:txBody>
                  <a:tcPr marL="115147" marR="115147"/>
                </a:tc>
              </a:tr>
            </a:tbl>
          </a:graphicData>
        </a:graphic>
      </p:graphicFrame>
    </p:spTree>
    <p:extLst>
      <p:ext uri="{BB962C8B-B14F-4D97-AF65-F5344CB8AC3E}">
        <p14:creationId xmlns:p14="http://schemas.microsoft.com/office/powerpoint/2010/main" val="20069246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has pushed 18 standards completely through the PSDO ratification process</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27</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576204822"/>
              </p:ext>
            </p:extLst>
          </p:nvPr>
        </p:nvGraphicFramePr>
        <p:xfrm>
          <a:off x="761999" y="1600200"/>
          <a:ext cx="7696200" cy="3070578"/>
        </p:xfrm>
        <a:graphic>
          <a:graphicData uri="http://schemas.openxmlformats.org/drawingml/2006/table">
            <a:tbl>
              <a:tblPr firstRow="1" bandRow="1">
                <a:tableStyleId>{21E4AEA4-8DFA-4A89-87EB-49C32662AFE0}</a:tableStyleId>
              </a:tblPr>
              <a:tblGrid>
                <a:gridCol w="1305606"/>
                <a:gridCol w="2130198"/>
                <a:gridCol w="2130198"/>
                <a:gridCol w="2130198"/>
              </a:tblGrid>
              <a:tr h="607719">
                <a:tc>
                  <a:txBody>
                    <a:bodyPr/>
                    <a:lstStyle/>
                    <a:p>
                      <a:r>
                        <a:rPr lang="en-AU" sz="1600" dirty="0" smtClean="0"/>
                        <a:t>IEEE 802</a:t>
                      </a:r>
                      <a:br>
                        <a:rPr lang="en-AU" sz="1600" dirty="0" smtClean="0"/>
                      </a:br>
                      <a:r>
                        <a:rPr lang="en-AU" sz="1600" dirty="0" smtClean="0"/>
                        <a:t>standard</a:t>
                      </a:r>
                      <a:endParaRPr lang="en-AU" sz="1600" dirty="0"/>
                    </a:p>
                  </a:txBody>
                  <a:tcPr marL="115147" marR="115147"/>
                </a:tc>
                <a:tc>
                  <a:txBody>
                    <a:bodyPr/>
                    <a:lstStyle/>
                    <a:p>
                      <a:pPr algn="ctr"/>
                      <a:r>
                        <a:rPr lang="en-AU" sz="1600" dirty="0" smtClean="0"/>
                        <a:t>60 day</a:t>
                      </a:r>
                      <a:br>
                        <a:rPr lang="en-AU" sz="1600" dirty="0" smtClean="0"/>
                      </a:br>
                      <a:r>
                        <a:rPr lang="en-AU" sz="1600" dirty="0" smtClean="0"/>
                        <a:t>pre-ballot</a:t>
                      </a:r>
                      <a:endParaRPr lang="en-AU" sz="1600" dirty="0"/>
                    </a:p>
                  </a:txBody>
                  <a:tcPr marL="115147" marR="115147"/>
                </a:tc>
                <a:tc>
                  <a:txBody>
                    <a:bodyPr/>
                    <a:lstStyle/>
                    <a:p>
                      <a:pPr algn="ctr"/>
                      <a:r>
                        <a:rPr lang="en-AU" sz="1600" dirty="0" smtClean="0"/>
                        <a:t>5 month</a:t>
                      </a:r>
                      <a:br>
                        <a:rPr lang="en-AU" sz="1600" dirty="0" smtClean="0"/>
                      </a:br>
                      <a:r>
                        <a:rPr lang="en-AU" sz="1600" dirty="0" smtClean="0"/>
                        <a:t>FDIS ballot</a:t>
                      </a:r>
                      <a:endParaRPr lang="en-AU" sz="1600" dirty="0"/>
                    </a:p>
                  </a:txBody>
                  <a:tcPr marL="115147" marR="115147"/>
                </a:tc>
                <a:tc>
                  <a:txBody>
                    <a:bodyPr/>
                    <a:lstStyle/>
                    <a:p>
                      <a:pPr algn="ctr"/>
                      <a:r>
                        <a:rPr lang="en-AU" sz="1600" dirty="0" smtClean="0"/>
                        <a:t>Comments</a:t>
                      </a:r>
                      <a:r>
                        <a:rPr lang="en-AU" sz="1600" baseline="0" dirty="0" smtClean="0"/>
                        <a:t> resolved by IEEE</a:t>
                      </a:r>
                      <a:endParaRPr lang="en-AU" sz="1600" dirty="0"/>
                    </a:p>
                  </a:txBody>
                  <a:tcPr marL="115147" marR="115147"/>
                </a:tc>
              </a:tr>
              <a:tr h="351837">
                <a:tc>
                  <a:txBody>
                    <a:bodyPr/>
                    <a:lstStyle/>
                    <a:p>
                      <a:r>
                        <a:rPr lang="en-AU" sz="1600" dirty="0" smtClean="0">
                          <a:latin typeface="+mj-lt"/>
                          <a:cs typeface="Arial" panose="020B0604020202020204" pitchFamily="34" charset="0"/>
                        </a:rPr>
                        <a:t>802.1AEbw</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Jan 2014</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Feb 2015</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Apr</a:t>
                      </a:r>
                      <a:r>
                        <a:rPr lang="en-AU" sz="1600" b="1" baseline="0" dirty="0" smtClean="0">
                          <a:solidFill>
                            <a:srgbClr val="00B050"/>
                          </a:solidFill>
                        </a:rPr>
                        <a:t> 2015</a:t>
                      </a:r>
                    </a:p>
                  </a:txBody>
                  <a:tcPr marL="115147" marR="115147"/>
                </a:tc>
              </a:tr>
              <a:tr h="351837">
                <a:tc>
                  <a:txBody>
                    <a:bodyPr/>
                    <a:lstStyle/>
                    <a:p>
                      <a:r>
                        <a:rPr lang="en-AU" sz="1600" dirty="0" smtClean="0">
                          <a:latin typeface="+mj-lt"/>
                          <a:cs typeface="Arial" panose="020B0604020202020204" pitchFamily="34" charset="0"/>
                        </a:rPr>
                        <a:t>802.1AEbn</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Jan 2014</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Feb 2015</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Apr</a:t>
                      </a:r>
                      <a:r>
                        <a:rPr lang="en-AU" sz="1600" b="1" baseline="0" dirty="0" smtClean="0">
                          <a:solidFill>
                            <a:srgbClr val="00B050"/>
                          </a:solidFill>
                        </a:rPr>
                        <a:t> 2015</a:t>
                      </a:r>
                    </a:p>
                  </a:txBody>
                  <a:tcPr marL="115147" marR="115147"/>
                </a:tc>
              </a:tr>
              <a:tr h="351837">
                <a:tc>
                  <a:txBody>
                    <a:bodyPr/>
                    <a:lstStyle/>
                    <a:p>
                      <a:r>
                        <a:rPr lang="en-AU" sz="1600" dirty="0" smtClean="0">
                          <a:latin typeface="+mj-lt"/>
                          <a:cs typeface="Arial" panose="020B0604020202020204" pitchFamily="34" charset="0"/>
                        </a:rPr>
                        <a:t>802.3.1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Oct 2014</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Jun 2015</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Apr</a:t>
                      </a:r>
                      <a:r>
                        <a:rPr lang="en-AU" sz="1600" b="1" baseline="0" dirty="0" smtClean="0">
                          <a:solidFill>
                            <a:srgbClr val="00B050"/>
                          </a:solidFill>
                        </a:rPr>
                        <a:t> 2015</a:t>
                      </a:r>
                    </a:p>
                  </a:txBody>
                  <a:tcPr marL="115147" marR="115147"/>
                </a:tc>
              </a:tr>
              <a:tr h="351837">
                <a:tc>
                  <a:txBody>
                    <a:bodyPr/>
                    <a:lstStyle/>
                    <a:p>
                      <a:r>
                        <a:rPr lang="en-AU" sz="1600" dirty="0" smtClean="0">
                          <a:latin typeface="+mj-lt"/>
                          <a:cs typeface="Arial" panose="020B0604020202020204" pitchFamily="34" charset="0"/>
                        </a:rPr>
                        <a:t>802.11ac</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Sep 2014</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Jul 2015</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Jul </a:t>
                      </a:r>
                      <a:r>
                        <a:rPr lang="en-AU" sz="1600" b="1" baseline="0" dirty="0" smtClean="0">
                          <a:solidFill>
                            <a:srgbClr val="00B050"/>
                          </a:solidFill>
                        </a:rPr>
                        <a:t>2015</a:t>
                      </a:r>
                    </a:p>
                  </a:txBody>
                  <a:tcPr marL="115147" marR="115147"/>
                </a:tc>
              </a:tr>
              <a:tr h="351837">
                <a:tc>
                  <a:txBody>
                    <a:bodyPr/>
                    <a:lstStyle/>
                    <a:p>
                      <a:r>
                        <a:rPr lang="en-AU" sz="1600" dirty="0" smtClean="0">
                          <a:latin typeface="+mj-lt"/>
                          <a:cs typeface="Arial" panose="020B0604020202020204" pitchFamily="34" charset="0"/>
                        </a:rPr>
                        <a:t>802.11af</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Sep 2014</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Jul 2015</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Jul </a:t>
                      </a:r>
                      <a:r>
                        <a:rPr lang="en-AU" sz="1600" b="1" baseline="0" dirty="0" smtClean="0">
                          <a:solidFill>
                            <a:srgbClr val="00B050"/>
                          </a:solidFill>
                        </a:rPr>
                        <a:t>2015</a:t>
                      </a:r>
                    </a:p>
                  </a:txBody>
                  <a:tcPr marL="115147" marR="115147"/>
                </a:tc>
              </a:tr>
              <a:tr h="351837">
                <a:tc>
                  <a:txBody>
                    <a:bodyPr/>
                    <a:lstStyle/>
                    <a:p>
                      <a:r>
                        <a:rPr lang="en-AU" sz="1600" dirty="0" smtClean="0">
                          <a:latin typeface="+mj-lt"/>
                          <a:cs typeface="Arial" panose="020B0604020202020204" pitchFamily="34" charset="0"/>
                        </a:rPr>
                        <a:t>802.1AX</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May 2015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Nov 2015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Not required</a:t>
                      </a:r>
                    </a:p>
                  </a:txBody>
                  <a:tcPr marL="115147" marR="115147"/>
                </a:tc>
              </a:tr>
              <a:tr h="351837">
                <a:tc>
                  <a:txBody>
                    <a:bodyPr/>
                    <a:lstStyle/>
                    <a:p>
                      <a:r>
                        <a:rPr lang="en-AU" sz="1600" dirty="0" smtClean="0"/>
                        <a:t>802</a:t>
                      </a:r>
                      <a:endParaRPr lang="en-AU" sz="1600" dirty="0">
                        <a:latin typeface="+mj-lt"/>
                        <a:cs typeface="Arial" panose="020B0604020202020204" pitchFamily="34" charset="0"/>
                      </a:endParaRPr>
                    </a:p>
                  </a:txBody>
                  <a:tcPr marL="115147" marR="115147"/>
                </a:tc>
                <a:tc>
                  <a:txBody>
                    <a:bodyPr/>
                    <a:lstStyle/>
                    <a:p>
                      <a:pPr algn="ctr"/>
                      <a:r>
                        <a:rPr lang="en-AU" sz="1600" b="1" kern="1200" dirty="0" smtClean="0">
                          <a:solidFill>
                            <a:srgbClr val="00B050"/>
                          </a:solidFill>
                        </a:rPr>
                        <a:t>Oct 2014</a:t>
                      </a:r>
                      <a:endParaRPr lang="en-AU" sz="1600" b="1" kern="1200" dirty="0">
                        <a:solidFill>
                          <a:srgbClr val="00B050"/>
                        </a:solidFill>
                        <a:latin typeface="+mn-lt"/>
                        <a:ea typeface="+mn-ea"/>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latin typeface="+mj-lt"/>
                        </a:rPr>
                        <a:t>2</a:t>
                      </a:r>
                      <a:r>
                        <a:rPr lang="en-AU" sz="1600" b="1" baseline="0" dirty="0" smtClean="0">
                          <a:solidFill>
                            <a:srgbClr val="00B050"/>
                          </a:solidFill>
                          <a:latin typeface="+mj-lt"/>
                        </a:rPr>
                        <a:t> Nov 2015</a:t>
                      </a:r>
                      <a:endParaRPr lang="en-AU" sz="1600" b="1" dirty="0" smtClean="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rgbClr val="00B050"/>
                          </a:solidFill>
                        </a:rPr>
                        <a:t>Jan 2016</a:t>
                      </a:r>
                      <a:endParaRPr lang="en-AU" sz="1600" b="1" kern="1200" dirty="0" smtClean="0">
                        <a:solidFill>
                          <a:srgbClr val="00B050"/>
                        </a:solidFill>
                        <a:latin typeface="+mn-lt"/>
                        <a:ea typeface="+mn-ea"/>
                        <a:cs typeface="+mn-cs"/>
                      </a:endParaRPr>
                    </a:p>
                  </a:txBody>
                  <a:tcPr marL="115147" marR="115147"/>
                </a:tc>
              </a:tr>
            </a:tbl>
          </a:graphicData>
        </a:graphic>
      </p:graphicFrame>
    </p:spTree>
    <p:extLst>
      <p:ext uri="{BB962C8B-B14F-4D97-AF65-F5344CB8AC3E}">
        <p14:creationId xmlns:p14="http://schemas.microsoft.com/office/powerpoint/2010/main" val="20953115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chemeClr val="accent6"/>
                </a:solidFill>
              </a:rPr>
              <a:t>IEEE 802 has nine standards in the pipeline for ratification under the PSDO</a:t>
            </a:r>
            <a:endParaRPr lang="en-AU" dirty="0">
              <a:solidFill>
                <a:schemeClr val="accent6"/>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78041440"/>
              </p:ext>
            </p:extLst>
          </p:nvPr>
        </p:nvGraphicFramePr>
        <p:xfrm>
          <a:off x="152399" y="1600200"/>
          <a:ext cx="8839200" cy="3815538"/>
        </p:xfrm>
        <a:graphic>
          <a:graphicData uri="http://schemas.openxmlformats.org/drawingml/2006/table">
            <a:tbl>
              <a:tblPr firstRow="1" bandRow="1">
                <a:tableStyleId>{21E4AEA4-8DFA-4A89-87EB-49C32662AFE0}</a:tableStyleId>
              </a:tblPr>
              <a:tblGrid>
                <a:gridCol w="1499508"/>
                <a:gridCol w="1223282"/>
                <a:gridCol w="1223282"/>
                <a:gridCol w="1223282"/>
                <a:gridCol w="1223282"/>
                <a:gridCol w="2446564"/>
              </a:tblGrid>
              <a:tr h="561571">
                <a:tc>
                  <a:txBody>
                    <a:bodyPr/>
                    <a:lstStyle/>
                    <a:p>
                      <a:r>
                        <a:rPr lang="en-AU" sz="1600" dirty="0" smtClean="0"/>
                        <a:t>IEEE 802</a:t>
                      </a:r>
                      <a:br>
                        <a:rPr lang="en-AU" sz="1600" dirty="0" smtClean="0"/>
                      </a:br>
                      <a:r>
                        <a:rPr lang="en-AU" sz="1600" dirty="0" smtClean="0"/>
                        <a:t>standard</a:t>
                      </a:r>
                      <a:endParaRPr lang="en-AU" sz="1600" dirty="0"/>
                    </a:p>
                  </a:txBody>
                  <a:tcPr marL="115147" marR="115147"/>
                </a:tc>
                <a:tc gridSpan="2">
                  <a:txBody>
                    <a:bodyPr/>
                    <a:lstStyle/>
                    <a:p>
                      <a:pPr algn="ctr"/>
                      <a:r>
                        <a:rPr lang="en-AU" sz="1600" dirty="0" smtClean="0"/>
                        <a:t>60 day</a:t>
                      </a:r>
                      <a:br>
                        <a:rPr lang="en-AU" sz="1600" dirty="0" smtClean="0"/>
                      </a:br>
                      <a:r>
                        <a:rPr lang="en-AU" sz="1600" dirty="0" smtClean="0"/>
                        <a:t>pre-ballot</a:t>
                      </a:r>
                      <a:endParaRPr lang="en-AU" sz="1600" dirty="0"/>
                    </a:p>
                  </a:txBody>
                  <a:tcPr marL="115147" marR="115147"/>
                </a:tc>
                <a:tc hMerge="1">
                  <a:txBody>
                    <a:bodyPr/>
                    <a:lstStyle/>
                    <a:p>
                      <a:endParaRPr lang="en-AU"/>
                    </a:p>
                  </a:txBody>
                  <a:tcPr/>
                </a:tc>
                <a:tc gridSpan="2">
                  <a:txBody>
                    <a:bodyPr/>
                    <a:lstStyle/>
                    <a:p>
                      <a:pPr algn="ctr"/>
                      <a:r>
                        <a:rPr lang="en-AU" sz="1600" dirty="0" smtClean="0"/>
                        <a:t>5 month</a:t>
                      </a:r>
                      <a:br>
                        <a:rPr lang="en-AU" sz="1600" dirty="0" smtClean="0"/>
                      </a:br>
                      <a:r>
                        <a:rPr lang="en-AU" sz="1600" dirty="0" smtClean="0"/>
                        <a:t>FDIS ballot</a:t>
                      </a:r>
                      <a:endParaRPr lang="en-AU" sz="1600" dirty="0"/>
                    </a:p>
                  </a:txBody>
                  <a:tcPr marL="115147" marR="115147"/>
                </a:tc>
                <a:tc hMerge="1">
                  <a:txBody>
                    <a:bodyPr/>
                    <a:lstStyle/>
                    <a:p>
                      <a:endParaRPr lang="en-AU"/>
                    </a:p>
                  </a:txBody>
                  <a:tcPr/>
                </a:tc>
                <a:tc>
                  <a:txBody>
                    <a:bodyPr/>
                    <a:lstStyle/>
                    <a:p>
                      <a:pPr algn="ctr"/>
                      <a:r>
                        <a:rPr lang="en-AU" sz="1600" dirty="0" smtClean="0"/>
                        <a:t>Comments</a:t>
                      </a:r>
                      <a:r>
                        <a:rPr lang="en-AU" sz="1600" baseline="0" dirty="0" smtClean="0"/>
                        <a:t> resolved</a:t>
                      </a:r>
                      <a:endParaRPr lang="en-AU" sz="1600" dirty="0"/>
                    </a:p>
                  </a:txBody>
                  <a:tcPr marL="115147" marR="115147"/>
                </a:tc>
              </a:tr>
              <a:tr h="359602">
                <a:tc>
                  <a:txBody>
                    <a:bodyPr/>
                    <a:lstStyle/>
                    <a:p>
                      <a:r>
                        <a:rPr lang="en-AU" sz="1600" dirty="0" smtClean="0"/>
                        <a:t>802.1Xbx</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rgbClr val="00B050"/>
                          </a:solidFill>
                        </a:rPr>
                        <a:t>Passed</a:t>
                      </a:r>
                      <a:endParaRPr lang="en-AU" sz="1600" b="1" dirty="0" smtClean="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19 Mar 15</a:t>
                      </a:r>
                      <a:endParaRPr lang="en-AU" sz="1600" b="1" dirty="0" smtClean="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latin typeface="+mn-lt"/>
                        </a:rPr>
                        <a:t>Passed</a:t>
                      </a:r>
                      <a:endParaRPr lang="en-AU" sz="1600" b="1" dirty="0" smtClean="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latin typeface="+mj-lt"/>
                        </a:rPr>
                        <a:t>24</a:t>
                      </a:r>
                      <a:r>
                        <a:rPr lang="en-AU" sz="1600" b="1" baseline="0" dirty="0" smtClean="0">
                          <a:solidFill>
                            <a:srgbClr val="00B050"/>
                          </a:solidFill>
                          <a:latin typeface="+mj-lt"/>
                        </a:rPr>
                        <a:t> Dec 15</a:t>
                      </a:r>
                      <a:endParaRPr lang="en-AU" sz="1600" b="1" dirty="0" smtClean="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rPr>
                        <a:t>Approval</a:t>
                      </a:r>
                      <a:r>
                        <a:rPr lang="en-AU" sz="1600" b="1" baseline="0" dirty="0" smtClean="0">
                          <a:solidFill>
                            <a:schemeClr val="accent6"/>
                          </a:solidFill>
                        </a:rPr>
                        <a:t> in Mar 16</a:t>
                      </a:r>
                      <a:endParaRPr lang="en-AU" sz="1600" b="1" dirty="0" smtClean="0">
                        <a:solidFill>
                          <a:schemeClr val="accent6"/>
                        </a:solidFill>
                        <a:latin typeface="+mj-lt"/>
                      </a:endParaRPr>
                    </a:p>
                  </a:txBody>
                  <a:tcPr marL="115147" marR="115147"/>
                </a:tc>
              </a:tr>
              <a:tr h="359602">
                <a:tc>
                  <a:txBody>
                    <a:bodyPr/>
                    <a:lstStyle/>
                    <a:p>
                      <a:r>
                        <a:rPr lang="en-AU" sz="1600" dirty="0" smtClean="0"/>
                        <a:t>802.1Q-Rev</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rgbClr val="00B050"/>
                          </a:solidFill>
                        </a:rPr>
                        <a:t>Passed</a:t>
                      </a:r>
                      <a:endParaRPr lang="en-AU" sz="1600" b="1" dirty="0" smtClean="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13 Mar 15</a:t>
                      </a:r>
                      <a:endParaRPr lang="en-AU" sz="1600" b="1" dirty="0" smtClean="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latin typeface="+mn-lt"/>
                        </a:rPr>
                        <a:t>Passed</a:t>
                      </a:r>
                      <a:endParaRPr lang="en-AU" sz="1600" b="1" dirty="0" smtClean="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rgbClr val="00B050"/>
                          </a:solidFill>
                          <a:latin typeface="+mn-lt"/>
                          <a:ea typeface="+mn-ea"/>
                          <a:cs typeface="+mn-cs"/>
                        </a:rPr>
                        <a:t>28 Jan</a:t>
                      </a:r>
                      <a:r>
                        <a:rPr lang="en-AU" sz="1600" b="1" kern="1200" baseline="0" dirty="0" smtClean="0">
                          <a:solidFill>
                            <a:srgbClr val="00B050"/>
                          </a:solidFill>
                          <a:latin typeface="+mn-lt"/>
                          <a:ea typeface="+mn-ea"/>
                          <a:cs typeface="+mn-cs"/>
                        </a:rPr>
                        <a:t> 16</a:t>
                      </a:r>
                      <a:endParaRPr lang="en-AU" sz="1600" b="1" kern="1200" dirty="0" smtClean="0">
                        <a:solidFill>
                          <a:srgbClr val="00B050"/>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rPr>
                        <a:t>Discuss</a:t>
                      </a:r>
                      <a:r>
                        <a:rPr lang="en-AU" sz="1600" b="1" baseline="0" dirty="0" smtClean="0">
                          <a:solidFill>
                            <a:schemeClr val="accent6"/>
                          </a:solidFill>
                        </a:rPr>
                        <a:t> in Mar 16</a:t>
                      </a:r>
                      <a:endParaRPr lang="en-AU" sz="1600" b="1" kern="1200" dirty="0" smtClean="0">
                        <a:solidFill>
                          <a:schemeClr val="accent6"/>
                        </a:solidFill>
                        <a:latin typeface="+mn-lt"/>
                        <a:ea typeface="+mn-ea"/>
                        <a:cs typeface="+mn-cs"/>
                      </a:endParaRPr>
                    </a:p>
                  </a:txBody>
                  <a:tcPr marL="115147" marR="115147"/>
                </a:tc>
              </a:tr>
              <a:tr h="359602">
                <a:tc>
                  <a:txBody>
                    <a:bodyPr/>
                    <a:lstStyle/>
                    <a:p>
                      <a:r>
                        <a:rPr lang="en-AU" sz="1600" dirty="0" smtClean="0">
                          <a:latin typeface="+mj-lt"/>
                          <a:cs typeface="Arial" panose="020B0604020202020204" pitchFamily="34" charset="0"/>
                        </a:rPr>
                        <a:t>802.1BA</a:t>
                      </a:r>
                      <a:endParaRPr lang="en-AU" sz="1600" dirty="0">
                        <a:latin typeface="+mj-lt"/>
                        <a:cs typeface="Arial" panose="020B0604020202020204" pitchFamily="34" charset="0"/>
                      </a:endParaRPr>
                    </a:p>
                  </a:txBody>
                  <a:tcPr marL="115147" marR="115147"/>
                </a:tc>
                <a:tc>
                  <a:txBody>
                    <a:bodyPr/>
                    <a:lstStyle/>
                    <a:p>
                      <a:pPr algn="ctr"/>
                      <a:r>
                        <a:rPr lang="en-AU" sz="1600" b="1" kern="1200" dirty="0" smtClean="0">
                          <a:solidFill>
                            <a:srgbClr val="00B050"/>
                          </a:solidFill>
                        </a:rPr>
                        <a:t>Passed</a:t>
                      </a:r>
                      <a:endParaRPr lang="en-AU" sz="1600" b="1" kern="1200" dirty="0">
                        <a:solidFill>
                          <a:srgbClr val="00B050"/>
                        </a:solidFill>
                        <a:latin typeface="+mn-lt"/>
                        <a:ea typeface="+mn-ea"/>
                        <a:cs typeface="Arial" panose="020B0604020202020204" pitchFamily="34" charset="0"/>
                      </a:endParaRPr>
                    </a:p>
                  </a:txBody>
                  <a:tcPr marL="115147" marR="115147"/>
                </a:tc>
                <a:tc>
                  <a:txBody>
                    <a:bodyPr/>
                    <a:lstStyle/>
                    <a:p>
                      <a:pPr algn="ctr"/>
                      <a:r>
                        <a:rPr lang="en-AU" sz="1600" b="1" dirty="0" smtClean="0">
                          <a:solidFill>
                            <a:srgbClr val="00B050"/>
                          </a:solidFill>
                          <a:latin typeface="+mj-lt"/>
                          <a:cs typeface="Arial" panose="020B0604020202020204" pitchFamily="34" charset="0"/>
                        </a:rPr>
                        <a:t>23 Sep 15</a:t>
                      </a:r>
                      <a:endParaRPr lang="en-AU" sz="1600" b="1" dirty="0">
                        <a:solidFill>
                          <a:srgbClr val="00B050"/>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6"/>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6"/>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rgbClr val="00B050"/>
                          </a:solidFill>
                        </a:rPr>
                        <a:t>Sent in Jan 16</a:t>
                      </a:r>
                      <a:endParaRPr lang="en-AU" sz="1600" b="1" kern="1200" dirty="0" smtClean="0">
                        <a:solidFill>
                          <a:srgbClr val="00B050"/>
                        </a:solidFill>
                        <a:latin typeface="+mn-lt"/>
                        <a:ea typeface="+mn-ea"/>
                        <a:cs typeface="+mn-cs"/>
                      </a:endParaRPr>
                    </a:p>
                  </a:txBody>
                  <a:tcPr marL="115147" marR="115147"/>
                </a:tc>
              </a:tr>
              <a:tr h="359602">
                <a:tc>
                  <a:txBody>
                    <a:bodyPr/>
                    <a:lstStyle/>
                    <a:p>
                      <a:r>
                        <a:rPr lang="en-AU" sz="1600" dirty="0" smtClean="0">
                          <a:latin typeface="+mj-lt"/>
                          <a:cs typeface="Arial" panose="020B0604020202020204" pitchFamily="34" charset="0"/>
                        </a:rPr>
                        <a:t>802.1BR</a:t>
                      </a:r>
                      <a:endParaRPr lang="en-AU" sz="1600" dirty="0">
                        <a:latin typeface="+mj-lt"/>
                        <a:cs typeface="Arial" panose="020B0604020202020204" pitchFamily="34" charset="0"/>
                      </a:endParaRPr>
                    </a:p>
                  </a:txBody>
                  <a:tcPr marL="115147" marR="115147"/>
                </a:tc>
                <a:tc>
                  <a:txBody>
                    <a:bodyPr/>
                    <a:lstStyle/>
                    <a:p>
                      <a:pPr algn="ctr"/>
                      <a:r>
                        <a:rPr lang="en-AU" sz="1600" b="1" kern="1200" dirty="0" smtClean="0">
                          <a:solidFill>
                            <a:srgbClr val="00B050"/>
                          </a:solidFill>
                        </a:rPr>
                        <a:t>Passed</a:t>
                      </a:r>
                      <a:endParaRPr lang="en-AU" sz="1600" b="1" kern="1200" dirty="0">
                        <a:solidFill>
                          <a:srgbClr val="00B050"/>
                        </a:solidFill>
                        <a:latin typeface="+mn-lt"/>
                        <a:ea typeface="+mn-ea"/>
                        <a:cs typeface="Arial" panose="020B0604020202020204" pitchFamily="34" charset="0"/>
                      </a:endParaRPr>
                    </a:p>
                  </a:txBody>
                  <a:tcPr marL="115147" marR="115147"/>
                </a:tc>
                <a:tc>
                  <a:txBody>
                    <a:bodyPr/>
                    <a:lstStyle/>
                    <a:p>
                      <a:pPr algn="ctr"/>
                      <a:r>
                        <a:rPr lang="en-AU" sz="1600" b="1" dirty="0" smtClean="0">
                          <a:solidFill>
                            <a:srgbClr val="00B050"/>
                          </a:solidFill>
                          <a:latin typeface="+mj-lt"/>
                          <a:cs typeface="Arial" panose="020B0604020202020204" pitchFamily="34" charset="0"/>
                        </a:rPr>
                        <a:t>23 </a:t>
                      </a:r>
                      <a:r>
                        <a:rPr lang="en-AU" sz="1600" b="1" baseline="0" dirty="0" smtClean="0">
                          <a:solidFill>
                            <a:srgbClr val="00B050"/>
                          </a:solidFill>
                          <a:latin typeface="+mj-lt"/>
                          <a:cs typeface="Arial" panose="020B0604020202020204" pitchFamily="34" charset="0"/>
                        </a:rPr>
                        <a:t>Sep 15</a:t>
                      </a:r>
                      <a:endParaRPr lang="en-AU" sz="1600" b="1" dirty="0">
                        <a:solidFill>
                          <a:srgbClr val="00B050"/>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6"/>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6"/>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rgbClr val="00B050"/>
                          </a:solidFill>
                        </a:rPr>
                        <a:t>Sent in Jan 16</a:t>
                      </a:r>
                      <a:endParaRPr lang="en-AU" sz="1600" b="1" kern="1200" dirty="0" smtClean="0">
                        <a:solidFill>
                          <a:srgbClr val="00B050"/>
                        </a:solidFill>
                        <a:latin typeface="+mn-lt"/>
                        <a:ea typeface="+mn-ea"/>
                        <a:cs typeface="+mn-cs"/>
                      </a:endParaRPr>
                    </a:p>
                  </a:txBody>
                  <a:tcPr marL="115147" marR="115147"/>
                </a:tc>
              </a:tr>
              <a:tr h="359602">
                <a:tc>
                  <a:txBody>
                    <a:bodyPr/>
                    <a:lstStyle/>
                    <a:p>
                      <a:r>
                        <a:rPr lang="en-AU" sz="1600" dirty="0" smtClean="0">
                          <a:latin typeface="+mj-lt"/>
                          <a:cs typeface="Arial" panose="020B0604020202020204" pitchFamily="34" charset="0"/>
                        </a:rPr>
                        <a:t>802.1Qca</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chemeClr val="accent2"/>
                          </a:solidFill>
                          <a:latin typeface="+mj-lt"/>
                          <a:cs typeface="Arial" panose="020B0604020202020204" pitchFamily="34" charset="0"/>
                        </a:rPr>
                        <a:t>Soon</a:t>
                      </a:r>
                      <a:endParaRPr lang="en-AU" sz="1600" b="1" dirty="0">
                        <a:solidFill>
                          <a:schemeClr val="accent2"/>
                        </a:solidFill>
                        <a:latin typeface="+mj-lt"/>
                        <a:cs typeface="Arial" panose="020B0604020202020204" pitchFamily="34" charset="0"/>
                      </a:endParaRPr>
                    </a:p>
                  </a:txBody>
                  <a:tcPr marL="115147" marR="115147"/>
                </a:tc>
                <a:tc>
                  <a:txBody>
                    <a:bodyPr/>
                    <a:lstStyle/>
                    <a:p>
                      <a:pPr algn="ctr"/>
                      <a:r>
                        <a:rPr lang="en-AU" sz="1600" b="1" dirty="0" smtClean="0">
                          <a:solidFill>
                            <a:schemeClr val="accent2"/>
                          </a:solidFill>
                          <a:latin typeface="+mj-lt"/>
                          <a:cs typeface="Arial" panose="020B0604020202020204" pitchFamily="34" charset="0"/>
                        </a:rPr>
                        <a:t>-</a:t>
                      </a:r>
                      <a:endParaRPr lang="en-AU" sz="1600" b="1" dirty="0">
                        <a:solidFill>
                          <a:schemeClr val="accent2"/>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latin typeface="+mj-lt"/>
                        </a:rPr>
                        <a:t>-</a:t>
                      </a:r>
                    </a:p>
                  </a:txBody>
                  <a:tcPr marL="115147" marR="115147"/>
                </a:tc>
              </a:tr>
              <a:tr h="359602">
                <a:tc>
                  <a:txBody>
                    <a:bodyPr/>
                    <a:lstStyle/>
                    <a:p>
                      <a:r>
                        <a:rPr lang="en-AU" sz="1600" dirty="0" smtClean="0"/>
                        <a:t>802.22a</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chemeClr val="accent2"/>
                          </a:solidFill>
                        </a:rPr>
                        <a:t>Closes</a:t>
                      </a:r>
                      <a:endParaRPr lang="en-AU" sz="1600" b="1" dirty="0">
                        <a:solidFill>
                          <a:schemeClr val="accent2"/>
                        </a:solidFill>
                        <a:latin typeface="+mj-lt"/>
                        <a:cs typeface="Arial" panose="020B0604020202020204" pitchFamily="34" charset="0"/>
                      </a:endParaRPr>
                    </a:p>
                  </a:txBody>
                  <a:tcPr marL="0" marR="0"/>
                </a:tc>
                <a:tc>
                  <a:txBody>
                    <a:bodyPr/>
                    <a:lstStyle/>
                    <a:p>
                      <a:pPr algn="ctr"/>
                      <a:r>
                        <a:rPr lang="en-AU" sz="1600" b="1" dirty="0" smtClean="0">
                          <a:solidFill>
                            <a:schemeClr val="accent2"/>
                          </a:solidFill>
                          <a:latin typeface="+mj-lt"/>
                          <a:cs typeface="Arial" panose="020B0604020202020204" pitchFamily="34" charset="0"/>
                        </a:rPr>
                        <a:t>3 Apr 16</a:t>
                      </a:r>
                      <a:endParaRPr lang="en-AU" sz="1600" b="1" dirty="0">
                        <a:solidFill>
                          <a:schemeClr val="accent2"/>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rPr>
                        <a:t>-</a:t>
                      </a:r>
                      <a:endParaRPr lang="en-AU" sz="1600" b="1" dirty="0" smtClean="0">
                        <a:solidFill>
                          <a:schemeClr val="accent2"/>
                        </a:solidFill>
                        <a:latin typeface="+mj-lt"/>
                      </a:endParaRPr>
                    </a:p>
                  </a:txBody>
                  <a:tcPr marL="115147" marR="115147"/>
                </a:tc>
              </a:tr>
              <a:tr h="359602">
                <a:tc>
                  <a:txBody>
                    <a:bodyPr/>
                    <a:lstStyle/>
                    <a:p>
                      <a:r>
                        <a:rPr lang="en-AU" sz="1600" dirty="0" smtClean="0">
                          <a:latin typeface="+mj-lt"/>
                          <a:cs typeface="Arial" panose="020B0604020202020204" pitchFamily="34" charset="0"/>
                        </a:rPr>
                        <a:t>802.22b</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chemeClr val="accent2"/>
                          </a:solidFill>
                        </a:rPr>
                        <a:t>Closes</a:t>
                      </a:r>
                      <a:endParaRPr lang="en-AU" sz="1600" b="1" dirty="0">
                        <a:solidFill>
                          <a:schemeClr val="accent2"/>
                        </a:solidFill>
                        <a:latin typeface="+mj-lt"/>
                        <a:cs typeface="Arial" panose="020B0604020202020204" pitchFamily="34" charset="0"/>
                      </a:endParaRPr>
                    </a:p>
                  </a:txBody>
                  <a:tcPr marL="0" marR="0"/>
                </a:tc>
                <a:tc>
                  <a:txBody>
                    <a:bodyPr/>
                    <a:lstStyle/>
                    <a:p>
                      <a:pPr algn="ctr"/>
                      <a:r>
                        <a:rPr lang="en-AU" sz="1600" b="1" dirty="0" smtClean="0">
                          <a:solidFill>
                            <a:schemeClr val="accent2"/>
                          </a:solidFill>
                          <a:latin typeface="+mj-lt"/>
                          <a:cs typeface="Arial" panose="020B0604020202020204" pitchFamily="34" charset="0"/>
                        </a:rPr>
                        <a:t>3 Apr 16</a:t>
                      </a:r>
                      <a:endParaRPr lang="en-AU" sz="1600" b="1" dirty="0">
                        <a:solidFill>
                          <a:schemeClr val="accent2"/>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1" dirty="0" smtClean="0">
                        <a:solidFill>
                          <a:schemeClr val="accent2"/>
                        </a:solidFill>
                        <a:latin typeface="+mj-lt"/>
                      </a:endParaRPr>
                    </a:p>
                  </a:txBody>
                  <a:tcPr marL="115147" marR="115147"/>
                </a:tc>
              </a:tr>
              <a:tr h="359602">
                <a:tc>
                  <a:txBody>
                    <a:bodyPr/>
                    <a:lstStyle/>
                    <a:p>
                      <a:r>
                        <a:rPr lang="en-AU" sz="1600" dirty="0" smtClean="0">
                          <a:latin typeface="+mj-lt"/>
                          <a:cs typeface="Arial" panose="020B0604020202020204" pitchFamily="34" charset="0"/>
                        </a:rPr>
                        <a:t>802.3bx</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chemeClr val="accent2"/>
                          </a:solidFill>
                          <a:latin typeface="+mj-lt"/>
                          <a:cs typeface="Arial" panose="020B0604020202020204" pitchFamily="34" charset="0"/>
                        </a:rPr>
                        <a:t>Soon</a:t>
                      </a:r>
                      <a:endParaRPr lang="en-AU" sz="1600" b="1" dirty="0">
                        <a:solidFill>
                          <a:schemeClr val="accent2"/>
                        </a:solidFill>
                        <a:latin typeface="+mj-lt"/>
                        <a:cs typeface="Arial" panose="020B0604020202020204" pitchFamily="34" charset="0"/>
                      </a:endParaRPr>
                    </a:p>
                  </a:txBody>
                  <a:tcPr marL="115147" marR="115147"/>
                </a:tc>
                <a:tc>
                  <a:txBody>
                    <a:bodyPr/>
                    <a:lstStyle/>
                    <a:p>
                      <a:pPr algn="ctr"/>
                      <a:r>
                        <a:rPr lang="en-AU" sz="1600" b="1" dirty="0" smtClean="0">
                          <a:solidFill>
                            <a:schemeClr val="accent2"/>
                          </a:solidFill>
                          <a:latin typeface="+mj-lt"/>
                          <a:cs typeface="Arial" panose="020B0604020202020204" pitchFamily="34" charset="0"/>
                        </a:rPr>
                        <a:t>-</a:t>
                      </a:r>
                      <a:endParaRPr lang="en-AU" sz="1600" b="1" dirty="0">
                        <a:solidFill>
                          <a:schemeClr val="accent2"/>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latin typeface="+mj-lt"/>
                        </a:rPr>
                        <a:t>-</a:t>
                      </a:r>
                    </a:p>
                  </a:txBody>
                  <a:tcPr marL="115147" marR="115147"/>
                </a:tc>
              </a:tr>
              <a:tr h="359602">
                <a:tc>
                  <a:txBody>
                    <a:bodyPr/>
                    <a:lstStyle/>
                    <a:p>
                      <a:r>
                        <a:rPr lang="en-AU" sz="1600" dirty="0" smtClean="0">
                          <a:latin typeface="+mj-lt"/>
                          <a:cs typeface="Arial" panose="020B0604020202020204" pitchFamily="34" charset="0"/>
                        </a:rPr>
                        <a:t>802.3bw</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chemeClr val="accent2"/>
                          </a:solidFill>
                          <a:latin typeface="+mj-lt"/>
                          <a:cs typeface="Arial" panose="020B0604020202020204" pitchFamily="34" charset="0"/>
                        </a:rPr>
                        <a:t>Soon</a:t>
                      </a:r>
                      <a:endParaRPr lang="en-AU" sz="1600" b="1" dirty="0">
                        <a:solidFill>
                          <a:schemeClr val="accent2"/>
                        </a:solidFill>
                        <a:latin typeface="+mj-lt"/>
                        <a:cs typeface="Arial" panose="020B0604020202020204" pitchFamily="34" charset="0"/>
                      </a:endParaRPr>
                    </a:p>
                  </a:txBody>
                  <a:tcPr marL="115147" marR="115147"/>
                </a:tc>
                <a:tc>
                  <a:txBody>
                    <a:bodyPr/>
                    <a:lstStyle/>
                    <a:p>
                      <a:pPr algn="ctr"/>
                      <a:r>
                        <a:rPr lang="en-AU" sz="1600" b="1" dirty="0" smtClean="0">
                          <a:solidFill>
                            <a:schemeClr val="accent2"/>
                          </a:solidFill>
                          <a:latin typeface="+mj-lt"/>
                          <a:cs typeface="Arial" panose="020B0604020202020204" pitchFamily="34" charset="0"/>
                        </a:rPr>
                        <a:t>Mar </a:t>
                      </a:r>
                      <a:r>
                        <a:rPr lang="en-AU" sz="1600" b="1" dirty="0" smtClean="0">
                          <a:solidFill>
                            <a:schemeClr val="accent2"/>
                          </a:solidFill>
                          <a:latin typeface="+mj-lt"/>
                          <a:cs typeface="Arial" panose="020B0604020202020204" pitchFamily="34" charset="0"/>
                        </a:rPr>
                        <a:t>2016</a:t>
                      </a:r>
                      <a:endParaRPr lang="en-AU" sz="1600" b="1" dirty="0">
                        <a:solidFill>
                          <a:schemeClr val="accent2"/>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1" dirty="0" smtClean="0">
                        <a:solidFill>
                          <a:schemeClr val="accent2"/>
                        </a:solidFill>
                        <a:latin typeface="+mj-lt"/>
                      </a:endParaRP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28</a:t>
            </a:fld>
            <a:endParaRPr lang="en-US"/>
          </a:p>
        </p:txBody>
      </p:sp>
    </p:spTree>
    <p:extLst>
      <p:ext uri="{BB962C8B-B14F-4D97-AF65-F5344CB8AC3E}">
        <p14:creationId xmlns:p14="http://schemas.microsoft.com/office/powerpoint/2010/main" val="38888109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7924800" cy="1066800"/>
          </a:xfrm>
        </p:spPr>
        <p:txBody>
          <a:bodyPr/>
          <a:lstStyle/>
          <a:p>
            <a:r>
              <a:rPr lang="en-AU" dirty="0" smtClean="0"/>
              <a:t>IEEE 802.</a:t>
            </a:r>
            <a:r>
              <a:rPr lang="en-GB" dirty="0"/>
              <a:t>1Xbx-2014 </a:t>
            </a:r>
            <a:r>
              <a:rPr lang="en-GB" dirty="0" smtClean="0"/>
              <a:t>FDIS ballot passed with one comment, with resolution approval planned in Mar 16</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29</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a:solidFill>
                  <a:srgbClr val="00B050"/>
                </a:solidFill>
              </a:rPr>
              <a:t>passed &amp; comment responses liaised</a:t>
            </a:r>
          </a:p>
          <a:p>
            <a:pPr lvl="1"/>
            <a:r>
              <a:rPr lang="en-AU" dirty="0" smtClean="0"/>
              <a:t>The </a:t>
            </a:r>
            <a:r>
              <a:rPr lang="en-AU" dirty="0"/>
              <a:t>submission of IEEE 802.1Xbx-2014 </a:t>
            </a:r>
            <a:r>
              <a:rPr lang="en-AU" dirty="0" smtClean="0"/>
              <a:t>after publication under the PSDO was approved by 802 EC in July 2014</a:t>
            </a:r>
          </a:p>
          <a:p>
            <a:pPr lvl="1"/>
            <a:r>
              <a:rPr lang="en-AU" dirty="0" smtClean="0"/>
              <a:t>The </a:t>
            </a:r>
            <a:r>
              <a:rPr lang="en-AU" dirty="0"/>
              <a:t>pre-ballot closed on </a:t>
            </a:r>
            <a:r>
              <a:rPr lang="en-AU" dirty="0" smtClean="0"/>
              <a:t>19 Mar 2015 &amp; passed with a China comment</a:t>
            </a:r>
            <a:endParaRPr lang="en-AU" dirty="0"/>
          </a:p>
          <a:p>
            <a:pPr lvl="2"/>
            <a:r>
              <a:rPr lang="en-AU" dirty="0"/>
              <a:t>Passed </a:t>
            </a:r>
            <a:r>
              <a:rPr lang="en-AU" dirty="0" smtClean="0"/>
              <a:t>9/1/9 </a:t>
            </a:r>
            <a:r>
              <a:rPr lang="en-AU" dirty="0"/>
              <a:t>on need for an ISO </a:t>
            </a:r>
            <a:r>
              <a:rPr lang="en-AU" dirty="0" smtClean="0"/>
              <a:t>standard </a:t>
            </a:r>
            <a:r>
              <a:rPr lang="en-AU" dirty="0"/>
              <a:t>– China NB voted </a:t>
            </a:r>
            <a:r>
              <a:rPr lang="en-AU" dirty="0" smtClean="0"/>
              <a:t>no</a:t>
            </a:r>
            <a:endParaRPr lang="en-AU" dirty="0"/>
          </a:p>
          <a:p>
            <a:pPr lvl="2"/>
            <a:r>
              <a:rPr lang="en-AU" dirty="0"/>
              <a:t>Passed </a:t>
            </a:r>
            <a:r>
              <a:rPr lang="en-AU" dirty="0" smtClean="0"/>
              <a:t>8/1/10 </a:t>
            </a:r>
            <a:r>
              <a:rPr lang="en-AU" dirty="0"/>
              <a:t>on submission to FDIS – China NB voted </a:t>
            </a:r>
            <a:r>
              <a:rPr lang="en-AU" dirty="0" smtClean="0"/>
              <a:t>no</a:t>
            </a:r>
          </a:p>
          <a:p>
            <a:pPr lvl="2"/>
            <a:r>
              <a:rPr lang="en-AU" dirty="0" smtClean="0"/>
              <a:t>802.1 WG responded to the comment in June 2015 (see N16255)</a:t>
            </a:r>
            <a:endParaRPr lang="en-AU" dirty="0"/>
          </a:p>
          <a:p>
            <a:r>
              <a:rPr lang="en-AU" dirty="0" smtClean="0"/>
              <a:t>FDIS </a:t>
            </a:r>
            <a:r>
              <a:rPr lang="en-AU" dirty="0"/>
              <a:t>ballot</a:t>
            </a:r>
            <a:r>
              <a:rPr lang="en-AU" dirty="0" smtClean="0"/>
              <a:t>: </a:t>
            </a:r>
            <a:r>
              <a:rPr lang="en-AU" dirty="0" smtClean="0">
                <a:solidFill>
                  <a:schemeClr val="accent6"/>
                </a:solidFill>
              </a:rPr>
              <a:t>closed 24 Dec 2015 with comment resolution in Mar 2016</a:t>
            </a:r>
          </a:p>
          <a:p>
            <a:pPr lvl="1"/>
            <a:r>
              <a:rPr lang="en-AU" dirty="0" smtClean="0"/>
              <a:t>FDIS ballot closed 24 Dec 2015 </a:t>
            </a:r>
            <a:r>
              <a:rPr lang="en-AU" dirty="0"/>
              <a:t>&amp; passed with a China </a:t>
            </a:r>
            <a:r>
              <a:rPr lang="en-AU" dirty="0" smtClean="0"/>
              <a:t>comment</a:t>
            </a:r>
          </a:p>
          <a:p>
            <a:pPr lvl="2"/>
            <a:r>
              <a:rPr lang="en-AU" dirty="0" smtClean="0"/>
              <a:t>Passed 15/1/18</a:t>
            </a:r>
          </a:p>
          <a:p>
            <a:pPr lvl="2"/>
            <a:r>
              <a:rPr lang="en-AU" dirty="0" smtClean="0"/>
              <a:t>A response is ready for approval in March 2016</a:t>
            </a:r>
          </a:p>
          <a:p>
            <a:pPr lvl="1"/>
            <a:r>
              <a:rPr lang="en-AU" dirty="0" smtClean="0"/>
              <a:t>It </a:t>
            </a:r>
            <a:r>
              <a:rPr lang="en-AU" dirty="0"/>
              <a:t>is likely the </a:t>
            </a:r>
            <a:r>
              <a:rPr lang="en-AU" dirty="0" smtClean="0"/>
              <a:t>standard </a:t>
            </a:r>
            <a:r>
              <a:rPr lang="en-AU" dirty="0"/>
              <a:t>will be known </a:t>
            </a:r>
            <a:r>
              <a:rPr lang="en-AU" dirty="0" smtClean="0"/>
              <a:t>as ISO/IEC/IEEE 8802-1X:2014/Amd1</a:t>
            </a:r>
            <a:endParaRPr lang="en-AU" dirty="0"/>
          </a:p>
        </p:txBody>
      </p:sp>
      <p:graphicFrame>
        <p:nvGraphicFramePr>
          <p:cNvPr id="2" name="Object 1"/>
          <p:cNvGraphicFramePr>
            <a:graphicFrameLocks noChangeAspect="1"/>
          </p:cNvGraphicFramePr>
          <p:nvPr>
            <p:extLst>
              <p:ext uri="{D42A27DB-BD31-4B8C-83A1-F6EECF244321}">
                <p14:modId xmlns:p14="http://schemas.microsoft.com/office/powerpoint/2010/main" val="1183730131"/>
              </p:ext>
            </p:extLst>
          </p:nvPr>
        </p:nvGraphicFramePr>
        <p:xfrm>
          <a:off x="7239000" y="3657600"/>
          <a:ext cx="914400" cy="771525"/>
        </p:xfrm>
        <a:graphic>
          <a:graphicData uri="http://schemas.openxmlformats.org/presentationml/2006/ole">
            <mc:AlternateContent xmlns:mc="http://schemas.openxmlformats.org/markup-compatibility/2006">
              <mc:Choice xmlns:v="urn:schemas-microsoft-com:vml" Requires="v">
                <p:oleObj spid="_x0000_s220308"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7239000" y="3657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6039710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SC will review the official IEEE-SA patent material for pre-PAR groups</a:t>
            </a:r>
            <a:endParaRPr lang="en-AU" dirty="0"/>
          </a:p>
        </p:txBody>
      </p:sp>
      <p:sp>
        <p:nvSpPr>
          <p:cNvPr id="3" name="Content Placeholder 2"/>
          <p:cNvSpPr>
            <a:spLocks noGrp="1"/>
          </p:cNvSpPr>
          <p:nvPr>
            <p:ph idx="1"/>
          </p:nvPr>
        </p:nvSpPr>
        <p:spPr/>
        <p:txBody>
          <a:bodyPr/>
          <a:lstStyle/>
          <a:p>
            <a:pPr lvl="1"/>
            <a:r>
              <a:rPr lang="en-US" altLang="en-US" dirty="0" smtClean="0"/>
              <a:t>All IEEE-SA standards meetings shall be conducted in compliance with all applicable laws, including antitrust and competition laws.</a:t>
            </a:r>
          </a:p>
          <a:p>
            <a:pPr lvl="1"/>
            <a:r>
              <a:rPr lang="en-US" altLang="en-US" dirty="0" smtClean="0"/>
              <a:t>Don’t discuss the interpretation, validity, or essentiality of patents/patent claims. </a:t>
            </a:r>
          </a:p>
          <a:p>
            <a:pPr lvl="1"/>
            <a:r>
              <a:rPr lang="en-US" altLang="en-US" dirty="0" smtClean="0"/>
              <a:t>Don’t discuss specific license rates, terms, or conditions.</a:t>
            </a:r>
          </a:p>
          <a:p>
            <a:pPr lvl="2"/>
            <a:r>
              <a:rPr lang="en-US" altLang="en-US" dirty="0" smtClean="0"/>
              <a:t>Relative costs, including licensing costs of essential patent claims, of different technical approaches may be discussed in standards development meetings. </a:t>
            </a:r>
          </a:p>
          <a:p>
            <a:pPr lvl="3"/>
            <a:r>
              <a:rPr lang="en-GB" altLang="en-US" dirty="0" smtClean="0"/>
              <a:t>Technical considerations remain primary focus</a:t>
            </a:r>
            <a:endParaRPr lang="en-US" altLang="en-US" dirty="0" smtClean="0"/>
          </a:p>
          <a:p>
            <a:pPr lvl="1"/>
            <a:r>
              <a:rPr lang="en-US" altLang="en-US" dirty="0" smtClean="0"/>
              <a:t>Don’t discuss or engage in the fixing of product prices, allocation of customers, or division of sales markets.</a:t>
            </a:r>
          </a:p>
          <a:p>
            <a:pPr lvl="1"/>
            <a:r>
              <a:rPr lang="en-US" altLang="en-US" dirty="0" smtClean="0"/>
              <a:t>Don’t discuss the status or substance of ongoing or threatened litigation.</a:t>
            </a:r>
          </a:p>
          <a:p>
            <a:pPr lvl="1"/>
            <a:r>
              <a:rPr lang="en-US" altLang="en-US" dirty="0" smtClean="0"/>
              <a:t>Don’t be silent if inappropriate topics are discussed… do formally object.</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3</a:t>
            </a:fld>
            <a:endParaRPr lang="en-US"/>
          </a:p>
        </p:txBody>
      </p:sp>
    </p:spTree>
    <p:extLst>
      <p:ext uri="{BB962C8B-B14F-4D97-AF65-F5344CB8AC3E}">
        <p14:creationId xmlns:p14="http://schemas.microsoft.com/office/powerpoint/2010/main" val="53641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has provided a comment during the FDIS on </a:t>
            </a:r>
            <a:r>
              <a:rPr lang="en-AU" dirty="0"/>
              <a:t>IEEE 802.</a:t>
            </a:r>
            <a:r>
              <a:rPr lang="en-GB" dirty="0"/>
              <a:t>1Xbx-2014 </a:t>
            </a:r>
            <a:endParaRPr lang="en-AU" dirty="0"/>
          </a:p>
        </p:txBody>
      </p:sp>
      <p:sp>
        <p:nvSpPr>
          <p:cNvPr id="3" name="Content Placeholder 2"/>
          <p:cNvSpPr>
            <a:spLocks noGrp="1"/>
          </p:cNvSpPr>
          <p:nvPr>
            <p:ph idx="1"/>
          </p:nvPr>
        </p:nvSpPr>
        <p:spPr>
          <a:xfrm>
            <a:off x="685800" y="1752600"/>
            <a:ext cx="7772400" cy="4114800"/>
          </a:xfrm>
        </p:spPr>
        <p:txBody>
          <a:bodyPr/>
          <a:lstStyle/>
          <a:p>
            <a:r>
              <a:rPr lang="en-AU" dirty="0" smtClean="0"/>
              <a:t>China NB comment </a:t>
            </a:r>
          </a:p>
          <a:p>
            <a:pPr lvl="1"/>
            <a:r>
              <a:rPr lang="en-AU" i="1" dirty="0" smtClean="0"/>
              <a:t>ISO/IEC/IEEE 8802-1X: 2013 FDAmd1 is the same as IEEE 802.1XbxTM-2014, it is based on IEEE 802.1X</a:t>
            </a:r>
          </a:p>
          <a:p>
            <a:pPr lvl="1"/>
            <a:r>
              <a:rPr lang="en-AU" i="1" dirty="0" smtClean="0"/>
              <a:t>China has already submitted the comments on IEEE 802.1XbxTM-2014 during its pre-FDIS ballot. Although IEEE 802 provided the response in 6N16255, it still hasn’t resolved Chinese comments</a:t>
            </a:r>
          </a:p>
          <a:p>
            <a:pPr lvl="1"/>
            <a:r>
              <a:rPr lang="en-AU" i="1" dirty="0" smtClean="0"/>
              <a:t>Moreover, many documents distributed in SC6 have already pointed out the existing problems in IEEE 802.1X, such as 6N15613, 6N15662, 6N15523</a:t>
            </a:r>
          </a:p>
          <a:p>
            <a:pPr lvl="1"/>
            <a:r>
              <a:rPr lang="en-AU" i="1" dirty="0" smtClean="0"/>
              <a:t>It is regretful that all these documents didn’t get IEEE’s much attention and reasonable solution. China NB cannot support a standard that hasn’t reasonably solved the above Chinese comments</a:t>
            </a:r>
          </a:p>
          <a:p>
            <a:r>
              <a:rPr lang="en-AU" dirty="0"/>
              <a:t>China NB </a:t>
            </a:r>
            <a:r>
              <a:rPr lang="en-AU" dirty="0" smtClean="0"/>
              <a:t>proposed change</a:t>
            </a:r>
          </a:p>
          <a:p>
            <a:pPr lvl="1"/>
            <a:r>
              <a:rPr lang="en-AU" i="1" dirty="0" smtClean="0"/>
              <a:t>Reasonably </a:t>
            </a:r>
            <a:r>
              <a:rPr lang="en-AU" i="1" dirty="0"/>
              <a:t>resolve Chinese </a:t>
            </a:r>
            <a:r>
              <a:rPr lang="en-AU" i="1" dirty="0" smtClean="0"/>
              <a:t>comments</a:t>
            </a:r>
          </a:p>
          <a:p>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30</a:t>
            </a:fld>
            <a:endParaRPr lang="en-US"/>
          </a:p>
        </p:txBody>
      </p:sp>
    </p:spTree>
    <p:extLst>
      <p:ext uri="{BB962C8B-B14F-4D97-AF65-F5344CB8AC3E}">
        <p14:creationId xmlns:p14="http://schemas.microsoft.com/office/powerpoint/2010/main" val="16472297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The SC will approve the response to the China NB comment on IEEE 802.</a:t>
            </a:r>
            <a:r>
              <a:rPr lang="en-GB" dirty="0" smtClean="0"/>
              <a:t>1Xbx-2014 </a:t>
            </a:r>
            <a:endParaRPr lang="en-AU" dirty="0"/>
          </a:p>
        </p:txBody>
      </p:sp>
      <p:sp>
        <p:nvSpPr>
          <p:cNvPr id="8" name="Content Placeholder 7"/>
          <p:cNvSpPr>
            <a:spLocks noGrp="1"/>
          </p:cNvSpPr>
          <p:nvPr>
            <p:ph idx="1"/>
          </p:nvPr>
        </p:nvSpPr>
        <p:spPr>
          <a:xfrm>
            <a:off x="685800" y="1371600"/>
            <a:ext cx="7772400" cy="4114800"/>
          </a:xfrm>
        </p:spPr>
        <p:txBody>
          <a:bodyPr/>
          <a:lstStyle/>
          <a:p>
            <a:r>
              <a:rPr lang="en-US" dirty="0" smtClean="0"/>
              <a:t>Proposed </a:t>
            </a:r>
            <a:r>
              <a:rPr lang="en-US" dirty="0" smtClean="0">
                <a:hlinkClick r:id="rId2"/>
              </a:rPr>
              <a:t>response </a:t>
            </a:r>
            <a:r>
              <a:rPr lang="en-US" dirty="0" smtClean="0"/>
              <a:t>(to be considered </a:t>
            </a:r>
            <a:r>
              <a:rPr lang="en-US" dirty="0" smtClean="0"/>
              <a:t>by 802.1 at </a:t>
            </a:r>
            <a:r>
              <a:rPr lang="en-US" dirty="0" smtClean="0"/>
              <a:t>March </a:t>
            </a:r>
            <a:r>
              <a:rPr lang="en-US" dirty="0" smtClean="0"/>
              <a:t>plenary)</a:t>
            </a:r>
            <a:endParaRPr lang="en-US" dirty="0" smtClean="0"/>
          </a:p>
          <a:p>
            <a:pPr lvl="1"/>
            <a:r>
              <a:rPr lang="en-US" i="1" dirty="0" smtClean="0"/>
              <a:t>IEEE 802 has given the China NB comments much attention and has previously responded to the comments provided during the pre-FDIS ballot (6N16255). IEEE 802.1 WG has not received corroborating technical information to be able determine if any additional action is appropriate.</a:t>
            </a:r>
          </a:p>
          <a:p>
            <a:pPr lvl="1"/>
            <a:r>
              <a:rPr lang="en-US" i="1" dirty="0" smtClean="0"/>
              <a:t>In the past, the China NB has alleged that man-in-the-middle (and other) attacks are possible, however the technical details of such an attack (or the attack being demonstrated) have still not been supplied by the China NB to IEEE 802 experts for review and discussion.  In the absence of technical substantiation of the claims IEEE 802.1X cannot be updated.</a:t>
            </a:r>
          </a:p>
          <a:p>
            <a:pPr lvl="1"/>
            <a:r>
              <a:rPr lang="en-US" i="1" dirty="0" smtClean="0"/>
              <a:t>China NB Comment 2 on the pre-FDIS ballot requested that the references be updated. This was addressed in IEEE 802.1Xbx-2014. Reference updates will continue to be part of the regular maintenance process for IEEE 802.1X in the IEEE 802.1 WG as per the PSDO agreement.  Additional updates will be incorporated in the IEEE 802.1Xck amendment (current work in progress).</a:t>
            </a:r>
            <a:endParaRPr lang="en-US" i="1"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31</a:t>
            </a:fld>
            <a:endParaRPr lang="en-US"/>
          </a:p>
        </p:txBody>
      </p:sp>
    </p:spTree>
    <p:extLst>
      <p:ext uri="{BB962C8B-B14F-4D97-AF65-F5344CB8AC3E}">
        <p14:creationId xmlns:p14="http://schemas.microsoft.com/office/powerpoint/2010/main" val="40881805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7848600" cy="1066800"/>
          </a:xfrm>
        </p:spPr>
        <p:txBody>
          <a:bodyPr/>
          <a:lstStyle/>
          <a:p>
            <a:pPr eaLnBrk="1" fontAlgn="auto" hangingPunct="1">
              <a:spcBef>
                <a:spcPts val="0"/>
              </a:spcBef>
              <a:spcAft>
                <a:spcPts val="0"/>
              </a:spcAft>
              <a:defRPr/>
            </a:pPr>
            <a:r>
              <a:rPr lang="en-AU" dirty="0"/>
              <a:t>IEEE 802.</a:t>
            </a:r>
            <a:r>
              <a:rPr lang="en-GB" dirty="0" smtClean="0"/>
              <a:t>1Q-Rev-2014 FDIS ballot </a:t>
            </a:r>
            <a:r>
              <a:rPr lang="en-AU" dirty="0" smtClean="0"/>
              <a:t>passed with one negative comment requiring resolution</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32</a:t>
            </a:fld>
            <a:endParaRPr lang="en-US"/>
          </a:p>
        </p:txBody>
      </p:sp>
      <p:sp>
        <p:nvSpPr>
          <p:cNvPr id="10" name="Content Placeholder 9"/>
          <p:cNvSpPr>
            <a:spLocks noGrp="1"/>
          </p:cNvSpPr>
          <p:nvPr>
            <p:ph idx="1"/>
          </p:nvPr>
        </p:nvSpPr>
        <p:spPr/>
        <p:txBody>
          <a:bodyPr/>
          <a:lstStyle/>
          <a:p>
            <a:r>
              <a:rPr lang="en-AU" dirty="0"/>
              <a:t>60 day pre-ballot: </a:t>
            </a:r>
            <a:r>
              <a:rPr lang="en-AU" dirty="0">
                <a:solidFill>
                  <a:srgbClr val="00B050"/>
                </a:solidFill>
              </a:rPr>
              <a:t>passed &amp; comment responses liaised</a:t>
            </a:r>
            <a:endParaRPr lang="en-AU" dirty="0">
              <a:solidFill>
                <a:schemeClr val="accent2"/>
              </a:solidFill>
            </a:endParaRPr>
          </a:p>
          <a:p>
            <a:pPr lvl="1"/>
            <a:r>
              <a:rPr lang="en-AU" dirty="0" smtClean="0"/>
              <a:t>IEEE </a:t>
            </a:r>
            <a:r>
              <a:rPr lang="en-AU" dirty="0"/>
              <a:t>802.1Q-Rev-2014 has been published and </a:t>
            </a:r>
            <a:r>
              <a:rPr lang="en-AU" dirty="0" smtClean="0"/>
              <a:t>was submitted </a:t>
            </a:r>
            <a:r>
              <a:rPr lang="en-AU" dirty="0"/>
              <a:t>to SC 6 </a:t>
            </a:r>
            <a:r>
              <a:rPr lang="en-AU" dirty="0" smtClean="0"/>
              <a:t>for </a:t>
            </a:r>
            <a:r>
              <a:rPr lang="en-AU" dirty="0"/>
              <a:t>the 60 day </a:t>
            </a:r>
            <a:r>
              <a:rPr lang="en-AU" dirty="0" smtClean="0"/>
              <a:t>ballot, which passed (11/116) on </a:t>
            </a:r>
            <a:r>
              <a:rPr lang="en-AU" dirty="0"/>
              <a:t>2</a:t>
            </a:r>
            <a:r>
              <a:rPr lang="en-AU" dirty="0" smtClean="0"/>
              <a:t>3 Mar 2015</a:t>
            </a:r>
            <a:endParaRPr lang="en-AU" dirty="0"/>
          </a:p>
          <a:p>
            <a:pPr lvl="2"/>
            <a:r>
              <a:rPr lang="en-AU" dirty="0" smtClean="0"/>
              <a:t>A </a:t>
            </a:r>
            <a:r>
              <a:rPr lang="en-AU" dirty="0"/>
              <a:t>comment was received from China NB (see </a:t>
            </a:r>
            <a:r>
              <a:rPr lang="en-AU" dirty="0" smtClean="0"/>
              <a:t>N16135)</a:t>
            </a:r>
          </a:p>
          <a:p>
            <a:pPr lvl="1"/>
            <a:r>
              <a:rPr lang="en-AU" dirty="0"/>
              <a:t>802.1 WG responded to the comment in June </a:t>
            </a:r>
            <a:r>
              <a:rPr lang="en-AU" dirty="0" smtClean="0"/>
              <a:t>2015</a:t>
            </a:r>
          </a:p>
          <a:p>
            <a:pPr lvl="2"/>
            <a:r>
              <a:rPr lang="en-AU" dirty="0"/>
              <a:t>See </a:t>
            </a:r>
            <a:r>
              <a:rPr lang="en-AU" dirty="0" smtClean="0"/>
              <a:t>N16255 (embedded on slide for </a:t>
            </a:r>
            <a:r>
              <a:rPr lang="en-AU" dirty="0"/>
              <a:t>IEEE 802.</a:t>
            </a:r>
            <a:r>
              <a:rPr lang="en-GB" dirty="0" smtClean="0"/>
              <a:t>1Xbx-2014)</a:t>
            </a:r>
            <a:endParaRPr lang="en-AU" dirty="0"/>
          </a:p>
          <a:p>
            <a:r>
              <a:rPr lang="en-AU" dirty="0" smtClean="0"/>
              <a:t>FDIS </a:t>
            </a:r>
            <a:r>
              <a:rPr lang="en-AU" dirty="0"/>
              <a:t>ballot</a:t>
            </a:r>
            <a:r>
              <a:rPr lang="en-AU" dirty="0" smtClean="0"/>
              <a:t>: </a:t>
            </a:r>
            <a:r>
              <a:rPr lang="en-AU" dirty="0">
                <a:solidFill>
                  <a:srgbClr val="00B050"/>
                </a:solidFill>
              </a:rPr>
              <a:t>passed </a:t>
            </a:r>
            <a:r>
              <a:rPr lang="en-AU" dirty="0">
                <a:solidFill>
                  <a:schemeClr val="accent6"/>
                </a:solidFill>
              </a:rPr>
              <a:t>&amp; </a:t>
            </a:r>
            <a:r>
              <a:rPr lang="en-AU" dirty="0" smtClean="0">
                <a:solidFill>
                  <a:schemeClr val="accent6"/>
                </a:solidFill>
              </a:rPr>
              <a:t>a comment response is required</a:t>
            </a:r>
            <a:endParaRPr lang="en-AU" dirty="0">
              <a:solidFill>
                <a:schemeClr val="accent6"/>
              </a:solidFill>
            </a:endParaRPr>
          </a:p>
          <a:p>
            <a:pPr lvl="1"/>
            <a:r>
              <a:rPr lang="en-AU" dirty="0" smtClean="0"/>
              <a:t>FDIS </a:t>
            </a:r>
            <a:r>
              <a:rPr lang="en-AU" dirty="0"/>
              <a:t>ballot </a:t>
            </a:r>
            <a:r>
              <a:rPr lang="en-AU" dirty="0" smtClean="0"/>
              <a:t>passed on 28 </a:t>
            </a:r>
            <a:r>
              <a:rPr lang="en-AU" dirty="0"/>
              <a:t>Jan </a:t>
            </a:r>
            <a:r>
              <a:rPr lang="en-AU" dirty="0" smtClean="0"/>
              <a:t>2016</a:t>
            </a:r>
          </a:p>
          <a:p>
            <a:pPr lvl="2"/>
            <a:r>
              <a:rPr lang="en-AU" dirty="0" smtClean="0"/>
              <a:t>Passed 15/1/20 - </a:t>
            </a:r>
            <a:r>
              <a:rPr lang="en-AU" dirty="0"/>
              <a:t>China NB voted </a:t>
            </a:r>
            <a:r>
              <a:rPr lang="en-AU" dirty="0" smtClean="0"/>
              <a:t>no and commented (see N16377)</a:t>
            </a:r>
          </a:p>
          <a:p>
            <a:pPr lvl="1"/>
            <a:r>
              <a:rPr lang="en-AU" dirty="0" smtClean="0"/>
              <a:t>Comment resolution will occur in Macau</a:t>
            </a:r>
          </a:p>
          <a:p>
            <a:pPr lvl="2"/>
            <a:r>
              <a:rPr lang="en-AU" dirty="0" smtClean="0"/>
              <a:t>Preliminary proposal in following pages</a:t>
            </a:r>
          </a:p>
          <a:p>
            <a:pPr lvl="1"/>
            <a:r>
              <a:rPr lang="en-AU" dirty="0" smtClean="0"/>
              <a:t>It will probably be called ISO/IEC/IEEE 8802-1Q:2015</a:t>
            </a:r>
          </a:p>
          <a:p>
            <a:endParaRPr lang="en-AU" dirty="0">
              <a:solidFill>
                <a:srgbClr val="FF0000"/>
              </a:solidFill>
            </a:endParaRPr>
          </a:p>
        </p:txBody>
      </p:sp>
    </p:spTree>
    <p:extLst>
      <p:ext uri="{BB962C8B-B14F-4D97-AF65-F5344CB8AC3E}">
        <p14:creationId xmlns:p14="http://schemas.microsoft.com/office/powerpoint/2010/main" val="16580603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has provided a comment during the FDIS on IEEE 802.</a:t>
            </a:r>
            <a:r>
              <a:rPr lang="en-GB" dirty="0"/>
              <a:t>1Q-Rev-2014 </a:t>
            </a:r>
            <a:endParaRPr lang="en-AU" dirty="0"/>
          </a:p>
        </p:txBody>
      </p:sp>
      <p:sp>
        <p:nvSpPr>
          <p:cNvPr id="3" name="Content Placeholder 2"/>
          <p:cNvSpPr>
            <a:spLocks noGrp="1"/>
          </p:cNvSpPr>
          <p:nvPr>
            <p:ph idx="1"/>
          </p:nvPr>
        </p:nvSpPr>
        <p:spPr>
          <a:xfrm>
            <a:off x="685800" y="1752600"/>
            <a:ext cx="7772400" cy="4114800"/>
          </a:xfrm>
        </p:spPr>
        <p:txBody>
          <a:bodyPr/>
          <a:lstStyle/>
          <a:p>
            <a:r>
              <a:rPr lang="en-AU" dirty="0" smtClean="0"/>
              <a:t>China NB comment </a:t>
            </a:r>
          </a:p>
          <a:p>
            <a:pPr lvl="1"/>
            <a:r>
              <a:rPr lang="en-AU" i="1" dirty="0"/>
              <a:t>ISO/IEC/IEEE 8802-1Q is based on IEEE </a:t>
            </a:r>
            <a:r>
              <a:rPr lang="en-AU" i="1" dirty="0" smtClean="0"/>
              <a:t>802.1X. China </a:t>
            </a:r>
            <a:r>
              <a:rPr lang="en-AU" i="1" dirty="0"/>
              <a:t>has already submitted the comments </a:t>
            </a:r>
            <a:r>
              <a:rPr lang="en-AU" i="1" dirty="0" smtClean="0"/>
              <a:t>on IEEE </a:t>
            </a:r>
            <a:r>
              <a:rPr lang="en-AU" i="1" dirty="0"/>
              <a:t>802.1Q during its pre-FDIS ballot. IEEE </a:t>
            </a:r>
            <a:r>
              <a:rPr lang="en-AU" i="1" dirty="0" smtClean="0"/>
              <a:t>802 provided </a:t>
            </a:r>
            <a:r>
              <a:rPr lang="en-AU" i="1" dirty="0"/>
              <a:t>the response in 6N16255 </a:t>
            </a:r>
            <a:r>
              <a:rPr lang="en-AU" i="1" dirty="0" smtClean="0"/>
              <a:t>that “conformance </a:t>
            </a:r>
            <a:r>
              <a:rPr lang="en-AU" i="1" dirty="0"/>
              <a:t>to and use of IEEE </a:t>
            </a:r>
            <a:r>
              <a:rPr lang="en-AU" i="1" dirty="0" err="1"/>
              <a:t>Std</a:t>
            </a:r>
            <a:r>
              <a:rPr lang="en-AU" i="1" dirty="0"/>
              <a:t> 802.1X is </a:t>
            </a:r>
            <a:r>
              <a:rPr lang="en-AU" i="1" dirty="0" smtClean="0"/>
              <a:t>not a </a:t>
            </a:r>
            <a:r>
              <a:rPr lang="en-AU" i="1" dirty="0"/>
              <a:t>requirement of any of the possible claims </a:t>
            </a:r>
            <a:r>
              <a:rPr lang="en-AU" i="1" dirty="0" smtClean="0"/>
              <a:t>of conformance </a:t>
            </a:r>
            <a:r>
              <a:rPr lang="en-AU" i="1" dirty="0"/>
              <a:t>to IEEE </a:t>
            </a:r>
            <a:r>
              <a:rPr lang="en-AU" i="1" dirty="0" err="1"/>
              <a:t>Std</a:t>
            </a:r>
            <a:r>
              <a:rPr lang="en-AU" i="1" dirty="0"/>
              <a:t> 802.1Q (both for </a:t>
            </a:r>
            <a:r>
              <a:rPr lang="en-AU" i="1" dirty="0" smtClean="0"/>
              <a:t>the mandatory </a:t>
            </a:r>
            <a:r>
              <a:rPr lang="en-AU" i="1" dirty="0"/>
              <a:t>and the </a:t>
            </a:r>
            <a:r>
              <a:rPr lang="en-AU" i="1" dirty="0" smtClean="0"/>
              <a:t>optional requirements).” Therefore</a:t>
            </a:r>
            <a:r>
              <a:rPr lang="en-AU" i="1" dirty="0"/>
              <a:t>, China kindly request </a:t>
            </a:r>
            <a:r>
              <a:rPr lang="en-AU" i="1" dirty="0" smtClean="0"/>
              <a:t>to remove </a:t>
            </a:r>
            <a:r>
              <a:rPr lang="en-AU" i="1" dirty="0"/>
              <a:t>the IEEE 802.1X-2010-related </a:t>
            </a:r>
            <a:r>
              <a:rPr lang="en-AU" i="1" dirty="0" smtClean="0"/>
              <a:t>descriptions from </a:t>
            </a:r>
            <a:r>
              <a:rPr lang="en-AU" i="1" dirty="0"/>
              <a:t>the </a:t>
            </a:r>
            <a:r>
              <a:rPr lang="en-AU" i="1" dirty="0" smtClean="0"/>
              <a:t>text.</a:t>
            </a:r>
          </a:p>
          <a:p>
            <a:r>
              <a:rPr lang="en-AU" dirty="0" smtClean="0"/>
              <a:t>China </a:t>
            </a:r>
            <a:r>
              <a:rPr lang="en-AU" dirty="0"/>
              <a:t>NB </a:t>
            </a:r>
            <a:r>
              <a:rPr lang="en-AU" dirty="0" smtClean="0"/>
              <a:t>proposed change</a:t>
            </a:r>
          </a:p>
          <a:p>
            <a:pPr lvl="1"/>
            <a:r>
              <a:rPr lang="en-AU" i="1" dirty="0"/>
              <a:t>Remove the IEEE 802.1X-2010-related </a:t>
            </a:r>
            <a:r>
              <a:rPr lang="en-AU" i="1" dirty="0" smtClean="0"/>
              <a:t>descriptions from </a:t>
            </a:r>
            <a:r>
              <a:rPr lang="en-AU" i="1" dirty="0"/>
              <a:t>the text.</a:t>
            </a:r>
            <a:endParaRPr lang="en-AU" i="1" dirty="0" smtClean="0"/>
          </a:p>
          <a:p>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33</a:t>
            </a:fld>
            <a:endParaRPr lang="en-US"/>
          </a:p>
        </p:txBody>
      </p:sp>
    </p:spTree>
    <p:extLst>
      <p:ext uri="{BB962C8B-B14F-4D97-AF65-F5344CB8AC3E}">
        <p14:creationId xmlns:p14="http://schemas.microsoft.com/office/powerpoint/2010/main" val="323943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smtClean="0"/>
              <a:t>The SC will discus a response to the China NB comment on IEEE 802.</a:t>
            </a:r>
            <a:r>
              <a:rPr lang="en-GB" smtClean="0"/>
              <a:t>1Xbx-2014 </a:t>
            </a:r>
            <a:endParaRPr lang="en-AU" dirty="0"/>
          </a:p>
        </p:txBody>
      </p:sp>
      <p:sp>
        <p:nvSpPr>
          <p:cNvPr id="8" name="Content Placeholder 7"/>
          <p:cNvSpPr>
            <a:spLocks noGrp="1"/>
          </p:cNvSpPr>
          <p:nvPr>
            <p:ph idx="1"/>
          </p:nvPr>
        </p:nvSpPr>
        <p:spPr>
          <a:xfrm>
            <a:off x="685800" y="1676400"/>
            <a:ext cx="7772400" cy="4114800"/>
          </a:xfrm>
        </p:spPr>
        <p:txBody>
          <a:bodyPr/>
          <a:lstStyle/>
          <a:p>
            <a:r>
              <a:rPr lang="en-US" dirty="0" smtClean="0"/>
              <a:t>Proposed response (to be discussed at March plenary)</a:t>
            </a:r>
          </a:p>
          <a:p>
            <a:pPr lvl="1"/>
            <a:r>
              <a:rPr lang="en-AU" b="0" i="1" dirty="0" smtClean="0"/>
              <a:t>As </a:t>
            </a:r>
            <a:r>
              <a:rPr lang="en-AU" b="0" i="1" dirty="0"/>
              <a:t>stated in the response to the pre-FDIS ballot comments, IEEE </a:t>
            </a:r>
            <a:r>
              <a:rPr lang="en-AU" b="0" i="1" dirty="0" err="1"/>
              <a:t>Std</a:t>
            </a:r>
            <a:r>
              <a:rPr lang="en-AU" b="0" i="1" dirty="0"/>
              <a:t> 802.1Q explains how it can be </a:t>
            </a:r>
            <a:r>
              <a:rPr lang="en-AU" b="0" i="1" dirty="0" smtClean="0"/>
              <a:t>used in </a:t>
            </a:r>
            <a:r>
              <a:rPr lang="en-AU" b="0" i="1" dirty="0"/>
              <a:t>conjunction with IEEE </a:t>
            </a:r>
            <a:r>
              <a:rPr lang="en-AU" b="0" i="1" dirty="0" err="1"/>
              <a:t>Std</a:t>
            </a:r>
            <a:r>
              <a:rPr lang="en-AU" b="0" i="1" dirty="0"/>
              <a:t> </a:t>
            </a:r>
            <a:r>
              <a:rPr lang="en-AU" b="0" i="1" dirty="0" smtClean="0"/>
              <a:t>802.1X</a:t>
            </a:r>
          </a:p>
          <a:p>
            <a:pPr lvl="1"/>
            <a:r>
              <a:rPr lang="en-AU" b="0" i="1" dirty="0" smtClean="0"/>
              <a:t>The </a:t>
            </a:r>
            <a:r>
              <a:rPr lang="en-AU" b="0" i="1" dirty="0"/>
              <a:t>China NB understanding of the relationship between the </a:t>
            </a:r>
            <a:r>
              <a:rPr lang="en-AU" b="0" i="1" dirty="0" smtClean="0"/>
              <a:t>IEEE standards </a:t>
            </a:r>
            <a:r>
              <a:rPr lang="en-AU" b="0" i="1" dirty="0"/>
              <a:t>is </a:t>
            </a:r>
            <a:r>
              <a:rPr lang="en-AU" b="0" i="1" dirty="0" smtClean="0"/>
              <a:t>incomplete</a:t>
            </a:r>
          </a:p>
          <a:p>
            <a:pPr lvl="1"/>
            <a:r>
              <a:rPr lang="en-AU" b="0" i="1" dirty="0" smtClean="0"/>
              <a:t>IEEE </a:t>
            </a:r>
            <a:r>
              <a:rPr lang="en-AU" b="0" i="1" dirty="0" err="1"/>
              <a:t>Std</a:t>
            </a:r>
            <a:r>
              <a:rPr lang="en-AU" b="0" i="1" dirty="0"/>
              <a:t> 802.1Q is not based on nor does it depend on the use of IEEE </a:t>
            </a:r>
            <a:r>
              <a:rPr lang="en-AU" b="0" i="1" dirty="0" err="1" smtClean="0"/>
              <a:t>Std</a:t>
            </a:r>
            <a:r>
              <a:rPr lang="en-AU" b="0" i="1" dirty="0" smtClean="0"/>
              <a:t> 802.1X-2010</a:t>
            </a:r>
          </a:p>
          <a:p>
            <a:pPr lvl="1"/>
            <a:r>
              <a:rPr lang="en-AU" b="0" i="1" dirty="0" smtClean="0"/>
              <a:t>It </a:t>
            </a:r>
            <a:r>
              <a:rPr lang="en-AU" b="0" i="1" dirty="0"/>
              <a:t>is provided as an illustrative example to provide additional security through </a:t>
            </a:r>
            <a:r>
              <a:rPr lang="en-AU" b="0" i="1" dirty="0" smtClean="0"/>
              <a:t>port-based network </a:t>
            </a:r>
            <a:r>
              <a:rPr lang="en-AU" b="0" i="1" dirty="0"/>
              <a:t>access </a:t>
            </a:r>
            <a:r>
              <a:rPr lang="en-AU" b="0" i="1" dirty="0" smtClean="0"/>
              <a:t>control</a:t>
            </a:r>
          </a:p>
          <a:p>
            <a:pPr lvl="1"/>
            <a:r>
              <a:rPr lang="en-AU" b="0" i="1" dirty="0" smtClean="0"/>
              <a:t>Specifically</a:t>
            </a:r>
            <a:r>
              <a:rPr lang="en-AU" b="0" i="1" dirty="0"/>
              <a:t>, IEEE 802.1X may be used to provide a further level of control </a:t>
            </a:r>
            <a:r>
              <a:rPr lang="en-AU" b="0" i="1" dirty="0" smtClean="0"/>
              <a:t>over the </a:t>
            </a:r>
            <a:r>
              <a:rPr lang="en-AU" b="0" i="1" dirty="0"/>
              <a:t>connectivity provided by a Bridge Port to the MAC Relay Entity and the Higher Layer Entities within </a:t>
            </a:r>
            <a:r>
              <a:rPr lang="en-AU" b="0" i="1" dirty="0" smtClean="0"/>
              <a:t>a Bridge</a:t>
            </a:r>
          </a:p>
          <a:p>
            <a:pPr lvl="1"/>
            <a:r>
              <a:rPr lang="en-AU" b="0" i="1" dirty="0" smtClean="0"/>
              <a:t>It </a:t>
            </a:r>
            <a:r>
              <a:rPr lang="en-AU" b="0" i="1" dirty="0"/>
              <a:t>is unnecessary to remove the IEEE 802.1X-2010-related descriptions from the text.</a:t>
            </a:r>
            <a:endParaRPr lang="en-US" i="1"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34</a:t>
            </a:fld>
            <a:endParaRPr lang="en-US"/>
          </a:p>
        </p:txBody>
      </p:sp>
    </p:spTree>
    <p:extLst>
      <p:ext uri="{BB962C8B-B14F-4D97-AF65-F5344CB8AC3E}">
        <p14:creationId xmlns:p14="http://schemas.microsoft.com/office/powerpoint/2010/main" val="3663043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01000" cy="1066800"/>
          </a:xfrm>
        </p:spPr>
        <p:txBody>
          <a:bodyPr/>
          <a:lstStyle/>
          <a:p>
            <a:r>
              <a:rPr lang="en-AU" dirty="0"/>
              <a:t>IEEE </a:t>
            </a:r>
            <a:r>
              <a:rPr lang="en-AU" dirty="0" smtClean="0"/>
              <a:t>802.1BR-2012</a:t>
            </a:r>
            <a:r>
              <a:rPr lang="en-GB" dirty="0" smtClean="0"/>
              <a:t> passed </a:t>
            </a:r>
            <a:r>
              <a:rPr lang="en-GB" dirty="0"/>
              <a:t>60 day pre-ballot </a:t>
            </a:r>
            <a:r>
              <a:rPr lang="en-AU" dirty="0"/>
              <a:t>on 23 Sept </a:t>
            </a:r>
            <a:r>
              <a:rPr lang="en-AU" dirty="0" smtClean="0"/>
              <a:t>2015 </a:t>
            </a:r>
            <a:r>
              <a:rPr lang="en-AU" dirty="0"/>
              <a:t> </a:t>
            </a:r>
            <a:r>
              <a:rPr lang="en-GB" dirty="0"/>
              <a:t>&amp; a response </a:t>
            </a:r>
            <a:r>
              <a:rPr lang="en-GB" dirty="0" smtClean="0"/>
              <a:t>was liaised </a:t>
            </a:r>
            <a:r>
              <a:rPr lang="en-GB" dirty="0"/>
              <a:t>in Jan 16</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35</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liaised in Jan 16</a:t>
            </a:r>
            <a:endParaRPr lang="en-AU" dirty="0" smtClean="0">
              <a:solidFill>
                <a:schemeClr val="accent6"/>
              </a:solidFill>
            </a:endParaRPr>
          </a:p>
          <a:p>
            <a:pPr lvl="1"/>
            <a:r>
              <a:rPr lang="en-AU" dirty="0" smtClean="0"/>
              <a:t>IEEE 802.1BR-2012 was liaised (N16151) to SC6 on 7 April 2015 and formal submission occurred in July 2015</a:t>
            </a:r>
          </a:p>
          <a:p>
            <a:pPr lvl="1"/>
            <a:r>
              <a:rPr lang="en-AU" dirty="0" smtClean="0"/>
              <a:t>The 60 ballot passed on 23 Sept 2015</a:t>
            </a:r>
          </a:p>
          <a:p>
            <a:pPr lvl="2"/>
            <a:r>
              <a:rPr lang="en-AU" dirty="0" smtClean="0"/>
              <a:t>Support need for ISO standard? Passed 10/0/9</a:t>
            </a:r>
          </a:p>
          <a:p>
            <a:pPr lvl="2"/>
            <a:r>
              <a:rPr lang="en-AU" dirty="0" smtClean="0"/>
              <a:t>Support this submission being sent to FDIS? Passed 9/0/10 </a:t>
            </a:r>
          </a:p>
          <a:p>
            <a:pPr lvl="2"/>
            <a:r>
              <a:rPr lang="en-AU" dirty="0" smtClean="0"/>
              <a:t>Only one substantive comment that needs a response</a:t>
            </a:r>
          </a:p>
          <a:p>
            <a:pPr lvl="1"/>
            <a:r>
              <a:rPr lang="en-AU" dirty="0"/>
              <a:t>A response was discussed in Nov 2015 but </a:t>
            </a:r>
            <a:r>
              <a:rPr lang="en-AU" dirty="0" smtClean="0"/>
              <a:t>it </a:t>
            </a:r>
            <a:r>
              <a:rPr lang="en-AU" dirty="0"/>
              <a:t>was decided that the 802.1 WG would take responsibility for </a:t>
            </a:r>
            <a:r>
              <a:rPr lang="en-AU" dirty="0" smtClean="0"/>
              <a:t>sending</a:t>
            </a:r>
            <a:endParaRPr lang="en-AU" dirty="0"/>
          </a:p>
          <a:p>
            <a:pPr lvl="2"/>
            <a:r>
              <a:rPr lang="en-AU" dirty="0" smtClean="0"/>
              <a:t>Sent in Jan 16</a:t>
            </a:r>
          </a:p>
          <a:p>
            <a:r>
              <a:rPr lang="en-AU" dirty="0" smtClean="0"/>
              <a:t>FDIS ballot: </a:t>
            </a:r>
            <a:r>
              <a:rPr lang="en-AU" dirty="0" smtClean="0">
                <a:solidFill>
                  <a:schemeClr val="accent6"/>
                </a:solidFill>
              </a:rPr>
              <a:t>waiting for start</a:t>
            </a:r>
            <a:endParaRPr lang="en-AU" dirty="0">
              <a:solidFill>
                <a:schemeClr val="accent6"/>
              </a:solidFill>
            </a:endParaRPr>
          </a:p>
          <a:p>
            <a:pPr lvl="1"/>
            <a:r>
              <a:rPr lang="en-AU" dirty="0" smtClean="0"/>
              <a:t>Start date not </a:t>
            </a:r>
            <a:r>
              <a:rPr lang="en-AU" dirty="0" smtClean="0"/>
              <a:t>known – still waiting on ISO as of 11 March 2016</a:t>
            </a:r>
            <a:endParaRPr lang="en-AU" dirty="0"/>
          </a:p>
          <a:p>
            <a:endParaRPr lang="en-AU" dirty="0" smtClean="0">
              <a:solidFill>
                <a:schemeClr val="accent2"/>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953737324"/>
              </p:ext>
            </p:extLst>
          </p:nvPr>
        </p:nvGraphicFramePr>
        <p:xfrm>
          <a:off x="76200" y="4572000"/>
          <a:ext cx="914400" cy="771525"/>
        </p:xfrm>
        <a:graphic>
          <a:graphicData uri="http://schemas.openxmlformats.org/presentationml/2006/ole">
            <mc:AlternateContent xmlns:mc="http://schemas.openxmlformats.org/markup-compatibility/2006">
              <mc:Choice xmlns:v="urn:schemas-microsoft-com:vml" Requires="v">
                <p:oleObj spid="_x0000_s229418"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76200" y="4572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5259921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802.1BA-2011</a:t>
            </a:r>
            <a:r>
              <a:rPr lang="en-GB" dirty="0" smtClean="0"/>
              <a:t> passed 60 </a:t>
            </a:r>
            <a:r>
              <a:rPr lang="en-GB" dirty="0"/>
              <a:t>day pre-ballot </a:t>
            </a:r>
            <a:r>
              <a:rPr lang="en-AU" dirty="0" smtClean="0"/>
              <a:t>on 23 Sept 2015 </a:t>
            </a:r>
            <a:r>
              <a:rPr lang="en-GB" dirty="0" smtClean="0"/>
              <a:t>&amp; a </a:t>
            </a:r>
            <a:r>
              <a:rPr lang="en-GB" dirty="0"/>
              <a:t>response </a:t>
            </a:r>
            <a:r>
              <a:rPr lang="en-GB" dirty="0" smtClean="0"/>
              <a:t>liaised in Jan 16</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36</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a:solidFill>
                  <a:srgbClr val="00B050"/>
                </a:solidFill>
              </a:rPr>
              <a:t>passed </a:t>
            </a:r>
            <a:r>
              <a:rPr lang="en-AU" dirty="0" smtClean="0">
                <a:solidFill>
                  <a:srgbClr val="00B050"/>
                </a:solidFill>
              </a:rPr>
              <a:t>&amp; liaised in Jan 16</a:t>
            </a:r>
            <a:endParaRPr lang="en-AU" dirty="0">
              <a:solidFill>
                <a:srgbClr val="00B050"/>
              </a:solidFill>
            </a:endParaRPr>
          </a:p>
          <a:p>
            <a:pPr lvl="1"/>
            <a:r>
              <a:rPr lang="en-AU" dirty="0" smtClean="0"/>
              <a:t>IEEE 802.1BA-2011 was liaised (N16149) to SC6 on 7 April 2015 and formal submission occurred in July 2015</a:t>
            </a:r>
          </a:p>
          <a:p>
            <a:pPr lvl="1"/>
            <a:r>
              <a:rPr lang="en-AU" dirty="0" smtClean="0"/>
              <a:t>The </a:t>
            </a:r>
            <a:r>
              <a:rPr lang="en-AU" dirty="0"/>
              <a:t>60 ballot passed on 23 Sept 2015</a:t>
            </a:r>
          </a:p>
          <a:p>
            <a:pPr lvl="2"/>
            <a:r>
              <a:rPr lang="en-AU" dirty="0"/>
              <a:t>Support need for ISO standard? Passed 10/0/9</a:t>
            </a:r>
          </a:p>
          <a:p>
            <a:pPr lvl="2"/>
            <a:r>
              <a:rPr lang="en-AU" dirty="0"/>
              <a:t>Support this submission being sent to FDIS? </a:t>
            </a:r>
            <a:r>
              <a:rPr lang="en-AU" dirty="0" smtClean="0"/>
              <a:t>8/0/11 </a:t>
            </a:r>
            <a:endParaRPr lang="en-AU" dirty="0"/>
          </a:p>
          <a:p>
            <a:pPr lvl="2"/>
            <a:r>
              <a:rPr lang="en-AU" dirty="0"/>
              <a:t>Only </a:t>
            </a:r>
            <a:r>
              <a:rPr lang="en-AU" dirty="0" smtClean="0"/>
              <a:t>two substantive comments </a:t>
            </a:r>
            <a:r>
              <a:rPr lang="en-AU" dirty="0"/>
              <a:t>that </a:t>
            </a:r>
            <a:r>
              <a:rPr lang="en-AU" dirty="0" smtClean="0"/>
              <a:t>need </a:t>
            </a:r>
            <a:r>
              <a:rPr lang="en-AU" dirty="0"/>
              <a:t>a </a:t>
            </a:r>
            <a:r>
              <a:rPr lang="en-AU" dirty="0" smtClean="0"/>
              <a:t>response</a:t>
            </a:r>
          </a:p>
          <a:p>
            <a:pPr lvl="1"/>
            <a:r>
              <a:rPr lang="en-AU" dirty="0"/>
              <a:t>A response was discussed in Nov 2015 but I was decided that the 802.1 WG would take responsibility for sending it</a:t>
            </a:r>
          </a:p>
          <a:p>
            <a:pPr lvl="2"/>
            <a:r>
              <a:rPr lang="en-AU" dirty="0"/>
              <a:t>Sent in Jan 16</a:t>
            </a:r>
          </a:p>
          <a:p>
            <a:r>
              <a:rPr lang="en-AU" dirty="0"/>
              <a:t>FDIS ballot: </a:t>
            </a:r>
            <a:r>
              <a:rPr lang="en-AU" dirty="0">
                <a:solidFill>
                  <a:schemeClr val="accent6"/>
                </a:solidFill>
              </a:rPr>
              <a:t>waiting for start</a:t>
            </a:r>
            <a:endParaRPr lang="en-AU" dirty="0"/>
          </a:p>
          <a:p>
            <a:pPr lvl="1"/>
            <a:r>
              <a:rPr lang="en-AU" dirty="0"/>
              <a:t>Start date not </a:t>
            </a:r>
            <a:r>
              <a:rPr lang="en-AU" dirty="0"/>
              <a:t>known – still waiting on ISO as of 11 </a:t>
            </a:r>
            <a:r>
              <a:rPr lang="en-AU" dirty="0" smtClean="0"/>
              <a:t>March 2016</a:t>
            </a:r>
            <a:endParaRPr lang="en-AU" dirty="0"/>
          </a:p>
          <a:p>
            <a:endParaRPr lang="en-AU" dirty="0" smtClean="0">
              <a:solidFill>
                <a:schemeClr val="accent2"/>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750765646"/>
              </p:ext>
            </p:extLst>
          </p:nvPr>
        </p:nvGraphicFramePr>
        <p:xfrm>
          <a:off x="76200" y="4572000"/>
          <a:ext cx="914400" cy="771525"/>
        </p:xfrm>
        <a:graphic>
          <a:graphicData uri="http://schemas.openxmlformats.org/presentationml/2006/ole">
            <mc:AlternateContent xmlns:mc="http://schemas.openxmlformats.org/markup-compatibility/2006">
              <mc:Choice xmlns:v="urn:schemas-microsoft-com:vml" Requires="v">
                <p:oleObj spid="_x0000_s230441" name="Acrobat Document" showAsIcon="1" r:id="rId3" imgW="914400" imgH="771480" progId="AcroExch.Document.11">
                  <p:embed/>
                </p:oleObj>
              </mc:Choice>
              <mc:Fallback>
                <p:oleObj name="Acrobat Document" showAsIcon="1" r:id="rId3" imgW="914400" imgH="771480" progId="AcroExch.Document.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45720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0693219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802.1Qca</a:t>
            </a:r>
            <a:r>
              <a:rPr lang="en-GB" dirty="0" smtClean="0"/>
              <a:t> </a:t>
            </a:r>
            <a:r>
              <a:rPr lang="en-AU" dirty="0" smtClean="0"/>
              <a:t>is almost ready to enter the PSDO process</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37</a:t>
            </a:fld>
            <a:endParaRPr lang="en-US"/>
          </a:p>
        </p:txBody>
      </p:sp>
      <p:sp>
        <p:nvSpPr>
          <p:cNvPr id="10" name="Content Placeholder 9"/>
          <p:cNvSpPr>
            <a:spLocks noGrp="1"/>
          </p:cNvSpPr>
          <p:nvPr>
            <p:ph idx="1"/>
          </p:nvPr>
        </p:nvSpPr>
        <p:spPr/>
        <p:txBody>
          <a:bodyPr/>
          <a:lstStyle/>
          <a:p>
            <a:r>
              <a:rPr lang="en-AU" dirty="0"/>
              <a:t>60 day pre-ballot</a:t>
            </a:r>
            <a:r>
              <a:rPr lang="en-AU" dirty="0" smtClean="0"/>
              <a:t>:</a:t>
            </a:r>
            <a:endParaRPr lang="en-AU" dirty="0">
              <a:solidFill>
                <a:srgbClr val="00B050"/>
              </a:solidFill>
            </a:endParaRPr>
          </a:p>
          <a:p>
            <a:pPr lvl="1"/>
            <a:r>
              <a:rPr lang="en-AU" dirty="0" smtClean="0"/>
              <a:t>IEEE 802.1Qca has been liaised for information</a:t>
            </a:r>
          </a:p>
          <a:p>
            <a:pPr lvl="1"/>
            <a:r>
              <a:rPr lang="en-AU" dirty="0" smtClean="0"/>
              <a:t>One minor editorial change is required to enter 60 day pre-ballot</a:t>
            </a:r>
          </a:p>
          <a:p>
            <a:pPr lvl="2"/>
            <a:r>
              <a:rPr lang="en-AU" dirty="0"/>
              <a:t>IEEE 802.1Qca is still awaiting the "editorial" change of an updated RFC </a:t>
            </a:r>
            <a:r>
              <a:rPr lang="en-AU" dirty="0" smtClean="0"/>
              <a:t>number</a:t>
            </a:r>
          </a:p>
          <a:p>
            <a:r>
              <a:rPr lang="en-AU" dirty="0" smtClean="0"/>
              <a:t>FDIS ballot: </a:t>
            </a:r>
            <a:endParaRPr lang="en-AU" dirty="0"/>
          </a:p>
          <a:p>
            <a:endParaRPr lang="en-AU" dirty="0" smtClean="0">
              <a:solidFill>
                <a:schemeClr val="accent2"/>
              </a:solidFill>
            </a:endParaRPr>
          </a:p>
        </p:txBody>
      </p:sp>
    </p:spTree>
    <p:extLst>
      <p:ext uri="{BB962C8B-B14F-4D97-AF65-F5344CB8AC3E}">
        <p14:creationId xmlns:p14="http://schemas.microsoft.com/office/powerpoint/2010/main" val="139508063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802.22a </a:t>
            </a:r>
            <a:r>
              <a:rPr lang="en-GB" dirty="0" smtClean="0"/>
              <a:t>60 </a:t>
            </a:r>
            <a:r>
              <a:rPr lang="en-GB" dirty="0"/>
              <a:t>day </a:t>
            </a:r>
            <a:r>
              <a:rPr lang="en-GB" dirty="0" smtClean="0"/>
              <a:t>pre-ballot closes on 3 April 2016</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38</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smtClean="0">
                <a:solidFill>
                  <a:srgbClr val="00B050"/>
                </a:solidFill>
              </a:rPr>
              <a:t>closes on 3 April 2016</a:t>
            </a:r>
            <a:endParaRPr lang="en-AU" dirty="0">
              <a:solidFill>
                <a:srgbClr val="00B050"/>
              </a:solidFill>
            </a:endParaRPr>
          </a:p>
          <a:p>
            <a:pPr lvl="1"/>
            <a:r>
              <a:rPr lang="en-AU" dirty="0" smtClean="0"/>
              <a:t>IEEE 802.22a was liaised in July 2015 to SC6  to allow them to become familiar with it before submission for approval under the PSDO process</a:t>
            </a:r>
          </a:p>
          <a:p>
            <a:pPr lvl="1"/>
            <a:r>
              <a:rPr lang="en-AU" dirty="0" smtClean="0"/>
              <a:t>It was submitted for 60 day ballot in December 2015, but after a delay the ballot will now close on 3 April 2016</a:t>
            </a:r>
            <a:endParaRPr lang="en-AU" dirty="0" smtClean="0">
              <a:solidFill>
                <a:srgbClr val="FF0000"/>
              </a:solidFill>
            </a:endParaRPr>
          </a:p>
          <a:p>
            <a:r>
              <a:rPr lang="en-AU" dirty="0" smtClean="0"/>
              <a:t>FDIS ballot: </a:t>
            </a:r>
            <a:endParaRPr lang="en-AU" dirty="0"/>
          </a:p>
          <a:p>
            <a:endParaRPr lang="en-AU" dirty="0" smtClean="0">
              <a:solidFill>
                <a:schemeClr val="accent2"/>
              </a:solidFill>
            </a:endParaRPr>
          </a:p>
        </p:txBody>
      </p:sp>
    </p:spTree>
    <p:extLst>
      <p:ext uri="{BB962C8B-B14F-4D97-AF65-F5344CB8AC3E}">
        <p14:creationId xmlns:p14="http://schemas.microsoft.com/office/powerpoint/2010/main" val="22256172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802.22b </a:t>
            </a:r>
            <a:r>
              <a:rPr lang="en-GB" dirty="0"/>
              <a:t>60 day pre-ballot closes on 3 April 2016</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39</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a:solidFill>
                  <a:srgbClr val="00B050"/>
                </a:solidFill>
              </a:rPr>
              <a:t>closes on 3 April 2016</a:t>
            </a:r>
            <a:endParaRPr lang="en-AU" dirty="0">
              <a:solidFill>
                <a:schemeClr val="accent2"/>
              </a:solidFill>
            </a:endParaRPr>
          </a:p>
          <a:p>
            <a:pPr lvl="1"/>
            <a:r>
              <a:rPr lang="en-AU" dirty="0" smtClean="0"/>
              <a:t>IEEE 802.22b D5.0 was liaised in July 2015 to SC6  to allow them to become familiar with it before submission for approval under the PSDO process</a:t>
            </a:r>
          </a:p>
          <a:p>
            <a:pPr lvl="1"/>
            <a:r>
              <a:rPr lang="en-AU" dirty="0"/>
              <a:t>It was submitted for 60 day ballot in December 2015, but after a delay the ballot will now close on 3 April 2016</a:t>
            </a:r>
            <a:endParaRPr lang="en-AU" dirty="0">
              <a:solidFill>
                <a:srgbClr val="FF0000"/>
              </a:solidFill>
            </a:endParaRPr>
          </a:p>
          <a:p>
            <a:r>
              <a:rPr lang="en-AU" dirty="0" smtClean="0"/>
              <a:t>FDIS ballot: </a:t>
            </a:r>
            <a:endParaRPr lang="en-AU" dirty="0"/>
          </a:p>
          <a:p>
            <a:endParaRPr lang="en-AU" dirty="0" smtClean="0">
              <a:solidFill>
                <a:schemeClr val="accent2"/>
              </a:solidFill>
            </a:endParaRPr>
          </a:p>
        </p:txBody>
      </p:sp>
    </p:spTree>
    <p:extLst>
      <p:ext uri="{BB962C8B-B14F-4D97-AF65-F5344CB8AC3E}">
        <p14:creationId xmlns:p14="http://schemas.microsoft.com/office/powerpoint/2010/main" val="2018486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The SC will review the official IEEE-SA patent material for pre-PAR groups</a:t>
            </a:r>
          </a:p>
        </p:txBody>
      </p:sp>
      <p:sp>
        <p:nvSpPr>
          <p:cNvPr id="3" name="Content Placeholder 2"/>
          <p:cNvSpPr>
            <a:spLocks noGrp="1"/>
          </p:cNvSpPr>
          <p:nvPr>
            <p:ph idx="1"/>
          </p:nvPr>
        </p:nvSpPr>
        <p:spPr/>
        <p:txBody>
          <a:bodyPr/>
          <a:lstStyle/>
          <a:p>
            <a:pPr lvl="1"/>
            <a:r>
              <a:rPr lang="en-US" altLang="en-US" dirty="0" smtClean="0"/>
              <a:t>If you have questions:</a:t>
            </a:r>
          </a:p>
          <a:p>
            <a:pPr lvl="2"/>
            <a:r>
              <a:rPr lang="en-US" altLang="en-US" dirty="0" smtClean="0"/>
              <a:t>Contact the IEEE-SA Standards Board Patent Committee Administrator at </a:t>
            </a:r>
            <a:r>
              <a:rPr lang="en-US" altLang="en-US" dirty="0" smtClean="0">
                <a:hlinkClick r:id="rId2"/>
              </a:rPr>
              <a:t>patcom@ieee.org</a:t>
            </a:r>
            <a:endParaRPr lang="en-US" altLang="en-US" dirty="0" smtClean="0"/>
          </a:p>
          <a:p>
            <a:pPr lvl="2"/>
            <a:r>
              <a:rPr lang="en-US" altLang="en-US" dirty="0" smtClean="0"/>
              <a:t>Visit </a:t>
            </a:r>
            <a:r>
              <a:rPr lang="en-US" altLang="en-US" dirty="0" smtClean="0">
                <a:hlinkClick r:id="rId3" action="ppaction://hlinkfile"/>
              </a:rPr>
              <a:t>standards.ieee.org/about/</a:t>
            </a:r>
            <a:r>
              <a:rPr lang="en-US" altLang="en-US" dirty="0" err="1" smtClean="0">
                <a:hlinkClick r:id="rId3" action="ppaction://hlinkfile"/>
              </a:rPr>
              <a:t>sasb</a:t>
            </a:r>
            <a:r>
              <a:rPr lang="en-US" altLang="en-US" dirty="0" smtClean="0">
                <a:hlinkClick r:id="rId3" action="ppaction://hlinkfile"/>
              </a:rPr>
              <a:t>/</a:t>
            </a:r>
            <a:r>
              <a:rPr lang="en-US" altLang="en-US" dirty="0" err="1" smtClean="0">
                <a:hlinkClick r:id="rId3" action="ppaction://hlinkfile"/>
              </a:rPr>
              <a:t>patcom</a:t>
            </a:r>
            <a:r>
              <a:rPr lang="en-US" altLang="en-US" dirty="0" smtClean="0">
                <a:hlinkClick r:id="rId3" action="ppaction://hlinkfile"/>
              </a:rPr>
              <a:t>/index.html </a:t>
            </a:r>
            <a:endParaRPr lang="en-US" altLang="en-US" dirty="0" smtClean="0"/>
          </a:p>
          <a:p>
            <a:pPr lvl="1"/>
            <a:r>
              <a:rPr lang="en-US" altLang="en-US" dirty="0" smtClean="0"/>
              <a:t>See IEEE-SA Standards Board Operations Manual, clause 5.3.10 and </a:t>
            </a:r>
            <a:r>
              <a:rPr lang="en-GB" altLang="en-US" dirty="0" smtClean="0"/>
              <a:t>“</a:t>
            </a:r>
            <a:r>
              <a:rPr lang="en-GB" altLang="en-US" i="1" dirty="0" smtClean="0"/>
              <a:t>Promoting Competition and Innovation: What You Need to Know about the IEEE Standards Association's Antitrust and Competition Policy</a:t>
            </a:r>
            <a:r>
              <a:rPr lang="en-GB" altLang="en-US" dirty="0" smtClean="0"/>
              <a:t>”</a:t>
            </a:r>
            <a:r>
              <a:rPr lang="en-US" altLang="en-US" dirty="0" smtClean="0"/>
              <a:t> for more details.</a:t>
            </a:r>
          </a:p>
          <a:p>
            <a:pPr lvl="1"/>
            <a:r>
              <a:rPr lang="en-US" altLang="en-US" dirty="0" smtClean="0"/>
              <a:t>This slide set is available at:</a:t>
            </a:r>
          </a:p>
          <a:p>
            <a:pPr lvl="2"/>
            <a:r>
              <a:rPr lang="en-US" altLang="en-US" dirty="0" smtClean="0">
                <a:hlinkClick r:id="rId4" action="ppaction://hlinkpres?slideindex=1&amp;slidetitle="/>
              </a:rPr>
              <a:t>development.standards.ieee.org/</a:t>
            </a:r>
            <a:r>
              <a:rPr lang="en-US" altLang="en-US" dirty="0" err="1" smtClean="0">
                <a:hlinkClick r:id="rId4" action="ppaction://hlinkpres?slideindex=1&amp;slidetitle="/>
              </a:rPr>
              <a:t>myproject</a:t>
            </a:r>
            <a:r>
              <a:rPr lang="en-US" altLang="en-US" dirty="0" smtClean="0">
                <a:hlinkClick r:id="rId4" action="ppaction://hlinkpres?slideindex=1&amp;slidetitle="/>
              </a:rPr>
              <a:t>/Public/</a:t>
            </a:r>
            <a:r>
              <a:rPr lang="en-US" altLang="en-US" dirty="0" err="1" smtClean="0">
                <a:hlinkClick r:id="rId4" action="ppaction://hlinkpres?slideindex=1&amp;slidetitle="/>
              </a:rPr>
              <a:t>mytools</a:t>
            </a:r>
            <a:r>
              <a:rPr lang="en-US" altLang="en-US" dirty="0" smtClean="0">
                <a:hlinkClick r:id="rId4" action="ppaction://hlinkpres?slideindex=1&amp;slidetitle="/>
              </a:rPr>
              <a:t>/mob/slideset.ppt</a:t>
            </a:r>
            <a:endParaRPr lang="en-US" altLang="en-US" dirty="0" smtClean="0"/>
          </a:p>
          <a:p>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a:t>
            </a:fld>
            <a:endParaRPr lang="en-US"/>
          </a:p>
        </p:txBody>
      </p:sp>
    </p:spTree>
    <p:extLst>
      <p:ext uri="{BB962C8B-B14F-4D97-AF65-F5344CB8AC3E}">
        <p14:creationId xmlns:p14="http://schemas.microsoft.com/office/powerpoint/2010/main" val="30046304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802.3bx will be</a:t>
            </a:r>
            <a:r>
              <a:rPr lang="en-GB" dirty="0" smtClean="0"/>
              <a:t> </a:t>
            </a:r>
            <a:r>
              <a:rPr lang="en-GB" dirty="0"/>
              <a:t>submitted to 60 day </a:t>
            </a:r>
            <a:r>
              <a:rPr lang="en-GB" dirty="0" smtClean="0"/>
              <a:t>pre-ballot soon</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40</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smtClean="0">
                <a:solidFill>
                  <a:schemeClr val="accent2"/>
                </a:solidFill>
              </a:rPr>
              <a:t>Will be submitted after publication</a:t>
            </a:r>
            <a:endParaRPr lang="en-AU" dirty="0">
              <a:solidFill>
                <a:schemeClr val="accent2"/>
              </a:solidFill>
            </a:endParaRPr>
          </a:p>
          <a:p>
            <a:pPr lvl="1"/>
            <a:r>
              <a:rPr lang="en-AU" dirty="0" smtClean="0"/>
              <a:t>IEEE 802.3bx was approved by </a:t>
            </a:r>
            <a:r>
              <a:rPr lang="en-AU" dirty="0" err="1" smtClean="0"/>
              <a:t>RevCom</a:t>
            </a:r>
            <a:r>
              <a:rPr lang="en-AU" dirty="0" smtClean="0"/>
              <a:t> in Sept 2015</a:t>
            </a:r>
          </a:p>
          <a:p>
            <a:pPr lvl="1"/>
            <a:r>
              <a:rPr lang="en-AU" dirty="0" smtClean="0"/>
              <a:t>It has previously been liaised (Apr 2015)  to SC6  to allow them to become familiar with it before submission for approval under the PSDO process</a:t>
            </a:r>
          </a:p>
          <a:p>
            <a:pPr lvl="1"/>
            <a:r>
              <a:rPr lang="en-AU" dirty="0" smtClean="0"/>
              <a:t>It will be submitted to 60 day pre-ballot after publication</a:t>
            </a:r>
          </a:p>
          <a:p>
            <a:pPr lvl="2"/>
            <a:r>
              <a:rPr lang="en-AU" dirty="0" smtClean="0">
                <a:solidFill>
                  <a:srgbClr val="FF0000"/>
                </a:solidFill>
              </a:rPr>
              <a:t>When is that?</a:t>
            </a:r>
          </a:p>
          <a:p>
            <a:r>
              <a:rPr lang="en-AU" dirty="0" smtClean="0"/>
              <a:t>FDIS ballot: </a:t>
            </a:r>
            <a:endParaRPr lang="en-AU" dirty="0"/>
          </a:p>
          <a:p>
            <a:endParaRPr lang="en-AU" dirty="0" smtClean="0">
              <a:solidFill>
                <a:schemeClr val="accent2"/>
              </a:solidFill>
            </a:endParaRPr>
          </a:p>
        </p:txBody>
      </p:sp>
    </p:spTree>
    <p:extLst>
      <p:ext uri="{BB962C8B-B14F-4D97-AF65-F5344CB8AC3E}">
        <p14:creationId xmlns:p14="http://schemas.microsoft.com/office/powerpoint/2010/main" val="25118838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802.3bw will be</a:t>
            </a:r>
            <a:r>
              <a:rPr lang="en-GB" dirty="0" smtClean="0"/>
              <a:t> </a:t>
            </a:r>
            <a:r>
              <a:rPr lang="en-GB" dirty="0"/>
              <a:t>submitted to 60 day </a:t>
            </a:r>
            <a:r>
              <a:rPr lang="en-GB" dirty="0" smtClean="0"/>
              <a:t>pre-ballot in about March 2016</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41</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smtClean="0">
                <a:solidFill>
                  <a:schemeClr val="accent2"/>
                </a:solidFill>
              </a:rPr>
              <a:t>Will be submitted in about March 2016</a:t>
            </a:r>
            <a:endParaRPr lang="en-AU" dirty="0">
              <a:solidFill>
                <a:schemeClr val="accent2"/>
              </a:solidFill>
            </a:endParaRPr>
          </a:p>
          <a:p>
            <a:pPr lvl="1"/>
            <a:r>
              <a:rPr lang="en-AU" dirty="0" smtClean="0"/>
              <a:t>IEEE 802.3bw </a:t>
            </a:r>
            <a:r>
              <a:rPr lang="en-AU" dirty="0" smtClean="0"/>
              <a:t>has been approved </a:t>
            </a:r>
            <a:r>
              <a:rPr lang="en-AU" dirty="0" smtClean="0"/>
              <a:t>by </a:t>
            </a:r>
            <a:r>
              <a:rPr lang="en-AU" dirty="0" err="1" smtClean="0"/>
              <a:t>RevCom</a:t>
            </a:r>
            <a:endParaRPr lang="en-AU" dirty="0" smtClean="0">
              <a:solidFill>
                <a:srgbClr val="FF0000"/>
              </a:solidFill>
            </a:endParaRPr>
          </a:p>
          <a:p>
            <a:pPr lvl="1"/>
            <a:r>
              <a:rPr lang="en-AU" dirty="0" smtClean="0"/>
              <a:t>It was liaised to SC6  in March 2015 to allow them to become familiar with it before submission for approval under the PSDO process</a:t>
            </a:r>
          </a:p>
          <a:p>
            <a:pPr lvl="1"/>
            <a:r>
              <a:rPr lang="en-AU" dirty="0" smtClean="0"/>
              <a:t>It will be submitted to 60 day pre-ballot in about March 2016 according to a note from David Law</a:t>
            </a:r>
            <a:endParaRPr lang="en-AU" dirty="0" smtClean="0">
              <a:solidFill>
                <a:srgbClr val="FF0000"/>
              </a:solidFill>
            </a:endParaRPr>
          </a:p>
          <a:p>
            <a:r>
              <a:rPr lang="en-AU" dirty="0" smtClean="0"/>
              <a:t>FDIS ballot: </a:t>
            </a:r>
            <a:endParaRPr lang="en-AU" dirty="0"/>
          </a:p>
          <a:p>
            <a:endParaRPr lang="en-AU" dirty="0" smtClean="0">
              <a:solidFill>
                <a:schemeClr val="accent2"/>
              </a:solidFill>
            </a:endParaRPr>
          </a:p>
        </p:txBody>
      </p:sp>
    </p:spTree>
    <p:extLst>
      <p:ext uri="{BB962C8B-B14F-4D97-AF65-F5344CB8AC3E}">
        <p14:creationId xmlns:p14="http://schemas.microsoft.com/office/powerpoint/2010/main" val="11236580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last SC6 meeting was held in late February 2016  in Xi'an, China </a:t>
            </a:r>
            <a:endParaRPr lang="en-AU" dirty="0"/>
          </a:p>
        </p:txBody>
      </p:sp>
      <p:sp>
        <p:nvSpPr>
          <p:cNvPr id="3" name="Content Placeholder 2"/>
          <p:cNvSpPr>
            <a:spLocks noGrp="1"/>
          </p:cNvSpPr>
          <p:nvPr>
            <p:ph sz="half" idx="1"/>
          </p:nvPr>
        </p:nvSpPr>
        <p:spPr/>
        <p:txBody>
          <a:bodyPr/>
          <a:lstStyle/>
          <a:p>
            <a:r>
              <a:rPr lang="en-AU" dirty="0" smtClean="0"/>
              <a:t>Meeting</a:t>
            </a:r>
          </a:p>
          <a:p>
            <a:pPr lvl="1"/>
            <a:r>
              <a:rPr lang="en-AU" dirty="0" smtClean="0"/>
              <a:t>ISO/IEC JTC1/SC6</a:t>
            </a:r>
          </a:p>
          <a:p>
            <a:r>
              <a:rPr lang="en-AU" dirty="0" smtClean="0"/>
              <a:t>Host</a:t>
            </a:r>
          </a:p>
          <a:p>
            <a:pPr lvl="1"/>
            <a:r>
              <a:rPr lang="en-US" dirty="0" smtClean="0"/>
              <a:t>China</a:t>
            </a:r>
          </a:p>
          <a:p>
            <a:r>
              <a:rPr lang="en-AU" dirty="0" smtClean="0"/>
              <a:t>Date</a:t>
            </a:r>
          </a:p>
          <a:p>
            <a:pPr lvl="1"/>
            <a:r>
              <a:rPr lang="en-AU" dirty="0" smtClean="0"/>
              <a:t>Week of 29 February</a:t>
            </a:r>
          </a:p>
          <a:p>
            <a:r>
              <a:rPr lang="en-AU" dirty="0" smtClean="0"/>
              <a:t>Location</a:t>
            </a:r>
          </a:p>
          <a:p>
            <a:pPr lvl="1"/>
            <a:r>
              <a:rPr lang="en-AU" dirty="0" smtClean="0"/>
              <a:t>Xi'an, China </a:t>
            </a:r>
          </a:p>
        </p:txBody>
      </p:sp>
      <p:sp>
        <p:nvSpPr>
          <p:cNvPr id="6" name="Content Placeholder 5"/>
          <p:cNvSpPr>
            <a:spLocks noGrp="1"/>
          </p:cNvSpPr>
          <p:nvPr>
            <p:ph sz="half" idx="2"/>
          </p:nvPr>
        </p:nvSpPr>
        <p:spPr/>
        <p:txBody>
          <a:bodyPr/>
          <a:lstStyle/>
          <a:p>
            <a:r>
              <a:rPr lang="en-AU" dirty="0" smtClean="0"/>
              <a:t>Deadlines</a:t>
            </a:r>
          </a:p>
          <a:p>
            <a:pPr lvl="1"/>
            <a:r>
              <a:rPr lang="en-GB" altLang="en-US" dirty="0" smtClean="0"/>
              <a:t>Documents for decision:</a:t>
            </a:r>
          </a:p>
          <a:p>
            <a:pPr lvl="2"/>
            <a:r>
              <a:rPr lang="en-GB" altLang="en-US" dirty="0" smtClean="0"/>
              <a:t>15 Jan 2016</a:t>
            </a:r>
          </a:p>
          <a:p>
            <a:pPr lvl="1"/>
            <a:r>
              <a:rPr lang="en-GB" altLang="en-US" dirty="0"/>
              <a:t>Documents for </a:t>
            </a:r>
            <a:r>
              <a:rPr lang="en-GB" altLang="en-US" dirty="0" smtClean="0"/>
              <a:t>information:</a:t>
            </a:r>
          </a:p>
          <a:p>
            <a:pPr lvl="2"/>
            <a:r>
              <a:rPr lang="en-GB" altLang="en-US" dirty="0" smtClean="0"/>
              <a:t>5 Feb 2016</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42</a:t>
            </a:fld>
            <a:endParaRPr lang="en-US"/>
          </a:p>
        </p:txBody>
      </p:sp>
      <p:pic>
        <p:nvPicPr>
          <p:cNvPr id="2344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0" y="3886200"/>
            <a:ext cx="3770722"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85101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Participation in activities at the SC6 meeting in Xi’an was low</a:t>
            </a:r>
            <a:endParaRPr lang="en-AU" dirty="0"/>
          </a:p>
        </p:txBody>
      </p:sp>
      <p:sp>
        <p:nvSpPr>
          <p:cNvPr id="3" name="Content Placeholder 2"/>
          <p:cNvSpPr>
            <a:spLocks noGrp="1"/>
          </p:cNvSpPr>
          <p:nvPr>
            <p:ph idx="1"/>
          </p:nvPr>
        </p:nvSpPr>
        <p:spPr/>
        <p:txBody>
          <a:bodyPr/>
          <a:lstStyle/>
          <a:p>
            <a:pPr lvl="1"/>
            <a:r>
              <a:rPr lang="en-AU" dirty="0" smtClean="0"/>
              <a:t>NBs at the SC6 meeting in Xian were</a:t>
            </a:r>
          </a:p>
          <a:p>
            <a:pPr lvl="2"/>
            <a:r>
              <a:rPr lang="en-US" dirty="0" smtClean="0"/>
              <a:t>Austria (ECMA rep in WG1?)</a:t>
            </a:r>
            <a:endParaRPr lang="en-AU" dirty="0"/>
          </a:p>
          <a:p>
            <a:pPr lvl="2"/>
            <a:r>
              <a:rPr lang="en-US" dirty="0" smtClean="0"/>
              <a:t>Belgium (?)</a:t>
            </a:r>
            <a:endParaRPr lang="en-AU" dirty="0"/>
          </a:p>
          <a:p>
            <a:pPr lvl="2"/>
            <a:r>
              <a:rPr lang="en-US" dirty="0" smtClean="0"/>
              <a:t>China (Host, WG1/WG7)</a:t>
            </a:r>
            <a:endParaRPr lang="en-AU" dirty="0"/>
          </a:p>
          <a:p>
            <a:pPr lvl="2"/>
            <a:r>
              <a:rPr lang="en-US" dirty="0" smtClean="0"/>
              <a:t>Korea (Secretariat, WG1/WG7)</a:t>
            </a:r>
            <a:endParaRPr lang="en-AU" dirty="0"/>
          </a:p>
          <a:p>
            <a:pPr lvl="2"/>
            <a:r>
              <a:rPr lang="en-US" dirty="0" smtClean="0"/>
              <a:t>Spain (WG7?)</a:t>
            </a:r>
            <a:endParaRPr lang="en-AU" dirty="0"/>
          </a:p>
          <a:p>
            <a:pPr lvl="2"/>
            <a:r>
              <a:rPr lang="en-US" dirty="0"/>
              <a:t>Switzerland </a:t>
            </a:r>
            <a:r>
              <a:rPr lang="en-US" dirty="0" smtClean="0"/>
              <a:t>(ECMA observer in WG1?)</a:t>
            </a:r>
            <a:endParaRPr lang="en-AU" dirty="0"/>
          </a:p>
          <a:p>
            <a:pPr lvl="2"/>
            <a:r>
              <a:rPr lang="en-US" dirty="0" smtClean="0"/>
              <a:t>USA (WG10 only)</a:t>
            </a:r>
            <a:endParaRPr lang="en-AU" dirty="0"/>
          </a:p>
          <a:p>
            <a:pPr lvl="1"/>
            <a:r>
              <a:rPr lang="en-AU" dirty="0" smtClean="0"/>
              <a:t>Attendance was apparently improved by a ECMA meeting in the same location</a:t>
            </a:r>
          </a:p>
          <a:p>
            <a:pPr lvl="2"/>
            <a:r>
              <a:rPr lang="en-AU" dirty="0" smtClean="0"/>
              <a:t>Switzerland were reported to be in Xi’an mainly for ECMA</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43</a:t>
            </a:fld>
            <a:endParaRPr lang="en-US"/>
          </a:p>
        </p:txBody>
      </p:sp>
    </p:spTree>
    <p:extLst>
      <p:ext uri="{BB962C8B-B14F-4D97-AF65-F5344CB8AC3E}">
        <p14:creationId xmlns:p14="http://schemas.microsoft.com/office/powerpoint/2010/main" val="25888813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provided status updates for the </a:t>
            </a:r>
            <a:r>
              <a:rPr lang="en-AU" dirty="0" smtClean="0"/>
              <a:t>Xi’an </a:t>
            </a:r>
            <a:r>
              <a:rPr lang="en-AU" dirty="0" smtClean="0"/>
              <a:t>meeting of SC6</a:t>
            </a:r>
            <a:endParaRPr lang="en-AU" dirty="0"/>
          </a:p>
        </p:txBody>
      </p:sp>
      <p:sp>
        <p:nvSpPr>
          <p:cNvPr id="3" name="Content Placeholder 2"/>
          <p:cNvSpPr>
            <a:spLocks noGrp="1"/>
          </p:cNvSpPr>
          <p:nvPr>
            <p:ph idx="1"/>
          </p:nvPr>
        </p:nvSpPr>
        <p:spPr/>
        <p:txBody>
          <a:bodyPr/>
          <a:lstStyle/>
          <a:p>
            <a:pPr lvl="1"/>
            <a:r>
              <a:rPr lang="en-GB" dirty="0"/>
              <a:t>IEEE 802 has agreed to keep ISO/IEC JTC1/SC6 up to date on our activities as part of the implementation of the PSDO agreement between SC6 and IEEE 802. </a:t>
            </a:r>
            <a:endParaRPr lang="en-AU" dirty="0"/>
          </a:p>
          <a:p>
            <a:pPr lvl="1"/>
            <a:r>
              <a:rPr lang="en-GB" dirty="0" smtClean="0"/>
              <a:t>We </a:t>
            </a:r>
            <a:r>
              <a:rPr lang="en-GB" dirty="0"/>
              <a:t>have partially satisfied this agreement by providing a status presentation for each relevant IEEE 802 WG  at each SC6 </a:t>
            </a:r>
            <a:r>
              <a:rPr lang="en-GB" dirty="0" smtClean="0"/>
              <a:t>meeting</a:t>
            </a:r>
          </a:p>
          <a:p>
            <a:pPr lvl="1"/>
            <a:r>
              <a:rPr lang="en-GB" dirty="0" smtClean="0"/>
              <a:t>For the Xian meeting update presentations were provided by all WG Chairs </a:t>
            </a:r>
            <a:r>
              <a:rPr lang="en-GB" dirty="0"/>
              <a:t>for:</a:t>
            </a:r>
            <a:endParaRPr lang="en-AU" dirty="0"/>
          </a:p>
          <a:p>
            <a:pPr lvl="2"/>
            <a:r>
              <a:rPr lang="en-GB" dirty="0"/>
              <a:t>IEEE 802.1 (</a:t>
            </a:r>
            <a:r>
              <a:rPr lang="en-GB" dirty="0" smtClean="0"/>
              <a:t>Glen Parsons)</a:t>
            </a:r>
            <a:endParaRPr lang="en-AU" dirty="0">
              <a:solidFill>
                <a:srgbClr val="FF0000"/>
              </a:solidFill>
            </a:endParaRPr>
          </a:p>
          <a:p>
            <a:pPr lvl="2"/>
            <a:r>
              <a:rPr lang="en-GB" dirty="0"/>
              <a:t>IEEE 802.3 (</a:t>
            </a:r>
            <a:r>
              <a:rPr lang="en-GB" dirty="0" smtClean="0"/>
              <a:t>David Law)</a:t>
            </a:r>
            <a:endParaRPr lang="en-AU" dirty="0">
              <a:solidFill>
                <a:srgbClr val="FF0000"/>
              </a:solidFill>
            </a:endParaRPr>
          </a:p>
          <a:p>
            <a:pPr lvl="2"/>
            <a:r>
              <a:rPr lang="en-GB" dirty="0"/>
              <a:t>IEEE 802.11 (</a:t>
            </a:r>
            <a:r>
              <a:rPr lang="en-GB" dirty="0" smtClean="0"/>
              <a:t>Adrian Stephens)</a:t>
            </a:r>
            <a:endParaRPr lang="en-AU" dirty="0">
              <a:solidFill>
                <a:srgbClr val="FF0000"/>
              </a:solidFill>
            </a:endParaRPr>
          </a:p>
          <a:p>
            <a:pPr lvl="2"/>
            <a:r>
              <a:rPr lang="en-GB" dirty="0"/>
              <a:t>IEEE 802.15 (</a:t>
            </a:r>
            <a:r>
              <a:rPr lang="en-GB" dirty="0" smtClean="0"/>
              <a:t>Bob </a:t>
            </a:r>
            <a:r>
              <a:rPr lang="en-GB" dirty="0" err="1" smtClean="0"/>
              <a:t>Heile</a:t>
            </a:r>
            <a:r>
              <a:rPr lang="en-GB" dirty="0" smtClean="0"/>
              <a:t>)</a:t>
            </a:r>
          </a:p>
          <a:p>
            <a:pPr lvl="2"/>
            <a:r>
              <a:rPr lang="en-GB" dirty="0" smtClean="0"/>
              <a:t>IEEE </a:t>
            </a:r>
            <a:r>
              <a:rPr lang="en-GB" dirty="0"/>
              <a:t>802.22 (</a:t>
            </a:r>
            <a:r>
              <a:rPr lang="en-GB" dirty="0" smtClean="0"/>
              <a:t>Apurva Mody)</a:t>
            </a:r>
            <a:endParaRPr lang="en-AU" dirty="0">
              <a:solidFill>
                <a:srgbClr val="FF0000"/>
              </a:solidFill>
            </a:endParaRP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44</a:t>
            </a:fld>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545108884"/>
              </p:ext>
            </p:extLst>
          </p:nvPr>
        </p:nvGraphicFramePr>
        <p:xfrm>
          <a:off x="4038600" y="4191000"/>
          <a:ext cx="914400" cy="771525"/>
        </p:xfrm>
        <a:graphic>
          <a:graphicData uri="http://schemas.openxmlformats.org/presentationml/2006/ole">
            <mc:AlternateContent xmlns:mc="http://schemas.openxmlformats.org/markup-compatibility/2006">
              <mc:Choice xmlns:v="urn:schemas-microsoft-com:vml" Requires="v">
                <p:oleObj spid="_x0000_s228485"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4038600" y="4191000"/>
                        <a:ext cx="914400" cy="771525"/>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620256849"/>
              </p:ext>
            </p:extLst>
          </p:nvPr>
        </p:nvGraphicFramePr>
        <p:xfrm>
          <a:off x="4572000" y="4191000"/>
          <a:ext cx="914400" cy="771525"/>
        </p:xfrm>
        <a:graphic>
          <a:graphicData uri="http://schemas.openxmlformats.org/presentationml/2006/ole">
            <mc:AlternateContent xmlns:mc="http://schemas.openxmlformats.org/markup-compatibility/2006">
              <mc:Choice xmlns:v="urn:schemas-microsoft-com:vml" Requires="v">
                <p:oleObj spid="_x0000_s228486"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4572000" y="4191000"/>
                        <a:ext cx="914400" cy="771525"/>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400719059"/>
              </p:ext>
            </p:extLst>
          </p:nvPr>
        </p:nvGraphicFramePr>
        <p:xfrm>
          <a:off x="5181600" y="4191000"/>
          <a:ext cx="914400" cy="771525"/>
        </p:xfrm>
        <a:graphic>
          <a:graphicData uri="http://schemas.openxmlformats.org/presentationml/2006/ole">
            <mc:AlternateContent xmlns:mc="http://schemas.openxmlformats.org/markup-compatibility/2006">
              <mc:Choice xmlns:v="urn:schemas-microsoft-com:vml" Requires="v">
                <p:oleObj spid="_x0000_s228487" name="Acrobat Document" showAsIcon="1" r:id="rId7" imgW="914400" imgH="771480" progId="AcroExch.Document.11">
                  <p:embed/>
                </p:oleObj>
              </mc:Choice>
              <mc:Fallback>
                <p:oleObj name="Acrobat Document" showAsIcon="1" r:id="rId7" imgW="914400" imgH="771480" progId="AcroExch.Document.11">
                  <p:embed/>
                  <p:pic>
                    <p:nvPicPr>
                      <p:cNvPr id="0" name=""/>
                      <p:cNvPicPr/>
                      <p:nvPr/>
                    </p:nvPicPr>
                    <p:blipFill>
                      <a:blip r:embed="rId8"/>
                      <a:stretch>
                        <a:fillRect/>
                      </a:stretch>
                    </p:blipFill>
                    <p:spPr>
                      <a:xfrm>
                        <a:off x="5181600" y="4191000"/>
                        <a:ext cx="914400" cy="771525"/>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795663540"/>
              </p:ext>
            </p:extLst>
          </p:nvPr>
        </p:nvGraphicFramePr>
        <p:xfrm>
          <a:off x="5791200" y="4191000"/>
          <a:ext cx="914400" cy="771525"/>
        </p:xfrm>
        <a:graphic>
          <a:graphicData uri="http://schemas.openxmlformats.org/presentationml/2006/ole">
            <mc:AlternateContent xmlns:mc="http://schemas.openxmlformats.org/markup-compatibility/2006">
              <mc:Choice xmlns:v="urn:schemas-microsoft-com:vml" Requires="v">
                <p:oleObj spid="_x0000_s228488" name="Acrobat Document" showAsIcon="1" r:id="rId9" imgW="914400" imgH="771480" progId="AcroExch.Document.11">
                  <p:embed/>
                </p:oleObj>
              </mc:Choice>
              <mc:Fallback>
                <p:oleObj name="Acrobat Document" showAsIcon="1" r:id="rId9" imgW="914400" imgH="771480" progId="AcroExch.Document.11">
                  <p:embed/>
                  <p:pic>
                    <p:nvPicPr>
                      <p:cNvPr id="0" name=""/>
                      <p:cNvPicPr/>
                      <p:nvPr/>
                    </p:nvPicPr>
                    <p:blipFill>
                      <a:blip r:embed="rId10"/>
                      <a:stretch>
                        <a:fillRect/>
                      </a:stretch>
                    </p:blipFill>
                    <p:spPr>
                      <a:xfrm>
                        <a:off x="5791200" y="4191000"/>
                        <a:ext cx="914400" cy="771525"/>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403355165"/>
              </p:ext>
            </p:extLst>
          </p:nvPr>
        </p:nvGraphicFramePr>
        <p:xfrm>
          <a:off x="6400800" y="4191000"/>
          <a:ext cx="914400" cy="771525"/>
        </p:xfrm>
        <a:graphic>
          <a:graphicData uri="http://schemas.openxmlformats.org/presentationml/2006/ole">
            <mc:AlternateContent xmlns:mc="http://schemas.openxmlformats.org/markup-compatibility/2006">
              <mc:Choice xmlns:v="urn:schemas-microsoft-com:vml" Requires="v">
                <p:oleObj spid="_x0000_s228489" name="Acrobat Document" showAsIcon="1" r:id="rId11" imgW="914400" imgH="771480" progId="AcroExch.Document.11">
                  <p:embed/>
                </p:oleObj>
              </mc:Choice>
              <mc:Fallback>
                <p:oleObj name="Acrobat Document" showAsIcon="1" r:id="rId11" imgW="914400" imgH="771480" progId="AcroExch.Document.11">
                  <p:embed/>
                  <p:pic>
                    <p:nvPicPr>
                      <p:cNvPr id="0" name=""/>
                      <p:cNvPicPr/>
                      <p:nvPr/>
                    </p:nvPicPr>
                    <p:blipFill>
                      <a:blip r:embed="rId12"/>
                      <a:stretch>
                        <a:fillRect/>
                      </a:stretch>
                    </p:blipFill>
                    <p:spPr>
                      <a:xfrm>
                        <a:off x="6400800" y="4191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5577287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WG1 </a:t>
            </a:r>
            <a:r>
              <a:rPr lang="en-AU" dirty="0" smtClean="0"/>
              <a:t>were scheduled to discuss </a:t>
            </a:r>
            <a:r>
              <a:rPr lang="en-AU" dirty="0" smtClean="0"/>
              <a:t>human body </a:t>
            </a:r>
            <a:r>
              <a:rPr lang="en-AU" dirty="0" smtClean="0"/>
              <a:t>communication but the result is currently unknown</a:t>
            </a:r>
            <a:endParaRPr lang="en-AU" dirty="0"/>
          </a:p>
        </p:txBody>
      </p:sp>
      <p:sp>
        <p:nvSpPr>
          <p:cNvPr id="9" name="Content Placeholder 8"/>
          <p:cNvSpPr>
            <a:spLocks noGrp="1"/>
          </p:cNvSpPr>
          <p:nvPr>
            <p:ph idx="1"/>
          </p:nvPr>
        </p:nvSpPr>
        <p:spPr/>
        <p:txBody>
          <a:bodyPr/>
          <a:lstStyle/>
          <a:p>
            <a:pPr lvl="1"/>
            <a:r>
              <a:rPr lang="en-US" dirty="0" smtClean="0"/>
              <a:t>The Korea NB submitted a document  on human body communications to WG1</a:t>
            </a:r>
          </a:p>
          <a:p>
            <a:pPr lvl="1"/>
            <a:r>
              <a:rPr lang="en-US" dirty="0" smtClean="0"/>
              <a:t>One of the sponsors is from ETRI, who were also involved in 802.15.6</a:t>
            </a:r>
          </a:p>
          <a:p>
            <a:pPr lvl="2"/>
            <a:r>
              <a:rPr lang="en-US" dirty="0" smtClean="0"/>
              <a:t>This might be worthwhile discussing</a:t>
            </a:r>
          </a:p>
          <a:p>
            <a:pPr lvl="2"/>
            <a:r>
              <a:rPr lang="en-US" dirty="0" smtClean="0"/>
              <a:t>802.15.6 will be submitted to PSDO</a:t>
            </a:r>
          </a:p>
          <a:p>
            <a:pPr lvl="1"/>
            <a:r>
              <a:rPr lang="en-AU" dirty="0" smtClean="0"/>
              <a:t>What happened in Xian</a:t>
            </a:r>
            <a:r>
              <a:rPr lang="en-AU" dirty="0" smtClean="0"/>
              <a:t>?</a:t>
            </a:r>
          </a:p>
          <a:p>
            <a:pPr lvl="2"/>
            <a:r>
              <a:rPr lang="en-AU" dirty="0" smtClean="0"/>
              <a:t>Minutes are not yet available</a:t>
            </a:r>
          </a:p>
          <a:p>
            <a:pPr lvl="2"/>
            <a:r>
              <a:rPr lang="en-AU" dirty="0" smtClean="0"/>
              <a:t>The discussion did not lead to a resolution</a:t>
            </a:r>
            <a:r>
              <a:rPr lang="en-US" dirty="0" smtClean="0"/>
              <a:t/>
            </a:r>
            <a:br>
              <a:rPr lang="en-US" dirty="0" smtClean="0"/>
            </a:b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45</a:t>
            </a:fld>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3860737787"/>
              </p:ext>
            </p:extLst>
          </p:nvPr>
        </p:nvGraphicFramePr>
        <p:xfrm>
          <a:off x="8077200" y="2057400"/>
          <a:ext cx="914400" cy="771525"/>
        </p:xfrm>
        <a:graphic>
          <a:graphicData uri="http://schemas.openxmlformats.org/presentationml/2006/ole">
            <mc:AlternateContent xmlns:mc="http://schemas.openxmlformats.org/markup-compatibility/2006">
              <mc:Choice xmlns:v="urn:schemas-microsoft-com:vml" Requires="v">
                <p:oleObj spid="_x0000_s233510"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8077200" y="2057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1417078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WG1 apparently discussed </a:t>
            </a:r>
            <a:r>
              <a:rPr lang="en-US" dirty="0"/>
              <a:t>Low Power Wide Area </a:t>
            </a:r>
            <a:r>
              <a:rPr lang="en-US" dirty="0" smtClean="0"/>
              <a:t>Networks and approved a SG formation</a:t>
            </a:r>
            <a:endParaRPr lang="en-AU" dirty="0"/>
          </a:p>
        </p:txBody>
      </p:sp>
      <p:sp>
        <p:nvSpPr>
          <p:cNvPr id="3" name="Content Placeholder 2"/>
          <p:cNvSpPr>
            <a:spLocks noGrp="1"/>
          </p:cNvSpPr>
          <p:nvPr>
            <p:ph idx="1"/>
          </p:nvPr>
        </p:nvSpPr>
        <p:spPr/>
        <p:txBody>
          <a:bodyPr/>
          <a:lstStyle/>
          <a:p>
            <a:pPr lvl="1"/>
            <a:r>
              <a:rPr lang="en-US" dirty="0" smtClean="0"/>
              <a:t>WG1 apparently discussed </a:t>
            </a:r>
            <a:r>
              <a:rPr lang="en-US" dirty="0"/>
              <a:t>Low Power Wide Area </a:t>
            </a:r>
            <a:r>
              <a:rPr lang="en-US" dirty="0" smtClean="0"/>
              <a:t>Network</a:t>
            </a:r>
          </a:p>
          <a:p>
            <a:pPr lvl="2"/>
            <a:r>
              <a:rPr lang="en-US" dirty="0" smtClean="0"/>
              <a:t>This was not actually on agenda published before hand</a:t>
            </a:r>
          </a:p>
          <a:p>
            <a:pPr lvl="1"/>
            <a:r>
              <a:rPr lang="en-US" dirty="0" smtClean="0"/>
              <a:t>SC6 then agreed to form a SG</a:t>
            </a:r>
          </a:p>
          <a:p>
            <a:pPr lvl="2"/>
            <a:r>
              <a:rPr lang="en-US" dirty="0" smtClean="0"/>
              <a:t>Terms of reference are in </a:t>
            </a:r>
            <a:r>
              <a:rPr lang="en-US" dirty="0"/>
              <a:t>WG1 </a:t>
            </a:r>
            <a:r>
              <a:rPr lang="en-US" dirty="0" smtClean="0"/>
              <a:t>N049 (not yet available on server)</a:t>
            </a:r>
          </a:p>
          <a:p>
            <a:pPr lvl="1"/>
            <a:r>
              <a:rPr lang="en-US" dirty="0" smtClean="0"/>
              <a:t>SC6 Secretariat will circulate </a:t>
            </a:r>
            <a:r>
              <a:rPr lang="en-US" dirty="0"/>
              <a:t>the </a:t>
            </a:r>
            <a:r>
              <a:rPr lang="en-US" dirty="0" err="1"/>
              <a:t>ToR</a:t>
            </a:r>
            <a:r>
              <a:rPr lang="en-US" dirty="0"/>
              <a:t> of the study group and issue a call for </a:t>
            </a:r>
            <a:r>
              <a:rPr lang="en-US" dirty="0" smtClean="0"/>
              <a:t>participation</a:t>
            </a:r>
          </a:p>
          <a:p>
            <a:pPr lvl="1"/>
            <a:r>
              <a:rPr lang="en-US" dirty="0" smtClean="0"/>
              <a:t>IEEE 802.11 WG could respond by noting that we already have a similar activity</a:t>
            </a:r>
            <a:endParaRPr lang="en-AU" dirty="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46</a:t>
            </a:fld>
            <a:endParaRPr lang="en-US"/>
          </a:p>
        </p:txBody>
      </p:sp>
    </p:spTree>
    <p:extLst>
      <p:ext uri="{BB962C8B-B14F-4D97-AF65-F5344CB8AC3E}">
        <p14:creationId xmlns:p14="http://schemas.microsoft.com/office/powerpoint/2010/main" val="7104372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WG7 discussed wireless access </a:t>
            </a:r>
            <a:r>
              <a:rPr lang="en-AU" dirty="0"/>
              <a:t>controllers but the result is currently unknown</a:t>
            </a:r>
            <a:endParaRPr lang="en-AU" dirty="0"/>
          </a:p>
        </p:txBody>
      </p:sp>
      <p:sp>
        <p:nvSpPr>
          <p:cNvPr id="3" name="Content Placeholder 2"/>
          <p:cNvSpPr>
            <a:spLocks noGrp="1"/>
          </p:cNvSpPr>
          <p:nvPr>
            <p:ph idx="1"/>
          </p:nvPr>
        </p:nvSpPr>
        <p:spPr/>
        <p:txBody>
          <a:bodyPr/>
          <a:lstStyle/>
          <a:p>
            <a:pPr lvl="1"/>
            <a:r>
              <a:rPr lang="en-AU" dirty="0" smtClean="0"/>
              <a:t>China Telecom and IWNCOMM submitted a document to WG7</a:t>
            </a:r>
          </a:p>
          <a:p>
            <a:pPr lvl="2"/>
            <a:r>
              <a:rPr lang="en-AU" dirty="0" smtClean="0"/>
              <a:t>“Proposal </a:t>
            </a:r>
            <a:r>
              <a:rPr lang="en-AU" dirty="0"/>
              <a:t>on WLAN Access </a:t>
            </a:r>
            <a:r>
              <a:rPr lang="en-AU" dirty="0" smtClean="0"/>
              <a:t>Controller (</a:t>
            </a:r>
            <a:r>
              <a:rPr lang="en-AU" dirty="0"/>
              <a:t>AC) Coordination </a:t>
            </a:r>
            <a:r>
              <a:rPr lang="en-AU" dirty="0" smtClean="0"/>
              <a:t>Technology”</a:t>
            </a:r>
          </a:p>
          <a:p>
            <a:pPr lvl="2"/>
            <a:endParaRPr lang="en-AU" dirty="0"/>
          </a:p>
          <a:p>
            <a:pPr lvl="2"/>
            <a:endParaRPr lang="en-AU" dirty="0" smtClean="0"/>
          </a:p>
          <a:p>
            <a:pPr lvl="2"/>
            <a:endParaRPr lang="en-AU" dirty="0"/>
          </a:p>
          <a:p>
            <a:pPr lvl="1"/>
            <a:r>
              <a:rPr lang="en-AU" dirty="0" smtClean="0"/>
              <a:t>What happened in Xian</a:t>
            </a:r>
            <a:r>
              <a:rPr lang="en-AU" dirty="0" smtClean="0"/>
              <a:t>?</a:t>
            </a:r>
          </a:p>
          <a:p>
            <a:pPr lvl="2"/>
            <a:r>
              <a:rPr lang="en-AU" dirty="0"/>
              <a:t>Minutes are not yet available</a:t>
            </a:r>
          </a:p>
          <a:p>
            <a:pPr lvl="2"/>
            <a:r>
              <a:rPr lang="en-AU" dirty="0"/>
              <a:t>The discussion did not lead to a resolution</a:t>
            </a:r>
            <a:endParaRPr lang="en-AU" dirty="0" smtClean="0"/>
          </a:p>
          <a:p>
            <a:pPr lvl="2"/>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47</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3576058535"/>
              </p:ext>
            </p:extLst>
          </p:nvPr>
        </p:nvGraphicFramePr>
        <p:xfrm>
          <a:off x="1219200" y="2743200"/>
          <a:ext cx="914400" cy="771525"/>
        </p:xfrm>
        <a:graphic>
          <a:graphicData uri="http://schemas.openxmlformats.org/presentationml/2006/ole">
            <mc:AlternateContent xmlns:mc="http://schemas.openxmlformats.org/markup-compatibility/2006">
              <mc:Choice xmlns:v="urn:schemas-microsoft-com:vml" Requires="v">
                <p:oleObj spid="_x0000_s231464"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1219200" y="2743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0758659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WG7 </a:t>
            </a:r>
            <a:r>
              <a:rPr lang="en-AU" dirty="0" smtClean="0"/>
              <a:t>discussed interworking </a:t>
            </a:r>
            <a:r>
              <a:rPr lang="en-AU" dirty="0" smtClean="0"/>
              <a:t>of wireless </a:t>
            </a:r>
            <a:r>
              <a:rPr lang="en-AU" dirty="0"/>
              <a:t>networks but the result is currently unknown</a:t>
            </a:r>
            <a:endParaRPr lang="en-AU" dirty="0"/>
          </a:p>
        </p:txBody>
      </p:sp>
      <p:sp>
        <p:nvSpPr>
          <p:cNvPr id="3" name="Content Placeholder 2"/>
          <p:cNvSpPr>
            <a:spLocks noGrp="1"/>
          </p:cNvSpPr>
          <p:nvPr>
            <p:ph idx="1"/>
          </p:nvPr>
        </p:nvSpPr>
        <p:spPr/>
        <p:txBody>
          <a:bodyPr/>
          <a:lstStyle/>
          <a:p>
            <a:pPr lvl="1"/>
            <a:r>
              <a:rPr lang="en-AU" dirty="0" smtClean="0"/>
              <a:t>Peking University submitted </a:t>
            </a:r>
            <a:r>
              <a:rPr lang="en-AU" dirty="0"/>
              <a:t>a document to WG7</a:t>
            </a:r>
          </a:p>
          <a:p>
            <a:pPr lvl="2"/>
            <a:r>
              <a:rPr lang="en-AU" dirty="0" smtClean="0"/>
              <a:t>“</a:t>
            </a:r>
            <a:r>
              <a:rPr lang="en-AU" i="1" dirty="0"/>
              <a:t>Convergence Service for </a:t>
            </a:r>
            <a:r>
              <a:rPr lang="en-AU" i="1" dirty="0" smtClean="0"/>
              <a:t>Interworking </a:t>
            </a:r>
            <a:r>
              <a:rPr lang="en-AU" i="1" dirty="0"/>
              <a:t>of Heterogeneous Wireless </a:t>
            </a:r>
            <a:r>
              <a:rPr lang="en-AU" i="1" dirty="0" smtClean="0"/>
              <a:t>Networks</a:t>
            </a:r>
            <a:r>
              <a:rPr lang="en-AU" dirty="0" smtClean="0"/>
              <a:t>”</a:t>
            </a:r>
            <a:endParaRPr lang="en-AU" dirty="0"/>
          </a:p>
          <a:p>
            <a:pPr lvl="2"/>
            <a:endParaRPr lang="en-AU" dirty="0"/>
          </a:p>
          <a:p>
            <a:pPr lvl="2"/>
            <a:endParaRPr lang="en-AU" dirty="0"/>
          </a:p>
          <a:p>
            <a:pPr lvl="2"/>
            <a:endParaRPr lang="en-AU" dirty="0"/>
          </a:p>
          <a:p>
            <a:pPr lvl="1"/>
            <a:r>
              <a:rPr lang="en-AU" dirty="0"/>
              <a:t>What happened in Xian</a:t>
            </a:r>
            <a:r>
              <a:rPr lang="en-AU" dirty="0" smtClean="0"/>
              <a:t>?</a:t>
            </a:r>
          </a:p>
          <a:p>
            <a:pPr lvl="2"/>
            <a:r>
              <a:rPr lang="en-AU" dirty="0"/>
              <a:t>Minutes are not yet available</a:t>
            </a:r>
          </a:p>
          <a:p>
            <a:pPr lvl="2"/>
            <a:r>
              <a:rPr lang="en-AU" dirty="0"/>
              <a:t>The discussion did not lead to a resolution</a:t>
            </a:r>
            <a:endParaRPr lang="en-AU" dirty="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48</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576516792"/>
              </p:ext>
            </p:extLst>
          </p:nvPr>
        </p:nvGraphicFramePr>
        <p:xfrm>
          <a:off x="1295400" y="2733675"/>
          <a:ext cx="914400" cy="771525"/>
        </p:xfrm>
        <a:graphic>
          <a:graphicData uri="http://schemas.openxmlformats.org/presentationml/2006/ole">
            <mc:AlternateContent xmlns:mc="http://schemas.openxmlformats.org/markup-compatibility/2006">
              <mc:Choice xmlns:v="urn:schemas-microsoft-com:vml" Requires="v">
                <p:oleObj spid="_x0000_s232483"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1295400" y="27336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8010439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a:t>
            </a:r>
            <a:r>
              <a:rPr lang="en-AU" dirty="0" smtClean="0"/>
              <a:t>next SC6 </a:t>
            </a:r>
            <a:r>
              <a:rPr lang="en-AU" dirty="0" smtClean="0"/>
              <a:t>meeting </a:t>
            </a:r>
            <a:r>
              <a:rPr lang="en-AU" dirty="0" smtClean="0"/>
              <a:t>is tentatively scheduled for Jan/Feb 2017  </a:t>
            </a:r>
            <a:r>
              <a:rPr lang="en-AU" dirty="0" smtClean="0"/>
              <a:t>in </a:t>
            </a:r>
            <a:r>
              <a:rPr lang="en-AU" dirty="0" smtClean="0"/>
              <a:t>Tunisia</a:t>
            </a:r>
            <a:endParaRPr lang="en-AU" dirty="0"/>
          </a:p>
        </p:txBody>
      </p:sp>
      <p:sp>
        <p:nvSpPr>
          <p:cNvPr id="3" name="Content Placeholder 2"/>
          <p:cNvSpPr>
            <a:spLocks noGrp="1"/>
          </p:cNvSpPr>
          <p:nvPr>
            <p:ph sz="half" idx="1"/>
          </p:nvPr>
        </p:nvSpPr>
        <p:spPr/>
        <p:txBody>
          <a:bodyPr/>
          <a:lstStyle/>
          <a:p>
            <a:r>
              <a:rPr lang="en-AU" dirty="0" smtClean="0"/>
              <a:t>Meeting</a:t>
            </a:r>
          </a:p>
          <a:p>
            <a:pPr lvl="1"/>
            <a:r>
              <a:rPr lang="en-AU" dirty="0" smtClean="0"/>
              <a:t>ISO/IEC JTC1/SC6</a:t>
            </a:r>
          </a:p>
          <a:p>
            <a:r>
              <a:rPr lang="en-AU" dirty="0" smtClean="0"/>
              <a:t>Host</a:t>
            </a:r>
          </a:p>
          <a:p>
            <a:pPr lvl="1"/>
            <a:r>
              <a:rPr lang="en-US" dirty="0" smtClean="0"/>
              <a:t>Tunisia</a:t>
            </a:r>
            <a:endParaRPr lang="en-US" dirty="0" smtClean="0"/>
          </a:p>
          <a:p>
            <a:r>
              <a:rPr lang="en-AU" dirty="0" smtClean="0"/>
              <a:t>Date</a:t>
            </a:r>
          </a:p>
          <a:p>
            <a:pPr lvl="1"/>
            <a:r>
              <a:rPr lang="en-AU" dirty="0" smtClean="0"/>
              <a:t>Jan/Feb 2017</a:t>
            </a:r>
            <a:endParaRPr lang="en-AU" dirty="0" smtClean="0"/>
          </a:p>
          <a:p>
            <a:r>
              <a:rPr lang="en-AU" dirty="0" smtClean="0"/>
              <a:t>Location</a:t>
            </a:r>
          </a:p>
          <a:p>
            <a:pPr lvl="1"/>
            <a:r>
              <a:rPr lang="en-AU" dirty="0" smtClean="0"/>
              <a:t>Tunisia</a:t>
            </a:r>
            <a:endParaRPr lang="en-AU" dirty="0" smtClean="0"/>
          </a:p>
        </p:txBody>
      </p:sp>
      <p:sp>
        <p:nvSpPr>
          <p:cNvPr id="6" name="Content Placeholder 5"/>
          <p:cNvSpPr>
            <a:spLocks noGrp="1"/>
          </p:cNvSpPr>
          <p:nvPr>
            <p:ph sz="half" idx="2"/>
          </p:nvPr>
        </p:nvSpPr>
        <p:spPr/>
        <p:txBody>
          <a:bodyPr/>
          <a:lstStyle/>
          <a:p>
            <a:r>
              <a:rPr lang="en-AU" dirty="0" smtClean="0"/>
              <a:t>Comments</a:t>
            </a:r>
            <a:endParaRPr lang="en-AU" dirty="0" smtClean="0"/>
          </a:p>
          <a:p>
            <a:pPr lvl="1"/>
            <a:r>
              <a:rPr lang="en-GB" altLang="en-US" dirty="0" smtClean="0"/>
              <a:t>Location/dates to be confirmed by June 2016</a:t>
            </a:r>
          </a:p>
          <a:p>
            <a:pPr lvl="1"/>
            <a:r>
              <a:rPr lang="en-GB" altLang="en-US" dirty="0" smtClean="0"/>
              <a:t>Next meeting date h</a:t>
            </a:r>
            <a:r>
              <a:rPr lang="en-GB" altLang="en-US" dirty="0" smtClean="0"/>
              <a:t>ighlights lack of work in SC6</a:t>
            </a:r>
          </a:p>
          <a:p>
            <a:pPr lvl="1"/>
            <a:r>
              <a:rPr lang="en-GB" dirty="0" smtClean="0"/>
              <a:t>Tunisia has security issues </a:t>
            </a:r>
            <a:r>
              <a:rPr lang="en-GB" dirty="0" smtClean="0">
                <a:sym typeface="Wingdings" panose="05000000000000000000" pitchFamily="2" charset="2"/>
              </a:rPr>
              <a:t></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49</a:t>
            </a:fld>
            <a:endParaRPr lang="en-US"/>
          </a:p>
        </p:txBody>
      </p:sp>
      <p:pic>
        <p:nvPicPr>
          <p:cNvPr id="2355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4105123"/>
            <a:ext cx="4371975" cy="2255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88123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37B97089-911D-4B51-9A41-20DA9337DAE6}" type="slidenum">
              <a:rPr lang="en-US" smtClean="0"/>
              <a:pPr>
                <a:defRPr/>
              </a:pPr>
              <a:t>5</a:t>
            </a:fld>
            <a:endParaRPr lang="en-US"/>
          </a:p>
        </p:txBody>
      </p:sp>
      <p:sp>
        <p:nvSpPr>
          <p:cNvPr id="8196" name="Rectangle 6"/>
          <p:cNvSpPr>
            <a:spLocks noGrp="1" noChangeArrowheads="1"/>
          </p:cNvSpPr>
          <p:nvPr>
            <p:ph type="title"/>
          </p:nvPr>
        </p:nvSpPr>
        <p:spPr/>
        <p:txBody>
          <a:bodyPr/>
          <a:lstStyle/>
          <a:p>
            <a:r>
              <a:rPr lang="en-US" smtClean="0"/>
              <a:t>Links are available to a variety of other useful resources</a:t>
            </a:r>
          </a:p>
        </p:txBody>
      </p:sp>
      <p:sp>
        <p:nvSpPr>
          <p:cNvPr id="8197" name="Rectangle 7"/>
          <p:cNvSpPr>
            <a:spLocks noGrp="1" noChangeArrowheads="1"/>
          </p:cNvSpPr>
          <p:nvPr>
            <p:ph type="body" idx="1"/>
          </p:nvPr>
        </p:nvSpPr>
        <p:spPr/>
        <p:txBody>
          <a:bodyPr/>
          <a:lstStyle/>
          <a:p>
            <a:pPr lvl="1"/>
            <a:r>
              <a:rPr lang="en-US" smtClean="0"/>
              <a:t>Link to IEEE Disclosure of Affiliation </a:t>
            </a:r>
          </a:p>
          <a:p>
            <a:pPr lvl="2"/>
            <a:r>
              <a:rPr lang="en-US" smtClean="0">
                <a:hlinkClick r:id="rId3"/>
              </a:rPr>
              <a:t>http://standards.ieee.org/faqs/affiliationFAQ.html</a:t>
            </a:r>
            <a:endParaRPr lang="en-US" smtClean="0"/>
          </a:p>
          <a:p>
            <a:pPr lvl="1"/>
            <a:r>
              <a:rPr lang="en-US" smtClean="0"/>
              <a:t>Links to IEEE Antitrust Guidelines</a:t>
            </a:r>
          </a:p>
          <a:p>
            <a:pPr lvl="2"/>
            <a:r>
              <a:rPr lang="en-US" smtClean="0">
                <a:hlinkClick r:id="rId4"/>
              </a:rPr>
              <a:t>http://standards.ieee.org/resources/antitrust-guidelines.pdf</a:t>
            </a:r>
            <a:endParaRPr lang="en-US" smtClean="0"/>
          </a:p>
          <a:p>
            <a:pPr lvl="1"/>
            <a:r>
              <a:rPr lang="en-US" smtClean="0"/>
              <a:t>Link to IEEE Code of Ethics</a:t>
            </a:r>
          </a:p>
          <a:p>
            <a:pPr lvl="2"/>
            <a:r>
              <a:rPr lang="en-US" smtClean="0">
                <a:hlinkClick r:id="rId5"/>
              </a:rPr>
              <a:t>http://www.ieee.org/web/membership/ethics/code_ethics.html</a:t>
            </a:r>
            <a:endParaRPr lang="en-US" smtClean="0"/>
          </a:p>
          <a:p>
            <a:pPr lvl="1"/>
            <a:r>
              <a:rPr lang="en-US" smtClean="0"/>
              <a:t>Link to IEEE Patent Policy</a:t>
            </a:r>
          </a:p>
          <a:p>
            <a:pPr lvl="2"/>
            <a:r>
              <a:rPr lang="en-US" smtClean="0">
                <a:hlinkClick r:id="rId6"/>
              </a:rPr>
              <a:t>http://standards.ieee.org/board/pat/pat-slideset.ppt</a:t>
            </a:r>
            <a:endParaRPr lang="en-US"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WG1 has sent a liaison to IEEE 802 in relation to the “</a:t>
            </a:r>
            <a:r>
              <a:rPr lang="en-US" i="1" dirty="0"/>
              <a:t>status of progressing IEEE projects in SC </a:t>
            </a:r>
            <a:r>
              <a:rPr lang="en-US" i="1" dirty="0" smtClean="0"/>
              <a:t>6”</a:t>
            </a:r>
            <a:endParaRPr lang="en-AU" dirty="0"/>
          </a:p>
        </p:txBody>
      </p:sp>
      <p:sp>
        <p:nvSpPr>
          <p:cNvPr id="3" name="Content Placeholder 2"/>
          <p:cNvSpPr>
            <a:spLocks noGrp="1"/>
          </p:cNvSpPr>
          <p:nvPr>
            <p:ph idx="1"/>
          </p:nvPr>
        </p:nvSpPr>
        <p:spPr/>
        <p:txBody>
          <a:bodyPr/>
          <a:lstStyle/>
          <a:p>
            <a:pPr lvl="1"/>
            <a:r>
              <a:rPr lang="en-US" dirty="0" smtClean="0"/>
              <a:t>SC6 approved a liaison to IEEE 802 (see WG1N46 – not yet on server)</a:t>
            </a:r>
          </a:p>
          <a:p>
            <a:pPr lvl="2"/>
            <a:r>
              <a:rPr lang="en-US" i="1" dirty="0" smtClean="0"/>
              <a:t>ISO/IEC </a:t>
            </a:r>
            <a:r>
              <a:rPr lang="en-US" i="1" dirty="0"/>
              <a:t>JTC 1/SC 6/WG 1 thanks IEEE 802 for collaboration on the related issues. We reviewed your Liaison Report documents SC6 N16381, N16382, N16383, N16384 and N 16388.</a:t>
            </a:r>
            <a:endParaRPr lang="en-AU" i="1" dirty="0"/>
          </a:p>
          <a:p>
            <a:pPr lvl="2"/>
            <a:r>
              <a:rPr lang="en-US" i="1" dirty="0"/>
              <a:t>IEEE’s Liaison Reports don’t include the status of projects which IEEE 802 proposed in SC 6 as a fast track. ISO/IEC JTC 1/SC 6/WG 1 would like to know the status of progressing IEEE projects in SC 6. ISO/IEC JTC 1/SC 6/WG 1 requests IEEE 802 to report the status of ongoing projects of IEEE 802 at SC 6/WG 1 meetings.</a:t>
            </a:r>
            <a:endParaRPr lang="en-AU" i="1" dirty="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50</a:t>
            </a:fld>
            <a:endParaRPr lang="en-US"/>
          </a:p>
        </p:txBody>
      </p:sp>
    </p:spTree>
    <p:extLst>
      <p:ext uri="{BB962C8B-B14F-4D97-AF65-F5344CB8AC3E}">
        <p14:creationId xmlns:p14="http://schemas.microsoft.com/office/powerpoint/2010/main" val="27306420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Chair sent an e-mail to the WG1 Chair requesting clarification</a:t>
            </a:r>
            <a:endParaRPr lang="en-AU" dirty="0"/>
          </a:p>
        </p:txBody>
      </p:sp>
      <p:sp>
        <p:nvSpPr>
          <p:cNvPr id="3" name="Content Placeholder 2"/>
          <p:cNvSpPr>
            <a:spLocks noGrp="1"/>
          </p:cNvSpPr>
          <p:nvPr>
            <p:ph idx="1"/>
          </p:nvPr>
        </p:nvSpPr>
        <p:spPr>
          <a:xfrm>
            <a:off x="685800" y="1676400"/>
            <a:ext cx="7772400" cy="4114800"/>
          </a:xfrm>
        </p:spPr>
        <p:txBody>
          <a:bodyPr/>
          <a:lstStyle/>
          <a:p>
            <a:r>
              <a:rPr lang="en-AU" dirty="0" smtClean="0"/>
              <a:t>E-mail from Chair of IEEE 802 JTC1 SC to Chair of SC6/WG1</a:t>
            </a:r>
          </a:p>
          <a:p>
            <a:pPr lvl="1"/>
            <a:r>
              <a:rPr lang="en-US" i="1" dirty="0"/>
              <a:t>I have just read the liaison from SC6/WG1 to IEEE 802. It notes:</a:t>
            </a:r>
            <a:endParaRPr lang="en-AU" i="1" dirty="0"/>
          </a:p>
          <a:p>
            <a:pPr lvl="2"/>
            <a:r>
              <a:rPr lang="en-AU" i="1" dirty="0" smtClean="0"/>
              <a:t>IEEE’</a:t>
            </a:r>
            <a:r>
              <a:rPr lang="en-US" i="1" dirty="0"/>
              <a:t>s Liaison Reports don</a:t>
            </a:r>
            <a:r>
              <a:rPr lang="en-AU" i="1" dirty="0"/>
              <a:t>’t</a:t>
            </a:r>
            <a:r>
              <a:rPr lang="en-US" i="1" dirty="0"/>
              <a:t> include the status of projects which IEEE 802 proposed in SC 6 as a fast track. ISO/IEC JTC 1/SC 6/WG 1 would like to know the status of progressing IEEE projects in SC 6. ISO/IEC JTC 1/SC 6/WG 1 requests IEEE 802 to report the status of ongoing projects of IEEE 802 at SC 6/WG 1 meetings</a:t>
            </a:r>
            <a:endParaRPr lang="en-AU" i="1" dirty="0"/>
          </a:p>
          <a:p>
            <a:pPr lvl="1"/>
            <a:r>
              <a:rPr lang="en-AU" i="1" dirty="0"/>
              <a:t>I am a little confused because the various reports liaised to SC6/WG1 provided high level status on every ongoing project in IEEE 802. IEEE 802 has been providing similar information at each meeting for the last 3-4 years. What additional information would SC6/WG1 like to see? It is true that the reports do not specify which standards and amendments will be submitted to JTC1 under the PSDO agreement. However, this is a decision that is often not made until the project is complete.</a:t>
            </a:r>
          </a:p>
          <a:p>
            <a:pPr lvl="1"/>
            <a:r>
              <a:rPr lang="en-AU" i="1" dirty="0" smtClean="0"/>
              <a:t>I </a:t>
            </a:r>
            <a:r>
              <a:rPr lang="en-AU" i="1" dirty="0"/>
              <a:t>also note that IEEE 802 has regularly liaised a report that documents the start of every new project in IEEE 802.</a:t>
            </a:r>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51</a:t>
            </a:fld>
            <a:endParaRPr lang="en-US"/>
          </a:p>
        </p:txBody>
      </p:sp>
    </p:spTree>
    <p:extLst>
      <p:ext uri="{BB962C8B-B14F-4D97-AF65-F5344CB8AC3E}">
        <p14:creationId xmlns:p14="http://schemas.microsoft.com/office/powerpoint/2010/main" val="12827297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a:t>
            </a:r>
            <a:r>
              <a:rPr lang="en-AU" dirty="0" smtClean="0"/>
              <a:t>WG1 Chair replied </a:t>
            </a:r>
            <a:r>
              <a:rPr lang="en-AU" dirty="0"/>
              <a:t>to the request for </a:t>
            </a:r>
            <a:r>
              <a:rPr lang="en-AU" dirty="0" smtClean="0"/>
              <a:t>clarification from the SC Chair</a:t>
            </a:r>
            <a:endParaRPr lang="en-AU" dirty="0"/>
          </a:p>
        </p:txBody>
      </p:sp>
      <p:sp>
        <p:nvSpPr>
          <p:cNvPr id="3" name="Content Placeholder 2"/>
          <p:cNvSpPr>
            <a:spLocks noGrp="1"/>
          </p:cNvSpPr>
          <p:nvPr>
            <p:ph idx="1"/>
          </p:nvPr>
        </p:nvSpPr>
        <p:spPr/>
        <p:txBody>
          <a:bodyPr/>
          <a:lstStyle/>
          <a:p>
            <a:r>
              <a:rPr lang="en-AU" dirty="0" smtClean="0"/>
              <a:t>Reply e-mail </a:t>
            </a:r>
            <a:r>
              <a:rPr lang="en-AU" dirty="0"/>
              <a:t>from Chair of </a:t>
            </a:r>
            <a:r>
              <a:rPr lang="en-AU" dirty="0" smtClean="0"/>
              <a:t>SC6/WG1 to Chair </a:t>
            </a:r>
            <a:r>
              <a:rPr lang="en-AU" dirty="0"/>
              <a:t>of IEEE 802 JTC1 </a:t>
            </a:r>
            <a:r>
              <a:rPr lang="en-AU" dirty="0" smtClean="0"/>
              <a:t>SC</a:t>
            </a:r>
          </a:p>
          <a:p>
            <a:pPr lvl="1"/>
            <a:r>
              <a:rPr lang="en-AU" i="1" dirty="0" smtClean="0"/>
              <a:t>As </a:t>
            </a:r>
            <a:r>
              <a:rPr lang="en-AU" i="1" dirty="0"/>
              <a:t>you know, IEEE 802 liaison reports include the status of only projects which IEEE 802 progresses in its group.</a:t>
            </a:r>
          </a:p>
          <a:p>
            <a:pPr lvl="1"/>
            <a:r>
              <a:rPr lang="en-AU" i="1" dirty="0"/>
              <a:t>But it is needed to present the status of projects which IEEE 802 proposed in SC 6 as a fast track like ECMA.</a:t>
            </a:r>
          </a:p>
          <a:p>
            <a:pPr lvl="1"/>
            <a:r>
              <a:rPr lang="en-AU" i="1" dirty="0"/>
              <a:t>So, WG 1 requested that IEEE 802 </a:t>
            </a:r>
            <a:r>
              <a:rPr lang="en-AU" i="1" dirty="0" smtClean="0"/>
              <a:t>should </a:t>
            </a:r>
            <a:r>
              <a:rPr lang="en-AU" i="1" dirty="0"/>
              <a:t>present the status of SC 6's projects related to IEEE 802 in WG 1 meeting.</a:t>
            </a:r>
          </a:p>
          <a:p>
            <a:pPr lvl="1"/>
            <a:r>
              <a:rPr lang="en-AU" i="1" dirty="0" smtClean="0"/>
              <a:t>SC </a:t>
            </a:r>
            <a:r>
              <a:rPr lang="en-AU" i="1" dirty="0"/>
              <a:t>6/WG 1 is interested in SC 6's projects related to IEEE 802</a:t>
            </a:r>
            <a:r>
              <a:rPr lang="en-AU" i="1" dirty="0" smtClean="0"/>
              <a:t>.</a:t>
            </a:r>
            <a:endParaRPr lang="en-AU" i="1" dirty="0"/>
          </a:p>
          <a:p>
            <a:pPr lvl="1"/>
            <a:r>
              <a:rPr lang="en-AU" i="1" dirty="0" smtClean="0"/>
              <a:t>Could </a:t>
            </a:r>
            <a:r>
              <a:rPr lang="en-AU" i="1" dirty="0"/>
              <a:t>you understand what WG 1 means ?</a:t>
            </a:r>
          </a:p>
          <a:p>
            <a:pPr lvl="1"/>
            <a:r>
              <a:rPr lang="en-AU" i="1" dirty="0" smtClean="0"/>
              <a:t>Let </a:t>
            </a:r>
            <a:r>
              <a:rPr lang="en-AU" i="1" dirty="0"/>
              <a:t>me know if you have any </a:t>
            </a:r>
            <a:r>
              <a:rPr lang="en-AU" i="1" dirty="0" smtClean="0"/>
              <a:t>additional </a:t>
            </a:r>
            <a:r>
              <a:rPr lang="en-AU" i="1" dirty="0"/>
              <a:t>question.</a:t>
            </a:r>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52</a:t>
            </a:fld>
            <a:endParaRPr lang="en-US"/>
          </a:p>
        </p:txBody>
      </p:sp>
    </p:spTree>
    <p:extLst>
      <p:ext uri="{BB962C8B-B14F-4D97-AF65-F5344CB8AC3E}">
        <p14:creationId xmlns:p14="http://schemas.microsoft.com/office/powerpoint/2010/main" val="38107906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Chair sent an e-mail to the </a:t>
            </a:r>
            <a:r>
              <a:rPr lang="en-AU" dirty="0" smtClean="0"/>
              <a:t>WG1 Chair requesting further clarification</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53</a:t>
            </a:fld>
            <a:endParaRPr lang="en-US"/>
          </a:p>
        </p:txBody>
      </p:sp>
      <p:sp>
        <p:nvSpPr>
          <p:cNvPr id="6" name="Rectangle 5"/>
          <p:cNvSpPr/>
          <p:nvPr/>
        </p:nvSpPr>
        <p:spPr bwMode="auto">
          <a:xfrm>
            <a:off x="228600" y="6096000"/>
            <a:ext cx="8915400" cy="7620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200" b="0" i="0" u="none" strike="noStrike" cap="none" normalizeH="0" baseline="0" smtClean="0">
              <a:ln>
                <a:noFill/>
              </a:ln>
              <a:solidFill>
                <a:schemeClr val="tx1"/>
              </a:solidFill>
              <a:effectLst/>
              <a:latin typeface="Times New Roman" pitchFamily="18" charset="0"/>
            </a:endParaRPr>
          </a:p>
        </p:txBody>
      </p:sp>
      <p:sp>
        <p:nvSpPr>
          <p:cNvPr id="3" name="Content Placeholder 2"/>
          <p:cNvSpPr>
            <a:spLocks noGrp="1"/>
          </p:cNvSpPr>
          <p:nvPr>
            <p:ph idx="1"/>
          </p:nvPr>
        </p:nvSpPr>
        <p:spPr>
          <a:xfrm>
            <a:off x="685800" y="1676400"/>
            <a:ext cx="7772400" cy="4114800"/>
          </a:xfrm>
        </p:spPr>
        <p:txBody>
          <a:bodyPr/>
          <a:lstStyle/>
          <a:p>
            <a:r>
              <a:rPr lang="en-AU" dirty="0"/>
              <a:t>E-mail from Chair of </a:t>
            </a:r>
            <a:r>
              <a:rPr lang="en-AU" dirty="0" smtClean="0"/>
              <a:t>SC6/WG1 </a:t>
            </a:r>
            <a:r>
              <a:rPr lang="en-AU" dirty="0"/>
              <a:t>to Chair of </a:t>
            </a:r>
            <a:r>
              <a:rPr lang="en-AU" dirty="0" smtClean="0"/>
              <a:t>IEEE 802 JTC1 SC</a:t>
            </a:r>
          </a:p>
          <a:p>
            <a:pPr lvl="1">
              <a:spcBef>
                <a:spcPts val="400"/>
              </a:spcBef>
            </a:pPr>
            <a:r>
              <a:rPr lang="en-AU" i="1" dirty="0"/>
              <a:t>I am still having difficulty understanding the request, but let me propose a solution that I believe might resolve the issue.</a:t>
            </a:r>
          </a:p>
          <a:p>
            <a:pPr lvl="1">
              <a:spcBef>
                <a:spcPts val="400"/>
              </a:spcBef>
            </a:pPr>
            <a:r>
              <a:rPr lang="en-AU" i="1" dirty="0"/>
              <a:t> </a:t>
            </a:r>
            <a:r>
              <a:rPr lang="en-AU" i="1" dirty="0" smtClean="0"/>
              <a:t>IEEE </a:t>
            </a:r>
            <a:r>
              <a:rPr lang="en-AU" i="1" dirty="0"/>
              <a:t>802 currently sends SC6/WG1 a status update of all the activities underway in IEEE 802. All of these activities are candidates for submission to JTC1 using the PSDO agreement between IEEE-SA and ISO, but the decision to do so is often only made later in the IEEE 802 development process. Sometimes the decision is only made after the standard is ratified by IEEE-SA.</a:t>
            </a:r>
          </a:p>
          <a:p>
            <a:pPr lvl="1">
              <a:spcBef>
                <a:spcPts val="400"/>
              </a:spcBef>
            </a:pPr>
            <a:r>
              <a:rPr lang="en-AU" i="1" dirty="0"/>
              <a:t> </a:t>
            </a:r>
            <a:r>
              <a:rPr lang="en-AU" i="1" dirty="0" smtClean="0"/>
              <a:t>That </a:t>
            </a:r>
            <a:r>
              <a:rPr lang="en-AU" i="1" dirty="0"/>
              <a:t>said, IEEE 802 always liaises draft standards and standards to SC6/WG1 before submitting them for ratification under the PSDO agreement, as agreed. In the past, IEEE 802 have not always explicitly highlighted that this liaison was a possible precursor to a submission using the PSDO process.  Would making this explicit in the future satisfy the request from WG1?</a:t>
            </a:r>
          </a:p>
          <a:p>
            <a:pPr lvl="1">
              <a:spcBef>
                <a:spcPts val="400"/>
              </a:spcBef>
            </a:pPr>
            <a:r>
              <a:rPr lang="en-AU" i="1" dirty="0"/>
              <a:t> </a:t>
            </a:r>
            <a:r>
              <a:rPr lang="en-AU" i="1" dirty="0" smtClean="0"/>
              <a:t>It </a:t>
            </a:r>
            <a:r>
              <a:rPr lang="en-AU" i="1" dirty="0"/>
              <a:t>would be great if you could provide your perspective this week so that the issue can be discussed fully at the IEEE 802 meeting next week in Macau</a:t>
            </a:r>
          </a:p>
          <a:p>
            <a:endParaRPr lang="en-AU" dirty="0"/>
          </a:p>
          <a:p>
            <a:endParaRPr lang="en-AU" dirty="0"/>
          </a:p>
        </p:txBody>
      </p:sp>
    </p:spTree>
    <p:extLst>
      <p:ext uri="{BB962C8B-B14F-4D97-AF65-F5344CB8AC3E}">
        <p14:creationId xmlns:p14="http://schemas.microsoft.com/office/powerpoint/2010/main" val="11115570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It is proposed consideration of a response to the WG1 liaison be postponed until July 2016</a:t>
            </a:r>
            <a:endParaRPr lang="en-AU" dirty="0"/>
          </a:p>
        </p:txBody>
      </p:sp>
      <p:sp>
        <p:nvSpPr>
          <p:cNvPr id="3" name="Content Placeholder 2"/>
          <p:cNvSpPr>
            <a:spLocks noGrp="1"/>
          </p:cNvSpPr>
          <p:nvPr>
            <p:ph idx="1"/>
          </p:nvPr>
        </p:nvSpPr>
        <p:spPr/>
        <p:txBody>
          <a:bodyPr/>
          <a:lstStyle/>
          <a:p>
            <a:pPr lvl="1">
              <a:buFont typeface="Arial" panose="020B0604020202020204" pitchFamily="34" charset="0"/>
              <a:buChar char="•"/>
            </a:pPr>
            <a:r>
              <a:rPr lang="en-AU" dirty="0" smtClean="0"/>
              <a:t>As of Friday, 11 March 2016 no further clarification has been received</a:t>
            </a:r>
          </a:p>
          <a:p>
            <a:pPr lvl="1">
              <a:buFont typeface="Arial" panose="020B0604020202020204" pitchFamily="34" charset="0"/>
              <a:buChar char="•"/>
            </a:pPr>
            <a:r>
              <a:rPr lang="en-AU" dirty="0" smtClean="0"/>
              <a:t>Further clarification is probably required before any formal response</a:t>
            </a:r>
          </a:p>
          <a:p>
            <a:pPr lvl="1">
              <a:buFont typeface="Arial" panose="020B0604020202020204" pitchFamily="34" charset="0"/>
              <a:buChar char="•"/>
            </a:pPr>
            <a:r>
              <a:rPr lang="en-AU" dirty="0" smtClean="0"/>
              <a:t>In the absence of information to the contrary, a response from IEEE 802  is probably not necessary until the next SC6 meeting</a:t>
            </a:r>
          </a:p>
          <a:p>
            <a:pPr lvl="2">
              <a:buFont typeface="Arial" panose="020B0604020202020204" pitchFamily="34" charset="0"/>
              <a:buChar char="•"/>
            </a:pPr>
            <a:r>
              <a:rPr lang="en-AU" dirty="0" smtClean="0"/>
              <a:t>The next SC6 meeting is currently scheduled for Jan/Feb 2017</a:t>
            </a:r>
          </a:p>
          <a:p>
            <a:pPr lvl="2">
              <a:buFont typeface="Arial" panose="020B0604020202020204" pitchFamily="34" charset="0"/>
              <a:buChar char="•"/>
            </a:pPr>
            <a:r>
              <a:rPr lang="en-AU" dirty="0"/>
              <a:t>Indeed, IEEE 802 have not even formally received the </a:t>
            </a:r>
            <a:r>
              <a:rPr lang="en-AU" dirty="0" smtClean="0"/>
              <a:t>liaison</a:t>
            </a:r>
          </a:p>
          <a:p>
            <a:pPr lvl="1">
              <a:buFont typeface="Arial" panose="020B0604020202020204" pitchFamily="34" charset="0"/>
              <a:buChar char="•"/>
            </a:pPr>
            <a:r>
              <a:rPr lang="en-AU" dirty="0" smtClean="0"/>
              <a:t>It is proposed by the SC Chair that the no response be sent until we better understand the request</a:t>
            </a:r>
          </a:p>
          <a:p>
            <a:pPr lvl="1">
              <a:buFont typeface="Arial" panose="020B0604020202020204" pitchFamily="34" charset="0"/>
              <a:buChar char="•"/>
            </a:pPr>
            <a:r>
              <a:rPr lang="en-AU" dirty="0" smtClean="0"/>
              <a:t>We should probably plan for a response out of the July plenary</a:t>
            </a:r>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54</a:t>
            </a:fld>
            <a:endParaRPr lang="en-US"/>
          </a:p>
        </p:txBody>
      </p:sp>
    </p:spTree>
    <p:extLst>
      <p:ext uri="{BB962C8B-B14F-4D97-AF65-F5344CB8AC3E}">
        <p14:creationId xmlns:p14="http://schemas.microsoft.com/office/powerpoint/2010/main" val="9370243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ISO/IEC JTC1 has changed the rules so that “experts” rather than “NBs” participate in WGs</a:t>
            </a:r>
            <a:endParaRPr lang="en-AU" dirty="0"/>
          </a:p>
        </p:txBody>
      </p:sp>
      <p:sp>
        <p:nvSpPr>
          <p:cNvPr id="3" name="Content Placeholder 2"/>
          <p:cNvSpPr>
            <a:spLocks noGrp="1"/>
          </p:cNvSpPr>
          <p:nvPr>
            <p:ph idx="1"/>
          </p:nvPr>
        </p:nvSpPr>
        <p:spPr/>
        <p:txBody>
          <a:bodyPr/>
          <a:lstStyle/>
          <a:p>
            <a:pPr lvl="1"/>
            <a:r>
              <a:rPr lang="en-AU" dirty="0" smtClean="0"/>
              <a:t>The organisational structure in ISO/IEC JTC1 is changing to align its operation with </a:t>
            </a:r>
            <a:r>
              <a:rPr lang="en-AU" dirty="0" smtClean="0"/>
              <a:t>ISO rules</a:t>
            </a:r>
            <a:endParaRPr lang="en-AU" dirty="0" smtClean="0"/>
          </a:p>
          <a:p>
            <a:pPr lvl="1"/>
            <a:r>
              <a:rPr lang="en-AU" dirty="0" smtClean="0"/>
              <a:t>A </a:t>
            </a:r>
            <a:r>
              <a:rPr lang="en-AU" dirty="0" smtClean="0"/>
              <a:t>communication </a:t>
            </a:r>
            <a:r>
              <a:rPr lang="en-AU" dirty="0" smtClean="0"/>
              <a:t>from JTC1 states</a:t>
            </a:r>
          </a:p>
          <a:p>
            <a:pPr lvl="2"/>
            <a:r>
              <a:rPr lang="en-AU" i="1" dirty="0" smtClean="0"/>
              <a:t>Working Groups are comprised of INDIVIDUAL EXPERTS appointed by National Bodies and Liaison Organizations</a:t>
            </a:r>
          </a:p>
          <a:p>
            <a:pPr lvl="2"/>
            <a:r>
              <a:rPr lang="en-AU" i="1" dirty="0" smtClean="0"/>
              <a:t>These experts MUST be entered into Global Directory to be considered a member of the WG and to receive documents</a:t>
            </a:r>
          </a:p>
          <a:p>
            <a:pPr lvl="2"/>
            <a:r>
              <a:rPr lang="en-AU" i="1" dirty="0" smtClean="0"/>
              <a:t>National Bodies are responsible for ensuring that their expert appointments are up to date</a:t>
            </a:r>
          </a:p>
          <a:p>
            <a:pPr lvl="2"/>
            <a:r>
              <a:rPr lang="en-AU" i="1" dirty="0" smtClean="0"/>
              <a:t>Liaison Organizations work via ITTF to maintain their expert members</a:t>
            </a:r>
          </a:p>
          <a:p>
            <a:pPr lvl="2"/>
            <a:r>
              <a:rPr lang="en-AU" i="1" dirty="0" smtClean="0"/>
              <a:t>If the expert is NOT in Global Directory, he/she will not receive documents and will NOT be considered a member of the WG.</a:t>
            </a:r>
          </a:p>
          <a:p>
            <a:pPr lvl="1"/>
            <a:r>
              <a:rPr lang="en-AU" dirty="0" smtClean="0"/>
              <a:t>Technically this means someone not in the Global Directory could not speak </a:t>
            </a:r>
            <a:r>
              <a:rPr lang="en-AU" dirty="0" smtClean="0"/>
              <a:t>SC6 meetings </a:t>
            </a:r>
            <a:r>
              <a:rPr lang="en-AU" dirty="0" smtClean="0"/>
              <a:t>but no one </a:t>
            </a:r>
            <a:r>
              <a:rPr lang="en-AU" dirty="0" smtClean="0"/>
              <a:t>has raised </a:t>
            </a:r>
            <a:r>
              <a:rPr lang="en-AU" dirty="0" smtClean="0"/>
              <a:t>this as an issue</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55</a:t>
            </a:fld>
            <a:endParaRPr lang="en-US"/>
          </a:p>
        </p:txBody>
      </p:sp>
    </p:spTree>
    <p:extLst>
      <p:ext uri="{BB962C8B-B14F-4D97-AF65-F5344CB8AC3E}">
        <p14:creationId xmlns:p14="http://schemas.microsoft.com/office/powerpoint/2010/main" val="22850212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SC Chair has been empowered to appoint experts to the </a:t>
            </a:r>
            <a:r>
              <a:rPr lang="en-AU" dirty="0"/>
              <a:t>SC6 document access lists </a:t>
            </a:r>
          </a:p>
        </p:txBody>
      </p:sp>
      <p:sp>
        <p:nvSpPr>
          <p:cNvPr id="3" name="Content Placeholder 2"/>
          <p:cNvSpPr>
            <a:spLocks noGrp="1"/>
          </p:cNvSpPr>
          <p:nvPr>
            <p:ph idx="1"/>
          </p:nvPr>
        </p:nvSpPr>
        <p:spPr/>
        <p:txBody>
          <a:bodyPr/>
          <a:lstStyle/>
          <a:p>
            <a:pPr lvl="1"/>
            <a:r>
              <a:rPr lang="en-AU" dirty="0" smtClean="0"/>
              <a:t>One way of dealing with this change is to empower the SC Chair to appoint experts to WG1 and WG7, with the understanding that anyone who volunteers will be appointed</a:t>
            </a:r>
          </a:p>
          <a:p>
            <a:pPr lvl="1"/>
            <a:r>
              <a:rPr lang="en-AU" dirty="0" smtClean="0"/>
              <a:t>Motion (ratified in May 2014 by IEEE 802 EC)</a:t>
            </a:r>
          </a:p>
          <a:p>
            <a:pPr lvl="2"/>
            <a:r>
              <a:rPr lang="en-AU" i="1" dirty="0" smtClean="0"/>
              <a:t>The IEEE 802 JTC1 SC recommends to the IEEE 802 EC that the Chair of the IEEE 802 JTC1 SC be empowered to submit  the names to ITTF of any  IEEE 802 members who volunteer  as “experts” to the appropriate Working Group lists in ISO/IEC JTC1</a:t>
            </a:r>
          </a:p>
          <a:p>
            <a:pPr lvl="2"/>
            <a:r>
              <a:rPr lang="en-AU" dirty="0" smtClean="0"/>
              <a:t>Moved</a:t>
            </a:r>
          </a:p>
          <a:p>
            <a:pPr lvl="2"/>
            <a:r>
              <a:rPr lang="en-AU" dirty="0" smtClean="0"/>
              <a:t>Seconded</a:t>
            </a:r>
          </a:p>
          <a:p>
            <a:pPr lvl="2"/>
            <a:r>
              <a:rPr lang="en-AU" dirty="0" smtClean="0"/>
              <a:t>Result 9/0/0</a:t>
            </a:r>
          </a:p>
          <a:p>
            <a:pPr lvl="1"/>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56</a:t>
            </a:fld>
            <a:endParaRPr lang="en-US"/>
          </a:p>
        </p:txBody>
      </p:sp>
    </p:spTree>
    <p:extLst>
      <p:ext uri="{BB962C8B-B14F-4D97-AF65-F5344CB8AC3E}">
        <p14:creationId xmlns:p14="http://schemas.microsoft.com/office/powerpoint/2010/main" val="9312439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Various names have been added to the SC6 document access lists at this time</a:t>
            </a:r>
            <a:endParaRPr lang="en-AU" dirty="0"/>
          </a:p>
        </p:txBody>
      </p:sp>
      <p:sp>
        <p:nvSpPr>
          <p:cNvPr id="3" name="Content Placeholder 2"/>
          <p:cNvSpPr>
            <a:spLocks noGrp="1"/>
          </p:cNvSpPr>
          <p:nvPr>
            <p:ph idx="1"/>
          </p:nvPr>
        </p:nvSpPr>
        <p:spPr>
          <a:xfrm>
            <a:off x="685800" y="1676400"/>
            <a:ext cx="7772400" cy="4114800"/>
          </a:xfrm>
        </p:spPr>
        <p:txBody>
          <a:bodyPr/>
          <a:lstStyle/>
          <a:p>
            <a:pPr lvl="1"/>
            <a:r>
              <a:rPr lang="en-AU" dirty="0" smtClean="0"/>
              <a:t>The small number of people who asked to be added to the SC6 reflectors were added in Sept 2014:</a:t>
            </a:r>
          </a:p>
          <a:p>
            <a:pPr lvl="2"/>
            <a:r>
              <a:rPr lang="en-AU" dirty="0" smtClean="0"/>
              <a:t>Ian Sherlock - isherlock@ti.com</a:t>
            </a:r>
          </a:p>
          <a:p>
            <a:pPr lvl="2"/>
            <a:r>
              <a:rPr lang="en-AU" dirty="0" smtClean="0"/>
              <a:t>Al </a:t>
            </a:r>
            <a:r>
              <a:rPr lang="en-AU" dirty="0" err="1" smtClean="0"/>
              <a:t>Petrick</a:t>
            </a:r>
            <a:r>
              <a:rPr lang="en-AU" dirty="0" smtClean="0"/>
              <a:t> - al@jpasoc.com</a:t>
            </a:r>
          </a:p>
          <a:p>
            <a:pPr lvl="2"/>
            <a:r>
              <a:rPr lang="en-AU" dirty="0" smtClean="0"/>
              <a:t>Dan Harkins - dharkins@arubanetworks.com</a:t>
            </a:r>
          </a:p>
          <a:p>
            <a:pPr lvl="2"/>
            <a:r>
              <a:rPr lang="en-AU" dirty="0" smtClean="0"/>
              <a:t>Brian Weis - bew@cisco.com</a:t>
            </a:r>
          </a:p>
          <a:p>
            <a:pPr lvl="2"/>
            <a:r>
              <a:rPr lang="en-AU" dirty="0" smtClean="0"/>
              <a:t>Mick Seaman - mickseaman@gmail.com</a:t>
            </a:r>
          </a:p>
          <a:p>
            <a:pPr lvl="2"/>
            <a:r>
              <a:rPr lang="en-AU" dirty="0" smtClean="0"/>
              <a:t>Stephen McCann  - mccann.stephen@gmail.com</a:t>
            </a:r>
          </a:p>
          <a:p>
            <a:pPr lvl="2"/>
            <a:r>
              <a:rPr lang="en-AU" dirty="0" smtClean="0"/>
              <a:t>Adrian Stephens - Adrian.P.Stephens@intel.com</a:t>
            </a:r>
          </a:p>
          <a:p>
            <a:pPr lvl="2"/>
            <a:r>
              <a:rPr lang="en-AU" dirty="0" smtClean="0"/>
              <a:t>Bruce Kraemer - bkraemer@marvell.com</a:t>
            </a:r>
          </a:p>
          <a:p>
            <a:pPr lvl="2"/>
            <a:r>
              <a:rPr lang="en-AU" dirty="0" smtClean="0"/>
              <a:t>John Messenger - </a:t>
            </a:r>
            <a:r>
              <a:rPr lang="en-AU" dirty="0" smtClean="0">
                <a:hlinkClick r:id="rId2"/>
              </a:rPr>
              <a:t>jmessenger@advaoptical.com</a:t>
            </a:r>
            <a:endParaRPr lang="en-AU" dirty="0" smtClean="0"/>
          </a:p>
          <a:p>
            <a:pPr lvl="1"/>
            <a:r>
              <a:rPr lang="en-AU" dirty="0" smtClean="0"/>
              <a:t>Others have been added since</a:t>
            </a:r>
            <a:endParaRPr lang="en-AU" dirty="0" smtClean="0"/>
          </a:p>
          <a:p>
            <a:pPr lvl="2"/>
            <a:r>
              <a:rPr lang="en-AU" dirty="0" smtClean="0"/>
              <a:t>Karen Randall - </a:t>
            </a:r>
            <a:r>
              <a:rPr lang="en-AU" dirty="0" smtClean="0">
                <a:hlinkClick r:id="rId3"/>
              </a:rPr>
              <a:t>karen@randall-consulting.com</a:t>
            </a:r>
            <a:r>
              <a:rPr lang="en-AU" dirty="0" smtClean="0"/>
              <a:t> - added Sept 2015</a:t>
            </a:r>
          </a:p>
          <a:p>
            <a:pPr lvl="2"/>
            <a:r>
              <a:rPr lang="en-AU" dirty="0" smtClean="0"/>
              <a:t>Dorothy Stanley - </a:t>
            </a:r>
            <a:r>
              <a:rPr lang="en-AU" dirty="0" smtClean="0">
                <a:hlinkClick r:id="rId4"/>
              </a:rPr>
              <a:t>dorothy.stanley@hpe.com</a:t>
            </a:r>
            <a:r>
              <a:rPr lang="en-AU" dirty="0" smtClean="0"/>
              <a:t> – added Mar 2016</a:t>
            </a:r>
            <a:endParaRPr lang="en-AU" dirty="0" smtClean="0"/>
          </a:p>
          <a:p>
            <a:pPr lvl="1"/>
            <a:r>
              <a:rPr lang="en-AU" dirty="0" smtClean="0"/>
              <a:t>Yell if you would like to be added too</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57</a:t>
            </a:fld>
            <a:endParaRPr lang="en-US"/>
          </a:p>
        </p:txBody>
      </p:sp>
    </p:spTree>
    <p:extLst>
      <p:ext uri="{BB962C8B-B14F-4D97-AF65-F5344CB8AC3E}">
        <p14:creationId xmlns:p14="http://schemas.microsoft.com/office/powerpoint/2010/main" val="15941415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Vice Chair will be chairing the SC in May 2016 in Hawaii</a:t>
            </a:r>
            <a:endParaRPr lang="en-AU" dirty="0"/>
          </a:p>
        </p:txBody>
      </p:sp>
      <p:sp>
        <p:nvSpPr>
          <p:cNvPr id="3" name="Content Placeholder 2"/>
          <p:cNvSpPr>
            <a:spLocks noGrp="1"/>
          </p:cNvSpPr>
          <p:nvPr>
            <p:ph idx="1"/>
          </p:nvPr>
        </p:nvSpPr>
        <p:spPr/>
        <p:txBody>
          <a:bodyPr/>
          <a:lstStyle/>
          <a:p>
            <a:pPr lvl="1"/>
            <a:r>
              <a:rPr lang="en-AU" dirty="0" smtClean="0"/>
              <a:t>The SC Chair will be attending the IEEE-SA </a:t>
            </a:r>
            <a:r>
              <a:rPr lang="en-AU" dirty="0" err="1" smtClean="0"/>
              <a:t>BoG</a:t>
            </a:r>
            <a:r>
              <a:rPr lang="en-AU" dirty="0" smtClean="0"/>
              <a:t> meeting in Beijing the week of the IEEE 802.11 WG meeting in Hawaii …</a:t>
            </a:r>
          </a:p>
          <a:p>
            <a:pPr lvl="1"/>
            <a:endParaRPr lang="en-AU" dirty="0"/>
          </a:p>
          <a:p>
            <a:pPr lvl="1"/>
            <a:endParaRPr lang="en-AU" dirty="0" smtClean="0"/>
          </a:p>
          <a:p>
            <a:pPr lvl="1"/>
            <a:endParaRPr lang="en-AU" dirty="0"/>
          </a:p>
          <a:p>
            <a:pPr lvl="1"/>
            <a:endParaRPr lang="en-AU" dirty="0" smtClean="0"/>
          </a:p>
          <a:p>
            <a:pPr lvl="1"/>
            <a:endParaRPr lang="en-AU" dirty="0"/>
          </a:p>
          <a:p>
            <a:pPr lvl="1"/>
            <a:endParaRPr lang="en-AU" dirty="0" smtClean="0"/>
          </a:p>
          <a:p>
            <a:pPr lvl="1"/>
            <a:endParaRPr lang="en-AU" dirty="0" smtClean="0"/>
          </a:p>
          <a:p>
            <a:pPr lvl="1"/>
            <a:r>
              <a:rPr lang="en-AU" dirty="0" smtClean="0"/>
              <a:t>… and so the SC Vice Chair will lead proceedings in Hawaii</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58</a:t>
            </a:fld>
            <a:endParaRPr lang="en-US"/>
          </a:p>
        </p:txBody>
      </p:sp>
      <p:pic>
        <p:nvPicPr>
          <p:cNvPr id="2365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895600"/>
            <a:ext cx="284480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65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11045"/>
          <a:stretch/>
        </p:blipFill>
        <p:spPr bwMode="auto">
          <a:xfrm>
            <a:off x="4775200" y="2895600"/>
            <a:ext cx="284480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bwMode="auto">
          <a:xfrm>
            <a:off x="1295400" y="5029200"/>
            <a:ext cx="2844800" cy="381000"/>
          </a:xfrm>
          <a:prstGeom prst="rect">
            <a:avLst/>
          </a:prstGeom>
          <a:noFill/>
          <a:ln w="12700" cap="flat"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400" b="1" i="0" u="none" strike="noStrike" cap="none" normalizeH="0" baseline="0" dirty="0" smtClean="0">
                <a:ln>
                  <a:noFill/>
                </a:ln>
                <a:solidFill>
                  <a:schemeClr val="tx1"/>
                </a:solidFill>
                <a:effectLst/>
                <a:latin typeface="+mj-lt"/>
              </a:rPr>
              <a:t>IEEE 802.11 WG meeting location</a:t>
            </a:r>
            <a:endParaRPr kumimoji="0" lang="en-AU" sz="1400" b="1" i="0" u="none" strike="noStrike" cap="none" normalizeH="0" baseline="0" dirty="0" smtClean="0">
              <a:ln>
                <a:noFill/>
              </a:ln>
              <a:solidFill>
                <a:schemeClr val="tx1"/>
              </a:solidFill>
              <a:effectLst/>
              <a:latin typeface="+mj-lt"/>
            </a:endParaRPr>
          </a:p>
        </p:txBody>
      </p:sp>
      <p:sp>
        <p:nvSpPr>
          <p:cNvPr id="9" name="Rectangle 8"/>
          <p:cNvSpPr/>
          <p:nvPr/>
        </p:nvSpPr>
        <p:spPr bwMode="auto">
          <a:xfrm>
            <a:off x="4775200" y="5029200"/>
            <a:ext cx="2844800" cy="381000"/>
          </a:xfrm>
          <a:prstGeom prst="rect">
            <a:avLst/>
          </a:prstGeom>
          <a:noFill/>
          <a:ln w="12700" cap="flat"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400" b="1" i="0" u="none" strike="noStrike" cap="none" normalizeH="0" baseline="0" dirty="0" smtClean="0">
                <a:ln>
                  <a:noFill/>
                </a:ln>
                <a:solidFill>
                  <a:schemeClr val="tx1"/>
                </a:solidFill>
                <a:effectLst/>
                <a:latin typeface="+mj-lt"/>
              </a:rPr>
              <a:t>IEEE-SA </a:t>
            </a:r>
            <a:r>
              <a:rPr kumimoji="0" lang="en-AU" sz="1400" b="1" i="0" u="none" strike="noStrike" cap="none" normalizeH="0" baseline="0" dirty="0" err="1" smtClean="0">
                <a:ln>
                  <a:noFill/>
                </a:ln>
                <a:solidFill>
                  <a:schemeClr val="tx1"/>
                </a:solidFill>
                <a:effectLst/>
                <a:latin typeface="+mj-lt"/>
              </a:rPr>
              <a:t>BoG</a:t>
            </a:r>
            <a:r>
              <a:rPr kumimoji="0" lang="en-AU" sz="1400" b="1" i="0" u="none" strike="noStrike" cap="none" normalizeH="0" baseline="0" dirty="0" smtClean="0">
                <a:ln>
                  <a:noFill/>
                </a:ln>
                <a:solidFill>
                  <a:schemeClr val="tx1"/>
                </a:solidFill>
                <a:effectLst/>
                <a:latin typeface="+mj-lt"/>
              </a:rPr>
              <a:t> meeting location</a:t>
            </a:r>
            <a:endParaRPr kumimoji="0" lang="en-AU" sz="14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9485112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AU" smtClean="0"/>
              <a:t>Are there any other matters for consideration by IEEE 802 JTC1 SC?</a:t>
            </a:r>
            <a:endParaRPr lang="en-US" smtClean="0"/>
          </a:p>
        </p:txBody>
      </p:sp>
      <p:sp>
        <p:nvSpPr>
          <p:cNvPr id="65539" name="Content Placeholder 6"/>
          <p:cNvSpPr>
            <a:spLocks noGrp="1"/>
          </p:cNvSpPr>
          <p:nvPr>
            <p:ph idx="1"/>
          </p:nvPr>
        </p:nvSpPr>
        <p:spPr/>
        <p:txBody>
          <a:bodyPr/>
          <a:lstStyle/>
          <a:p>
            <a:pPr lvl="1"/>
            <a:endParaRPr lang="en-US" dirty="0" smtClean="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C8EF58FE-2C23-4D70-A5CA-B7C1EDBDBD71}" type="slidenum">
              <a:rPr lang="en-US" smtClean="0"/>
              <a:pPr>
                <a:defRPr/>
              </a:pPr>
              <a:t>59</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CE9E285F-F601-43F1-B60E-9449BADFF5FA}" type="slidenum">
              <a:rPr lang="en-US" smtClean="0"/>
              <a:pPr>
                <a:defRPr/>
              </a:pPr>
              <a:t>6</a:t>
            </a:fld>
            <a:endParaRPr lang="en-US"/>
          </a:p>
        </p:txBody>
      </p:sp>
      <p:sp>
        <p:nvSpPr>
          <p:cNvPr id="9220" name="Rectangle 6"/>
          <p:cNvSpPr>
            <a:spLocks noGrp="1" noChangeArrowheads="1"/>
          </p:cNvSpPr>
          <p:nvPr>
            <p:ph type="title"/>
          </p:nvPr>
        </p:nvSpPr>
        <p:spPr/>
        <p:txBody>
          <a:bodyPr/>
          <a:lstStyle/>
          <a:p>
            <a:r>
              <a:rPr lang="en-US" smtClean="0"/>
              <a:t>The IEEE 802 JTC1 SC will operate using accepted principles of meeting etiquette</a:t>
            </a:r>
          </a:p>
        </p:txBody>
      </p:sp>
      <p:sp>
        <p:nvSpPr>
          <p:cNvPr id="9221" name="Rectangle 7"/>
          <p:cNvSpPr>
            <a:spLocks noGrp="1" noChangeArrowheads="1"/>
          </p:cNvSpPr>
          <p:nvPr>
            <p:ph type="body" idx="1"/>
          </p:nvPr>
        </p:nvSpPr>
        <p:spPr/>
        <p:txBody>
          <a:bodyPr/>
          <a:lstStyle/>
          <a:p>
            <a:pPr lvl="1"/>
            <a:r>
              <a:rPr lang="en-US" dirty="0" smtClean="0"/>
              <a:t>IEEE 802 is a world-wide professional technical organization </a:t>
            </a:r>
          </a:p>
          <a:p>
            <a:pPr lvl="1"/>
            <a:r>
              <a:rPr lang="en-US" dirty="0" smtClean="0"/>
              <a:t>Meetings shall be conducted in an orderly and professional manner in accordance with the policies and procedures governed by the organization</a:t>
            </a:r>
          </a:p>
          <a:p>
            <a:pPr lvl="1"/>
            <a:r>
              <a:rPr lang="en-US" dirty="0" smtClean="0"/>
              <a:t>Individuals shall address the “technical” content of the subject under consideration and refrain from making “personal” comments to or about others</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AU" dirty="0" smtClean="0"/>
              <a:t>The IEEE 802 JTC1 SC </a:t>
            </a:r>
            <a:r>
              <a:rPr lang="en-AU" smtClean="0"/>
              <a:t>will adjourn </a:t>
            </a:r>
            <a:r>
              <a:rPr lang="en-AU" dirty="0" smtClean="0"/>
              <a:t>for the week</a:t>
            </a:r>
            <a:endParaRPr lang="en-US" dirty="0" smtClean="0"/>
          </a:p>
        </p:txBody>
      </p:sp>
      <p:sp>
        <p:nvSpPr>
          <p:cNvPr id="66563" name="Content Placeholder 6"/>
          <p:cNvSpPr>
            <a:spLocks noGrp="1"/>
          </p:cNvSpPr>
          <p:nvPr>
            <p:ph idx="1"/>
          </p:nvPr>
        </p:nvSpPr>
        <p:spPr/>
        <p:txBody>
          <a:bodyPr/>
          <a:lstStyle/>
          <a:p>
            <a:r>
              <a:rPr lang="en-AU" dirty="0" smtClean="0"/>
              <a:t>Motion:</a:t>
            </a:r>
          </a:p>
          <a:p>
            <a:pPr lvl="1"/>
            <a:r>
              <a:rPr lang="en-AU" i="1" dirty="0" smtClean="0"/>
              <a:t>The IEEE 802 JTC1 SC, having completed its business in </a:t>
            </a:r>
            <a:r>
              <a:rPr lang="en-AU" i="1" dirty="0" smtClean="0"/>
              <a:t>Macau in March 2016, </a:t>
            </a:r>
            <a:r>
              <a:rPr lang="en-AU" i="1" dirty="0" smtClean="0"/>
              <a:t>adjourns</a:t>
            </a:r>
          </a:p>
          <a:p>
            <a:pPr lvl="2"/>
            <a:r>
              <a:rPr lang="en-AU" dirty="0" smtClean="0"/>
              <a:t>By consent</a:t>
            </a:r>
            <a:endParaRPr lang="en-US" dirty="0" smtClean="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678AAA12-C843-448C-909E-130127464D77}" type="slidenum">
              <a:rPr lang="en-US" smtClean="0"/>
              <a:pPr>
                <a:defRPr/>
              </a:pPr>
              <a:t>60</a:t>
            </a:fld>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Additional process material</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61</a:t>
            </a:fld>
            <a:endParaRPr lang="en-US"/>
          </a:p>
        </p:txBody>
      </p:sp>
    </p:spTree>
    <p:extLst>
      <p:ext uri="{BB962C8B-B14F-4D97-AF65-F5344CB8AC3E}">
        <p14:creationId xmlns:p14="http://schemas.microsoft.com/office/powerpoint/2010/main" val="33233178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agreed in Nov 2014 on a process for developing &amp; approving PSDO comment resolutions</a:t>
            </a:r>
            <a:endParaRPr lang="en-AU" dirty="0"/>
          </a:p>
        </p:txBody>
      </p:sp>
      <p:sp>
        <p:nvSpPr>
          <p:cNvPr id="3" name="Content Placeholder 2"/>
          <p:cNvSpPr>
            <a:spLocks noGrp="1"/>
          </p:cNvSpPr>
          <p:nvPr>
            <p:ph idx="1"/>
          </p:nvPr>
        </p:nvSpPr>
        <p:spPr>
          <a:xfrm>
            <a:off x="685800" y="1828800"/>
            <a:ext cx="7772400" cy="4114800"/>
          </a:xfrm>
        </p:spPr>
        <p:txBody>
          <a:bodyPr/>
          <a:lstStyle/>
          <a:p>
            <a:r>
              <a:rPr lang="en-AU" dirty="0" smtClean="0"/>
              <a:t>In the beginning …</a:t>
            </a:r>
          </a:p>
          <a:p>
            <a:pPr lvl="1"/>
            <a:r>
              <a:rPr lang="en-AU" dirty="0" smtClean="0"/>
              <a:t>All 60 ballot and FDIS ballot comment responses were developed and approved by the IEEE 802 JTC1 SC and then the IEEE 802 EC</a:t>
            </a:r>
          </a:p>
          <a:p>
            <a:r>
              <a:rPr lang="en-AU" dirty="0" smtClean="0"/>
              <a:t>Now that we have matured …</a:t>
            </a:r>
          </a:p>
          <a:p>
            <a:pPr lvl="1"/>
            <a:r>
              <a:rPr lang="en-AU" dirty="0" smtClean="0"/>
              <a:t>Most WGs are processing and approving comment resolutions, and then forwarding the resolutions to IEEE 802 EC directly without involving </a:t>
            </a:r>
            <a:r>
              <a:rPr lang="en-AU" dirty="0"/>
              <a:t>the IEEE 802 JTC1 SC </a:t>
            </a:r>
            <a:endParaRPr lang="en-AU" dirty="0" smtClean="0"/>
          </a:p>
          <a:p>
            <a:pPr lvl="1"/>
            <a:r>
              <a:rPr lang="en-AU" dirty="0" smtClean="0"/>
              <a:t>The IEEE 802 JTC1 SC is continuing to provide advice on non-technical comments, to ensure consistency across WGs</a:t>
            </a:r>
          </a:p>
          <a:p>
            <a:r>
              <a:rPr lang="en-AU" dirty="0" smtClean="0"/>
              <a:t>Going forward …</a:t>
            </a:r>
          </a:p>
          <a:p>
            <a:pPr lvl="1"/>
            <a:r>
              <a:rPr lang="en-AU" dirty="0" smtClean="0"/>
              <a:t>It is planned that we institutionalise the practice above – see</a:t>
            </a:r>
            <a:r>
              <a:rPr lang="en-AU" dirty="0" smtClean="0">
                <a:hlinkClick r:id="rId2"/>
              </a:rPr>
              <a:t>11-15-1287</a:t>
            </a:r>
            <a:endParaRPr lang="en-AU" dirty="0" smtClean="0"/>
          </a:p>
          <a:p>
            <a:pPr lvl="1"/>
            <a:r>
              <a:rPr lang="en-AU" dirty="0" smtClean="0"/>
              <a:t>It is expected that the WG Chairs and the IEEE 802 JTC1 SC Chair will keep each other informed</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62</a:t>
            </a:fld>
            <a:endParaRPr lang="en-US"/>
          </a:p>
        </p:txBody>
      </p:sp>
    </p:spTree>
    <p:extLst>
      <p:ext uri="{BB962C8B-B14F-4D97-AF65-F5344CB8AC3E}">
        <p14:creationId xmlns:p14="http://schemas.microsoft.com/office/powerpoint/2010/main" val="331765050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Old status pages</a:t>
            </a:r>
            <a:endParaRPr lang="en-AU" dirty="0"/>
          </a:p>
        </p:txBody>
      </p:sp>
      <p:sp>
        <p:nvSpPr>
          <p:cNvPr id="3" name="Content Placeholder 2"/>
          <p:cNvSpPr>
            <a:spLocks noGrp="1"/>
          </p:cNvSpPr>
          <p:nvPr>
            <p:ph idx="1"/>
          </p:nvPr>
        </p:nvSpPr>
        <p:spPr/>
        <p:txBody>
          <a:bodyPr/>
          <a:lstStyle/>
          <a:p>
            <a:endParaRPr lang="en-AU"/>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63</a:t>
            </a:fld>
            <a:endParaRPr lang="en-US"/>
          </a:p>
        </p:txBody>
      </p:sp>
    </p:spTree>
    <p:extLst>
      <p:ext uri="{BB962C8B-B14F-4D97-AF65-F5344CB8AC3E}">
        <p14:creationId xmlns:p14="http://schemas.microsoft.com/office/powerpoint/2010/main" val="32852344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802.11-2012 has been ratified as ISO/IEC/IEEE 8802-11:2012</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64</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a:t>60 day </a:t>
            </a:r>
            <a:r>
              <a:rPr lang="en-AU" dirty="0" smtClean="0"/>
              <a:t>pre-ballot passed in 2012</a:t>
            </a:r>
          </a:p>
          <a:p>
            <a:pPr lvl="2"/>
            <a:r>
              <a:rPr lang="en-AU" dirty="0" smtClean="0"/>
              <a:t>Responses to comments were liaised to SC6</a:t>
            </a:r>
          </a:p>
          <a:p>
            <a:r>
              <a:rPr lang="en-AU" b="1" dirty="0" smtClean="0"/>
              <a:t>FDIS </a:t>
            </a:r>
            <a:r>
              <a:rPr lang="en-AU" b="1" dirty="0"/>
              <a:t>ballot: </a:t>
            </a:r>
            <a:r>
              <a:rPr lang="en-AU" dirty="0">
                <a:solidFill>
                  <a:srgbClr val="00B050"/>
                </a:solidFill>
              </a:rPr>
              <a:t>passed &amp; </a:t>
            </a:r>
            <a:r>
              <a:rPr lang="en-AU" dirty="0" smtClean="0">
                <a:solidFill>
                  <a:srgbClr val="00B050"/>
                </a:solidFill>
              </a:rPr>
              <a:t>comment</a:t>
            </a:r>
            <a:r>
              <a:rPr lang="en-AU" dirty="0"/>
              <a:t> </a:t>
            </a:r>
            <a:r>
              <a:rPr lang="en-AU" dirty="0" smtClean="0">
                <a:solidFill>
                  <a:srgbClr val="00B050"/>
                </a:solidFill>
              </a:rPr>
              <a:t>resolutions </a:t>
            </a:r>
            <a:r>
              <a:rPr lang="en-AU" dirty="0">
                <a:solidFill>
                  <a:srgbClr val="00B050"/>
                </a:solidFill>
              </a:rPr>
              <a:t>liaised</a:t>
            </a:r>
          </a:p>
          <a:p>
            <a:pPr lvl="1"/>
            <a:r>
              <a:rPr lang="en-AU" dirty="0"/>
              <a:t>FDIS passed </a:t>
            </a:r>
            <a:r>
              <a:rPr lang="en-AU" dirty="0" smtClean="0"/>
              <a:t>in 2012</a:t>
            </a:r>
          </a:p>
          <a:p>
            <a:pPr lvl="1"/>
            <a:r>
              <a:rPr lang="en-AU" dirty="0" smtClean="0"/>
              <a:t>Standard published as ISO/IEC/IEEE </a:t>
            </a:r>
            <a:r>
              <a:rPr lang="en-AU" dirty="0"/>
              <a:t>8802-11:2012</a:t>
            </a:r>
          </a:p>
          <a:p>
            <a:pPr lvl="1"/>
            <a:r>
              <a:rPr lang="en-AU" dirty="0" smtClean="0"/>
              <a:t>FDIS comments liaised in </a:t>
            </a:r>
            <a:r>
              <a:rPr lang="en-AU" dirty="0"/>
              <a:t>Dec </a:t>
            </a:r>
            <a:r>
              <a:rPr lang="en-AU" dirty="0" smtClean="0"/>
              <a:t>2013</a:t>
            </a:r>
          </a:p>
          <a:p>
            <a:pPr lvl="2"/>
            <a:r>
              <a:rPr lang="en-AU" dirty="0" smtClean="0"/>
              <a:t>All </a:t>
            </a:r>
            <a:r>
              <a:rPr lang="en-AU" dirty="0"/>
              <a:t>the FDIS comments were submitted to </a:t>
            </a:r>
            <a:r>
              <a:rPr lang="en-AU" dirty="0" err="1"/>
              <a:t>TGmc</a:t>
            </a:r>
            <a:r>
              <a:rPr lang="en-AU" dirty="0"/>
              <a:t> for processing</a:t>
            </a:r>
          </a:p>
          <a:p>
            <a:pPr lvl="2"/>
            <a:r>
              <a:rPr lang="en-AU" dirty="0"/>
              <a:t>Additional comments from Swiss NB in N15623 (a response to the IEEE 802/SC6 collaboration procedure) were also referred to </a:t>
            </a:r>
            <a:r>
              <a:rPr lang="en-AU" dirty="0" err="1"/>
              <a:t>TGmc</a:t>
            </a:r>
            <a:endParaRPr lang="en-AU" dirty="0"/>
          </a:p>
          <a:p>
            <a:pPr lvl="2"/>
            <a:r>
              <a:rPr lang="en-AU" dirty="0"/>
              <a:t>All the </a:t>
            </a:r>
            <a:r>
              <a:rPr lang="en-AU" dirty="0" smtClean="0"/>
              <a:t>comments </a:t>
            </a:r>
            <a:r>
              <a:rPr lang="en-AU" dirty="0"/>
              <a:t>have been considered and resolutions approved as of November 2013</a:t>
            </a:r>
          </a:p>
          <a:p>
            <a:pPr lvl="3"/>
            <a:r>
              <a:rPr lang="en-AU" dirty="0"/>
              <a:t>See </a:t>
            </a:r>
            <a:r>
              <a:rPr lang="en-AU" dirty="0">
                <a:hlinkClick r:id="rId2"/>
              </a:rPr>
              <a:t>11-13-0123-05</a:t>
            </a:r>
            <a:r>
              <a:rPr lang="en-AU" dirty="0"/>
              <a:t> liaised as </a:t>
            </a:r>
            <a:r>
              <a:rPr lang="en-AU" dirty="0" smtClean="0"/>
              <a:t>6N15832 in Nov 2013</a:t>
            </a:r>
            <a:endParaRPr lang="en-AU" dirty="0"/>
          </a:p>
        </p:txBody>
      </p:sp>
    </p:spTree>
    <p:extLst>
      <p:ext uri="{BB962C8B-B14F-4D97-AF65-F5344CB8AC3E}">
        <p14:creationId xmlns:p14="http://schemas.microsoft.com/office/powerpoint/2010/main" val="67764282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802.1X-2010 </a:t>
            </a:r>
            <a:r>
              <a:rPr lang="en-AU" dirty="0"/>
              <a:t>has been ratified as </a:t>
            </a:r>
            <a:r>
              <a:rPr lang="en-AU" dirty="0" smtClean="0"/>
              <a:t>ISO/IEC/IEEE 8802-1X:2013</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65</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Submission of IEEE 802.1X-2010 in N15515 in Dec 2012</a:t>
            </a:r>
          </a:p>
          <a:p>
            <a:pPr lvl="1"/>
            <a:r>
              <a:rPr lang="en-AU" dirty="0" smtClean="0"/>
              <a:t>Pre-ballot passed in 2013</a:t>
            </a:r>
          </a:p>
          <a:p>
            <a:pPr lvl="2"/>
            <a:r>
              <a:rPr lang="en-AU" dirty="0"/>
              <a:t>V</a:t>
            </a:r>
            <a:r>
              <a:rPr lang="en-AU" dirty="0" smtClean="0"/>
              <a:t>oting results in N15555</a:t>
            </a:r>
          </a:p>
          <a:p>
            <a:pPr lvl="2"/>
            <a:r>
              <a:rPr lang="en-AU" dirty="0" smtClean="0"/>
              <a:t>Comments from China NB replied to by IEEE 802 in N15607</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FDIS passed 16/1/12 on 21 Oct 2013</a:t>
            </a:r>
          </a:p>
          <a:p>
            <a:pPr lvl="2"/>
            <a:r>
              <a:rPr lang="en-AU" dirty="0" smtClean="0"/>
              <a:t>Voting results in N15771</a:t>
            </a:r>
          </a:p>
          <a:p>
            <a:pPr lvl="2"/>
            <a:r>
              <a:rPr lang="en-AU" dirty="0"/>
              <a:t>China </a:t>
            </a:r>
            <a:r>
              <a:rPr lang="en-AU" dirty="0" smtClean="0"/>
              <a:t>NB only </a:t>
            </a:r>
            <a:r>
              <a:rPr lang="en-AU" dirty="0"/>
              <a:t>negative </a:t>
            </a:r>
            <a:r>
              <a:rPr lang="en-AU" dirty="0" smtClean="0"/>
              <a:t>vote, with </a:t>
            </a:r>
            <a:r>
              <a:rPr lang="en-AU" dirty="0"/>
              <a:t>comments from China NB &amp; Switzerland </a:t>
            </a:r>
            <a:r>
              <a:rPr lang="en-AU" dirty="0" smtClean="0"/>
              <a:t>NB</a:t>
            </a:r>
          </a:p>
          <a:p>
            <a:pPr lvl="1"/>
            <a:r>
              <a:rPr lang="en-AU" dirty="0" smtClean="0"/>
              <a:t>FDIS comments resolved in Dec 2013</a:t>
            </a:r>
          </a:p>
          <a:p>
            <a:pPr lvl="2"/>
            <a:r>
              <a:rPr lang="en-AU" dirty="0" smtClean="0"/>
              <a:t>Liaised </a:t>
            </a:r>
            <a:r>
              <a:rPr lang="en-AU" dirty="0"/>
              <a:t>to </a:t>
            </a:r>
            <a:r>
              <a:rPr lang="en-AU" dirty="0" smtClean="0"/>
              <a:t>SC6 as N15871 in Jan 2014 </a:t>
            </a:r>
          </a:p>
          <a:p>
            <a:pPr lvl="1"/>
            <a:r>
              <a:rPr lang="en-AU" dirty="0" smtClean="0"/>
              <a:t>Standard has been published </a:t>
            </a:r>
            <a:r>
              <a:rPr lang="en-AU" dirty="0"/>
              <a:t>as </a:t>
            </a:r>
            <a:r>
              <a:rPr lang="en-AU" dirty="0" smtClean="0"/>
              <a:t>ISO/IEC/IEEE 8802-1X:2013</a:t>
            </a:r>
            <a:endParaRPr lang="en-AU" dirty="0">
              <a:solidFill>
                <a:srgbClr val="FF0000"/>
              </a:solidFill>
            </a:endParaRPr>
          </a:p>
          <a:p>
            <a:pPr lvl="2"/>
            <a:endParaRPr lang="en-AU" dirty="0">
              <a:solidFill>
                <a:srgbClr val="FF0000"/>
              </a:solidFill>
            </a:endParaRPr>
          </a:p>
        </p:txBody>
      </p:sp>
    </p:spTree>
    <p:extLst>
      <p:ext uri="{BB962C8B-B14F-4D97-AF65-F5344CB8AC3E}">
        <p14:creationId xmlns:p14="http://schemas.microsoft.com/office/powerpoint/2010/main" val="25400146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802.1AE-2006 </a:t>
            </a:r>
            <a:r>
              <a:rPr lang="en-AU" dirty="0"/>
              <a:t>has been ratified as </a:t>
            </a:r>
            <a:r>
              <a:rPr lang="en-AU" dirty="0" smtClean="0"/>
              <a:t>ISO/IEC/IEEE 8802-1AE:2013</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66</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Submission of IEEE 802.1AE-2006 </a:t>
            </a:r>
            <a:r>
              <a:rPr lang="en-AU" dirty="0"/>
              <a:t>in N15516 in </a:t>
            </a:r>
            <a:r>
              <a:rPr lang="en-AU" dirty="0" smtClean="0"/>
              <a:t>Dec 2012</a:t>
            </a:r>
          </a:p>
          <a:p>
            <a:pPr lvl="1"/>
            <a:r>
              <a:rPr lang="en-AU" dirty="0"/>
              <a:t>Pre-ballot </a:t>
            </a:r>
            <a:r>
              <a:rPr lang="en-AU" dirty="0" smtClean="0"/>
              <a:t>passed in 2013</a:t>
            </a:r>
          </a:p>
          <a:p>
            <a:pPr lvl="2"/>
            <a:r>
              <a:rPr lang="en-AU" dirty="0" smtClean="0"/>
              <a:t>Voting results </a:t>
            </a:r>
            <a:r>
              <a:rPr lang="en-AU" dirty="0"/>
              <a:t>in </a:t>
            </a:r>
            <a:r>
              <a:rPr lang="en-AU" dirty="0" smtClean="0"/>
              <a:t>N15556</a:t>
            </a:r>
          </a:p>
          <a:p>
            <a:pPr lvl="2"/>
            <a:r>
              <a:rPr lang="en-AU" dirty="0" smtClean="0"/>
              <a:t>Comments </a:t>
            </a:r>
            <a:r>
              <a:rPr lang="en-AU" dirty="0"/>
              <a:t>from China NB replied to by IEEE 802 in N15608</a:t>
            </a:r>
            <a:endParaRPr lang="en-AU" dirty="0" smtClean="0"/>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FDIS passed </a:t>
            </a:r>
            <a:r>
              <a:rPr lang="en-AU" dirty="0"/>
              <a:t>16/1/13 on 21 </a:t>
            </a:r>
            <a:r>
              <a:rPr lang="en-AU" dirty="0" smtClean="0"/>
              <a:t>Oct </a:t>
            </a:r>
            <a:r>
              <a:rPr lang="en-AU" dirty="0"/>
              <a:t>2013</a:t>
            </a:r>
          </a:p>
          <a:p>
            <a:pPr lvl="2"/>
            <a:r>
              <a:rPr lang="en-AU" dirty="0"/>
              <a:t>Voting results in </a:t>
            </a:r>
            <a:r>
              <a:rPr lang="en-AU" dirty="0" smtClean="0"/>
              <a:t>N15770</a:t>
            </a:r>
          </a:p>
          <a:p>
            <a:pPr lvl="2"/>
            <a:r>
              <a:rPr lang="en-AU" dirty="0"/>
              <a:t>China </a:t>
            </a:r>
            <a:r>
              <a:rPr lang="en-AU" dirty="0" smtClean="0"/>
              <a:t>NB only negative vote, with comments </a:t>
            </a:r>
            <a:r>
              <a:rPr lang="en-AU" dirty="0"/>
              <a:t>from China </a:t>
            </a:r>
            <a:r>
              <a:rPr lang="en-AU" dirty="0" smtClean="0"/>
              <a:t>NB &amp; Switzerland NB</a:t>
            </a:r>
          </a:p>
          <a:p>
            <a:pPr lvl="1"/>
            <a:r>
              <a:rPr lang="en-AU" dirty="0"/>
              <a:t>FDIS comments resolved in Dec 2013</a:t>
            </a:r>
          </a:p>
          <a:p>
            <a:pPr lvl="2"/>
            <a:r>
              <a:rPr lang="en-AU" dirty="0"/>
              <a:t>Liaised to SC6 as N15871 in Jan </a:t>
            </a:r>
            <a:r>
              <a:rPr lang="en-AU" dirty="0" smtClean="0"/>
              <a:t>2014</a:t>
            </a:r>
          </a:p>
          <a:p>
            <a:pPr lvl="1"/>
            <a:r>
              <a:rPr lang="en-AU" dirty="0" smtClean="0"/>
              <a:t>Standard has been published </a:t>
            </a:r>
            <a:r>
              <a:rPr lang="en-AU" dirty="0"/>
              <a:t>as </a:t>
            </a:r>
            <a:r>
              <a:rPr lang="en-AU" dirty="0" smtClean="0"/>
              <a:t>ISO/IEC/IEEE 8802-1AE:2013</a:t>
            </a:r>
            <a:endParaRPr lang="en-AU" dirty="0">
              <a:solidFill>
                <a:srgbClr val="FF0000"/>
              </a:solidFill>
            </a:endParaRPr>
          </a:p>
          <a:p>
            <a:pPr marL="184150" lvl="2" indent="0">
              <a:buNone/>
            </a:pPr>
            <a:endParaRPr lang="en-AU" dirty="0"/>
          </a:p>
          <a:p>
            <a:endParaRPr lang="en-AU" dirty="0">
              <a:solidFill>
                <a:srgbClr val="0070C0"/>
              </a:solidFill>
            </a:endParaRPr>
          </a:p>
        </p:txBody>
      </p:sp>
    </p:spTree>
    <p:extLst>
      <p:ext uri="{BB962C8B-B14F-4D97-AF65-F5344CB8AC3E}">
        <p14:creationId xmlns:p14="http://schemas.microsoft.com/office/powerpoint/2010/main" val="210030379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802.1AB-2009 </a:t>
            </a:r>
            <a:r>
              <a:rPr lang="en-AU" dirty="0"/>
              <a:t>has been ratified as </a:t>
            </a:r>
            <a:r>
              <a:rPr lang="en-AU" dirty="0" smtClean="0"/>
              <a:t>ISO/IEC/IEEE 8802-1AB:2014</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67</a:t>
            </a:fld>
            <a:endParaRPr lang="en-US"/>
          </a:p>
        </p:txBody>
      </p:sp>
      <p:sp>
        <p:nvSpPr>
          <p:cNvPr id="10" name="Content Placeholder 9"/>
          <p:cNvSpPr>
            <a:spLocks noGrp="1"/>
          </p:cNvSpPr>
          <p:nvPr>
            <p:ph idx="1"/>
          </p:nvPr>
        </p:nvSpPr>
        <p:spPr>
          <a:xfrm>
            <a:off x="685800" y="1828800"/>
            <a:ext cx="7772400" cy="4114800"/>
          </a:xfrm>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a:t>Submission of IEEE 802.1AB-2009 </a:t>
            </a:r>
            <a:r>
              <a:rPr lang="en-AU" dirty="0" smtClean="0"/>
              <a:t>in </a:t>
            </a:r>
            <a:r>
              <a:rPr lang="en-AU" dirty="0"/>
              <a:t>N15588 in March 2013</a:t>
            </a:r>
            <a:endParaRPr lang="en-AU" dirty="0" smtClean="0"/>
          </a:p>
          <a:p>
            <a:pPr lvl="1"/>
            <a:r>
              <a:rPr lang="en-AU" dirty="0" smtClean="0"/>
              <a:t>Pre-ballot passed in May 2013</a:t>
            </a:r>
          </a:p>
          <a:p>
            <a:pPr lvl="2"/>
            <a:r>
              <a:rPr lang="en-AU" dirty="0" smtClean="0"/>
              <a:t>Voting results in N15626</a:t>
            </a:r>
          </a:p>
          <a:p>
            <a:pPr lvl="2"/>
            <a:r>
              <a:rPr lang="en-AU" dirty="0" smtClean="0"/>
              <a:t>Comments from China replied to in N15659</a:t>
            </a:r>
          </a:p>
          <a:p>
            <a:r>
              <a:rPr lang="en-AU" dirty="0" smtClean="0"/>
              <a:t>FDIS ballot: </a:t>
            </a:r>
            <a:r>
              <a:rPr lang="en-AU" dirty="0">
                <a:solidFill>
                  <a:srgbClr val="00B050"/>
                </a:solidFill>
              </a:rPr>
              <a:t>passed </a:t>
            </a:r>
            <a:r>
              <a:rPr lang="en-AU" dirty="0" smtClean="0">
                <a:solidFill>
                  <a:srgbClr val="00B050"/>
                </a:solidFill>
              </a:rPr>
              <a:t>&amp; </a:t>
            </a:r>
            <a:r>
              <a:rPr lang="en-AU" dirty="0">
                <a:solidFill>
                  <a:srgbClr val="00B050"/>
                </a:solidFill>
              </a:rPr>
              <a:t>comment</a:t>
            </a:r>
            <a:r>
              <a:rPr lang="en-AU" dirty="0"/>
              <a:t> </a:t>
            </a:r>
            <a:r>
              <a:rPr lang="en-AU" dirty="0">
                <a:solidFill>
                  <a:srgbClr val="00B050"/>
                </a:solidFill>
              </a:rPr>
              <a:t>resolutions </a:t>
            </a:r>
            <a:r>
              <a:rPr lang="en-AU" dirty="0" smtClean="0">
                <a:solidFill>
                  <a:srgbClr val="00B050"/>
                </a:solidFill>
              </a:rPr>
              <a:t>liaised</a:t>
            </a:r>
          </a:p>
          <a:p>
            <a:pPr lvl="1"/>
            <a:r>
              <a:rPr lang="en-AU" dirty="0"/>
              <a:t>FDIS passed </a:t>
            </a:r>
            <a:r>
              <a:rPr lang="en-AU" dirty="0" smtClean="0"/>
              <a:t>16/1/16 </a:t>
            </a:r>
            <a:r>
              <a:rPr lang="en-AU" dirty="0"/>
              <a:t>on </a:t>
            </a:r>
            <a:r>
              <a:rPr lang="en-AU" dirty="0" smtClean="0"/>
              <a:t>18 Dec 2013</a:t>
            </a:r>
            <a:endParaRPr lang="en-AU" dirty="0"/>
          </a:p>
          <a:p>
            <a:pPr lvl="2"/>
            <a:r>
              <a:rPr lang="en-AU" dirty="0"/>
              <a:t>Voting results in </a:t>
            </a:r>
            <a:r>
              <a:rPr lang="en-AU" dirty="0" smtClean="0"/>
              <a:t>N15829</a:t>
            </a:r>
            <a:endParaRPr lang="en-AU" dirty="0"/>
          </a:p>
          <a:p>
            <a:pPr lvl="2"/>
            <a:r>
              <a:rPr lang="en-AU" dirty="0"/>
              <a:t>China NB only negative vote, with comments from China NB &amp; Switzerland NB</a:t>
            </a:r>
          </a:p>
          <a:p>
            <a:pPr lvl="1"/>
            <a:r>
              <a:rPr lang="en-AU" dirty="0">
                <a:hlinkClick r:id="rId2"/>
              </a:rPr>
              <a:t>FDIS </a:t>
            </a:r>
            <a:r>
              <a:rPr lang="en-AU" dirty="0" smtClean="0">
                <a:hlinkClick r:id="rId2"/>
              </a:rPr>
              <a:t>comment responses </a:t>
            </a:r>
            <a:r>
              <a:rPr lang="en-AU" dirty="0" smtClean="0"/>
              <a:t>were approved by 802.1 WG in March 2014, and liaised to SC6 in May 2014 as N15944</a:t>
            </a:r>
          </a:p>
          <a:p>
            <a:pPr lvl="1"/>
            <a:r>
              <a:rPr lang="en-AU" dirty="0" smtClean="0"/>
              <a:t>The standard was</a:t>
            </a:r>
            <a:r>
              <a:rPr lang="en-AU" dirty="0" smtClean="0">
                <a:solidFill>
                  <a:srgbClr val="FF0000"/>
                </a:solidFill>
              </a:rPr>
              <a:t> </a:t>
            </a:r>
            <a:r>
              <a:rPr lang="en-AU" dirty="0" smtClean="0"/>
              <a:t>published </a:t>
            </a:r>
            <a:r>
              <a:rPr lang="en-AU" dirty="0"/>
              <a:t>as </a:t>
            </a:r>
            <a:r>
              <a:rPr lang="en-AU" dirty="0" smtClean="0"/>
              <a:t>ISO/IEC/IEEE 8802-1AB:2014 on 15 March 2014</a:t>
            </a:r>
            <a:endParaRPr lang="en-AU" dirty="0">
              <a:solidFill>
                <a:srgbClr val="FF0000"/>
              </a:solidFill>
            </a:endParaRPr>
          </a:p>
          <a:p>
            <a:pPr marL="184150" lvl="2" indent="0">
              <a:buNone/>
            </a:pPr>
            <a:endParaRPr lang="en-AU" dirty="0"/>
          </a:p>
          <a:p>
            <a:endParaRPr lang="en-AU" dirty="0">
              <a:solidFill>
                <a:schemeClr val="accent6"/>
              </a:solidFill>
            </a:endParaRPr>
          </a:p>
          <a:p>
            <a:endParaRPr lang="en-AU" dirty="0">
              <a:solidFill>
                <a:srgbClr val="FF0000"/>
              </a:solidFill>
            </a:endParaRPr>
          </a:p>
        </p:txBody>
      </p:sp>
    </p:spTree>
    <p:extLst>
      <p:ext uri="{BB962C8B-B14F-4D97-AF65-F5344CB8AC3E}">
        <p14:creationId xmlns:p14="http://schemas.microsoft.com/office/powerpoint/2010/main" val="90255743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77200" cy="1066800"/>
          </a:xfrm>
        </p:spPr>
        <p:txBody>
          <a:bodyPr/>
          <a:lstStyle/>
          <a:p>
            <a:r>
              <a:rPr lang="en-AU" dirty="0"/>
              <a:t>IEEE </a:t>
            </a:r>
            <a:r>
              <a:rPr lang="en-AU" dirty="0" smtClean="0"/>
              <a:t>802.1AR-2009 </a:t>
            </a:r>
            <a:r>
              <a:rPr lang="en-AU" dirty="0"/>
              <a:t>has been ratified as </a:t>
            </a:r>
            <a:r>
              <a:rPr lang="en-AU" dirty="0" smtClean="0"/>
              <a:t>ISO/IEC/IEEE 8802-1AR:2014</a:t>
            </a:r>
            <a:endParaRPr lang="en-AU" dirty="0">
              <a:solidFill>
                <a:schemeClr val="accent6"/>
              </a:solidFill>
            </a:endParaRPr>
          </a:p>
        </p:txBody>
      </p:sp>
      <p:sp>
        <p:nvSpPr>
          <p:cNvPr id="5" name="Footer Placeholder 4"/>
          <p:cNvSpPr>
            <a:spLocks noGrp="1"/>
          </p:cNvSpPr>
          <p:nvPr>
            <p:ph type="ftr" sz="quarter" idx="10"/>
          </p:nvPr>
        </p:nvSpPr>
        <p:spPr>
          <a:xfrm>
            <a:off x="8053388" y="6523038"/>
            <a:ext cx="490537" cy="182562"/>
          </a:xfrm>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a:xfrm>
            <a:off x="4327525" y="6523038"/>
            <a:ext cx="565150" cy="182562"/>
          </a:xfrm>
        </p:spPr>
        <p:txBody>
          <a:bodyPr/>
          <a:lstStyle/>
          <a:p>
            <a:pPr>
              <a:defRPr/>
            </a:pPr>
            <a:r>
              <a:rPr lang="en-US" smtClean="0"/>
              <a:t>Slide </a:t>
            </a:r>
            <a:fld id="{FCE5288C-F87B-4810-A6B2-740CE13BD34D}" type="slidenum">
              <a:rPr lang="en-US" smtClean="0"/>
              <a:pPr>
                <a:defRPr/>
              </a:pPr>
              <a:t>68</a:t>
            </a:fld>
            <a:endParaRPr lang="en-US"/>
          </a:p>
        </p:txBody>
      </p:sp>
      <p:sp>
        <p:nvSpPr>
          <p:cNvPr id="10" name="Content Placeholder 9"/>
          <p:cNvSpPr>
            <a:spLocks noGrp="1"/>
          </p:cNvSpPr>
          <p:nvPr>
            <p:ph idx="1"/>
          </p:nvPr>
        </p:nvSpPr>
        <p:spPr>
          <a:xfrm>
            <a:off x="685800" y="1828800"/>
            <a:ext cx="7772400" cy="4114800"/>
          </a:xfrm>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Submission of IEEE 802.1AR-2009 </a:t>
            </a:r>
            <a:r>
              <a:rPr lang="en-AU" dirty="0"/>
              <a:t>in N15589 in March 2013</a:t>
            </a:r>
            <a:endParaRPr lang="en-AU" dirty="0" smtClean="0"/>
          </a:p>
          <a:p>
            <a:pPr lvl="1"/>
            <a:r>
              <a:rPr lang="en-AU" dirty="0"/>
              <a:t>Pre-ballot passed in </a:t>
            </a:r>
            <a:r>
              <a:rPr lang="en-AU" dirty="0" smtClean="0"/>
              <a:t>May 2013</a:t>
            </a:r>
            <a:endParaRPr lang="en-AU" dirty="0"/>
          </a:p>
          <a:p>
            <a:pPr lvl="2"/>
            <a:r>
              <a:rPr lang="en-AU" dirty="0" smtClean="0"/>
              <a:t>Voting results in N15627</a:t>
            </a:r>
          </a:p>
          <a:p>
            <a:pPr lvl="2"/>
            <a:r>
              <a:rPr lang="en-AU" dirty="0" smtClean="0"/>
              <a:t>Comments from China replied to in </a:t>
            </a:r>
            <a:r>
              <a:rPr lang="en-AU" dirty="0"/>
              <a:t>N15659 </a:t>
            </a:r>
            <a:endParaRPr lang="en-AU" dirty="0" smtClean="0"/>
          </a:p>
          <a:p>
            <a:r>
              <a:rPr lang="en-AU" dirty="0" smtClean="0"/>
              <a:t>FDIS ballot: </a:t>
            </a:r>
            <a:r>
              <a:rPr lang="en-AU" dirty="0">
                <a:solidFill>
                  <a:srgbClr val="00B050"/>
                </a:solidFill>
              </a:rPr>
              <a:t>passed &amp; comment</a:t>
            </a:r>
            <a:r>
              <a:rPr lang="en-AU" dirty="0"/>
              <a:t> </a:t>
            </a:r>
            <a:r>
              <a:rPr lang="en-AU" dirty="0">
                <a:solidFill>
                  <a:srgbClr val="00B050"/>
                </a:solidFill>
              </a:rPr>
              <a:t>resolutions </a:t>
            </a:r>
            <a:r>
              <a:rPr lang="en-AU" dirty="0" smtClean="0">
                <a:solidFill>
                  <a:srgbClr val="00B050"/>
                </a:solidFill>
              </a:rPr>
              <a:t>liaised</a:t>
            </a:r>
          </a:p>
          <a:p>
            <a:pPr lvl="1"/>
            <a:r>
              <a:rPr lang="en-AU" dirty="0" smtClean="0"/>
              <a:t>FDIS passed 17/2/16 on 18 Dec 2013</a:t>
            </a:r>
          </a:p>
          <a:p>
            <a:pPr lvl="2"/>
            <a:r>
              <a:rPr lang="en-AU" dirty="0" smtClean="0"/>
              <a:t>Voting </a:t>
            </a:r>
            <a:r>
              <a:rPr lang="en-AU" dirty="0"/>
              <a:t>results in </a:t>
            </a:r>
            <a:r>
              <a:rPr lang="en-AU" dirty="0" smtClean="0"/>
              <a:t>N15830</a:t>
            </a:r>
            <a:endParaRPr lang="en-AU" dirty="0"/>
          </a:p>
          <a:p>
            <a:pPr lvl="2"/>
            <a:r>
              <a:rPr lang="en-AU" dirty="0"/>
              <a:t>China NB </a:t>
            </a:r>
            <a:r>
              <a:rPr lang="en-AU" dirty="0" smtClean="0"/>
              <a:t>&amp; Switzerland NB voted “no” and commented</a:t>
            </a:r>
            <a:endParaRPr lang="en-AU" dirty="0"/>
          </a:p>
          <a:p>
            <a:pPr lvl="1"/>
            <a:r>
              <a:rPr lang="en-AU" dirty="0">
                <a:hlinkClick r:id="rId2"/>
              </a:rPr>
              <a:t>FDIS comment responses </a:t>
            </a:r>
            <a:r>
              <a:rPr lang="en-AU" dirty="0"/>
              <a:t>were approved by 802.1 </a:t>
            </a:r>
            <a:r>
              <a:rPr lang="en-AU" dirty="0" smtClean="0"/>
              <a:t>WG </a:t>
            </a:r>
            <a:r>
              <a:rPr lang="en-AU" dirty="0"/>
              <a:t>in March 2014</a:t>
            </a:r>
            <a:r>
              <a:rPr lang="en-AU" dirty="0" smtClean="0"/>
              <a:t>, </a:t>
            </a:r>
            <a:r>
              <a:rPr lang="en-AU" dirty="0"/>
              <a:t>and liaised to SC6 in May </a:t>
            </a:r>
            <a:r>
              <a:rPr lang="en-AU" dirty="0" smtClean="0"/>
              <a:t>2014 as N15947</a:t>
            </a:r>
            <a:endParaRPr lang="en-AU" dirty="0"/>
          </a:p>
          <a:p>
            <a:pPr lvl="1"/>
            <a:r>
              <a:rPr lang="en-AU" dirty="0" smtClean="0"/>
              <a:t>Standard was published </a:t>
            </a:r>
            <a:r>
              <a:rPr lang="en-AU" dirty="0"/>
              <a:t>as </a:t>
            </a:r>
            <a:r>
              <a:rPr lang="en-AU" dirty="0" smtClean="0"/>
              <a:t>ISO/IEC/IEEE </a:t>
            </a:r>
            <a:r>
              <a:rPr lang="en-AU" dirty="0"/>
              <a:t>8802-1AR:2014 on 15 </a:t>
            </a:r>
            <a:r>
              <a:rPr lang="en-AU" dirty="0" smtClean="0"/>
              <a:t>March 2014</a:t>
            </a:r>
            <a:endParaRPr lang="en-AU" dirty="0">
              <a:solidFill>
                <a:srgbClr val="FF0000"/>
              </a:solidFill>
            </a:endParaRPr>
          </a:p>
          <a:p>
            <a:pPr marL="184150" lvl="2" indent="0">
              <a:buNone/>
            </a:pPr>
            <a:endParaRPr lang="en-AU" dirty="0"/>
          </a:p>
          <a:p>
            <a:endParaRPr lang="en-AU" dirty="0">
              <a:solidFill>
                <a:schemeClr val="accent6"/>
              </a:solidFill>
            </a:endParaRPr>
          </a:p>
        </p:txBody>
      </p:sp>
    </p:spTree>
    <p:extLst>
      <p:ext uri="{BB962C8B-B14F-4D97-AF65-F5344CB8AC3E}">
        <p14:creationId xmlns:p14="http://schemas.microsoft.com/office/powerpoint/2010/main" val="279103147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802.1AS-2011 </a:t>
            </a:r>
            <a:r>
              <a:rPr lang="en-AU" dirty="0"/>
              <a:t>has been ratified as ISO/IEC </a:t>
            </a:r>
            <a:r>
              <a:rPr lang="en-AU" dirty="0" smtClean="0"/>
              <a:t>8802-1AS:2014</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69</a:t>
            </a:fld>
            <a:endParaRPr lang="en-US"/>
          </a:p>
        </p:txBody>
      </p:sp>
      <p:sp>
        <p:nvSpPr>
          <p:cNvPr id="10" name="Content Placeholder 9"/>
          <p:cNvSpPr>
            <a:spLocks noGrp="1"/>
          </p:cNvSpPr>
          <p:nvPr>
            <p:ph idx="1"/>
          </p:nvPr>
        </p:nvSpPr>
        <p:spPr>
          <a:xfrm>
            <a:off x="685800" y="1828800"/>
            <a:ext cx="7772400" cy="4114800"/>
          </a:xfrm>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smtClean="0"/>
              <a:t>Submission </a:t>
            </a:r>
            <a:r>
              <a:rPr lang="en-AU" dirty="0"/>
              <a:t>of IEEE </a:t>
            </a:r>
            <a:r>
              <a:rPr lang="en-AU" dirty="0" smtClean="0"/>
              <a:t>802.1AS-2011 </a:t>
            </a:r>
            <a:r>
              <a:rPr lang="en-AU" dirty="0"/>
              <a:t>in </a:t>
            </a:r>
            <a:r>
              <a:rPr lang="en-AU" dirty="0" smtClean="0"/>
              <a:t>N15590 in March 2013</a:t>
            </a:r>
          </a:p>
          <a:p>
            <a:pPr lvl="1"/>
            <a:r>
              <a:rPr lang="en-AU" dirty="0"/>
              <a:t>Pre-ballot passed in May 2013</a:t>
            </a:r>
          </a:p>
          <a:p>
            <a:pPr lvl="2"/>
            <a:r>
              <a:rPr lang="en-AU" dirty="0"/>
              <a:t>Voting results in </a:t>
            </a:r>
            <a:r>
              <a:rPr lang="en-AU" dirty="0" smtClean="0"/>
              <a:t>N15628</a:t>
            </a:r>
            <a:endParaRPr lang="en-AU" dirty="0"/>
          </a:p>
          <a:p>
            <a:pPr lvl="2"/>
            <a:r>
              <a:rPr lang="en-AU" dirty="0"/>
              <a:t>Comments from China replied to in N15659 </a:t>
            </a:r>
            <a:endParaRPr lang="en-AU" dirty="0" smtClean="0"/>
          </a:p>
          <a:p>
            <a:r>
              <a:rPr lang="en-AU" dirty="0" smtClean="0"/>
              <a:t>FDIS ballot: </a:t>
            </a:r>
            <a:r>
              <a:rPr lang="en-AU" dirty="0" smtClean="0">
                <a:solidFill>
                  <a:srgbClr val="00B050"/>
                </a:solidFill>
              </a:rPr>
              <a:t>passed </a:t>
            </a:r>
            <a:r>
              <a:rPr lang="en-AU" dirty="0">
                <a:solidFill>
                  <a:srgbClr val="00B050"/>
                </a:solidFill>
              </a:rPr>
              <a:t>&amp; comment</a:t>
            </a:r>
            <a:r>
              <a:rPr lang="en-AU" dirty="0"/>
              <a:t> </a:t>
            </a:r>
            <a:r>
              <a:rPr lang="en-AU" dirty="0">
                <a:solidFill>
                  <a:srgbClr val="00B050"/>
                </a:solidFill>
              </a:rPr>
              <a:t>resolutions </a:t>
            </a:r>
            <a:r>
              <a:rPr lang="en-AU" dirty="0" smtClean="0">
                <a:solidFill>
                  <a:srgbClr val="00B050"/>
                </a:solidFill>
              </a:rPr>
              <a:t>liaised</a:t>
            </a:r>
            <a:endParaRPr lang="en-AU" dirty="0">
              <a:solidFill>
                <a:srgbClr val="00B050"/>
              </a:solidFill>
            </a:endParaRPr>
          </a:p>
          <a:p>
            <a:pPr lvl="1"/>
            <a:r>
              <a:rPr lang="en-AU" dirty="0"/>
              <a:t>FDIS passed </a:t>
            </a:r>
            <a:r>
              <a:rPr lang="en-AU" dirty="0" smtClean="0"/>
              <a:t>18/1/16 </a:t>
            </a:r>
            <a:r>
              <a:rPr lang="en-AU" dirty="0"/>
              <a:t>on 18 </a:t>
            </a:r>
            <a:r>
              <a:rPr lang="en-AU" dirty="0" smtClean="0"/>
              <a:t>Dec </a:t>
            </a:r>
            <a:r>
              <a:rPr lang="en-AU" dirty="0"/>
              <a:t>2013</a:t>
            </a:r>
          </a:p>
          <a:p>
            <a:pPr lvl="2"/>
            <a:r>
              <a:rPr lang="en-AU" dirty="0"/>
              <a:t>Voting results in </a:t>
            </a:r>
            <a:r>
              <a:rPr lang="en-AU" dirty="0" smtClean="0"/>
              <a:t>N15831</a:t>
            </a:r>
            <a:endParaRPr lang="en-AU" dirty="0"/>
          </a:p>
          <a:p>
            <a:pPr lvl="2"/>
            <a:r>
              <a:rPr lang="en-AU" dirty="0"/>
              <a:t>China NB </a:t>
            </a:r>
            <a:r>
              <a:rPr lang="en-AU" dirty="0" smtClean="0"/>
              <a:t>voted </a:t>
            </a:r>
            <a:r>
              <a:rPr lang="en-AU" dirty="0"/>
              <a:t>“no” and </a:t>
            </a:r>
            <a:r>
              <a:rPr lang="en-AU" dirty="0" smtClean="0"/>
              <a:t>China NB &amp; Switzerland NB commented</a:t>
            </a:r>
            <a:endParaRPr lang="en-AU" dirty="0"/>
          </a:p>
          <a:p>
            <a:pPr lvl="1"/>
            <a:r>
              <a:rPr lang="en-AU" dirty="0">
                <a:hlinkClick r:id="rId2"/>
              </a:rPr>
              <a:t>FDIS comment responses </a:t>
            </a:r>
            <a:r>
              <a:rPr lang="en-AU" dirty="0"/>
              <a:t>were approved by 802.1 </a:t>
            </a:r>
            <a:r>
              <a:rPr lang="en-AU" dirty="0" smtClean="0"/>
              <a:t>WG </a:t>
            </a:r>
            <a:r>
              <a:rPr lang="en-AU" dirty="0"/>
              <a:t>in March 2014</a:t>
            </a:r>
            <a:r>
              <a:rPr lang="en-AU" dirty="0" smtClean="0"/>
              <a:t>, </a:t>
            </a:r>
            <a:r>
              <a:rPr lang="en-AU" dirty="0"/>
              <a:t>and liaised to SC6 in May </a:t>
            </a:r>
            <a:r>
              <a:rPr lang="en-AU" dirty="0" smtClean="0"/>
              <a:t>2014 as N15948</a:t>
            </a:r>
            <a:endParaRPr lang="en-AU" dirty="0"/>
          </a:p>
          <a:p>
            <a:pPr lvl="1"/>
            <a:r>
              <a:rPr lang="en-AU" dirty="0" smtClean="0"/>
              <a:t>Standard was published </a:t>
            </a:r>
            <a:r>
              <a:rPr lang="en-AU" dirty="0"/>
              <a:t>as </a:t>
            </a:r>
            <a:r>
              <a:rPr lang="en-AU" dirty="0" smtClean="0"/>
              <a:t>ISO/IEC/IEEE </a:t>
            </a:r>
            <a:r>
              <a:rPr lang="en-AU" dirty="0"/>
              <a:t>8802-1AS:2014 on 15 </a:t>
            </a:r>
            <a:r>
              <a:rPr lang="en-AU" dirty="0" smtClean="0"/>
              <a:t>March 2014</a:t>
            </a:r>
            <a:endParaRPr lang="en-AU" dirty="0">
              <a:solidFill>
                <a:srgbClr val="FF0000"/>
              </a:solidFill>
            </a:endParaRPr>
          </a:p>
          <a:p>
            <a:endParaRPr lang="en-AU" dirty="0">
              <a:solidFill>
                <a:schemeClr val="accent6"/>
              </a:solidFill>
            </a:endParaRPr>
          </a:p>
        </p:txBody>
      </p:sp>
    </p:spTree>
    <p:extLst>
      <p:ext uri="{BB962C8B-B14F-4D97-AF65-F5344CB8AC3E}">
        <p14:creationId xmlns:p14="http://schemas.microsoft.com/office/powerpoint/2010/main" val="7017642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85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Select recording secretary </a:t>
            </a:r>
            <a:r>
              <a:rPr lang="en-US" sz="1600" dirty="0">
                <a:solidFill>
                  <a:srgbClr val="FF0000"/>
                </a:solidFill>
                <a:latin typeface="+mj-lt"/>
              </a:rPr>
              <a:t>&lt;- important!</a:t>
            </a:r>
          </a:p>
          <a:p>
            <a:pPr marL="180975" indent="-180975">
              <a:spcBef>
                <a:spcPts val="800"/>
              </a:spcBef>
              <a:buFont typeface="Arial" pitchFamily="34" charset="0"/>
              <a:buChar char="•"/>
              <a:defRPr/>
            </a:pPr>
            <a:r>
              <a:rPr lang="en-US" sz="1600" dirty="0">
                <a:latin typeface="+mj-lt"/>
              </a:rPr>
              <a:t>Approve </a:t>
            </a:r>
            <a:r>
              <a:rPr lang="en-US" sz="1600" dirty="0" smtClean="0">
                <a:latin typeface="+mj-lt"/>
              </a:rPr>
              <a:t>agenda</a:t>
            </a:r>
          </a:p>
          <a:p>
            <a:pPr marL="180975" indent="-180975">
              <a:spcBef>
                <a:spcPts val="800"/>
              </a:spcBef>
              <a:buFont typeface="Arial" pitchFamily="34" charset="0"/>
              <a:buChar char="•"/>
              <a:defRPr/>
            </a:pPr>
            <a:r>
              <a:rPr lang="en-US" sz="1600" dirty="0" smtClean="0">
                <a:latin typeface="+mj-lt"/>
              </a:rPr>
              <a:t>Execute agenda</a:t>
            </a:r>
            <a:endParaRPr lang="en-US" sz="1600" dirty="0">
              <a:latin typeface="+mj-lt"/>
            </a:endParaRPr>
          </a:p>
          <a:p>
            <a:pPr marL="180975" indent="-180975">
              <a:spcBef>
                <a:spcPts val="800"/>
              </a:spcBef>
              <a:buFont typeface="Arial" pitchFamily="34" charset="0"/>
              <a:buChar char="•"/>
              <a:defRPr/>
            </a:pPr>
            <a:r>
              <a:rPr lang="en-AU" sz="1600" dirty="0" smtClean="0">
                <a:latin typeface="+mj-lt"/>
              </a:rPr>
              <a:t>Adjourn</a:t>
            </a:r>
            <a:endParaRPr lang="en-US" sz="1600" dirty="0">
              <a:latin typeface="+mj-lt"/>
            </a:endParaRPr>
          </a:p>
        </p:txBody>
      </p:sp>
      <p:sp>
        <p:nvSpPr>
          <p:cNvPr id="10244" name="Rectangle 20"/>
          <p:cNvSpPr>
            <a:spLocks noGrp="1" noChangeArrowheads="1"/>
          </p:cNvSpPr>
          <p:nvPr>
            <p:ph type="title"/>
          </p:nvPr>
        </p:nvSpPr>
        <p:spPr>
          <a:xfrm>
            <a:off x="685800" y="685800"/>
            <a:ext cx="8077200" cy="1066800"/>
          </a:xfrm>
        </p:spPr>
        <p:txBody>
          <a:bodyPr/>
          <a:lstStyle/>
          <a:p>
            <a:r>
              <a:rPr lang="en-US" dirty="0" smtClean="0"/>
              <a:t>The IEEE 802 JTC1 SC has one slot at the Macau plenary meeting</a:t>
            </a:r>
          </a:p>
        </p:txBody>
      </p:sp>
      <p:sp>
        <p:nvSpPr>
          <p:cNvPr id="7" name="Footer Placeholder 5"/>
          <p:cNvSpPr>
            <a:spLocks noGrp="1"/>
          </p:cNvSpPr>
          <p:nvPr>
            <p:ph type="ftr" sz="quarter" idx="10"/>
          </p:nvPr>
        </p:nvSpPr>
        <p:spPr/>
        <p:txBody>
          <a:bodyPr/>
          <a:lstStyle/>
          <a:p>
            <a:pPr>
              <a:defRPr/>
            </a:pPr>
            <a:r>
              <a:rPr lang="en-US" smtClean="0"/>
              <a:t>Andrew Myles, Cisco</a:t>
            </a:r>
            <a:endParaRPr lang="en-US"/>
          </a:p>
        </p:txBody>
      </p:sp>
      <p:sp>
        <p:nvSpPr>
          <p:cNvPr id="10246" name="Rectangle 15"/>
          <p:cNvSpPr>
            <a:spLocks noChangeArrowheads="1"/>
          </p:cNvSpPr>
          <p:nvPr/>
        </p:nvSpPr>
        <p:spPr bwMode="auto">
          <a:xfrm>
            <a:off x="4495800" y="1143000"/>
            <a:ext cx="3962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lnSpc>
                <a:spcPct val="90000"/>
              </a:lnSpc>
              <a:spcBef>
                <a:spcPct val="50000"/>
              </a:spcBef>
            </a:pPr>
            <a:endParaRPr lang="en-AU" sz="1400" b="1">
              <a:latin typeface="Arial" pitchFamily="34" charset="0"/>
            </a:endParaRPr>
          </a:p>
        </p:txBody>
      </p:sp>
      <p:sp>
        <p:nvSpPr>
          <p:cNvPr id="10" name="Rectangle 9"/>
          <p:cNvSpPr/>
          <p:nvPr/>
        </p:nvSpPr>
        <p:spPr bwMode="auto">
          <a:xfrm>
            <a:off x="685800" y="1752600"/>
            <a:ext cx="2514600" cy="914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smtClean="0">
                <a:latin typeface="+mj-lt"/>
              </a:rPr>
              <a:t>Tuesday</a:t>
            </a:r>
            <a:endParaRPr lang="en-US" sz="1600" b="1" dirty="0">
              <a:latin typeface="+mj-lt"/>
            </a:endParaRPr>
          </a:p>
          <a:p>
            <a:pPr algn="ctr">
              <a:defRPr/>
            </a:pPr>
            <a:r>
              <a:rPr lang="en-US" sz="1600" b="1" dirty="0" smtClean="0">
                <a:latin typeface="+mj-lt"/>
              </a:rPr>
              <a:t>15 Mar 2016, PM1</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802.3-2012 </a:t>
            </a:r>
            <a:r>
              <a:rPr lang="en-AU" dirty="0"/>
              <a:t>has been ratified as </a:t>
            </a:r>
            <a:r>
              <a:rPr lang="en-AU" dirty="0" smtClean="0"/>
              <a:t>ISO/IEC/IEEE 8802-3:2014</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70</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smtClean="0"/>
              <a:t>Pre-ballot </a:t>
            </a:r>
            <a:r>
              <a:rPr lang="en-AU" dirty="0"/>
              <a:t>on N15595 passed in </a:t>
            </a:r>
            <a:r>
              <a:rPr lang="en-AU" dirty="0" smtClean="0"/>
              <a:t>May 2013</a:t>
            </a:r>
            <a:endParaRPr lang="en-AU" dirty="0"/>
          </a:p>
          <a:p>
            <a:pPr lvl="2"/>
            <a:r>
              <a:rPr lang="en-AU" dirty="0" smtClean="0"/>
              <a:t>Voting results in N15632</a:t>
            </a:r>
          </a:p>
          <a:p>
            <a:pPr lvl="2"/>
            <a:r>
              <a:rPr lang="en-AU" dirty="0" smtClean="0"/>
              <a:t>Comments from China were responded to by the </a:t>
            </a:r>
            <a:r>
              <a:rPr lang="en-US" dirty="0" smtClean="0"/>
              <a:t>802.3 Maintenance TF in Geneva in N15724</a:t>
            </a:r>
          </a:p>
          <a:p>
            <a:r>
              <a:rPr lang="en-AU" dirty="0" smtClean="0"/>
              <a:t>FDIS ballot: </a:t>
            </a:r>
            <a:r>
              <a:rPr lang="en-AU" dirty="0">
                <a:solidFill>
                  <a:srgbClr val="00B050"/>
                </a:solidFill>
              </a:rPr>
              <a:t>passed &amp; </a:t>
            </a:r>
            <a:r>
              <a:rPr lang="en-AU" dirty="0" smtClean="0">
                <a:solidFill>
                  <a:srgbClr val="00B050"/>
                </a:solidFill>
              </a:rPr>
              <a:t>no comment resolutions required</a:t>
            </a:r>
            <a:endParaRPr lang="en-AU" dirty="0">
              <a:solidFill>
                <a:srgbClr val="00B050"/>
              </a:solidFill>
            </a:endParaRPr>
          </a:p>
          <a:p>
            <a:pPr lvl="1"/>
            <a:r>
              <a:rPr lang="en-AU" dirty="0"/>
              <a:t>FDIS passed </a:t>
            </a:r>
            <a:r>
              <a:rPr lang="en-AU" dirty="0" smtClean="0"/>
              <a:t>16/0/20 </a:t>
            </a:r>
            <a:r>
              <a:rPr lang="en-AU" dirty="0"/>
              <a:t>on </a:t>
            </a:r>
            <a:r>
              <a:rPr lang="en-AU" dirty="0" smtClean="0"/>
              <a:t>16 Feb 2014</a:t>
            </a:r>
            <a:endParaRPr lang="en-AU" dirty="0"/>
          </a:p>
          <a:p>
            <a:pPr lvl="2"/>
            <a:r>
              <a:rPr lang="en-AU" dirty="0"/>
              <a:t>Voting results in </a:t>
            </a:r>
            <a:r>
              <a:rPr lang="en-AU" dirty="0" smtClean="0"/>
              <a:t>N15893</a:t>
            </a:r>
            <a:endParaRPr lang="en-AU" dirty="0"/>
          </a:p>
          <a:p>
            <a:pPr lvl="1"/>
            <a:r>
              <a:rPr lang="en-AU" dirty="0" smtClean="0"/>
              <a:t>No FDIS </a:t>
            </a:r>
            <a:r>
              <a:rPr lang="en-AU" dirty="0"/>
              <a:t>comments </a:t>
            </a:r>
            <a:r>
              <a:rPr lang="en-AU" dirty="0" smtClean="0"/>
              <a:t>need to be resolved </a:t>
            </a:r>
            <a:r>
              <a:rPr lang="en-AU" dirty="0" smtClean="0">
                <a:sym typeface="Wingdings" panose="05000000000000000000" pitchFamily="2" charset="2"/>
              </a:rPr>
              <a:t></a:t>
            </a:r>
            <a:endParaRPr lang="en-AU" dirty="0"/>
          </a:p>
          <a:p>
            <a:pPr lvl="1"/>
            <a:r>
              <a:rPr lang="en-AU" dirty="0"/>
              <a:t>Standard </a:t>
            </a:r>
            <a:r>
              <a:rPr lang="en-AU" dirty="0" smtClean="0"/>
              <a:t>was published </a:t>
            </a:r>
            <a:r>
              <a:rPr lang="en-AU" dirty="0"/>
              <a:t>as </a:t>
            </a:r>
            <a:r>
              <a:rPr lang="en-AU" dirty="0" smtClean="0"/>
              <a:t>ISO/IEC/IEEE 8802-3:2014</a:t>
            </a:r>
            <a:endParaRPr lang="en-AU" dirty="0" smtClean="0">
              <a:solidFill>
                <a:srgbClr val="FF0000"/>
              </a:solidFill>
            </a:endParaRPr>
          </a:p>
        </p:txBody>
      </p:sp>
    </p:spTree>
    <p:extLst>
      <p:ext uri="{BB962C8B-B14F-4D97-AF65-F5344CB8AC3E}">
        <p14:creationId xmlns:p14="http://schemas.microsoft.com/office/powerpoint/2010/main" val="93697517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802.11ae-2012 </a:t>
            </a:r>
            <a:r>
              <a:rPr lang="en-AU" dirty="0"/>
              <a:t>has been ratified as ISO/IEC 8802-11:2012/</a:t>
            </a:r>
            <a:r>
              <a:rPr lang="en-AU" dirty="0" err="1"/>
              <a:t>Amd</a:t>
            </a:r>
            <a:r>
              <a:rPr lang="en-AU" dirty="0"/>
              <a:t> </a:t>
            </a:r>
            <a:r>
              <a:rPr lang="en-AU" dirty="0" smtClean="0"/>
              <a:t>1:2014</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71</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Pre-ballot </a:t>
            </a:r>
            <a:r>
              <a:rPr lang="en-AU" dirty="0"/>
              <a:t>on </a:t>
            </a:r>
            <a:r>
              <a:rPr lang="en-AU" dirty="0" smtClean="0"/>
              <a:t>N15552 passed </a:t>
            </a:r>
            <a:r>
              <a:rPr lang="en-AU" dirty="0"/>
              <a:t>in </a:t>
            </a:r>
            <a:r>
              <a:rPr lang="en-AU" dirty="0" smtClean="0"/>
              <a:t>Feb 2013</a:t>
            </a:r>
            <a:endParaRPr lang="en-AU" dirty="0"/>
          </a:p>
          <a:p>
            <a:pPr lvl="2"/>
            <a:r>
              <a:rPr lang="en-AU" dirty="0" smtClean="0"/>
              <a:t>Voting results in N15599</a:t>
            </a:r>
          </a:p>
          <a:p>
            <a:pPr lvl="2"/>
            <a:r>
              <a:rPr lang="en-AU" dirty="0"/>
              <a:t>Comments from China replied </a:t>
            </a:r>
            <a:r>
              <a:rPr lang="en-AU" dirty="0" smtClean="0"/>
              <a:t>to by IEEE 802 </a:t>
            </a:r>
            <a:r>
              <a:rPr lang="en-AU" dirty="0"/>
              <a:t>in </a:t>
            </a:r>
            <a:r>
              <a:rPr lang="en-AU" dirty="0" smtClean="0"/>
              <a:t>N15647</a:t>
            </a:r>
          </a:p>
          <a:p>
            <a:pPr lvl="2"/>
            <a:r>
              <a:rPr lang="en-AU" dirty="0" smtClean="0"/>
              <a:t>Comments </a:t>
            </a:r>
            <a:r>
              <a:rPr lang="en-AU" dirty="0"/>
              <a:t>from Japan in </a:t>
            </a:r>
            <a:r>
              <a:rPr lang="en-AU" dirty="0" smtClean="0"/>
              <a:t>N15664 were resolved in discussions with commenter</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a:t>FDIS passed </a:t>
            </a:r>
            <a:r>
              <a:rPr lang="en-AU" dirty="0" smtClean="0"/>
              <a:t>14/1/20 </a:t>
            </a:r>
            <a:r>
              <a:rPr lang="en-AU" dirty="0"/>
              <a:t>on </a:t>
            </a:r>
            <a:r>
              <a:rPr lang="en-AU" dirty="0" smtClean="0"/>
              <a:t>28 Jan  2014</a:t>
            </a:r>
            <a:endParaRPr lang="en-AU" dirty="0"/>
          </a:p>
          <a:p>
            <a:pPr lvl="2"/>
            <a:r>
              <a:rPr lang="en-AU" dirty="0"/>
              <a:t>Voting results in </a:t>
            </a:r>
            <a:r>
              <a:rPr lang="en-AU" dirty="0" smtClean="0"/>
              <a:t>N15883</a:t>
            </a:r>
            <a:endParaRPr lang="en-AU" dirty="0"/>
          </a:p>
          <a:p>
            <a:pPr lvl="2"/>
            <a:r>
              <a:rPr lang="en-AU" dirty="0"/>
              <a:t>China NB voted “no” and </a:t>
            </a:r>
            <a:r>
              <a:rPr lang="en-AU" dirty="0" smtClean="0"/>
              <a:t>commented they will not recognise result</a:t>
            </a:r>
            <a:endParaRPr lang="en-AU" dirty="0"/>
          </a:p>
          <a:p>
            <a:pPr lvl="1"/>
            <a:r>
              <a:rPr lang="en-AU" dirty="0"/>
              <a:t>FDIS </a:t>
            </a:r>
            <a:r>
              <a:rPr lang="en-AU" dirty="0" smtClean="0"/>
              <a:t>comment responses were approved by 802  in July 2014</a:t>
            </a:r>
          </a:p>
          <a:p>
            <a:pPr lvl="2"/>
            <a:r>
              <a:rPr lang="en-AU" dirty="0"/>
              <a:t>See </a:t>
            </a:r>
            <a:r>
              <a:rPr lang="en-AU" dirty="0" smtClean="0">
                <a:hlinkClick r:id="rId2"/>
              </a:rPr>
              <a:t>11-14-0552-00</a:t>
            </a:r>
            <a:endParaRPr lang="en-AU" dirty="0"/>
          </a:p>
          <a:p>
            <a:pPr lvl="1"/>
            <a:r>
              <a:rPr lang="en-AU" dirty="0" smtClean="0"/>
              <a:t>Standard was published as 8802-11:2012/</a:t>
            </a:r>
            <a:r>
              <a:rPr lang="en-AU" dirty="0" err="1" smtClean="0"/>
              <a:t>Amd</a:t>
            </a:r>
            <a:r>
              <a:rPr lang="en-AU" dirty="0" smtClean="0"/>
              <a:t> 1:2014</a:t>
            </a:r>
          </a:p>
          <a:p>
            <a:pPr lvl="1"/>
            <a:endParaRPr lang="en-AU" dirty="0">
              <a:solidFill>
                <a:schemeClr val="accent6"/>
              </a:solidFill>
            </a:endParaRPr>
          </a:p>
        </p:txBody>
      </p:sp>
    </p:spTree>
    <p:extLst>
      <p:ext uri="{BB962C8B-B14F-4D97-AF65-F5344CB8AC3E}">
        <p14:creationId xmlns:p14="http://schemas.microsoft.com/office/powerpoint/2010/main" val="302914210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a:t>
            </a:r>
            <a:r>
              <a:rPr lang="en-AU" dirty="0" smtClean="0"/>
              <a:t>802.11aa-2012 </a:t>
            </a:r>
            <a:r>
              <a:rPr lang="en-AU" dirty="0"/>
              <a:t>has been ratified as ISO/IEC 8802-11:2012/</a:t>
            </a:r>
            <a:r>
              <a:rPr lang="en-AU" dirty="0" err="1"/>
              <a:t>Amd</a:t>
            </a:r>
            <a:r>
              <a:rPr lang="en-AU" dirty="0"/>
              <a:t> </a:t>
            </a:r>
            <a:r>
              <a:rPr lang="en-AU" dirty="0" smtClean="0"/>
              <a:t>2:2014</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72</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a:t>Pre-ballot on </a:t>
            </a:r>
            <a:r>
              <a:rPr lang="en-AU" dirty="0" smtClean="0"/>
              <a:t>N15554 passed </a:t>
            </a:r>
            <a:r>
              <a:rPr lang="en-AU" dirty="0"/>
              <a:t>in Feb 2013</a:t>
            </a:r>
          </a:p>
          <a:p>
            <a:pPr lvl="2"/>
            <a:r>
              <a:rPr lang="en-AU" dirty="0"/>
              <a:t>Voting results in </a:t>
            </a:r>
            <a:r>
              <a:rPr lang="en-AU" dirty="0" smtClean="0"/>
              <a:t>N15602</a:t>
            </a:r>
          </a:p>
          <a:p>
            <a:pPr lvl="2"/>
            <a:r>
              <a:rPr lang="en-AU" dirty="0" smtClean="0"/>
              <a:t>Comments </a:t>
            </a:r>
            <a:r>
              <a:rPr lang="en-AU" dirty="0"/>
              <a:t>from China replied to by IEEE 802 in N15647</a:t>
            </a:r>
          </a:p>
          <a:p>
            <a:pPr lvl="2"/>
            <a:r>
              <a:rPr lang="en-AU" dirty="0" smtClean="0"/>
              <a:t>Comments </a:t>
            </a:r>
            <a:r>
              <a:rPr lang="en-AU" dirty="0"/>
              <a:t>from Japan in N15664 were resolved in discussions with commenter</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a:t>FDIS passed </a:t>
            </a:r>
            <a:r>
              <a:rPr lang="en-AU" dirty="0" smtClean="0"/>
              <a:t>16/1/18 </a:t>
            </a:r>
            <a:r>
              <a:rPr lang="en-AU" dirty="0"/>
              <a:t>on 28 Jan  2014</a:t>
            </a:r>
          </a:p>
          <a:p>
            <a:pPr lvl="2"/>
            <a:r>
              <a:rPr lang="en-AU" dirty="0"/>
              <a:t>Voting results in </a:t>
            </a:r>
            <a:r>
              <a:rPr lang="en-AU" dirty="0" smtClean="0"/>
              <a:t>N15884</a:t>
            </a:r>
            <a:endParaRPr lang="en-AU" dirty="0"/>
          </a:p>
          <a:p>
            <a:pPr lvl="2"/>
            <a:r>
              <a:rPr lang="en-AU" dirty="0"/>
              <a:t>China NB voted “no” and commented they will not recognise result</a:t>
            </a:r>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smtClean="0"/>
              <a:t>Standard was published </a:t>
            </a:r>
            <a:r>
              <a:rPr lang="en-AU" dirty="0"/>
              <a:t>as 8802-11:2012/</a:t>
            </a:r>
            <a:r>
              <a:rPr lang="en-AU" dirty="0" err="1"/>
              <a:t>Amd</a:t>
            </a:r>
            <a:r>
              <a:rPr lang="en-AU" dirty="0"/>
              <a:t> 2: </a:t>
            </a:r>
            <a:r>
              <a:rPr lang="en-AU" dirty="0" smtClean="0"/>
              <a:t>2014</a:t>
            </a:r>
            <a:endParaRPr lang="en-AU" dirty="0"/>
          </a:p>
        </p:txBody>
      </p:sp>
    </p:spTree>
    <p:extLst>
      <p:ext uri="{BB962C8B-B14F-4D97-AF65-F5344CB8AC3E}">
        <p14:creationId xmlns:p14="http://schemas.microsoft.com/office/powerpoint/2010/main" val="252027393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a:t>
            </a:r>
            <a:r>
              <a:rPr lang="en-AU" dirty="0" smtClean="0"/>
              <a:t>802.11ad-2012 </a:t>
            </a:r>
            <a:r>
              <a:rPr lang="en-AU" dirty="0"/>
              <a:t>has been ratified as ISO/IEC 8802-11:2012/</a:t>
            </a:r>
            <a:r>
              <a:rPr lang="en-AU" dirty="0" err="1"/>
              <a:t>Amd</a:t>
            </a:r>
            <a:r>
              <a:rPr lang="en-AU" dirty="0"/>
              <a:t> </a:t>
            </a:r>
            <a:r>
              <a:rPr lang="en-AU" dirty="0" smtClean="0"/>
              <a:t>3:2014</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73</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Pre-ballot </a:t>
            </a:r>
            <a:r>
              <a:rPr lang="en-AU" dirty="0"/>
              <a:t>on N15553 passed in Feb 2013</a:t>
            </a:r>
          </a:p>
          <a:p>
            <a:pPr lvl="2"/>
            <a:r>
              <a:rPr lang="en-AU" dirty="0"/>
              <a:t>Voting results in </a:t>
            </a:r>
            <a:r>
              <a:rPr lang="en-AU" dirty="0" smtClean="0"/>
              <a:t>N15601</a:t>
            </a:r>
          </a:p>
          <a:p>
            <a:pPr lvl="2"/>
            <a:r>
              <a:rPr lang="en-AU" dirty="0"/>
              <a:t>Comments from China replied to by IEEE 802 in N15647</a:t>
            </a:r>
          </a:p>
          <a:p>
            <a:pPr lvl="2"/>
            <a:r>
              <a:rPr lang="en-AU" dirty="0" smtClean="0"/>
              <a:t>Comments </a:t>
            </a:r>
            <a:r>
              <a:rPr lang="en-AU" dirty="0"/>
              <a:t>from Japan in N15664 were resolved in discussions with commenter</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a:t>FDIS passed </a:t>
            </a:r>
            <a:r>
              <a:rPr lang="en-AU" dirty="0" smtClean="0"/>
              <a:t>16/1/17 </a:t>
            </a:r>
            <a:r>
              <a:rPr lang="en-AU" dirty="0"/>
              <a:t>on 28 Jan  2014</a:t>
            </a:r>
          </a:p>
          <a:p>
            <a:pPr lvl="2"/>
            <a:r>
              <a:rPr lang="en-AU" dirty="0"/>
              <a:t>Voting results in </a:t>
            </a:r>
            <a:r>
              <a:rPr lang="en-AU" dirty="0" smtClean="0"/>
              <a:t>N15885</a:t>
            </a:r>
            <a:endParaRPr lang="en-AU" dirty="0"/>
          </a:p>
          <a:p>
            <a:pPr lvl="2"/>
            <a:r>
              <a:rPr lang="en-AU" dirty="0"/>
              <a:t>China NB voted “no” and commented they will not recognise </a:t>
            </a:r>
            <a:r>
              <a:rPr lang="en-AU" dirty="0" smtClean="0"/>
              <a:t>result</a:t>
            </a:r>
          </a:p>
          <a:p>
            <a:pPr lvl="2"/>
            <a:r>
              <a:rPr lang="en-AU" dirty="0" smtClean="0"/>
              <a:t>Switzerland commented on editorial matters similar to comments on 802.1X/AE</a:t>
            </a:r>
            <a:endParaRPr lang="en-AU" dirty="0"/>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smtClean="0"/>
              <a:t>Standard was </a:t>
            </a:r>
            <a:r>
              <a:rPr lang="en-AU" dirty="0"/>
              <a:t>published as 8802-11:2012/</a:t>
            </a:r>
            <a:r>
              <a:rPr lang="en-AU" dirty="0" err="1"/>
              <a:t>Amd</a:t>
            </a:r>
            <a:r>
              <a:rPr lang="en-AU" dirty="0"/>
              <a:t> 3: 2014</a:t>
            </a:r>
            <a:endParaRPr lang="en-AU" dirty="0">
              <a:solidFill>
                <a:schemeClr val="accent6"/>
              </a:solidFill>
            </a:endParaRPr>
          </a:p>
        </p:txBody>
      </p:sp>
    </p:spTree>
    <p:extLst>
      <p:ext uri="{BB962C8B-B14F-4D97-AF65-F5344CB8AC3E}">
        <p14:creationId xmlns:p14="http://schemas.microsoft.com/office/powerpoint/2010/main" val="365802641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802.22 </a:t>
            </a:r>
            <a:r>
              <a:rPr lang="en-AU" dirty="0"/>
              <a:t>has been ratified as ISO/IEC </a:t>
            </a:r>
            <a:r>
              <a:rPr lang="en-AU" dirty="0" smtClean="0"/>
              <a:t>8802-22:2015</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74</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 resolutions liaised</a:t>
            </a:r>
            <a:endParaRPr lang="en-AU" dirty="0" smtClean="0"/>
          </a:p>
          <a:p>
            <a:pPr lvl="1"/>
            <a:r>
              <a:rPr lang="en-AU" dirty="0" smtClean="0"/>
              <a:t>Pre-ballot on 802.22 (N15925) passed in May 2014</a:t>
            </a:r>
          </a:p>
          <a:p>
            <a:pPr lvl="2"/>
            <a:r>
              <a:rPr lang="en-AU" dirty="0" smtClean="0"/>
              <a:t>Voting results </a:t>
            </a:r>
            <a:r>
              <a:rPr lang="en-AU" dirty="0"/>
              <a:t>in </a:t>
            </a:r>
            <a:r>
              <a:rPr lang="en-AU" dirty="0" smtClean="0"/>
              <a:t>N15954</a:t>
            </a:r>
          </a:p>
          <a:p>
            <a:pPr lvl="2"/>
            <a:r>
              <a:rPr lang="en-AU" dirty="0" smtClean="0"/>
              <a:t>Passed 8/1/10</a:t>
            </a:r>
            <a:endParaRPr lang="en-AU" dirty="0"/>
          </a:p>
          <a:p>
            <a:pPr lvl="1"/>
            <a:r>
              <a:rPr lang="en-AU" dirty="0"/>
              <a:t>FDIS comment responses were approved by </a:t>
            </a:r>
            <a:r>
              <a:rPr lang="en-AU" dirty="0" smtClean="0"/>
              <a:t>802.22 </a:t>
            </a:r>
            <a:r>
              <a:rPr lang="en-AU" dirty="0"/>
              <a:t>WG in </a:t>
            </a:r>
            <a:r>
              <a:rPr lang="en-AU" dirty="0" smtClean="0"/>
              <a:t>July 2014</a:t>
            </a:r>
            <a:r>
              <a:rPr lang="en-AU" dirty="0"/>
              <a:t>, and were liaised to SC6 as </a:t>
            </a:r>
            <a:r>
              <a:rPr lang="en-AU" dirty="0" smtClean="0"/>
              <a:t>N16001</a:t>
            </a:r>
            <a:endParaRPr lang="en-AU" dirty="0"/>
          </a:p>
          <a:p>
            <a:r>
              <a:rPr lang="en-AU" dirty="0" smtClean="0"/>
              <a:t>FDIS </a:t>
            </a:r>
            <a:r>
              <a:rPr lang="en-AU" dirty="0"/>
              <a:t>ballot: </a:t>
            </a:r>
            <a:r>
              <a:rPr lang="en-AU" dirty="0" smtClean="0">
                <a:solidFill>
                  <a:srgbClr val="00B050"/>
                </a:solidFill>
              </a:rPr>
              <a:t>passed 15 Feb 2015 with no comments</a:t>
            </a:r>
          </a:p>
          <a:p>
            <a:pPr lvl="1"/>
            <a:r>
              <a:rPr lang="en-AU" dirty="0" smtClean="0"/>
              <a:t>IEEE staff will facilitate the final process steps to make it an ISO/IEC/IEEE standard</a:t>
            </a:r>
          </a:p>
          <a:p>
            <a:pPr lvl="1"/>
            <a:r>
              <a:rPr lang="en-AU" dirty="0" smtClean="0"/>
              <a:t>Was published on 1 </a:t>
            </a:r>
            <a:r>
              <a:rPr lang="en-AU" dirty="0"/>
              <a:t>May 2015 as ISO/IEC 8802-22:2015</a:t>
            </a:r>
          </a:p>
        </p:txBody>
      </p:sp>
      <p:graphicFrame>
        <p:nvGraphicFramePr>
          <p:cNvPr id="3" name="Object 2"/>
          <p:cNvGraphicFramePr>
            <a:graphicFrameLocks noChangeAspect="1"/>
          </p:cNvGraphicFramePr>
          <p:nvPr>
            <p:extLst>
              <p:ext uri="{D42A27DB-BD31-4B8C-83A1-F6EECF244321}">
                <p14:modId xmlns:p14="http://schemas.microsoft.com/office/powerpoint/2010/main" val="3567165876"/>
              </p:ext>
            </p:extLst>
          </p:nvPr>
        </p:nvGraphicFramePr>
        <p:xfrm>
          <a:off x="16625" y="2438400"/>
          <a:ext cx="914400" cy="771525"/>
        </p:xfrm>
        <a:graphic>
          <a:graphicData uri="http://schemas.openxmlformats.org/presentationml/2006/ole">
            <mc:AlternateContent xmlns:mc="http://schemas.openxmlformats.org/markup-compatibility/2006">
              <mc:Choice xmlns:v="urn:schemas-microsoft-com:vml" Requires="v">
                <p:oleObj spid="_x0000_s223444"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16625" y="2438400"/>
                        <a:ext cx="914400" cy="771525"/>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2683687627"/>
              </p:ext>
            </p:extLst>
          </p:nvPr>
        </p:nvGraphicFramePr>
        <p:xfrm>
          <a:off x="-4156" y="3505200"/>
          <a:ext cx="914400" cy="771525"/>
        </p:xfrm>
        <a:graphic>
          <a:graphicData uri="http://schemas.openxmlformats.org/presentationml/2006/ole">
            <mc:AlternateContent xmlns:mc="http://schemas.openxmlformats.org/markup-compatibility/2006">
              <mc:Choice xmlns:v="urn:schemas-microsoft-com:vml" Requires="v">
                <p:oleObj spid="_x0000_s223445"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4156" y="3505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69561404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a:t>
            </a:r>
            <a:r>
              <a:rPr lang="en-AU" dirty="0"/>
              <a:t>802.1AEbn-2011 has been ratified as ISO/IEC </a:t>
            </a:r>
            <a:r>
              <a:rPr lang="en-AU" dirty="0" smtClean="0"/>
              <a:t>8802-1AE:2015/</a:t>
            </a:r>
            <a:r>
              <a:rPr lang="en-AU" dirty="0" err="1" smtClean="0"/>
              <a:t>Amd</a:t>
            </a:r>
            <a:r>
              <a:rPr lang="en-AU" dirty="0" smtClean="0"/>
              <a:t> 1</a:t>
            </a:r>
            <a:endParaRPr lang="en-AU" dirty="0"/>
          </a:p>
        </p:txBody>
      </p:sp>
      <p:sp>
        <p:nvSpPr>
          <p:cNvPr id="6" name="Slide Number Placeholder 5"/>
          <p:cNvSpPr>
            <a:spLocks noGrp="1"/>
          </p:cNvSpPr>
          <p:nvPr>
            <p:ph type="sldNum" sz="quarter" idx="11"/>
          </p:nvPr>
        </p:nvSpPr>
        <p:spPr/>
        <p:txBody>
          <a:bodyPr/>
          <a:lstStyle/>
          <a:p>
            <a:pPr>
              <a:defRPr/>
            </a:pPr>
            <a:r>
              <a:rPr lang="en-US" smtClean="0">
                <a:solidFill>
                  <a:srgbClr val="000000"/>
                </a:solidFill>
              </a:rPr>
              <a:t>Slide </a:t>
            </a:r>
            <a:fld id="{FCE5288C-F87B-4810-A6B2-740CE13BD34D}" type="slidenum">
              <a:rPr lang="en-US" smtClean="0">
                <a:solidFill>
                  <a:srgbClr val="000000"/>
                </a:solidFill>
              </a:rPr>
              <a:pPr>
                <a:defRPr/>
              </a:pPr>
              <a:t>75</a:t>
            </a:fld>
            <a:endParaRPr lang="en-US">
              <a:solidFill>
                <a:srgbClr val="000000"/>
              </a:solidFill>
            </a:endParaRPr>
          </a:p>
        </p:txBody>
      </p:sp>
      <p:sp>
        <p:nvSpPr>
          <p:cNvPr id="10" name="Content Placeholder 9"/>
          <p:cNvSpPr>
            <a:spLocks noGrp="1"/>
          </p:cNvSpPr>
          <p:nvPr>
            <p:ph idx="1"/>
          </p:nvPr>
        </p:nvSpPr>
        <p:spPr/>
        <p:txBody>
          <a:bodyPr/>
          <a:lstStyle/>
          <a:p>
            <a:r>
              <a:rPr lang="en-AU" dirty="0"/>
              <a:t>60 day pre-ballot: </a:t>
            </a:r>
            <a:r>
              <a:rPr lang="en-AU" dirty="0">
                <a:solidFill>
                  <a:srgbClr val="00B050"/>
                </a:solidFill>
              </a:rPr>
              <a:t>passed &amp; comment resolutions liaised</a:t>
            </a:r>
            <a:endParaRPr lang="en-AU" dirty="0"/>
          </a:p>
          <a:p>
            <a:pPr lvl="1"/>
            <a:r>
              <a:rPr lang="en-AU" dirty="0"/>
              <a:t>Pre-ballot </a:t>
            </a:r>
            <a:r>
              <a:rPr lang="en-AU" dirty="0" smtClean="0"/>
              <a:t>on IEEE 802.1AEbn-2011 (N15809) </a:t>
            </a:r>
            <a:r>
              <a:rPr lang="en-AU" dirty="0"/>
              <a:t>passed in Jan 2014</a:t>
            </a:r>
          </a:p>
          <a:p>
            <a:pPr lvl="2"/>
            <a:r>
              <a:rPr lang="en-AU" dirty="0"/>
              <a:t>Voting results in </a:t>
            </a:r>
            <a:r>
              <a:rPr lang="en-AU" dirty="0" smtClean="0"/>
              <a:t>N15857</a:t>
            </a:r>
          </a:p>
          <a:p>
            <a:pPr lvl="2"/>
            <a:r>
              <a:rPr lang="en-AU" dirty="0"/>
              <a:t>Passed 9/1/7</a:t>
            </a:r>
          </a:p>
          <a:p>
            <a:pPr lvl="2"/>
            <a:r>
              <a:rPr lang="en-AU" dirty="0"/>
              <a:t>Usual comment from China saying they will not recognise the </a:t>
            </a:r>
            <a:r>
              <a:rPr lang="en-AU" dirty="0" smtClean="0"/>
              <a:t>result</a:t>
            </a:r>
          </a:p>
          <a:p>
            <a:pPr lvl="1"/>
            <a:r>
              <a:rPr lang="en-AU" dirty="0" smtClean="0">
                <a:hlinkClick r:id="rId3"/>
              </a:rPr>
              <a:t>Pre-ballot </a:t>
            </a:r>
            <a:r>
              <a:rPr lang="en-AU" dirty="0">
                <a:hlinkClick r:id="rId3"/>
              </a:rPr>
              <a:t>comment responses </a:t>
            </a:r>
            <a:r>
              <a:rPr lang="en-AU" dirty="0"/>
              <a:t>were approved by 802.1 WG in March 2014, and were liaised to SC6 as </a:t>
            </a:r>
            <a:r>
              <a:rPr lang="en-AU" dirty="0" smtClean="0"/>
              <a:t>N15945</a:t>
            </a:r>
          </a:p>
          <a:p>
            <a:r>
              <a:rPr lang="en-AU" dirty="0"/>
              <a:t>FDIS ballot: </a:t>
            </a:r>
            <a:r>
              <a:rPr lang="en-AU" kern="1200" dirty="0">
                <a:solidFill>
                  <a:srgbClr val="00B050"/>
                </a:solidFill>
              </a:rPr>
              <a:t>p</a:t>
            </a:r>
            <a:r>
              <a:rPr lang="en-AU" kern="1200" dirty="0" smtClean="0">
                <a:solidFill>
                  <a:srgbClr val="00B050"/>
                </a:solidFill>
              </a:rPr>
              <a:t>assed on 1 </a:t>
            </a:r>
            <a:r>
              <a:rPr lang="en-AU" kern="1200" dirty="0">
                <a:solidFill>
                  <a:srgbClr val="00B050"/>
                </a:solidFill>
              </a:rPr>
              <a:t>Feb </a:t>
            </a:r>
            <a:r>
              <a:rPr lang="en-AU" kern="1200" dirty="0" smtClean="0">
                <a:solidFill>
                  <a:srgbClr val="00B050"/>
                </a:solidFill>
              </a:rPr>
              <a:t>2015 </a:t>
            </a:r>
            <a:r>
              <a:rPr lang="en-AU" dirty="0">
                <a:solidFill>
                  <a:srgbClr val="00B050"/>
                </a:solidFill>
              </a:rPr>
              <a:t>&amp; comment resolutions liaised</a:t>
            </a:r>
            <a:endParaRPr lang="en-AU" kern="1200" dirty="0" smtClean="0">
              <a:solidFill>
                <a:srgbClr val="00B050"/>
              </a:solidFill>
            </a:endParaRPr>
          </a:p>
          <a:p>
            <a:pPr lvl="1"/>
            <a:r>
              <a:rPr lang="en-AU" kern="1200" dirty="0"/>
              <a:t>FDIS </a:t>
            </a:r>
            <a:r>
              <a:rPr lang="en-AU" kern="1200" dirty="0" smtClean="0"/>
              <a:t>closed on 1 </a:t>
            </a:r>
            <a:r>
              <a:rPr lang="en-AU" kern="1200" dirty="0"/>
              <a:t>Feb 2015, </a:t>
            </a:r>
            <a:r>
              <a:rPr lang="en-AU" kern="1200" dirty="0" smtClean="0"/>
              <a:t>with </a:t>
            </a:r>
            <a:r>
              <a:rPr lang="en-AU" kern="1200" dirty="0"/>
              <a:t>one comment </a:t>
            </a:r>
            <a:r>
              <a:rPr lang="en-AU" kern="1200" dirty="0" smtClean="0"/>
              <a:t>(N16123) </a:t>
            </a:r>
            <a:r>
              <a:rPr lang="en-AU" kern="1200" dirty="0"/>
              <a:t>from China NB</a:t>
            </a:r>
            <a:endParaRPr lang="en-AU" kern="1200" dirty="0" smtClean="0"/>
          </a:p>
          <a:p>
            <a:pPr lvl="2"/>
            <a:r>
              <a:rPr lang="en-AU" kern="1200" dirty="0"/>
              <a:t>Passed </a:t>
            </a:r>
            <a:r>
              <a:rPr lang="en-AU" kern="1200" dirty="0" smtClean="0"/>
              <a:t>12/1/23</a:t>
            </a:r>
          </a:p>
          <a:p>
            <a:pPr lvl="2"/>
            <a:r>
              <a:rPr lang="en-AU" kern="1200" dirty="0" smtClean="0">
                <a:solidFill>
                  <a:schemeClr val="accent4"/>
                </a:solidFill>
              </a:rPr>
              <a:t>Response was liaised in April 2015 (see N16187)</a:t>
            </a:r>
          </a:p>
          <a:p>
            <a:pPr lvl="1"/>
            <a:r>
              <a:rPr lang="en-AU" kern="1200" dirty="0" smtClean="0"/>
              <a:t>Standard is called </a:t>
            </a:r>
            <a:r>
              <a:rPr lang="en-AU" kern="1200" dirty="0"/>
              <a:t>ISO/IEC/IEEE </a:t>
            </a:r>
            <a:r>
              <a:rPr lang="en-AU" dirty="0" smtClean="0"/>
              <a:t>8802-1AE:2015/</a:t>
            </a:r>
            <a:r>
              <a:rPr lang="en-AU" dirty="0" err="1" smtClean="0"/>
              <a:t>Amd</a:t>
            </a:r>
            <a:r>
              <a:rPr lang="en-AU" dirty="0" smtClean="0"/>
              <a:t> 1 and was published on 28 April 2015</a:t>
            </a:r>
            <a:endParaRPr lang="en-AU" dirty="0">
              <a:solidFill>
                <a:srgbClr val="FF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923477449"/>
              </p:ext>
            </p:extLst>
          </p:nvPr>
        </p:nvGraphicFramePr>
        <p:xfrm>
          <a:off x="17929" y="2819400"/>
          <a:ext cx="914400" cy="771525"/>
        </p:xfrm>
        <a:graphic>
          <a:graphicData uri="http://schemas.openxmlformats.org/presentationml/2006/ole">
            <mc:AlternateContent xmlns:mc="http://schemas.openxmlformats.org/markup-compatibility/2006">
              <mc:Choice xmlns:v="urn:schemas-microsoft-com:vml" Requires="v">
                <p:oleObj spid="_x0000_s224363" name="Acrobat Document" showAsIcon="1" r:id="rId4" imgW="914400" imgH="771480" progId="AcroExch.Document.11">
                  <p:embed/>
                </p:oleObj>
              </mc:Choice>
              <mc:Fallback>
                <p:oleObj name="Acrobat Document" showAsIcon="1" r:id="rId4" imgW="914400" imgH="771480" progId="AcroExch.Document.11">
                  <p:embed/>
                  <p:pic>
                    <p:nvPicPr>
                      <p:cNvPr id="0" name=""/>
                      <p:cNvPicPr/>
                      <p:nvPr/>
                    </p:nvPicPr>
                    <p:blipFill>
                      <a:blip r:embed="rId5"/>
                      <a:stretch>
                        <a:fillRect/>
                      </a:stretch>
                    </p:blipFill>
                    <p:spPr>
                      <a:xfrm>
                        <a:off x="17929" y="2819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0848549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802.1AEbw-2013 has been ratified as </a:t>
            </a:r>
            <a:r>
              <a:rPr lang="en-AU" dirty="0"/>
              <a:t>ISO/IEC 8802-1AE:2015/</a:t>
            </a:r>
            <a:r>
              <a:rPr lang="en-AU" dirty="0" err="1"/>
              <a:t>Amd</a:t>
            </a:r>
            <a:r>
              <a:rPr lang="en-AU" dirty="0"/>
              <a:t> </a:t>
            </a:r>
            <a:r>
              <a:rPr lang="en-AU" dirty="0" smtClean="0"/>
              <a:t>2</a:t>
            </a:r>
            <a:endParaRPr lang="en-AU" dirty="0"/>
          </a:p>
        </p:txBody>
      </p:sp>
      <p:sp>
        <p:nvSpPr>
          <p:cNvPr id="6" name="Slide Number Placeholder 5"/>
          <p:cNvSpPr>
            <a:spLocks noGrp="1"/>
          </p:cNvSpPr>
          <p:nvPr>
            <p:ph type="sldNum" sz="quarter" idx="11"/>
          </p:nvPr>
        </p:nvSpPr>
        <p:spPr/>
        <p:txBody>
          <a:bodyPr/>
          <a:lstStyle/>
          <a:p>
            <a:pPr>
              <a:defRPr/>
            </a:pPr>
            <a:r>
              <a:rPr lang="en-US" smtClean="0">
                <a:solidFill>
                  <a:srgbClr val="000000"/>
                </a:solidFill>
              </a:rPr>
              <a:t>Slide </a:t>
            </a:r>
            <a:fld id="{FCE5288C-F87B-4810-A6B2-740CE13BD34D}" type="slidenum">
              <a:rPr lang="en-US" smtClean="0">
                <a:solidFill>
                  <a:srgbClr val="000000"/>
                </a:solidFill>
              </a:rPr>
              <a:pPr>
                <a:defRPr/>
              </a:pPr>
              <a:t>76</a:t>
            </a:fld>
            <a:endParaRPr lang="en-US">
              <a:solidFill>
                <a:srgbClr val="000000"/>
              </a:solidFill>
            </a:endParaRPr>
          </a:p>
        </p:txBody>
      </p:sp>
      <p:sp>
        <p:nvSpPr>
          <p:cNvPr id="10" name="Content Placeholder 9"/>
          <p:cNvSpPr>
            <a:spLocks noGrp="1"/>
          </p:cNvSpPr>
          <p:nvPr>
            <p:ph idx="1"/>
          </p:nvPr>
        </p:nvSpPr>
        <p:spPr/>
        <p:txBody>
          <a:bodyPr/>
          <a:lstStyle/>
          <a:p>
            <a:r>
              <a:rPr lang="en-AU" dirty="0" smtClean="0"/>
              <a:t>60 day pre-ballot: </a:t>
            </a:r>
            <a:r>
              <a:rPr lang="en-AU" dirty="0" smtClean="0">
                <a:solidFill>
                  <a:srgbClr val="00B050"/>
                </a:solidFill>
              </a:rPr>
              <a:t>passed &amp; </a:t>
            </a:r>
            <a:r>
              <a:rPr lang="en-AU" dirty="0">
                <a:solidFill>
                  <a:srgbClr val="00B050"/>
                </a:solidFill>
              </a:rPr>
              <a:t>comment resolutions liaised</a:t>
            </a:r>
            <a:endParaRPr lang="en-AU" dirty="0" smtClean="0"/>
          </a:p>
          <a:p>
            <a:pPr lvl="1"/>
            <a:r>
              <a:rPr lang="en-AU" dirty="0" smtClean="0"/>
              <a:t>Pre-ballot on IEEE 802.1AEbw-2013 (N15810) passed in Jan 2014</a:t>
            </a:r>
          </a:p>
          <a:p>
            <a:pPr lvl="2"/>
            <a:r>
              <a:rPr lang="en-AU" dirty="0" smtClean="0"/>
              <a:t>Voting results </a:t>
            </a:r>
            <a:r>
              <a:rPr lang="en-AU" dirty="0"/>
              <a:t>in </a:t>
            </a:r>
            <a:r>
              <a:rPr lang="en-AU" dirty="0" smtClean="0"/>
              <a:t>N15858 </a:t>
            </a:r>
          </a:p>
          <a:p>
            <a:pPr lvl="2"/>
            <a:r>
              <a:rPr lang="en-AU" dirty="0" smtClean="0"/>
              <a:t>Passed 9/1/7</a:t>
            </a:r>
          </a:p>
          <a:p>
            <a:pPr lvl="2"/>
            <a:r>
              <a:rPr lang="en-AU" dirty="0" smtClean="0"/>
              <a:t>Usual comment from China saying they will not recognise the result</a:t>
            </a:r>
          </a:p>
          <a:p>
            <a:pPr lvl="1"/>
            <a:r>
              <a:rPr lang="en-AU" dirty="0" smtClean="0">
                <a:hlinkClick r:id="rId3"/>
              </a:rPr>
              <a:t>Pre-ballot </a:t>
            </a:r>
            <a:r>
              <a:rPr lang="en-AU" dirty="0">
                <a:hlinkClick r:id="rId3"/>
              </a:rPr>
              <a:t>comment responses </a:t>
            </a:r>
            <a:r>
              <a:rPr lang="en-AU" dirty="0"/>
              <a:t>were approved by 802.1 WG in March 2014, </a:t>
            </a:r>
            <a:r>
              <a:rPr lang="en-AU" dirty="0" smtClean="0"/>
              <a:t>and were liaised </a:t>
            </a:r>
            <a:r>
              <a:rPr lang="en-AU" dirty="0"/>
              <a:t>to </a:t>
            </a:r>
            <a:r>
              <a:rPr lang="en-AU" dirty="0" smtClean="0"/>
              <a:t>SC6 as N15946</a:t>
            </a:r>
          </a:p>
          <a:p>
            <a:r>
              <a:rPr lang="en-AU" dirty="0" smtClean="0"/>
              <a:t>FDIS ballot: </a:t>
            </a:r>
            <a:r>
              <a:rPr lang="en-AU" kern="1200" dirty="0" smtClean="0">
                <a:solidFill>
                  <a:srgbClr val="00B050"/>
                </a:solidFill>
              </a:rPr>
              <a:t>passed on 1 </a:t>
            </a:r>
            <a:r>
              <a:rPr lang="en-AU" kern="1200" dirty="0">
                <a:solidFill>
                  <a:srgbClr val="00B050"/>
                </a:solidFill>
              </a:rPr>
              <a:t>Feb </a:t>
            </a:r>
            <a:r>
              <a:rPr lang="en-AU" kern="1200" dirty="0" smtClean="0">
                <a:solidFill>
                  <a:srgbClr val="00B050"/>
                </a:solidFill>
              </a:rPr>
              <a:t>2015 </a:t>
            </a:r>
            <a:r>
              <a:rPr lang="en-AU" dirty="0" smtClean="0">
                <a:solidFill>
                  <a:srgbClr val="00B050"/>
                </a:solidFill>
              </a:rPr>
              <a:t>&amp; </a:t>
            </a:r>
            <a:r>
              <a:rPr lang="en-AU" dirty="0">
                <a:solidFill>
                  <a:srgbClr val="00B050"/>
                </a:solidFill>
              </a:rPr>
              <a:t>comment resolutions liaised</a:t>
            </a:r>
            <a:endParaRPr lang="en-AU" kern="1200" dirty="0" smtClean="0">
              <a:solidFill>
                <a:srgbClr val="00B050"/>
              </a:solidFill>
            </a:endParaRPr>
          </a:p>
          <a:p>
            <a:pPr lvl="1"/>
            <a:r>
              <a:rPr lang="en-AU" kern="1200" dirty="0" smtClean="0"/>
              <a:t>FDIS closed on 1 Feb 2015, with one comment (N16124) from China NB</a:t>
            </a:r>
          </a:p>
          <a:p>
            <a:pPr lvl="2"/>
            <a:r>
              <a:rPr lang="en-AU" kern="1200" dirty="0" smtClean="0"/>
              <a:t>Passed 12/1/23</a:t>
            </a:r>
          </a:p>
          <a:p>
            <a:pPr lvl="2"/>
            <a:r>
              <a:rPr lang="en-AU" kern="1200" dirty="0">
                <a:solidFill>
                  <a:schemeClr val="accent4"/>
                </a:solidFill>
              </a:rPr>
              <a:t>Response was liaised in April 2015 (see </a:t>
            </a:r>
            <a:r>
              <a:rPr lang="en-AU" kern="1200" dirty="0" smtClean="0">
                <a:solidFill>
                  <a:schemeClr val="accent4"/>
                </a:solidFill>
              </a:rPr>
              <a:t>N16187)</a:t>
            </a:r>
          </a:p>
          <a:p>
            <a:pPr lvl="1"/>
            <a:r>
              <a:rPr lang="en-AU" kern="1200" dirty="0" smtClean="0"/>
              <a:t>Standard will be called ISO/IEC/IEEE </a:t>
            </a:r>
            <a:r>
              <a:rPr lang="en-AU" dirty="0" smtClean="0"/>
              <a:t>8802-1AE:2015/</a:t>
            </a:r>
            <a:r>
              <a:rPr lang="en-AU" dirty="0" err="1" smtClean="0"/>
              <a:t>Amd</a:t>
            </a:r>
            <a:r>
              <a:rPr lang="en-AU" dirty="0" smtClean="0"/>
              <a:t> </a:t>
            </a:r>
            <a:r>
              <a:rPr lang="en-AU" dirty="0"/>
              <a:t>2 and was published on 28 April </a:t>
            </a:r>
            <a:r>
              <a:rPr lang="en-AU" dirty="0" smtClean="0"/>
              <a:t>2015</a:t>
            </a:r>
            <a:endParaRPr lang="en-AU" dirty="0">
              <a:solidFill>
                <a:srgbClr val="FF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255066040"/>
              </p:ext>
            </p:extLst>
          </p:nvPr>
        </p:nvGraphicFramePr>
        <p:xfrm>
          <a:off x="0" y="2819400"/>
          <a:ext cx="914400" cy="771525"/>
        </p:xfrm>
        <a:graphic>
          <a:graphicData uri="http://schemas.openxmlformats.org/presentationml/2006/ole">
            <mc:AlternateContent xmlns:mc="http://schemas.openxmlformats.org/markup-compatibility/2006">
              <mc:Choice xmlns:v="urn:schemas-microsoft-com:vml" Requires="v">
                <p:oleObj spid="_x0000_s225387" name="Acrobat Document" showAsIcon="1" r:id="rId4" imgW="914400" imgH="771480" progId="AcroExch.Document.11">
                  <p:embed/>
                </p:oleObj>
              </mc:Choice>
              <mc:Fallback>
                <p:oleObj name="Acrobat Document" showAsIcon="1" r:id="rId4" imgW="914400" imgH="771480" progId="AcroExch.Document.11">
                  <p:embed/>
                  <p:pic>
                    <p:nvPicPr>
                      <p:cNvPr id="0" name=""/>
                      <p:cNvPicPr/>
                      <p:nvPr/>
                    </p:nvPicPr>
                    <p:blipFill>
                      <a:blip r:embed="rId5"/>
                      <a:stretch>
                        <a:fillRect/>
                      </a:stretch>
                    </p:blipFill>
                    <p:spPr>
                      <a:xfrm>
                        <a:off x="0" y="2819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61877719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82000" cy="1066800"/>
          </a:xfrm>
        </p:spPr>
        <p:txBody>
          <a:bodyPr/>
          <a:lstStyle/>
          <a:p>
            <a:r>
              <a:rPr lang="en-AU" dirty="0"/>
              <a:t>IEEE </a:t>
            </a:r>
            <a:r>
              <a:rPr lang="en-AU" dirty="0" smtClean="0"/>
              <a:t>802.3.1-2013 has been published as “Definitions </a:t>
            </a:r>
            <a:r>
              <a:rPr lang="en-AU" dirty="0"/>
              <a:t>for Ethernet — Part </a:t>
            </a:r>
            <a:r>
              <a:rPr lang="en-AU" dirty="0" smtClean="0"/>
              <a:t>3-1”</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77</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 resolutions liaised</a:t>
            </a:r>
            <a:endParaRPr lang="en-AU" dirty="0" smtClean="0">
              <a:solidFill>
                <a:schemeClr val="accent2"/>
              </a:solidFill>
            </a:endParaRPr>
          </a:p>
          <a:p>
            <a:pPr lvl="1"/>
            <a:r>
              <a:rPr lang="en-AU" dirty="0" smtClean="0"/>
              <a:t>The request to submit IEEE 802.3.1-2013 for approval under the PSDO was liaised in August 2014</a:t>
            </a:r>
          </a:p>
          <a:p>
            <a:pPr lvl="1"/>
            <a:r>
              <a:rPr lang="en-AU" dirty="0" smtClean="0"/>
              <a:t>The </a:t>
            </a:r>
            <a:r>
              <a:rPr lang="en-AU" dirty="0"/>
              <a:t>pre-ballot closed on 6 Oct 2014</a:t>
            </a:r>
            <a:r>
              <a:rPr lang="en-AU" dirty="0" smtClean="0"/>
              <a:t>, </a:t>
            </a:r>
            <a:r>
              <a:rPr lang="en-AU" dirty="0"/>
              <a:t>and </a:t>
            </a:r>
            <a:r>
              <a:rPr lang="en-AU" dirty="0" smtClean="0"/>
              <a:t>passed 11/0/5 &amp; 10/1/5</a:t>
            </a:r>
            <a:endParaRPr lang="en-AU" dirty="0"/>
          </a:p>
          <a:p>
            <a:pPr lvl="2"/>
            <a:r>
              <a:rPr lang="en-AU" dirty="0" smtClean="0"/>
              <a:t>Resolutions of “No” comment from China NB was </a:t>
            </a:r>
            <a:r>
              <a:rPr lang="en-AU" dirty="0"/>
              <a:t>liaised to SC6 as </a:t>
            </a:r>
            <a:r>
              <a:rPr lang="en-AU" dirty="0" smtClean="0"/>
              <a:t>N16086 in Nov 2014</a:t>
            </a:r>
            <a:endParaRPr lang="en-AU" dirty="0"/>
          </a:p>
          <a:p>
            <a:r>
              <a:rPr lang="en-AU" dirty="0" smtClean="0"/>
              <a:t>FDIS ballot: </a:t>
            </a:r>
            <a:r>
              <a:rPr lang="en-AU" dirty="0">
                <a:solidFill>
                  <a:srgbClr val="00B050"/>
                </a:solidFill>
              </a:rPr>
              <a:t>passed </a:t>
            </a:r>
            <a:r>
              <a:rPr lang="en-AU" dirty="0" smtClean="0">
                <a:solidFill>
                  <a:srgbClr val="00B050"/>
                </a:solidFill>
              </a:rPr>
              <a:t>with no comments</a:t>
            </a:r>
          </a:p>
          <a:p>
            <a:pPr lvl="1"/>
            <a:r>
              <a:rPr lang="en-AU" dirty="0" smtClean="0"/>
              <a:t>FDIS passed on 19 June 2015 with 100% approval and no comments</a:t>
            </a:r>
          </a:p>
          <a:p>
            <a:pPr lvl="1"/>
            <a:r>
              <a:rPr lang="en-AU" dirty="0" smtClean="0"/>
              <a:t>IEEE </a:t>
            </a:r>
            <a:r>
              <a:rPr lang="en-AU" dirty="0"/>
              <a:t>802.3.1-2013 has been published as </a:t>
            </a:r>
            <a:r>
              <a:rPr lang="en-AU" dirty="0" smtClean="0"/>
              <a:t>“</a:t>
            </a:r>
            <a:r>
              <a:rPr lang="en-AU" dirty="0"/>
              <a:t>Standard for Management Information Base (MIB) — Definitions for Ethernet — Part </a:t>
            </a:r>
            <a:r>
              <a:rPr lang="en-AU" dirty="0" smtClean="0"/>
              <a:t>3-1”</a:t>
            </a:r>
          </a:p>
        </p:txBody>
      </p:sp>
      <p:graphicFrame>
        <p:nvGraphicFramePr>
          <p:cNvPr id="4" name="Object 3"/>
          <p:cNvGraphicFramePr>
            <a:graphicFrameLocks noChangeAspect="1"/>
          </p:cNvGraphicFramePr>
          <p:nvPr>
            <p:extLst>
              <p:ext uri="{D42A27DB-BD31-4B8C-83A1-F6EECF244321}">
                <p14:modId xmlns:p14="http://schemas.microsoft.com/office/powerpoint/2010/main" val="2942364077"/>
              </p:ext>
            </p:extLst>
          </p:nvPr>
        </p:nvGraphicFramePr>
        <p:xfrm>
          <a:off x="0" y="3200400"/>
          <a:ext cx="914400" cy="771525"/>
        </p:xfrm>
        <a:graphic>
          <a:graphicData uri="http://schemas.openxmlformats.org/presentationml/2006/ole">
            <mc:AlternateContent xmlns:mc="http://schemas.openxmlformats.org/markup-compatibility/2006">
              <mc:Choice xmlns:v="urn:schemas-microsoft-com:vml" Requires="v">
                <p:oleObj spid="_x0000_s226411"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3200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82024785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802.11ac-2013 </a:t>
            </a:r>
            <a:r>
              <a:rPr lang="en-GB" dirty="0" smtClean="0"/>
              <a:t>has been ratified as </a:t>
            </a:r>
            <a:r>
              <a:rPr lang="en-AU" kern="1200" dirty="0"/>
              <a:t>ISO/IEC/IEEE </a:t>
            </a:r>
            <a:r>
              <a:rPr lang="en-AU" dirty="0" smtClean="0"/>
              <a:t>8802-11:2015/</a:t>
            </a:r>
            <a:r>
              <a:rPr lang="en-AU" dirty="0" err="1" smtClean="0"/>
              <a:t>Amd</a:t>
            </a:r>
            <a:r>
              <a:rPr lang="en-AU" dirty="0" smtClean="0"/>
              <a:t> 4</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78</a:t>
            </a:fld>
            <a:endParaRPr lang="en-US"/>
          </a:p>
        </p:txBody>
      </p:sp>
      <p:sp>
        <p:nvSpPr>
          <p:cNvPr id="10" name="Content Placeholder 9"/>
          <p:cNvSpPr>
            <a:spLocks noGrp="1"/>
          </p:cNvSpPr>
          <p:nvPr>
            <p:ph idx="1"/>
          </p:nvPr>
        </p:nvSpPr>
        <p:spPr/>
        <p:txBody>
          <a:bodyPr/>
          <a:lstStyle/>
          <a:p>
            <a:r>
              <a:rPr lang="en-AU" dirty="0" smtClean="0"/>
              <a:t>60 day pre-ballot: </a:t>
            </a:r>
            <a:r>
              <a:rPr lang="en-AU" dirty="0" smtClean="0">
                <a:solidFill>
                  <a:srgbClr val="00B050"/>
                </a:solidFill>
              </a:rPr>
              <a:t>passed &amp; </a:t>
            </a:r>
            <a:r>
              <a:rPr lang="en-AU" dirty="0">
                <a:solidFill>
                  <a:srgbClr val="00B050"/>
                </a:solidFill>
              </a:rPr>
              <a:t>comment</a:t>
            </a:r>
            <a:r>
              <a:rPr lang="en-AU" dirty="0"/>
              <a:t> </a:t>
            </a:r>
            <a:r>
              <a:rPr lang="en-AU" dirty="0">
                <a:solidFill>
                  <a:srgbClr val="00B050"/>
                </a:solidFill>
              </a:rPr>
              <a:t>resolutions liaised</a:t>
            </a:r>
            <a:endParaRPr lang="en-AU" dirty="0" smtClean="0">
              <a:solidFill>
                <a:srgbClr val="00B050"/>
              </a:solidFill>
            </a:endParaRPr>
          </a:p>
          <a:p>
            <a:pPr lvl="1"/>
            <a:r>
              <a:rPr lang="en-AU" dirty="0"/>
              <a:t>The request to submit IEEE </a:t>
            </a:r>
            <a:r>
              <a:rPr lang="en-AU" dirty="0" smtClean="0"/>
              <a:t>802.11ac-2013 </a:t>
            </a:r>
            <a:r>
              <a:rPr lang="en-AU" dirty="0"/>
              <a:t>for approval under the PSDO was liaised in </a:t>
            </a:r>
            <a:r>
              <a:rPr lang="en-AU" dirty="0" smtClean="0"/>
              <a:t>July 2014</a:t>
            </a:r>
          </a:p>
          <a:p>
            <a:pPr lvl="1"/>
            <a:r>
              <a:rPr lang="en-AU" dirty="0" smtClean="0"/>
              <a:t>60 day pre-ballot closed on 22 Sept 2014 and passed 11/1/4</a:t>
            </a:r>
          </a:p>
          <a:p>
            <a:pPr lvl="2"/>
            <a:r>
              <a:rPr lang="en-AU" dirty="0" smtClean="0"/>
              <a:t>Resolutions of “No” comments from China NB were liaised to SC6 as N16085 in Nov 2014</a:t>
            </a:r>
          </a:p>
          <a:p>
            <a:r>
              <a:rPr lang="en-AU" dirty="0" smtClean="0"/>
              <a:t>FDIS ballot: </a:t>
            </a:r>
            <a:r>
              <a:rPr lang="en-AU" dirty="0">
                <a:solidFill>
                  <a:srgbClr val="00B050"/>
                </a:solidFill>
              </a:rPr>
              <a:t>passed &amp; comment resolutions liaised</a:t>
            </a:r>
            <a:endParaRPr lang="en-AU" dirty="0">
              <a:solidFill>
                <a:schemeClr val="accent2"/>
              </a:solidFill>
            </a:endParaRPr>
          </a:p>
          <a:p>
            <a:pPr lvl="1"/>
            <a:r>
              <a:rPr lang="en-AU" dirty="0"/>
              <a:t>FDIS closed on 11 July 2015 and passed 15/1/0</a:t>
            </a:r>
          </a:p>
          <a:p>
            <a:pPr lvl="2"/>
            <a:r>
              <a:rPr lang="en-AU" dirty="0" smtClean="0"/>
              <a:t>Resolutions of “No” comments from China NB were liaised as 11-15-0958r1 in July 2015</a:t>
            </a:r>
          </a:p>
          <a:p>
            <a:pPr lvl="1"/>
            <a:r>
              <a:rPr lang="en-AU" dirty="0"/>
              <a:t>IEEE 802.11ac-2013 </a:t>
            </a:r>
            <a:r>
              <a:rPr lang="en-GB" dirty="0"/>
              <a:t>has been ratified as </a:t>
            </a:r>
            <a:r>
              <a:rPr lang="en-AU" dirty="0" smtClean="0"/>
              <a:t>8802-11:2012/</a:t>
            </a:r>
            <a:r>
              <a:rPr lang="en-AU" dirty="0" err="1" smtClean="0"/>
              <a:t>Amd</a:t>
            </a:r>
            <a:r>
              <a:rPr lang="en-AU" dirty="0" smtClean="0"/>
              <a:t> 4:2015</a:t>
            </a:r>
            <a:endParaRPr lang="en-AU" dirty="0">
              <a:solidFill>
                <a:srgbClr val="FF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4112833648"/>
              </p:ext>
            </p:extLst>
          </p:nvPr>
        </p:nvGraphicFramePr>
        <p:xfrm>
          <a:off x="0" y="3200400"/>
          <a:ext cx="914400" cy="771525"/>
        </p:xfrm>
        <a:graphic>
          <a:graphicData uri="http://schemas.openxmlformats.org/presentationml/2006/ole">
            <mc:AlternateContent xmlns:mc="http://schemas.openxmlformats.org/markup-compatibility/2006">
              <mc:Choice xmlns:v="urn:schemas-microsoft-com:vml" Requires="v">
                <p:oleObj spid="_x0000_s227436" name="Packager Shell Object" showAsIcon="1" r:id="rId3" imgW="914400" imgH="771480" progId="Package">
                  <p:embed/>
                </p:oleObj>
              </mc:Choice>
              <mc:Fallback>
                <p:oleObj name="Packager Shell Object" showAsIcon="1" r:id="rId3" imgW="914400" imgH="771480" progId="Package">
                  <p:embed/>
                  <p:pic>
                    <p:nvPicPr>
                      <p:cNvPr id="0" name=""/>
                      <p:cNvPicPr/>
                      <p:nvPr/>
                    </p:nvPicPr>
                    <p:blipFill>
                      <a:blip r:embed="rId4"/>
                      <a:stretch>
                        <a:fillRect/>
                      </a:stretch>
                    </p:blipFill>
                    <p:spPr>
                      <a:xfrm>
                        <a:off x="0" y="3200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42876260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802.11af-2013 </a:t>
            </a:r>
            <a:r>
              <a:rPr lang="en-GB" dirty="0" smtClean="0"/>
              <a:t>has </a:t>
            </a:r>
            <a:r>
              <a:rPr lang="en-GB" dirty="0"/>
              <a:t>been ratified as </a:t>
            </a:r>
            <a:r>
              <a:rPr lang="en-AU" dirty="0"/>
              <a:t>8802-11:2015/</a:t>
            </a:r>
            <a:r>
              <a:rPr lang="en-AU" dirty="0" err="1"/>
              <a:t>Amd</a:t>
            </a:r>
            <a:r>
              <a:rPr lang="en-AU" dirty="0"/>
              <a:t> 5</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79</a:t>
            </a:fld>
            <a:endParaRPr lang="en-US"/>
          </a:p>
        </p:txBody>
      </p:sp>
      <p:sp>
        <p:nvSpPr>
          <p:cNvPr id="10" name="Content Placeholder 9"/>
          <p:cNvSpPr>
            <a:spLocks noGrp="1"/>
          </p:cNvSpPr>
          <p:nvPr>
            <p:ph idx="1"/>
          </p:nvPr>
        </p:nvSpPr>
        <p:spPr/>
        <p:txBody>
          <a:bodyPr/>
          <a:lstStyle/>
          <a:p>
            <a:r>
              <a:rPr lang="en-AU" dirty="0"/>
              <a:t>60 day pre-ballot: </a:t>
            </a:r>
            <a:r>
              <a:rPr lang="en-AU" dirty="0">
                <a:solidFill>
                  <a:srgbClr val="00B050"/>
                </a:solidFill>
              </a:rPr>
              <a:t>passed &amp; comment resolutions </a:t>
            </a:r>
            <a:r>
              <a:rPr lang="en-AU" dirty="0" smtClean="0">
                <a:solidFill>
                  <a:srgbClr val="00B050"/>
                </a:solidFill>
              </a:rPr>
              <a:t>liaised</a:t>
            </a:r>
            <a:endParaRPr lang="en-AU" dirty="0">
              <a:solidFill>
                <a:srgbClr val="00B050"/>
              </a:solidFill>
            </a:endParaRPr>
          </a:p>
          <a:p>
            <a:pPr lvl="1"/>
            <a:r>
              <a:rPr lang="en-AU" dirty="0"/>
              <a:t>The request to submit IEEE </a:t>
            </a:r>
            <a:r>
              <a:rPr lang="en-AU" dirty="0" smtClean="0"/>
              <a:t>802.11af-2013 </a:t>
            </a:r>
            <a:r>
              <a:rPr lang="en-AU" dirty="0"/>
              <a:t>for approval under the PSDO was liaised in July 2014</a:t>
            </a:r>
          </a:p>
          <a:p>
            <a:pPr lvl="1"/>
            <a:r>
              <a:rPr lang="en-AU" dirty="0"/>
              <a:t>The </a:t>
            </a:r>
            <a:r>
              <a:rPr lang="en-AU" dirty="0" smtClean="0"/>
              <a:t>60 day pre-ballot </a:t>
            </a:r>
            <a:r>
              <a:rPr lang="en-AU" dirty="0"/>
              <a:t>closed on 22 Sept 2014, and </a:t>
            </a:r>
            <a:r>
              <a:rPr lang="en-AU" dirty="0" smtClean="0"/>
              <a:t>passed 11/1/4</a:t>
            </a:r>
            <a:endParaRPr lang="en-AU" dirty="0"/>
          </a:p>
          <a:p>
            <a:pPr lvl="2"/>
            <a:r>
              <a:rPr lang="en-AU" dirty="0" smtClean="0"/>
              <a:t>Resolutions of “No</a:t>
            </a:r>
            <a:r>
              <a:rPr lang="en-AU" dirty="0"/>
              <a:t>” comments from China NB were liaised to SC6 as </a:t>
            </a:r>
            <a:r>
              <a:rPr lang="en-AU" dirty="0" smtClean="0"/>
              <a:t>N16085 (see previous page)  </a:t>
            </a:r>
            <a:r>
              <a:rPr lang="en-AU" dirty="0"/>
              <a:t>in Nov 2014</a:t>
            </a:r>
          </a:p>
          <a:p>
            <a:r>
              <a:rPr lang="en-AU" dirty="0" smtClean="0"/>
              <a:t>FDIS </a:t>
            </a:r>
            <a:r>
              <a:rPr lang="en-AU" dirty="0"/>
              <a:t>ballot</a:t>
            </a:r>
            <a:r>
              <a:rPr lang="en-AU" dirty="0" smtClean="0"/>
              <a:t>: </a:t>
            </a:r>
            <a:r>
              <a:rPr lang="en-AU" dirty="0">
                <a:solidFill>
                  <a:srgbClr val="00B050"/>
                </a:solidFill>
              </a:rPr>
              <a:t>passed &amp; comment resolutions liaised</a:t>
            </a:r>
            <a:endParaRPr lang="en-AU" dirty="0" smtClean="0">
              <a:solidFill>
                <a:schemeClr val="accent2"/>
              </a:solidFill>
            </a:endParaRPr>
          </a:p>
          <a:p>
            <a:pPr lvl="1"/>
            <a:r>
              <a:rPr lang="en-AU" b="0" dirty="0" smtClean="0"/>
              <a:t>FDIS closed on 11 </a:t>
            </a:r>
            <a:r>
              <a:rPr lang="en-AU" b="0" dirty="0"/>
              <a:t>July </a:t>
            </a:r>
            <a:r>
              <a:rPr lang="en-AU" b="0" dirty="0" smtClean="0"/>
              <a:t>2015 and passed 15/1/0</a:t>
            </a:r>
          </a:p>
          <a:p>
            <a:pPr lvl="2"/>
            <a:r>
              <a:rPr lang="en-AU" dirty="0" smtClean="0"/>
              <a:t>Resolutions of “No</a:t>
            </a:r>
            <a:r>
              <a:rPr lang="en-AU" dirty="0"/>
              <a:t>” comments from China NB were liaised as 11-15-0958r1 in July 2015</a:t>
            </a:r>
          </a:p>
          <a:p>
            <a:pPr lvl="1"/>
            <a:r>
              <a:rPr lang="en-AU" dirty="0"/>
              <a:t>IEEE </a:t>
            </a:r>
            <a:r>
              <a:rPr lang="en-AU" dirty="0" smtClean="0"/>
              <a:t>802.11af-2013 </a:t>
            </a:r>
            <a:r>
              <a:rPr lang="en-GB" dirty="0"/>
              <a:t>has been ratified as </a:t>
            </a:r>
            <a:r>
              <a:rPr lang="en-AU" dirty="0" smtClean="0"/>
              <a:t>8802-11:2012/</a:t>
            </a:r>
            <a:r>
              <a:rPr lang="en-AU" dirty="0" err="1" smtClean="0"/>
              <a:t>Amd</a:t>
            </a:r>
            <a:r>
              <a:rPr lang="en-AU" dirty="0" smtClean="0"/>
              <a:t> 5:2015</a:t>
            </a:r>
            <a:endParaRPr lang="en-AU" dirty="0">
              <a:solidFill>
                <a:srgbClr val="FF0000"/>
              </a:solidFill>
            </a:endParaRPr>
          </a:p>
        </p:txBody>
      </p:sp>
    </p:spTree>
    <p:extLst>
      <p:ext uri="{BB962C8B-B14F-4D97-AF65-F5344CB8AC3E}">
        <p14:creationId xmlns:p14="http://schemas.microsoft.com/office/powerpoint/2010/main" val="33460547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smtClean="0"/>
              <a:t>The IEEE 802 JTC1 SC regular meeting has a high level list of agenda items to be considered</a:t>
            </a:r>
            <a:endParaRPr lang="en-AU" dirty="0" smtClean="0"/>
          </a:p>
        </p:txBody>
      </p:sp>
      <p:sp>
        <p:nvSpPr>
          <p:cNvPr id="11267" name="Rectangle 3"/>
          <p:cNvSpPr>
            <a:spLocks noGrp="1" noChangeArrowheads="1"/>
          </p:cNvSpPr>
          <p:nvPr>
            <p:ph idx="1"/>
          </p:nvPr>
        </p:nvSpPr>
        <p:spPr/>
        <p:txBody>
          <a:bodyPr/>
          <a:lstStyle/>
          <a:p>
            <a:r>
              <a:rPr lang="en-AU" dirty="0" smtClean="0"/>
              <a:t>In no particular order:</a:t>
            </a:r>
          </a:p>
          <a:p>
            <a:pPr lvl="1"/>
            <a:r>
              <a:rPr lang="en-AU" dirty="0" smtClean="0"/>
              <a:t>Approve minutes</a:t>
            </a:r>
          </a:p>
          <a:p>
            <a:pPr lvl="2"/>
            <a:r>
              <a:rPr lang="en-AU" dirty="0" smtClean="0"/>
              <a:t>From interim meeting in Jan 2015 in Atlanta</a:t>
            </a:r>
          </a:p>
          <a:p>
            <a:pPr lvl="1"/>
            <a:r>
              <a:rPr lang="en-AU" dirty="0" smtClean="0"/>
              <a:t>Review extended goals</a:t>
            </a:r>
          </a:p>
          <a:p>
            <a:pPr lvl="2"/>
            <a:r>
              <a:rPr lang="en-AU" dirty="0" smtClean="0"/>
              <a:t>From formalisation of status as SC in March 2014</a:t>
            </a:r>
          </a:p>
          <a:p>
            <a:pPr lvl="1"/>
            <a:r>
              <a:rPr lang="en-AU" dirty="0" smtClean="0"/>
              <a:t>Review status of SC6 interactions</a:t>
            </a:r>
          </a:p>
          <a:p>
            <a:pPr lvl="2"/>
            <a:r>
              <a:rPr lang="en-AU" dirty="0" smtClean="0"/>
              <a:t>Review liaisons of drafts to SC6</a:t>
            </a:r>
          </a:p>
          <a:p>
            <a:pPr lvl="2"/>
            <a:r>
              <a:rPr lang="en-AU" dirty="0" smtClean="0"/>
              <a:t>Review notifications of projects to SC6</a:t>
            </a:r>
          </a:p>
          <a:p>
            <a:pPr lvl="2"/>
            <a:r>
              <a:rPr lang="en-AU" dirty="0" smtClean="0"/>
              <a:t>Review status of FDIS ballots</a:t>
            </a:r>
          </a:p>
          <a:p>
            <a:pPr lvl="1"/>
            <a:r>
              <a:rPr lang="en-AU" dirty="0" smtClean="0"/>
              <a:t>Review results of SC6 meeting in February/March </a:t>
            </a:r>
            <a:r>
              <a:rPr lang="en-AU" dirty="0" smtClean="0"/>
              <a:t>2016</a:t>
            </a:r>
          </a:p>
          <a:p>
            <a:pPr lvl="2"/>
            <a:r>
              <a:rPr lang="en-AU" dirty="0" smtClean="0"/>
              <a:t>Consider liaison from SC6/WG1 to IEEE 802</a:t>
            </a:r>
            <a:endParaRPr lang="en-AU" dirty="0" smtClean="0"/>
          </a:p>
          <a:p>
            <a:pPr lvl="1"/>
            <a:r>
              <a:rPr lang="en-AU" dirty="0" smtClean="0"/>
              <a:t>Consider </a:t>
            </a:r>
            <a:r>
              <a:rPr lang="en-AU" dirty="0"/>
              <a:t>any motions</a:t>
            </a:r>
          </a:p>
          <a:p>
            <a:pPr lvl="2"/>
            <a:endParaRPr lang="en-AU" dirty="0" smtClean="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C1120F2B-73AB-4F0E-8BCB-E97D8340144F}" type="slidenum">
              <a:rPr lang="en-US" smtClean="0"/>
              <a:pPr/>
              <a:t>8</a:t>
            </a:fld>
            <a:endParaRPr lang="en-US"/>
          </a:p>
        </p:txBody>
      </p:sp>
    </p:spTree>
    <p:extLst>
      <p:ext uri="{BB962C8B-B14F-4D97-AF65-F5344CB8AC3E}">
        <p14:creationId xmlns:p14="http://schemas.microsoft.com/office/powerpoint/2010/main" val="254425430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a:t>
            </a:r>
            <a:r>
              <a:rPr lang="en-AU" dirty="0"/>
              <a:t>802.1AX-2014 </a:t>
            </a:r>
            <a:r>
              <a:rPr lang="en-GB" dirty="0" smtClean="0"/>
              <a:t>FDIS ballot closes on 20 Nov 2015</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80</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a:solidFill>
                  <a:srgbClr val="00B050"/>
                </a:solidFill>
              </a:rPr>
              <a:t>passed &amp; </a:t>
            </a:r>
            <a:r>
              <a:rPr lang="en-AU" dirty="0" smtClean="0">
                <a:solidFill>
                  <a:srgbClr val="00B050"/>
                </a:solidFill>
              </a:rPr>
              <a:t>no comment </a:t>
            </a:r>
            <a:r>
              <a:rPr lang="en-AU" dirty="0">
                <a:solidFill>
                  <a:srgbClr val="00B050"/>
                </a:solidFill>
              </a:rPr>
              <a:t>responses </a:t>
            </a:r>
            <a:r>
              <a:rPr lang="en-AU" dirty="0" smtClean="0">
                <a:solidFill>
                  <a:srgbClr val="00B050"/>
                </a:solidFill>
              </a:rPr>
              <a:t>required</a:t>
            </a:r>
            <a:endParaRPr lang="en-AU" dirty="0">
              <a:solidFill>
                <a:srgbClr val="00B050"/>
              </a:solidFill>
            </a:endParaRPr>
          </a:p>
          <a:p>
            <a:pPr lvl="1"/>
            <a:r>
              <a:rPr lang="en-AU" dirty="0" smtClean="0"/>
              <a:t>IEEE 802.1AX-2014 was liaised (N16142) to SC6 on 30 March 2015 for ratification under the PSDO process</a:t>
            </a:r>
          </a:p>
          <a:p>
            <a:pPr lvl="1"/>
            <a:r>
              <a:rPr lang="en-AU" dirty="0"/>
              <a:t>The 60-day pre-ballot ballot </a:t>
            </a:r>
            <a:r>
              <a:rPr lang="en-AU" dirty="0" smtClean="0"/>
              <a:t>closed </a:t>
            </a:r>
            <a:r>
              <a:rPr lang="en-AU" dirty="0"/>
              <a:t>on </a:t>
            </a:r>
            <a:r>
              <a:rPr lang="en-AU" dirty="0" smtClean="0"/>
              <a:t>30 May 2015</a:t>
            </a:r>
          </a:p>
          <a:p>
            <a:pPr lvl="1"/>
            <a:r>
              <a:rPr lang="en-AU" dirty="0" smtClean="0"/>
              <a:t>It passed with 100% approval and no comments</a:t>
            </a:r>
            <a:endParaRPr lang="en-AU" dirty="0"/>
          </a:p>
          <a:p>
            <a:r>
              <a:rPr lang="en-AU" dirty="0" smtClean="0"/>
              <a:t>FDIS ballot: </a:t>
            </a:r>
            <a:r>
              <a:rPr lang="en-AU" dirty="0">
                <a:solidFill>
                  <a:srgbClr val="00B050"/>
                </a:solidFill>
              </a:rPr>
              <a:t>passed &amp; no comment responses required</a:t>
            </a:r>
            <a:endParaRPr lang="en-AU" dirty="0">
              <a:solidFill>
                <a:schemeClr val="accent6"/>
              </a:solidFill>
            </a:endParaRPr>
          </a:p>
          <a:p>
            <a:pPr lvl="1"/>
            <a:r>
              <a:rPr lang="en-AU" dirty="0"/>
              <a:t>FDIS ballot </a:t>
            </a:r>
            <a:r>
              <a:rPr lang="en-AU" dirty="0" smtClean="0"/>
              <a:t>closed on 20 Nov 2015</a:t>
            </a:r>
          </a:p>
          <a:p>
            <a:pPr lvl="1"/>
            <a:r>
              <a:rPr lang="en-AU" dirty="0"/>
              <a:t>It passed with 100% approval and no </a:t>
            </a:r>
            <a:r>
              <a:rPr lang="en-AU" dirty="0" smtClean="0"/>
              <a:t>comments</a:t>
            </a:r>
          </a:p>
          <a:p>
            <a:pPr lvl="1"/>
            <a:r>
              <a:rPr lang="en-AU" dirty="0" smtClean="0"/>
              <a:t>It will be known as 8802-1AX:2015</a:t>
            </a:r>
            <a:endParaRPr lang="en-AU" dirty="0"/>
          </a:p>
        </p:txBody>
      </p:sp>
    </p:spTree>
    <p:extLst>
      <p:ext uri="{BB962C8B-B14F-4D97-AF65-F5344CB8AC3E}">
        <p14:creationId xmlns:p14="http://schemas.microsoft.com/office/powerpoint/2010/main" val="230948807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a:t>
            </a:r>
            <a:r>
              <a:rPr lang="en-GB" dirty="0" smtClean="0"/>
              <a:t>-2014 FDIS ballot passed on 2 Nov 2015 and comment response liaised </a:t>
            </a:r>
            <a:r>
              <a:rPr lang="en-GB" dirty="0"/>
              <a:t>i</a:t>
            </a:r>
            <a:r>
              <a:rPr lang="en-GB" dirty="0" smtClean="0"/>
              <a:t>n Jan 16 </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81</a:t>
            </a:fld>
            <a:endParaRPr lang="en-US"/>
          </a:p>
        </p:txBody>
      </p:sp>
      <p:sp>
        <p:nvSpPr>
          <p:cNvPr id="10" name="Content Placeholder 9"/>
          <p:cNvSpPr>
            <a:spLocks noGrp="1"/>
          </p:cNvSpPr>
          <p:nvPr>
            <p:ph idx="1"/>
          </p:nvPr>
        </p:nvSpPr>
        <p:spPr>
          <a:xfrm>
            <a:off x="685800" y="1905000"/>
            <a:ext cx="7772400" cy="4114800"/>
          </a:xfrm>
        </p:spPr>
        <p:txBody>
          <a:bodyPr/>
          <a:lstStyle/>
          <a:p>
            <a:r>
              <a:rPr lang="en-AU" dirty="0"/>
              <a:t>60 day pre-ballot</a:t>
            </a:r>
            <a:r>
              <a:rPr lang="en-AU" dirty="0" smtClean="0"/>
              <a:t>: </a:t>
            </a:r>
            <a:r>
              <a:rPr lang="en-AU" dirty="0">
                <a:solidFill>
                  <a:srgbClr val="00B050"/>
                </a:solidFill>
              </a:rPr>
              <a:t>p</a:t>
            </a:r>
            <a:r>
              <a:rPr lang="en-AU" dirty="0" smtClean="0">
                <a:solidFill>
                  <a:srgbClr val="00B050"/>
                </a:solidFill>
              </a:rPr>
              <a:t>assed &amp; comment responses liaised</a:t>
            </a:r>
          </a:p>
          <a:p>
            <a:pPr lvl="1"/>
            <a:r>
              <a:rPr lang="en-AU" dirty="0" smtClean="0"/>
              <a:t>The submission of IEEE 802-2014 under the PSDO was approved by</a:t>
            </a:r>
            <a:r>
              <a:rPr lang="en-AU" dirty="0" smtClean="0">
                <a:solidFill>
                  <a:srgbClr val="FF0000"/>
                </a:solidFill>
              </a:rPr>
              <a:t> </a:t>
            </a:r>
            <a:r>
              <a:rPr lang="en-AU" dirty="0" smtClean="0"/>
              <a:t>802 EC in July 2014, and the 60 </a:t>
            </a:r>
            <a:r>
              <a:rPr lang="en-AU" dirty="0"/>
              <a:t>day </a:t>
            </a:r>
            <a:r>
              <a:rPr lang="en-AU" dirty="0" smtClean="0"/>
              <a:t>pre-ballot passed on 26 Oct 014</a:t>
            </a:r>
          </a:p>
          <a:p>
            <a:pPr lvl="1"/>
            <a:r>
              <a:rPr lang="en-AU" dirty="0" smtClean="0"/>
              <a:t>Comment </a:t>
            </a:r>
            <a:r>
              <a:rPr lang="en-AU" dirty="0"/>
              <a:t>responses </a:t>
            </a:r>
            <a:r>
              <a:rPr lang="en-AU" dirty="0" smtClean="0"/>
              <a:t>approved </a:t>
            </a:r>
            <a:r>
              <a:rPr lang="en-AU" dirty="0"/>
              <a:t>by 802 EC </a:t>
            </a:r>
            <a:r>
              <a:rPr lang="en-AU" dirty="0" smtClean="0"/>
              <a:t>on </a:t>
            </a:r>
            <a:r>
              <a:rPr lang="en-AU" dirty="0"/>
              <a:t>16 Feb </a:t>
            </a:r>
            <a:r>
              <a:rPr lang="en-AU" dirty="0" smtClean="0"/>
              <a:t>2015</a:t>
            </a:r>
          </a:p>
          <a:p>
            <a:pPr lvl="2"/>
            <a:r>
              <a:rPr lang="en-AU" dirty="0" smtClean="0"/>
              <a:t>See N6133</a:t>
            </a:r>
          </a:p>
          <a:p>
            <a:r>
              <a:rPr lang="en-AU" dirty="0" smtClean="0"/>
              <a:t>FDIS ballot: </a:t>
            </a:r>
            <a:r>
              <a:rPr lang="en-AU" dirty="0" smtClean="0">
                <a:solidFill>
                  <a:srgbClr val="00B050"/>
                </a:solidFill>
              </a:rPr>
              <a:t>passed and response liaised in Jan 16</a:t>
            </a:r>
            <a:r>
              <a:rPr lang="en-AU" dirty="0" smtClean="0">
                <a:solidFill>
                  <a:schemeClr val="accent2"/>
                </a:solidFill>
              </a:rPr>
              <a:t> </a:t>
            </a:r>
          </a:p>
          <a:p>
            <a:pPr lvl="1"/>
            <a:r>
              <a:rPr lang="en-AU" dirty="0"/>
              <a:t>FDIS ballot </a:t>
            </a:r>
            <a:r>
              <a:rPr lang="en-AU" dirty="0" smtClean="0"/>
              <a:t>passed 2 Nov 2015</a:t>
            </a:r>
          </a:p>
          <a:p>
            <a:pPr lvl="2"/>
            <a:r>
              <a:rPr lang="en-AU" dirty="0" smtClean="0"/>
              <a:t>Passed 14/1/19, with negative comment from China NB</a:t>
            </a:r>
            <a:endParaRPr lang="en-AU" dirty="0"/>
          </a:p>
          <a:p>
            <a:pPr lvl="1"/>
            <a:r>
              <a:rPr lang="en-AU" dirty="0" smtClean="0"/>
              <a:t>A response was discussed in Nov 2015 but it was decided that the 802.1 WG would take responsibility for sending</a:t>
            </a:r>
          </a:p>
          <a:p>
            <a:pPr lvl="2"/>
            <a:r>
              <a:rPr lang="en-AU" dirty="0" smtClean="0"/>
              <a:t>Sent in Jan 16</a:t>
            </a:r>
            <a:fld id="{6840C84E-14C7-48AC-90D9-054B6866C0EE}" type="slidenum">
              <a:rPr lang="en-AU" smtClean="0"/>
              <a:t>81</a:t>
            </a:fld>
            <a:endParaRPr lang="en-AU" dirty="0" smtClean="0"/>
          </a:p>
          <a:p>
            <a:pPr lvl="1"/>
            <a:r>
              <a:rPr lang="en-AU" dirty="0" smtClean="0"/>
              <a:t>It is likely the final standard will be known as ISO/IEC/IEEE 8802</a:t>
            </a:r>
            <a:endParaRPr lang="en-AU" dirty="0"/>
          </a:p>
          <a:p>
            <a:endParaRPr lang="en-AU" dirty="0" smtClean="0">
              <a:solidFill>
                <a:schemeClr val="accent2"/>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195020480"/>
              </p:ext>
            </p:extLst>
          </p:nvPr>
        </p:nvGraphicFramePr>
        <p:xfrm>
          <a:off x="0" y="3190875"/>
          <a:ext cx="914400" cy="771525"/>
        </p:xfrm>
        <a:graphic>
          <a:graphicData uri="http://schemas.openxmlformats.org/presentationml/2006/ole">
            <mc:AlternateContent xmlns:mc="http://schemas.openxmlformats.org/markup-compatibility/2006">
              <mc:Choice xmlns:v="urn:schemas-microsoft-com:vml" Requires="v">
                <p:oleObj spid="_x0000_s234508"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3190875"/>
                        <a:ext cx="914400" cy="7715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126654211"/>
              </p:ext>
            </p:extLst>
          </p:nvPr>
        </p:nvGraphicFramePr>
        <p:xfrm>
          <a:off x="10886" y="5257800"/>
          <a:ext cx="914400" cy="771525"/>
        </p:xfrm>
        <a:graphic>
          <a:graphicData uri="http://schemas.openxmlformats.org/presentationml/2006/ole">
            <mc:AlternateContent xmlns:mc="http://schemas.openxmlformats.org/markup-compatibility/2006">
              <mc:Choice xmlns:v="urn:schemas-microsoft-com:vml" Requires="v">
                <p:oleObj spid="_x0000_s234509"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10886" y="5257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767183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B776D292-FC0B-44FB-BBF2-3B2FCC45F9DC}" type="slidenum">
              <a:rPr lang="en-US" smtClean="0"/>
              <a:pPr>
                <a:defRPr/>
              </a:pPr>
              <a:t>9</a:t>
            </a:fld>
            <a:endParaRPr lang="en-US"/>
          </a:p>
        </p:txBody>
      </p:sp>
      <p:sp>
        <p:nvSpPr>
          <p:cNvPr id="13316" name="Rectangle 2"/>
          <p:cNvSpPr>
            <a:spLocks noGrp="1" noChangeArrowheads="1"/>
          </p:cNvSpPr>
          <p:nvPr>
            <p:ph type="title"/>
          </p:nvPr>
        </p:nvSpPr>
        <p:spPr/>
        <p:txBody>
          <a:bodyPr/>
          <a:lstStyle/>
          <a:p>
            <a:r>
              <a:rPr lang="en-AU" dirty="0" smtClean="0"/>
              <a:t>The IEEE 802 JTC1 SC will consider approving its agenda for the Macau meeting</a:t>
            </a:r>
          </a:p>
        </p:txBody>
      </p:sp>
      <p:sp>
        <p:nvSpPr>
          <p:cNvPr id="13317" name="Rectangle 3"/>
          <p:cNvSpPr>
            <a:spLocks noGrp="1" noChangeArrowheads="1"/>
          </p:cNvSpPr>
          <p:nvPr>
            <p:ph type="body" idx="1"/>
          </p:nvPr>
        </p:nvSpPr>
        <p:spPr/>
        <p:txBody>
          <a:bodyPr/>
          <a:lstStyle/>
          <a:p>
            <a:pPr marL="0" indent="0"/>
            <a:r>
              <a:rPr lang="en-AU" dirty="0" smtClean="0"/>
              <a:t>Motion to approve agenda</a:t>
            </a:r>
          </a:p>
          <a:p>
            <a:pPr lvl="1"/>
            <a:r>
              <a:rPr lang="en-AU" i="1" dirty="0" smtClean="0"/>
              <a:t>The IEEE 802 JTC1 SC approves the agenda for its meeting in Macau in March 2016, as documented on slide 8 of </a:t>
            </a:r>
            <a:r>
              <a:rPr lang="en-AU" i="1" dirty="0" smtClean="0">
                <a:solidFill>
                  <a:srgbClr val="FF0000"/>
                </a:solidFill>
              </a:rPr>
              <a:t>&lt;this slide deck&gt;</a:t>
            </a:r>
          </a:p>
          <a:p>
            <a:pPr lvl="1"/>
            <a:r>
              <a:rPr lang="en-AU" dirty="0" smtClean="0"/>
              <a:t>Moved:</a:t>
            </a:r>
          </a:p>
          <a:p>
            <a:pPr lvl="1"/>
            <a:r>
              <a:rPr lang="en-AU" dirty="0" smtClean="0"/>
              <a:t>Seconded:</a:t>
            </a:r>
          </a:p>
          <a:p>
            <a:pPr lvl="1"/>
            <a:r>
              <a:rPr lang="en-AU" dirty="0" smtClean="0"/>
              <a:t>Result: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802-11-Submissio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0000CC"/>
      </a:folHlink>
    </a:clrScheme>
    <a:fontScheme name="802-11-Submi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802-11-Submiss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02-11-Submis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802-11-Submiss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02-11-Submiss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02-11-Submiss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02-11-Submiss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802-11-Submiss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Settings\dstanley\My Documents\2005Jan\802-11-Submission.pot</Template>
  <TotalTime>0</TotalTime>
  <Words>7542</Words>
  <Application>Microsoft Office PowerPoint</Application>
  <PresentationFormat>On-screen Show (4:3)</PresentationFormat>
  <Paragraphs>1193</Paragraphs>
  <Slides>81</Slides>
  <Notes>11</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81</vt:i4>
      </vt:variant>
    </vt:vector>
  </HeadingPairs>
  <TitlesOfParts>
    <vt:vector size="84" baseType="lpstr">
      <vt:lpstr>802-11-Submission</vt:lpstr>
      <vt:lpstr>Acrobat Document</vt:lpstr>
      <vt:lpstr>Packager Shell Object</vt:lpstr>
      <vt:lpstr>IEEE 802 JTC1 Standing Committee Mar 2016 agenda</vt:lpstr>
      <vt:lpstr>This document will be used to run the IEEE 802 JTC1 SC meetings in Macau in March 2016</vt:lpstr>
      <vt:lpstr>The SC will review the official IEEE-SA patent material for pre-PAR groups</vt:lpstr>
      <vt:lpstr>The SC will review the official IEEE-SA patent material for pre-PAR groups</vt:lpstr>
      <vt:lpstr>Links are available to a variety of other useful resources</vt:lpstr>
      <vt:lpstr>The IEEE 802 JTC1 SC will operate using accepted principles of meeting etiquette</vt:lpstr>
      <vt:lpstr>The IEEE 802 JTC1 SC has one slot at the Macau plenary meeting</vt:lpstr>
      <vt:lpstr>The IEEE 802 JTC1 SC regular meeting has a high level list of agenda items to be considered</vt:lpstr>
      <vt:lpstr>The IEEE 802 JTC1 SC will consider approving its agenda for the Macau meeting</vt:lpstr>
      <vt:lpstr>The IEEE 802 JTC1 SC will consider approval of the minutes of its Atlanta meeting</vt:lpstr>
      <vt:lpstr>The goals of the IEEE 802 JTC1 SC were reaffirmed by the IEEE 802 EC in March 2014</vt:lpstr>
      <vt:lpstr>The IEEE 802 WGs continue to liaise drafts to SC6 for their information</vt:lpstr>
      <vt:lpstr>IEEE 802.11 WG has liaised a variety of drafts from completed TGs  to SC6</vt:lpstr>
      <vt:lpstr>IEEE 802.11 WG have liaised a variety of drafts from active TGs  to SC6</vt:lpstr>
      <vt:lpstr>The SC will discuss drafts that should be liaised from the IEEE 802.11 WG</vt:lpstr>
      <vt:lpstr>IEEE 802.1 WG have liaised a variety of drafts to SC6</vt:lpstr>
      <vt:lpstr>The SC will discuss drafts that should be liaised from the IEEE 802.1 WG</vt:lpstr>
      <vt:lpstr>IEEE 802.3 WG has liaised a variety of drafts to SC6</vt:lpstr>
      <vt:lpstr>The SC will discuss drafts that should be liaised from the IEEE 802.3 WG</vt:lpstr>
      <vt:lpstr>IEEE 802.15 WG have liaised two drafts to SC6</vt:lpstr>
      <vt:lpstr>The SC may discuss the possibility of liaising more IEEE 802.15 drafts to SC6</vt:lpstr>
      <vt:lpstr>IEEE 802.22 WG have liaised two drafts to SC6</vt:lpstr>
      <vt:lpstr>IEEE 802.22 WG will continue to consider drafts for liaison</vt:lpstr>
      <vt:lpstr>IEEE 802 continues to notify SC6 of various new projects</vt:lpstr>
      <vt:lpstr>The new Central Desktop area for the “Adoption of IEEE 802 standards by ISO/IEC JTC1” is operational</vt:lpstr>
      <vt:lpstr>IEEE 802 has pushed 18 standards completely through the PSDO ratification process</vt:lpstr>
      <vt:lpstr>IEEE 802 has pushed 18 standards completely through the PSDO ratification process</vt:lpstr>
      <vt:lpstr>IEEE 802 has nine standards in the pipeline for ratification under the PSDO</vt:lpstr>
      <vt:lpstr>IEEE 802.1Xbx-2014 FDIS ballot passed with one comment, with resolution approval planned in Mar 16</vt:lpstr>
      <vt:lpstr>The China NB has provided a comment during the FDIS on IEEE 802.1Xbx-2014 </vt:lpstr>
      <vt:lpstr>The SC will approve the response to the China NB comment on IEEE 802.1Xbx-2014 </vt:lpstr>
      <vt:lpstr>IEEE 802.1Q-Rev-2014 FDIS ballot passed with one negative comment requiring resolution</vt:lpstr>
      <vt:lpstr>The China NB has provided a comment during the FDIS on IEEE 802.1Q-Rev-2014 </vt:lpstr>
      <vt:lpstr>The SC will discus a response to the China NB comment on IEEE 802.1Xbx-2014 </vt:lpstr>
      <vt:lpstr>IEEE 802.1BR-2012 passed 60 day pre-ballot on 23 Sept 2015  &amp; a response was liaised in Jan 16</vt:lpstr>
      <vt:lpstr>IEEE 802.1BA-2011 passed 60 day pre-ballot on 23 Sept 2015 &amp; a response liaised in Jan 16</vt:lpstr>
      <vt:lpstr>IEEE 802.1Qca is almost ready to enter the PSDO process</vt:lpstr>
      <vt:lpstr>IEEE 802.22a 60 day pre-ballot closes on 3 April 2016</vt:lpstr>
      <vt:lpstr>IEEE 802.22b 60 day pre-ballot closes on 3 April 2016</vt:lpstr>
      <vt:lpstr>IEEE 802.3bx will be submitted to 60 day pre-ballot soon</vt:lpstr>
      <vt:lpstr>IEEE 802.3bw will be submitted to 60 day pre-ballot in about March 2016</vt:lpstr>
      <vt:lpstr>The last SC6 meeting was held in late February 2016  in Xi'an, China </vt:lpstr>
      <vt:lpstr>Participation in activities at the SC6 meeting in Xi’an was low</vt:lpstr>
      <vt:lpstr>IEEE 802 provided status updates for the Xi’an meeting of SC6</vt:lpstr>
      <vt:lpstr>WG1 were scheduled to discuss human body communication but the result is currently unknown</vt:lpstr>
      <vt:lpstr>WG1 apparently discussed Low Power Wide Area Networks and approved a SG formation</vt:lpstr>
      <vt:lpstr>WG7 discussed wireless access controllers but the result is currently unknown</vt:lpstr>
      <vt:lpstr>WG7 discussed interworking of wireless networks but the result is currently unknown</vt:lpstr>
      <vt:lpstr>The next SC6 meeting is tentatively scheduled for Jan/Feb 2017  in Tunisia</vt:lpstr>
      <vt:lpstr>WG1 has sent a liaison to IEEE 802 in relation to the “status of progressing IEEE projects in SC 6”</vt:lpstr>
      <vt:lpstr>The SC Chair sent an e-mail to the WG1 Chair requesting clarification</vt:lpstr>
      <vt:lpstr>The WG1 Chair replied to the request for clarification from the SC Chair</vt:lpstr>
      <vt:lpstr>The SC Chair sent an e-mail to the WG1 Chair requesting further clarification</vt:lpstr>
      <vt:lpstr>It is proposed consideration of a response to the WG1 liaison be postponed until July 2016</vt:lpstr>
      <vt:lpstr>ISO/IEC JTC1 has changed the rules so that “experts” rather than “NBs” participate in WGs</vt:lpstr>
      <vt:lpstr>The SC Chair has been empowered to appoint experts to the SC6 document access lists </vt:lpstr>
      <vt:lpstr>Various names have been added to the SC6 document access lists at this time</vt:lpstr>
      <vt:lpstr>The SC Vice Chair will be chairing the SC in May 2016 in Hawaii</vt:lpstr>
      <vt:lpstr>Are there any other matters for consideration by IEEE 802 JTC1 SC?</vt:lpstr>
      <vt:lpstr>The IEEE 802 JTC1 SC will adjourn for the week</vt:lpstr>
      <vt:lpstr>Additional process material</vt:lpstr>
      <vt:lpstr>The SC agreed in Nov 2014 on a process for developing &amp; approving PSDO comment resolutions</vt:lpstr>
      <vt:lpstr>Old status pages</vt:lpstr>
      <vt:lpstr>IEEE 802.11-2012 has been ratified as ISO/IEC/IEEE 8802-11:2012</vt:lpstr>
      <vt:lpstr>IEEE 802.1X-2010 has been ratified as ISO/IEC/IEEE 8802-1X:2013</vt:lpstr>
      <vt:lpstr>IEEE 802.1AE-2006 has been ratified as ISO/IEC/IEEE 8802-1AE:2013</vt:lpstr>
      <vt:lpstr>IEEE 802.1AB-2009 has been ratified as ISO/IEC/IEEE 8802-1AB:2014</vt:lpstr>
      <vt:lpstr>IEEE 802.1AR-2009 has been ratified as ISO/IEC/IEEE 8802-1AR:2014</vt:lpstr>
      <vt:lpstr>IEEE 802.1AS-2011 has been ratified as ISO/IEC 8802-1AS:2014</vt:lpstr>
      <vt:lpstr>IEEE 802.3-2012 has been ratified as ISO/IEC/IEEE 8802-3:2014</vt:lpstr>
      <vt:lpstr>IEEE 802.11ae-2012 has been ratified as ISO/IEC 8802-11:2012/Amd 1:2014</vt:lpstr>
      <vt:lpstr>IEEE 802.11aa-2012 has been ratified as ISO/IEC 8802-11:2012/Amd 2:2014</vt:lpstr>
      <vt:lpstr>IEEE 802.11ad-2012 has been ratified as ISO/IEC 8802-11:2012/Amd 3:2014</vt:lpstr>
      <vt:lpstr>IEEE 802.22 has been ratified as ISO/IEC 8802-22:2015</vt:lpstr>
      <vt:lpstr>IEEE 802.1AEbn-2011 has been ratified as ISO/IEC 8802-1AE:2015/Amd 1</vt:lpstr>
      <vt:lpstr>IEEE 802.1AEbw-2013 has been ratified as ISO/IEC 8802-1AE:2015/Amd 2</vt:lpstr>
      <vt:lpstr>IEEE 802.3.1-2013 has been published as “Definitions for Ethernet — Part 3-1”</vt:lpstr>
      <vt:lpstr>IEEE 802.11ac-2013 has been ratified as ISO/IEC/IEEE 8802-11:2015/Amd 4</vt:lpstr>
      <vt:lpstr>IEEE 802.11af-2013 has been ratified as 8802-11:2015/Amd 5</vt:lpstr>
      <vt:lpstr>IEEE 802.1AX-2014 FDIS ballot closes on 20 Nov 2015</vt:lpstr>
      <vt:lpstr>IEEE 802-2014 FDIS ballot passed on 2 Nov 2015 and comment response liaised in Jan 16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2011-09-19T06:02:14Z</dcterms:created>
  <dcterms:modified xsi:type="dcterms:W3CDTF">2016-03-11T04:14:13Z</dcterms:modified>
</cp:coreProperties>
</file>