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66" r:id="rId5"/>
    <p:sldId id="268" r:id="rId6"/>
    <p:sldId id="274" r:id="rId7"/>
    <p:sldId id="275" r:id="rId8"/>
    <p:sldId id="277" r:id="rId9"/>
    <p:sldId id="269" r:id="rId10"/>
    <p:sldId id="265" r:id="rId11"/>
    <p:sldId id="278" r:id="rId12"/>
    <p:sldId id="276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7" d="100"/>
          <a:sy n="117" d="100"/>
        </p:scale>
        <p:origin x="-114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Labs.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Katsuo Yunoki, KDDI R&amp;D Labs.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802.11-16/0314r1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0314r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780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Possible Solutions for</a:t>
            </a:r>
            <a:br>
              <a:rPr lang="en-GB" dirty="0" smtClean="0"/>
            </a:br>
            <a:r>
              <a:rPr lang="en-GB" dirty="0" smtClean="0"/>
              <a:t>Mobile Offloading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216802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</a:t>
            </a:r>
            <a:r>
              <a:rPr lang="en-GB" sz="2000" b="0" dirty="0" smtClean="0"/>
              <a:t>1</a:t>
            </a:r>
            <a:r>
              <a:rPr lang="en-US" altLang="ja-JP" sz="2000" b="0" dirty="0" smtClean="0"/>
              <a:t>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861676"/>
              </p:ext>
            </p:extLst>
          </p:nvPr>
        </p:nvGraphicFramePr>
        <p:xfrm>
          <a:off x="539750" y="3253581"/>
          <a:ext cx="81565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文書" r:id="rId4" imgW="8255000" imgH="2514600" progId="Word.Document.8">
                  <p:embed/>
                </p:oleObj>
              </mc:Choice>
              <mc:Fallback>
                <p:oleObj name="文書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253581"/>
                        <a:ext cx="8156575" cy="247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3920" y="27760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ja-JP" altLang="en-US" dirty="0" smtClean="0"/>
              <a:t> </a:t>
            </a:r>
            <a:r>
              <a:rPr lang="en-US" altLang="ja-JP" dirty="0" smtClean="0"/>
              <a:t>#1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01575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</a:t>
            </a:r>
            <a:r>
              <a:rPr lang="ja-JP" altLang="en-US" dirty="0" smtClean="0"/>
              <a:t> </a:t>
            </a:r>
            <a:r>
              <a:rPr lang="en-US" altLang="ja-JP" dirty="0" smtClean="0"/>
              <a:t>think RRH (Remote RF Head) will be effective to improve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space diversity in mobile use case?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15616" y="3429000"/>
            <a:ext cx="345638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Need more studies: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227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 / Motion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#2</a:t>
            </a:r>
            <a:br>
              <a:rPr lang="en-US" altLang="ja-JP" dirty="0" smtClean="0"/>
            </a:br>
            <a:r>
              <a:rPr lang="en-US" altLang="ja-JP" dirty="0" smtClean="0"/>
              <a:t>(if SP#1 was supported)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01575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</a:t>
            </a:r>
            <a:r>
              <a:rPr lang="ja-JP" altLang="en-US" dirty="0" smtClean="0"/>
              <a:t> </a:t>
            </a:r>
            <a:r>
              <a:rPr lang="en-US" altLang="ja-JP" dirty="0" smtClean="0"/>
              <a:t>agree to</a:t>
            </a:r>
            <a:r>
              <a:rPr lang="ja-JP" altLang="en-US" dirty="0" smtClean="0"/>
              <a:t> </a:t>
            </a:r>
            <a:r>
              <a:rPr lang="en-US" altLang="ja-JP" dirty="0" smtClean="0"/>
              <a:t>add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into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TGay</a:t>
            </a:r>
            <a:r>
              <a:rPr lang="ja-JP" altLang="en-US" dirty="0" smtClean="0"/>
              <a:t> </a:t>
            </a:r>
            <a:r>
              <a:rPr lang="en-US" altLang="ja-JP" dirty="0" smtClean="0"/>
              <a:t>functional</a:t>
            </a:r>
            <a:r>
              <a:rPr lang="ja-JP" altLang="en-US" dirty="0" smtClean="0"/>
              <a:t> </a:t>
            </a:r>
            <a:r>
              <a:rPr lang="en-US" altLang="ja-JP" dirty="0" smtClean="0"/>
              <a:t>requirements</a:t>
            </a:r>
            <a:r>
              <a:rPr lang="ja-JP" altLang="en-US" dirty="0" smtClean="0"/>
              <a:t> </a:t>
            </a:r>
            <a:r>
              <a:rPr lang="en-US" altLang="ja-JP" dirty="0" smtClean="0"/>
              <a:t>document?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284984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0000"/>
                </a:solidFill>
              </a:rPr>
              <a:t>11ay amendment addresses “Remote RF Head (RRH)” features as an option to improve space diversity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eff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iciency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.</a:t>
            </a:r>
            <a:endParaRPr kumimoji="1" lang="en-US" altLang="ja-JP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524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r>
              <a:rPr lang="ja-JP" altLang="en-US" dirty="0" smtClean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Motion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#3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7772400" cy="1015752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</a:t>
            </a:r>
            <a:r>
              <a:rPr lang="ja-JP" altLang="en-US" dirty="0" smtClean="0"/>
              <a:t> </a:t>
            </a:r>
            <a:r>
              <a:rPr lang="en-US" altLang="ja-JP" dirty="0" smtClean="0"/>
              <a:t>agree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add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into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TGay</a:t>
            </a:r>
            <a:r>
              <a:rPr lang="ja-JP" altLang="en-US" dirty="0" smtClean="0"/>
              <a:t> </a:t>
            </a:r>
            <a:r>
              <a:rPr lang="en-US" altLang="ja-JP" dirty="0" smtClean="0"/>
              <a:t>functional</a:t>
            </a:r>
            <a:r>
              <a:rPr lang="ja-JP" altLang="en-US" dirty="0" smtClean="0"/>
              <a:t> </a:t>
            </a:r>
            <a:r>
              <a:rPr lang="en-US" altLang="ja-JP" dirty="0" smtClean="0"/>
              <a:t>requirements</a:t>
            </a:r>
            <a:r>
              <a:rPr lang="ja-JP" altLang="en-US" dirty="0" smtClean="0"/>
              <a:t> </a:t>
            </a:r>
            <a:r>
              <a:rPr lang="en-US" altLang="ja-JP" dirty="0" smtClean="0"/>
              <a:t>document?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284984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000000"/>
                </a:solidFill>
              </a:rPr>
              <a:t>11ay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amendment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addresses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the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following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features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to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compensate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blocking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and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short</a:t>
            </a:r>
            <a:r>
              <a:rPr kumimoji="1" lang="ja-JP" alt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800" dirty="0" smtClean="0">
                <a:solidFill>
                  <a:srgbClr val="000000"/>
                </a:solidFill>
              </a:rPr>
              <a:t>coverage:</a:t>
            </a:r>
          </a:p>
          <a:p>
            <a:pPr marL="914400" lvl="1" indent="-457200">
              <a:buFont typeface="Arial"/>
              <a:buChar char="•"/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Multi-Millimeter FST</a:t>
            </a:r>
          </a:p>
          <a:p>
            <a:pPr marL="914400" lvl="1" indent="-457200">
              <a:buFont typeface="Arial"/>
              <a:buChar char="•"/>
            </a:pPr>
            <a:r>
              <a:rPr kumimoji="1" lang="en-US" altLang="ja-JP" sz="2800" dirty="0" smtClean="0">
                <a:solidFill>
                  <a:srgbClr val="000000"/>
                </a:solidFill>
              </a:rPr>
              <a:t>Link Aggregation</a:t>
            </a:r>
          </a:p>
        </p:txBody>
      </p:sp>
    </p:spTree>
    <p:extLst>
      <p:ext uri="{BB962C8B-B14F-4D97-AF65-F5344CB8AC3E}">
        <p14:creationId xmlns:p14="http://schemas.microsoft.com/office/powerpoint/2010/main" val="15529670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208912" cy="4208463"/>
          </a:xfrm>
          <a:ln/>
        </p:spPr>
        <p:txBody>
          <a:bodyPr/>
          <a:lstStyle/>
          <a:p>
            <a:r>
              <a:rPr lang="en-US" altLang="ja-JP" sz="2000" dirty="0" smtClean="0"/>
              <a:t>[1]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“IEEE 802.11 TGay Use Cases”, IEEE802.11-15/625r3</a:t>
            </a:r>
          </a:p>
          <a:p>
            <a:r>
              <a:rPr lang="en-US" altLang="ja-JP" sz="2000" dirty="0" smtClean="0"/>
              <a:t>[2]  “</a:t>
            </a:r>
            <a:r>
              <a:rPr lang="en-GB" altLang="ja-JP" sz="2000" dirty="0"/>
              <a:t>20150707 Wi-Fi Alliance feedback on 802.11 Task Group AY usage models</a:t>
            </a:r>
            <a:r>
              <a:rPr lang="en-US" altLang="ja-JP" sz="2000" dirty="0" smtClean="0"/>
              <a:t>”, IEEE802.11-15/934r0</a:t>
            </a:r>
          </a:p>
          <a:p>
            <a:r>
              <a:rPr lang="en-US" altLang="ja-JP" sz="2000" dirty="0" smtClean="0"/>
              <a:t>[3]  “TGay Functional Requirements”, IEEE802.11-15/1074r0</a:t>
            </a:r>
          </a:p>
          <a:p>
            <a:r>
              <a:rPr lang="en-US" altLang="ja-JP" sz="2000" dirty="0" smtClean="0"/>
              <a:t>[4]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“</a:t>
            </a:r>
            <a:r>
              <a:rPr lang="en-US" altLang="ja-JP" sz="2000" dirty="0"/>
              <a:t>S</a:t>
            </a:r>
            <a:r>
              <a:rPr lang="en-US" altLang="ja-JP" sz="2000" dirty="0" smtClean="0"/>
              <a:t>pecification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Framework for TGay”,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IEEE802.11-15/1358r2</a:t>
            </a:r>
          </a:p>
          <a:p>
            <a:r>
              <a:rPr lang="en-US" altLang="ja-JP" sz="2000" dirty="0" smtClean="0"/>
              <a:t>[5]  “</a:t>
            </a:r>
            <a:r>
              <a:rPr lang="en-US" altLang="ja-JP" sz="2000" dirty="0"/>
              <a:t>A Framework for MIMO Operation over mmWave Links</a:t>
            </a:r>
            <a:r>
              <a:rPr lang="en-US" altLang="ja-JP" sz="2000" dirty="0" smtClean="0"/>
              <a:t>”</a:t>
            </a:r>
            <a:r>
              <a:rPr lang="en-US" altLang="en-US" sz="2000" dirty="0" smtClean="0"/>
              <a:t>, IEEE802.11-15/334r1</a:t>
            </a:r>
            <a:endParaRPr lang="en-US" altLang="ja-JP" sz="2000" dirty="0" smtClean="0"/>
          </a:p>
          <a:p>
            <a:r>
              <a:rPr lang="en-US" altLang="ja-JP" sz="2000" dirty="0" smtClean="0"/>
              <a:t>[6]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“Fast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Session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Transfer”,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IEEE802.11-10/491r1</a:t>
            </a:r>
          </a:p>
          <a:p>
            <a:r>
              <a:rPr lang="en-US" altLang="ja-JP" sz="2000" dirty="0" smtClean="0"/>
              <a:t>[7]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“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submission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proposes</a:t>
            </a:r>
            <a:r>
              <a:rPr lang="ja-JP" altLang="en-US" dirty="0" smtClean="0"/>
              <a:t> </a:t>
            </a:r>
            <a:r>
              <a:rPr lang="en-US" altLang="ja-JP" dirty="0" smtClean="0"/>
              <a:t>three</a:t>
            </a:r>
            <a:r>
              <a:rPr lang="ja-JP" altLang="en-US" dirty="0" smtClean="0"/>
              <a:t> </a:t>
            </a:r>
            <a:r>
              <a:rPr lang="en-US" altLang="ja-JP" dirty="0" smtClean="0"/>
              <a:t>possible</a:t>
            </a:r>
            <a:r>
              <a:rPr lang="ja-JP" altLang="en-US" dirty="0" smtClean="0"/>
              <a:t> </a:t>
            </a:r>
            <a:r>
              <a:rPr lang="en-US" altLang="ja-JP" dirty="0" smtClean="0"/>
              <a:t>solutions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blocking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short</a:t>
            </a:r>
            <a:r>
              <a:rPr lang="ja-JP" altLang="en-US" dirty="0" smtClean="0"/>
              <a:t> </a:t>
            </a:r>
            <a:r>
              <a:rPr lang="en-US" altLang="ja-JP" dirty="0" smtClean="0"/>
              <a:t>coverage which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issues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mobile</a:t>
            </a:r>
            <a:r>
              <a:rPr lang="ja-JP" altLang="en-US" dirty="0" smtClean="0"/>
              <a:t> </a:t>
            </a:r>
            <a:r>
              <a:rPr lang="en-US" altLang="ja-JP" dirty="0" smtClean="0"/>
              <a:t>offloading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case.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906488"/>
            <a:ext cx="8496944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 smtClean="0"/>
              <a:t>Mobile Offloading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has</a:t>
            </a:r>
            <a:r>
              <a:rPr lang="ja-JP" altLang="en-US" dirty="0" smtClean="0"/>
              <a:t> </a:t>
            </a:r>
            <a:r>
              <a:rPr lang="en-US" altLang="ja-JP" dirty="0" smtClean="0"/>
              <a:t>been</a:t>
            </a:r>
            <a:r>
              <a:rPr lang="ja-JP" altLang="en-US" dirty="0" smtClean="0"/>
              <a:t> </a:t>
            </a:r>
            <a:r>
              <a:rPr lang="en-US" altLang="ja-JP" dirty="0" smtClean="0"/>
              <a:t>considered</a:t>
            </a:r>
            <a:r>
              <a:rPr lang="ja-JP" altLang="en-US" dirty="0" smtClean="0"/>
              <a:t> </a:t>
            </a:r>
            <a:r>
              <a:rPr lang="en-US" altLang="ja-JP" dirty="0" smtClean="0"/>
              <a:t>as</a:t>
            </a:r>
            <a:r>
              <a:rPr lang="ja-JP" altLang="en-US" dirty="0" smtClean="0"/>
              <a:t> </a:t>
            </a:r>
            <a:r>
              <a:rPr lang="en-US" altLang="ja-JP" dirty="0" smtClean="0"/>
              <a:t>one</a:t>
            </a:r>
            <a:r>
              <a:rPr lang="ja-JP" altLang="en-US" dirty="0" smtClean="0"/>
              <a:t>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TGay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cases, and ranked as the second “Main Stream” use case in WFA feedback.</a:t>
            </a:r>
            <a:r>
              <a:rPr lang="ja-JP" altLang="en-US" dirty="0"/>
              <a:t> </a:t>
            </a:r>
            <a:r>
              <a:rPr lang="en-US" altLang="ja-JP" dirty="0" smtClean="0"/>
              <a:t>[1][2]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11ad/aj/ay will be very important options for mobile devices to support some</a:t>
            </a:r>
            <a:r>
              <a:rPr lang="ja-JP" altLang="en-US" dirty="0" smtClean="0"/>
              <a:t> </a:t>
            </a:r>
            <a:r>
              <a:rPr lang="en-US" altLang="ja-JP" dirty="0" smtClean="0"/>
              <a:t>Gbps</a:t>
            </a:r>
            <a:r>
              <a:rPr lang="ja-JP" altLang="en-US" dirty="0" smtClean="0"/>
              <a:t> </a:t>
            </a:r>
            <a:r>
              <a:rPr lang="en-US" altLang="ja-JP" dirty="0" smtClean="0"/>
              <a:t>throughput.</a:t>
            </a:r>
          </a:p>
          <a:p>
            <a:pPr marL="400050" lvl="1" indent="0"/>
            <a:r>
              <a:rPr lang="en-US" altLang="ja-JP" sz="2400" b="1" dirty="0" smtClean="0">
                <a:sym typeface="Wingdings"/>
              </a:rPr>
              <a:t>11ay could</a:t>
            </a:r>
            <a:r>
              <a:rPr lang="ja-JP" altLang="en-US" sz="2400" b="1" dirty="0" smtClean="0">
                <a:sym typeface="Wingdings"/>
              </a:rPr>
              <a:t> </a:t>
            </a:r>
            <a:r>
              <a:rPr lang="en-US" altLang="ja-JP" sz="2400" b="1" dirty="0" smtClean="0">
                <a:sym typeface="Wingdings"/>
              </a:rPr>
              <a:t>act</a:t>
            </a:r>
            <a:r>
              <a:rPr lang="ja-JP" altLang="en-US" sz="2400" b="1" dirty="0" smtClean="0">
                <a:sym typeface="Wingdings"/>
              </a:rPr>
              <a:t> </a:t>
            </a:r>
            <a:r>
              <a:rPr lang="en-US" altLang="ja-JP" sz="2400" b="1" dirty="0" smtClean="0">
                <a:sym typeface="Wingdings"/>
              </a:rPr>
              <a:t>as the leading role in the next generation mobile communication when offloading would be more</a:t>
            </a:r>
            <a:r>
              <a:rPr lang="ja-JP" altLang="en-US" sz="2400" b="1" dirty="0" smtClean="0">
                <a:sym typeface="Wingdings"/>
              </a:rPr>
              <a:t> </a:t>
            </a:r>
            <a:r>
              <a:rPr lang="en-US" altLang="ja-JP" sz="2400" b="1" dirty="0" smtClean="0">
                <a:sym typeface="Wingdings"/>
              </a:rPr>
              <a:t>convenient at some public places (cafes, train stations, waiting spots, etc.) rather than home/enterprise use cases.</a:t>
            </a:r>
            <a:endParaRPr lang="en-US" altLang="ja-JP" sz="2400" b="1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Blocking 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short coverage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 issues for such environment.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直線コネクタ 87"/>
          <p:cNvCxnSpPr/>
          <p:nvPr/>
        </p:nvCxnSpPr>
        <p:spPr bwMode="auto">
          <a:xfrm>
            <a:off x="3563888" y="2726647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Reflected Path</a:t>
            </a:r>
            <a:endParaRPr lang="en-US" dirty="0"/>
          </a:p>
        </p:txBody>
      </p:sp>
      <p:grpSp>
        <p:nvGrpSpPr>
          <p:cNvPr id="10" name="図形グループ 9"/>
          <p:cNvGrpSpPr/>
          <p:nvPr/>
        </p:nvGrpSpPr>
        <p:grpSpPr>
          <a:xfrm>
            <a:off x="1619672" y="2564903"/>
            <a:ext cx="310287" cy="329732"/>
            <a:chOff x="5261139" y="876937"/>
            <a:chExt cx="1965368" cy="1975628"/>
          </a:xfrm>
        </p:grpSpPr>
        <p:sp>
          <p:nvSpPr>
            <p:cNvPr id="11" name="正方形/長方形 10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7" name="直線コネクタ 46"/>
          <p:cNvCxnSpPr/>
          <p:nvPr/>
        </p:nvCxnSpPr>
        <p:spPr bwMode="auto">
          <a:xfrm>
            <a:off x="1187624" y="2737503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正方形/長方形 8"/>
          <p:cNvSpPr/>
          <p:nvPr/>
        </p:nvSpPr>
        <p:spPr bwMode="auto">
          <a:xfrm>
            <a:off x="611560" y="2564903"/>
            <a:ext cx="72008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2123728" y="3284984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Reflector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1" name="図形グループ 50"/>
          <p:cNvGrpSpPr/>
          <p:nvPr/>
        </p:nvGrpSpPr>
        <p:grpSpPr>
          <a:xfrm>
            <a:off x="3275856" y="2564903"/>
            <a:ext cx="310287" cy="329732"/>
            <a:chOff x="5261139" y="876937"/>
            <a:chExt cx="1965368" cy="1975628"/>
          </a:xfrm>
        </p:grpSpPr>
        <p:sp>
          <p:nvSpPr>
            <p:cNvPr id="52" name="正方形/長方形 51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円/楕円 58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7" name="正方形/長方形 86"/>
          <p:cNvSpPr/>
          <p:nvPr/>
        </p:nvSpPr>
        <p:spPr bwMode="auto">
          <a:xfrm>
            <a:off x="3923928" y="2564903"/>
            <a:ext cx="72008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0" name="直線矢印コネクタ 89"/>
          <p:cNvCxnSpPr>
            <a:stCxn id="11" idx="3"/>
            <a:endCxn id="52" idx="1"/>
          </p:cNvCxnSpPr>
          <p:nvPr/>
        </p:nvCxnSpPr>
        <p:spPr bwMode="auto">
          <a:xfrm>
            <a:off x="1929959" y="2729769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92" name="直線矢印コネクタ 91"/>
          <p:cNvCxnSpPr>
            <a:stCxn id="48" idx="0"/>
          </p:cNvCxnSpPr>
          <p:nvPr/>
        </p:nvCxnSpPr>
        <p:spPr bwMode="auto">
          <a:xfrm flipH="1" flipV="1">
            <a:off x="1929959" y="2832086"/>
            <a:ext cx="697825" cy="452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4" name="直線矢印コネクタ 93"/>
          <p:cNvCxnSpPr>
            <a:stCxn id="48" idx="0"/>
          </p:cNvCxnSpPr>
          <p:nvPr/>
        </p:nvCxnSpPr>
        <p:spPr bwMode="auto">
          <a:xfrm flipV="1">
            <a:off x="2627784" y="2832086"/>
            <a:ext cx="648072" cy="4528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0" name="正方形/長方形 99"/>
          <p:cNvSpPr/>
          <p:nvPr/>
        </p:nvSpPr>
        <p:spPr bwMode="auto">
          <a:xfrm rot="16200000">
            <a:off x="2231740" y="2528900"/>
            <a:ext cx="79208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Blocke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44" name="テキスト ボックス 10243"/>
          <p:cNvSpPr txBox="1"/>
          <p:nvPr/>
        </p:nvSpPr>
        <p:spPr>
          <a:xfrm>
            <a:off x="5148064" y="234888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800" dirty="0">
                <a:solidFill>
                  <a:srgbClr val="000000"/>
                </a:solidFill>
              </a:rPr>
              <a:t>R</a:t>
            </a:r>
            <a:r>
              <a:rPr lang="en-US" altLang="ja-JP" sz="1800" dirty="0" smtClean="0">
                <a:solidFill>
                  <a:srgbClr val="000000"/>
                </a:solidFill>
              </a:rPr>
              <a:t>eflected path compensates blocked LOS path.</a:t>
            </a:r>
            <a:r>
              <a:rPr lang="ja-JP" altLang="ja-JP" sz="1800" dirty="0" smtClean="0">
                <a:solidFill>
                  <a:srgbClr val="000000"/>
                </a:solidFill>
              </a:rPr>
              <a:t>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102" name="直線コネクタ 101"/>
          <p:cNvCxnSpPr/>
          <p:nvPr/>
        </p:nvCxnSpPr>
        <p:spPr bwMode="auto">
          <a:xfrm>
            <a:off x="3563888" y="4814880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直線コネクタ 102"/>
          <p:cNvCxnSpPr/>
          <p:nvPr/>
        </p:nvCxnSpPr>
        <p:spPr bwMode="auto">
          <a:xfrm>
            <a:off x="3563888" y="5484664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4" name="図形グループ 103"/>
          <p:cNvGrpSpPr/>
          <p:nvPr/>
        </p:nvGrpSpPr>
        <p:grpSpPr>
          <a:xfrm>
            <a:off x="1619672" y="4653136"/>
            <a:ext cx="310287" cy="329732"/>
            <a:chOff x="5261139" y="876937"/>
            <a:chExt cx="1965368" cy="1975628"/>
          </a:xfrm>
        </p:grpSpPr>
        <p:sp>
          <p:nvSpPr>
            <p:cNvPr id="105" name="正方形/長方形 104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円/楕円 109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円/楕円 110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円/楕円 116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円/楕円 117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円/楕円 118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円/楕円 119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円/楕円 120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2" name="図形グループ 121"/>
          <p:cNvGrpSpPr/>
          <p:nvPr/>
        </p:nvGrpSpPr>
        <p:grpSpPr>
          <a:xfrm>
            <a:off x="1619672" y="5331516"/>
            <a:ext cx="310287" cy="329732"/>
            <a:chOff x="5261139" y="876937"/>
            <a:chExt cx="1965368" cy="1975628"/>
          </a:xfrm>
        </p:grpSpPr>
        <p:sp>
          <p:nvSpPr>
            <p:cNvPr id="123" name="正方形/長方形 122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円/楕円 123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円/楕円 124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円/楕円 125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円/楕円 126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円/楕円 127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円/楕円 128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円/楕円 129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円/楕円 130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円/楕円 131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円/楕円 132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円/楕円 134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円/楕円 135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136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円/楕円 137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40" name="直線コネクタ 139"/>
          <p:cNvCxnSpPr/>
          <p:nvPr/>
        </p:nvCxnSpPr>
        <p:spPr bwMode="auto">
          <a:xfrm>
            <a:off x="1187624" y="4825736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直線コネクタ 140"/>
          <p:cNvCxnSpPr/>
          <p:nvPr/>
        </p:nvCxnSpPr>
        <p:spPr bwMode="auto">
          <a:xfrm>
            <a:off x="1187624" y="5495520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正方形/長方形 141"/>
          <p:cNvSpPr/>
          <p:nvPr/>
        </p:nvSpPr>
        <p:spPr bwMode="auto">
          <a:xfrm>
            <a:off x="611560" y="4653136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44" name="図形グループ 143"/>
          <p:cNvGrpSpPr/>
          <p:nvPr/>
        </p:nvGrpSpPr>
        <p:grpSpPr>
          <a:xfrm>
            <a:off x="3275856" y="4653136"/>
            <a:ext cx="310287" cy="329732"/>
            <a:chOff x="5261139" y="876937"/>
            <a:chExt cx="1965368" cy="1975628"/>
          </a:xfrm>
        </p:grpSpPr>
        <p:sp>
          <p:nvSpPr>
            <p:cNvPr id="145" name="正方形/長方形 144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円/楕円 145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円/楕円 147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円/楕円 148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円/楕円 149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円/楕円 151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円/楕円 152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円/楕円 157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円/楕円 158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円/楕円 159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円/楕円 160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2" name="図形グループ 161"/>
          <p:cNvGrpSpPr/>
          <p:nvPr/>
        </p:nvGrpSpPr>
        <p:grpSpPr>
          <a:xfrm>
            <a:off x="3275856" y="5331516"/>
            <a:ext cx="310287" cy="329732"/>
            <a:chOff x="5261139" y="876937"/>
            <a:chExt cx="1965368" cy="1975628"/>
          </a:xfrm>
        </p:grpSpPr>
        <p:sp>
          <p:nvSpPr>
            <p:cNvPr id="163" name="正方形/長方形 162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円/楕円 163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円/楕円 164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円/楕円 166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円/楕円 167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円/楕円 171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円/楕円 172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円/楕円 174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円/楕円 177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円/楕円 178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0" name="正方形/長方形 179"/>
          <p:cNvSpPr/>
          <p:nvPr/>
        </p:nvSpPr>
        <p:spPr bwMode="auto">
          <a:xfrm>
            <a:off x="3923928" y="4653136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1" name="直線矢印コネクタ 180"/>
          <p:cNvCxnSpPr>
            <a:stCxn id="105" idx="3"/>
            <a:endCxn id="145" idx="1"/>
          </p:cNvCxnSpPr>
          <p:nvPr/>
        </p:nvCxnSpPr>
        <p:spPr bwMode="auto">
          <a:xfrm>
            <a:off x="1929959" y="4818002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85" name="直線矢印コネクタ 184"/>
          <p:cNvCxnSpPr>
            <a:stCxn id="123" idx="3"/>
            <a:endCxn id="163" idx="1"/>
          </p:cNvCxnSpPr>
          <p:nvPr/>
        </p:nvCxnSpPr>
        <p:spPr bwMode="auto">
          <a:xfrm>
            <a:off x="1929959" y="5496382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84" name="正方形/長方形 183"/>
          <p:cNvSpPr/>
          <p:nvPr/>
        </p:nvSpPr>
        <p:spPr bwMode="auto">
          <a:xfrm rot="16200000">
            <a:off x="2087724" y="5049180"/>
            <a:ext cx="1080120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Blocke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5148064" y="4221088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Any reflected path would compensate data communication even in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case that all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LOS paths with multi-Array are blocked.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544" y="1772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Single array case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467544" y="37170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l"/>
            </a:pPr>
            <a:r>
              <a:rPr kumimoji="1" lang="en-US" altLang="ja-JP" sz="1800" dirty="0" smtClean="0">
                <a:solidFill>
                  <a:schemeClr val="tx1"/>
                </a:solidFill>
              </a:rPr>
              <a:t>Multi array case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6" name="正方形/長方形 185"/>
          <p:cNvSpPr/>
          <p:nvPr/>
        </p:nvSpPr>
        <p:spPr bwMode="auto">
          <a:xfrm>
            <a:off x="2123728" y="6093296"/>
            <a:ext cx="1008112" cy="288032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Reflector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9" name="直線矢印コネクタ 188"/>
          <p:cNvCxnSpPr>
            <a:stCxn id="186" idx="0"/>
          </p:cNvCxnSpPr>
          <p:nvPr/>
        </p:nvCxnSpPr>
        <p:spPr bwMode="auto">
          <a:xfrm flipH="1" flipV="1">
            <a:off x="1929960" y="5589240"/>
            <a:ext cx="697824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3" name="直線矢印コネクタ 192"/>
          <p:cNvCxnSpPr>
            <a:stCxn id="186" idx="0"/>
          </p:cNvCxnSpPr>
          <p:nvPr/>
        </p:nvCxnSpPr>
        <p:spPr bwMode="auto">
          <a:xfrm flipV="1">
            <a:off x="2627784" y="5589240"/>
            <a:ext cx="648072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899592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3563888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899592" y="41397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3563888" y="41397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0662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Proposal #1</a:t>
            </a:r>
            <a:br>
              <a:rPr lang="en-US" altLang="ja-JP" dirty="0" smtClean="0"/>
            </a:br>
            <a:r>
              <a:rPr lang="en-US" altLang="ja-JP" dirty="0" smtClean="0"/>
              <a:t>Remote</a:t>
            </a:r>
            <a:r>
              <a:rPr lang="ja-JP" altLang="en-US" dirty="0" smtClean="0"/>
              <a:t> </a:t>
            </a:r>
            <a:r>
              <a:rPr lang="en-US" altLang="ja-JP" dirty="0" smtClean="0"/>
              <a:t>RF</a:t>
            </a:r>
            <a:r>
              <a:rPr lang="ja-JP" altLang="en-US" dirty="0" smtClean="0"/>
              <a:t> </a:t>
            </a:r>
            <a:r>
              <a:rPr lang="en-US" altLang="ja-JP" dirty="0" smtClean="0"/>
              <a:t>Head</a:t>
            </a:r>
            <a:r>
              <a:rPr lang="ja-JP" altLang="ja-JP" dirty="0"/>
              <a:t> </a:t>
            </a:r>
            <a:r>
              <a:rPr lang="en-US" altLang="ja-JP" dirty="0" smtClean="0"/>
              <a:t>(RRH)</a:t>
            </a:r>
            <a:endParaRPr lang="en-US" dirty="0"/>
          </a:p>
        </p:txBody>
      </p:sp>
      <p:grpSp>
        <p:nvGrpSpPr>
          <p:cNvPr id="7" name="図形グループ 6"/>
          <p:cNvGrpSpPr/>
          <p:nvPr/>
        </p:nvGrpSpPr>
        <p:grpSpPr>
          <a:xfrm>
            <a:off x="1763688" y="4283804"/>
            <a:ext cx="310287" cy="329732"/>
            <a:chOff x="5261139" y="876937"/>
            <a:chExt cx="1965368" cy="1975628"/>
          </a:xfrm>
        </p:grpSpPr>
        <p:sp>
          <p:nvSpPr>
            <p:cNvPr id="8" name="正方形/長方形 7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図形グループ 24"/>
          <p:cNvGrpSpPr/>
          <p:nvPr/>
        </p:nvGrpSpPr>
        <p:grpSpPr>
          <a:xfrm>
            <a:off x="1763688" y="5723964"/>
            <a:ext cx="310287" cy="329732"/>
            <a:chOff x="5261139" y="876937"/>
            <a:chExt cx="1965368" cy="1975628"/>
          </a:xfrm>
        </p:grpSpPr>
        <p:sp>
          <p:nvSpPr>
            <p:cNvPr id="26" name="正方形/長方形 25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3" name="直線コネクタ 42"/>
          <p:cNvCxnSpPr/>
          <p:nvPr/>
        </p:nvCxnSpPr>
        <p:spPr bwMode="auto">
          <a:xfrm>
            <a:off x="1331640" y="4456404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正方形/長方形 44"/>
          <p:cNvSpPr/>
          <p:nvPr/>
        </p:nvSpPr>
        <p:spPr bwMode="auto">
          <a:xfrm>
            <a:off x="755576" y="4283804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>
            <a:off x="1475656" y="5147900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>
            <a:off x="1619672" y="5867980"/>
            <a:ext cx="14401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>
            <a:off x="1619672" y="5147900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1547664" y="60840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RRH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56" name="直線コネクタ 55"/>
          <p:cNvCxnSpPr/>
          <p:nvPr/>
        </p:nvCxnSpPr>
        <p:spPr bwMode="auto">
          <a:xfrm>
            <a:off x="3707904" y="4445548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>
            <a:off x="3707904" y="5115332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8" name="図形グループ 57"/>
          <p:cNvGrpSpPr/>
          <p:nvPr/>
        </p:nvGrpSpPr>
        <p:grpSpPr>
          <a:xfrm>
            <a:off x="3419872" y="4283804"/>
            <a:ext cx="310287" cy="329732"/>
            <a:chOff x="5261139" y="876937"/>
            <a:chExt cx="1965368" cy="1975628"/>
          </a:xfrm>
        </p:grpSpPr>
        <p:sp>
          <p:nvSpPr>
            <p:cNvPr id="59" name="正方形/長方形 58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円/楕円 59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図形グループ 75"/>
          <p:cNvGrpSpPr/>
          <p:nvPr/>
        </p:nvGrpSpPr>
        <p:grpSpPr>
          <a:xfrm>
            <a:off x="3419872" y="4962184"/>
            <a:ext cx="310287" cy="329732"/>
            <a:chOff x="5261139" y="876937"/>
            <a:chExt cx="1965368" cy="1975628"/>
          </a:xfrm>
        </p:grpSpPr>
        <p:sp>
          <p:nvSpPr>
            <p:cNvPr id="77" name="正方形/長方形 76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84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85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円/楕円 92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4" name="正方形/長方形 93"/>
          <p:cNvSpPr/>
          <p:nvPr/>
        </p:nvSpPr>
        <p:spPr bwMode="auto">
          <a:xfrm>
            <a:off x="4067944" y="4283804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6" name="直線矢印コネクタ 95"/>
          <p:cNvCxnSpPr>
            <a:stCxn id="8" idx="3"/>
            <a:endCxn id="59" idx="1"/>
          </p:cNvCxnSpPr>
          <p:nvPr/>
        </p:nvCxnSpPr>
        <p:spPr bwMode="auto">
          <a:xfrm>
            <a:off x="2073975" y="4448670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99" name="直線矢印コネクタ 98"/>
          <p:cNvCxnSpPr>
            <a:stCxn id="26" idx="3"/>
            <a:endCxn id="77" idx="1"/>
          </p:cNvCxnSpPr>
          <p:nvPr/>
        </p:nvCxnSpPr>
        <p:spPr bwMode="auto">
          <a:xfrm flipV="1">
            <a:off x="2073975" y="5127050"/>
            <a:ext cx="1345897" cy="7617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95" name="正方形/長方形 94"/>
          <p:cNvSpPr/>
          <p:nvPr/>
        </p:nvSpPr>
        <p:spPr bwMode="auto">
          <a:xfrm rot="16200000">
            <a:off x="2195737" y="4643844"/>
            <a:ext cx="1008111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Blocke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292080" y="4077072"/>
            <a:ext cx="3528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RRH may be a solution for this issue.</a:t>
            </a:r>
          </a:p>
          <a:p>
            <a:endParaRPr kumimoji="1" lang="en-US" altLang="ja-JP" dirty="0">
              <a:solidFill>
                <a:srgbClr val="000000"/>
              </a:solidFill>
            </a:endParaRPr>
          </a:p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Spatially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bigger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path diversity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 by RRH will moderate blocking issue.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grpSp>
        <p:nvGrpSpPr>
          <p:cNvPr id="97" name="図形グループ 96"/>
          <p:cNvGrpSpPr/>
          <p:nvPr/>
        </p:nvGrpSpPr>
        <p:grpSpPr>
          <a:xfrm>
            <a:off x="1763688" y="2348880"/>
            <a:ext cx="310287" cy="329732"/>
            <a:chOff x="5261139" y="876937"/>
            <a:chExt cx="1965368" cy="1975628"/>
          </a:xfrm>
        </p:grpSpPr>
        <p:sp>
          <p:nvSpPr>
            <p:cNvPr id="98" name="正方形/長方形 97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円/楕円 101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円/楕円 103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円/楕円 104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円/楕円 105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円/楕円 106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円/楕円 108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円/楕円 109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円/楕円 110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円/楕円 115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17" name="直線コネクタ 116"/>
          <p:cNvCxnSpPr/>
          <p:nvPr/>
        </p:nvCxnSpPr>
        <p:spPr bwMode="auto">
          <a:xfrm>
            <a:off x="1331640" y="2521480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直線コネクタ 118"/>
          <p:cNvCxnSpPr/>
          <p:nvPr/>
        </p:nvCxnSpPr>
        <p:spPr bwMode="auto">
          <a:xfrm>
            <a:off x="1403648" y="3176616"/>
            <a:ext cx="3600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直線コネクタ 119"/>
          <p:cNvCxnSpPr/>
          <p:nvPr/>
        </p:nvCxnSpPr>
        <p:spPr bwMode="auto">
          <a:xfrm>
            <a:off x="3707904" y="2510624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直線コネクタ 120"/>
          <p:cNvCxnSpPr/>
          <p:nvPr/>
        </p:nvCxnSpPr>
        <p:spPr bwMode="auto">
          <a:xfrm>
            <a:off x="3707904" y="3180408"/>
            <a:ext cx="4320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2" name="図形グループ 121"/>
          <p:cNvGrpSpPr/>
          <p:nvPr/>
        </p:nvGrpSpPr>
        <p:grpSpPr>
          <a:xfrm>
            <a:off x="3419872" y="2348880"/>
            <a:ext cx="310287" cy="329732"/>
            <a:chOff x="5261139" y="876937"/>
            <a:chExt cx="1965368" cy="1975628"/>
          </a:xfrm>
        </p:grpSpPr>
        <p:sp>
          <p:nvSpPr>
            <p:cNvPr id="123" name="正方形/長方形 122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円/楕円 123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円/楕円 124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円/楕円 125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円/楕円 126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円/楕円 127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円/楕円 128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円/楕円 129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円/楕円 130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円/楕円 131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円/楕円 132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円/楕円 133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円/楕円 134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円/楕円 135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円/楕円 136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円/楕円 137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0" name="図形グループ 139"/>
          <p:cNvGrpSpPr/>
          <p:nvPr/>
        </p:nvGrpSpPr>
        <p:grpSpPr>
          <a:xfrm>
            <a:off x="3419872" y="3027260"/>
            <a:ext cx="310287" cy="329732"/>
            <a:chOff x="5261139" y="876937"/>
            <a:chExt cx="1965368" cy="1975628"/>
          </a:xfrm>
        </p:grpSpPr>
        <p:sp>
          <p:nvSpPr>
            <p:cNvPr id="141" name="正方形/長方形 140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円/楕円 141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円/楕円 142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円/楕円 143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円/楕円 144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円/楕円 145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円/楕円 147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円/楕円 148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円/楕円 149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円/楕円 150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円/楕円 151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円/楕円 152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円/楕円 155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円/楕円 156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8" name="正方形/長方形 157"/>
          <p:cNvSpPr/>
          <p:nvPr/>
        </p:nvSpPr>
        <p:spPr bwMode="auto">
          <a:xfrm>
            <a:off x="4067944" y="2348880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9" name="直線矢印コネクタ 158"/>
          <p:cNvCxnSpPr>
            <a:stCxn id="98" idx="3"/>
            <a:endCxn id="123" idx="1"/>
          </p:cNvCxnSpPr>
          <p:nvPr/>
        </p:nvCxnSpPr>
        <p:spPr bwMode="auto">
          <a:xfrm>
            <a:off x="2073975" y="2513746"/>
            <a:ext cx="13458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grpSp>
        <p:nvGrpSpPr>
          <p:cNvPr id="161" name="図形グループ 160"/>
          <p:cNvGrpSpPr/>
          <p:nvPr/>
        </p:nvGrpSpPr>
        <p:grpSpPr>
          <a:xfrm>
            <a:off x="1763688" y="3017802"/>
            <a:ext cx="310287" cy="329732"/>
            <a:chOff x="5261139" y="876937"/>
            <a:chExt cx="1965368" cy="1975628"/>
          </a:xfrm>
        </p:grpSpPr>
        <p:sp>
          <p:nvSpPr>
            <p:cNvPr id="162" name="正方形/長方形 161"/>
            <p:cNvSpPr/>
            <p:nvPr/>
          </p:nvSpPr>
          <p:spPr>
            <a:xfrm>
              <a:off x="5261139" y="876937"/>
              <a:ext cx="1965368" cy="197562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円/楕円 162"/>
            <p:cNvSpPr/>
            <p:nvPr/>
          </p:nvSpPr>
          <p:spPr>
            <a:xfrm>
              <a:off x="5454610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円/楕円 163"/>
            <p:cNvSpPr/>
            <p:nvPr/>
          </p:nvSpPr>
          <p:spPr>
            <a:xfrm>
              <a:off x="5899463" y="106198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円/楕円 164"/>
            <p:cNvSpPr/>
            <p:nvPr/>
          </p:nvSpPr>
          <p:spPr>
            <a:xfrm>
              <a:off x="6342763" y="106077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円/楕円 165"/>
            <p:cNvSpPr/>
            <p:nvPr/>
          </p:nvSpPr>
          <p:spPr>
            <a:xfrm>
              <a:off x="6766075" y="106822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円/楕円 166"/>
            <p:cNvSpPr/>
            <p:nvPr/>
          </p:nvSpPr>
          <p:spPr>
            <a:xfrm>
              <a:off x="5454610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円/楕円 167"/>
            <p:cNvSpPr/>
            <p:nvPr/>
          </p:nvSpPr>
          <p:spPr>
            <a:xfrm>
              <a:off x="5899463" y="151173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円/楕円 168"/>
            <p:cNvSpPr/>
            <p:nvPr/>
          </p:nvSpPr>
          <p:spPr>
            <a:xfrm>
              <a:off x="6342763" y="151053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円/楕円 169"/>
            <p:cNvSpPr/>
            <p:nvPr/>
          </p:nvSpPr>
          <p:spPr>
            <a:xfrm>
              <a:off x="6766075" y="1517977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円/楕円 170"/>
            <p:cNvSpPr/>
            <p:nvPr/>
          </p:nvSpPr>
          <p:spPr>
            <a:xfrm>
              <a:off x="5454610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円/楕円 171"/>
            <p:cNvSpPr/>
            <p:nvPr/>
          </p:nvSpPr>
          <p:spPr>
            <a:xfrm>
              <a:off x="5899463" y="1930042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円/楕円 172"/>
            <p:cNvSpPr/>
            <p:nvPr/>
          </p:nvSpPr>
          <p:spPr>
            <a:xfrm>
              <a:off x="6342763" y="1928839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円/楕円 173"/>
            <p:cNvSpPr/>
            <p:nvPr/>
          </p:nvSpPr>
          <p:spPr>
            <a:xfrm>
              <a:off x="6766075" y="1936285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円/楕円 174"/>
            <p:cNvSpPr/>
            <p:nvPr/>
          </p:nvSpPr>
          <p:spPr>
            <a:xfrm>
              <a:off x="5454610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円/楕円 175"/>
            <p:cNvSpPr/>
            <p:nvPr/>
          </p:nvSpPr>
          <p:spPr>
            <a:xfrm>
              <a:off x="5899463" y="2373551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円/楕円 176"/>
            <p:cNvSpPr/>
            <p:nvPr/>
          </p:nvSpPr>
          <p:spPr>
            <a:xfrm>
              <a:off x="6342763" y="2372348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円/楕円 177"/>
            <p:cNvSpPr/>
            <p:nvPr/>
          </p:nvSpPr>
          <p:spPr>
            <a:xfrm>
              <a:off x="6766075" y="2379794"/>
              <a:ext cx="260832" cy="289907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8" name="正方形/長方形 117"/>
          <p:cNvSpPr/>
          <p:nvPr/>
        </p:nvSpPr>
        <p:spPr bwMode="auto">
          <a:xfrm>
            <a:off x="755576" y="2348880"/>
            <a:ext cx="720080" cy="100811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9" name="直線矢印コネクタ 178"/>
          <p:cNvCxnSpPr>
            <a:stCxn id="162" idx="3"/>
            <a:endCxn id="141" idx="1"/>
          </p:cNvCxnSpPr>
          <p:nvPr/>
        </p:nvCxnSpPr>
        <p:spPr bwMode="auto">
          <a:xfrm>
            <a:off x="2073975" y="3182668"/>
            <a:ext cx="1345897" cy="94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60" name="正方形/長方形 159"/>
          <p:cNvSpPr/>
          <p:nvPr/>
        </p:nvSpPr>
        <p:spPr bwMode="auto">
          <a:xfrm rot="16200000">
            <a:off x="2195737" y="2708920"/>
            <a:ext cx="1008111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Blocke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5148064" y="220486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It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will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not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be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compensated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even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in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multi-array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case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when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there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is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no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endParaRPr kumimoji="1" lang="en-US" altLang="ja-JP" sz="1800" dirty="0" smtClean="0">
              <a:solidFill>
                <a:srgbClr val="000000"/>
              </a:solidFill>
            </a:endParaRP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effective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reflected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path.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899592" y="186567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82" name="テキスト ボックス 181"/>
          <p:cNvSpPr txBox="1"/>
          <p:nvPr/>
        </p:nvSpPr>
        <p:spPr>
          <a:xfrm>
            <a:off x="3563888" y="186567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899592" y="37797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3563888" y="37797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040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Fast Session Transfer</a:t>
            </a:r>
            <a:br>
              <a:rPr lang="en-US" altLang="ja-JP" dirty="0" smtClean="0"/>
            </a:br>
            <a:r>
              <a:rPr lang="en-US" altLang="ja-JP" dirty="0" smtClean="0"/>
              <a:t>(FST)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818182" y="2572916"/>
            <a:ext cx="3967163" cy="669925"/>
          </a:xfrm>
          <a:prstGeom prst="rect">
            <a:avLst/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FST virtual MAC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Virtual MAC addr: MAC_virtual1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Rectangle 6"/>
          <p:cNvSpPr>
            <a:spLocks noChangeArrowheads="1"/>
          </p:cNvSpPr>
          <p:nvPr/>
        </p:nvSpPr>
        <p:spPr bwMode="auto">
          <a:xfrm>
            <a:off x="3740770" y="3241253"/>
            <a:ext cx="1042987" cy="3381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 60</a:t>
            </a:r>
          </a:p>
        </p:txBody>
      </p:sp>
      <p:sp>
        <p:nvSpPr>
          <p:cNvPr id="117" name="Rectangle 7"/>
          <p:cNvSpPr>
            <a:spLocks noChangeArrowheads="1"/>
          </p:cNvSpPr>
          <p:nvPr/>
        </p:nvSpPr>
        <p:spPr bwMode="auto">
          <a:xfrm>
            <a:off x="830882" y="3246016"/>
            <a:ext cx="1085850" cy="3492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 5</a:t>
            </a:r>
          </a:p>
        </p:txBody>
      </p:sp>
      <p:sp>
        <p:nvSpPr>
          <p:cNvPr id="118" name="Rectangle 8"/>
          <p:cNvSpPr>
            <a:spLocks noChangeArrowheads="1"/>
          </p:cNvSpPr>
          <p:nvPr/>
        </p:nvSpPr>
        <p:spPr bwMode="auto">
          <a:xfrm>
            <a:off x="830882" y="3592091"/>
            <a:ext cx="1084263" cy="2651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PHY 5</a:t>
            </a:r>
          </a:p>
        </p:txBody>
      </p:sp>
      <p:sp>
        <p:nvSpPr>
          <p:cNvPr id="119" name="Rectangle 9"/>
          <p:cNvSpPr>
            <a:spLocks noChangeArrowheads="1"/>
          </p:cNvSpPr>
          <p:nvPr/>
        </p:nvSpPr>
        <p:spPr bwMode="auto">
          <a:xfrm>
            <a:off x="3742357" y="3579391"/>
            <a:ext cx="1041400" cy="266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PHY 60</a:t>
            </a:r>
          </a:p>
        </p:txBody>
      </p:sp>
      <p:sp>
        <p:nvSpPr>
          <p:cNvPr id="120" name="Rectangle 10"/>
          <p:cNvSpPr>
            <a:spLocks noChangeArrowheads="1"/>
          </p:cNvSpPr>
          <p:nvPr/>
        </p:nvSpPr>
        <p:spPr bwMode="auto">
          <a:xfrm>
            <a:off x="2966070" y="4644603"/>
            <a:ext cx="2025650" cy="266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PHY 60</a:t>
            </a:r>
          </a:p>
        </p:txBody>
      </p:sp>
      <p:sp>
        <p:nvSpPr>
          <p:cNvPr id="121" name="Rectangle 11"/>
          <p:cNvSpPr>
            <a:spLocks noChangeArrowheads="1"/>
          </p:cNvSpPr>
          <p:nvPr/>
        </p:nvSpPr>
        <p:spPr bwMode="auto">
          <a:xfrm>
            <a:off x="589582" y="4622378"/>
            <a:ext cx="2025650" cy="266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PHY 5</a:t>
            </a:r>
          </a:p>
        </p:txBody>
      </p:sp>
      <p:sp>
        <p:nvSpPr>
          <p:cNvPr id="122" name="Rectangle 12"/>
          <p:cNvSpPr>
            <a:spLocks noChangeArrowheads="1"/>
          </p:cNvSpPr>
          <p:nvPr/>
        </p:nvSpPr>
        <p:spPr bwMode="auto">
          <a:xfrm>
            <a:off x="589582" y="4887491"/>
            <a:ext cx="2025650" cy="525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 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</a:rPr>
              <a:t>Physical MAC addr: MAC1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0" cap="none" spc="0" normalizeH="0" baseline="0" noProof="0" smtClean="0">
              <a:ln>
                <a:noFill/>
              </a:ln>
              <a:solidFill>
                <a:srgbClr val="777777"/>
              </a:solidFill>
              <a:effectLst/>
              <a:uLnTx/>
              <a:uFillTx/>
            </a:endParaRPr>
          </a:p>
        </p:txBody>
      </p:sp>
      <p:sp>
        <p:nvSpPr>
          <p:cNvPr id="123" name="Rectangle 13"/>
          <p:cNvSpPr>
            <a:spLocks noChangeArrowheads="1"/>
          </p:cNvSpPr>
          <p:nvPr/>
        </p:nvSpPr>
        <p:spPr bwMode="auto">
          <a:xfrm>
            <a:off x="2956545" y="4911303"/>
            <a:ext cx="2039937" cy="504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MAC 60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</a:rPr>
              <a:t>Physical MAC addr: MAC2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0" cap="none" spc="0" normalizeH="0" baseline="0" noProof="0" smtClean="0">
              <a:ln>
                <a:noFill/>
              </a:ln>
              <a:solidFill>
                <a:srgbClr val="777777"/>
              </a:solidFill>
              <a:effectLst/>
              <a:uLnTx/>
              <a:uFillTx/>
            </a:endParaRPr>
          </a:p>
        </p:txBody>
      </p:sp>
      <p:sp>
        <p:nvSpPr>
          <p:cNvPr id="124" name="Rectangle 14"/>
          <p:cNvSpPr>
            <a:spLocks noChangeArrowheads="1"/>
          </p:cNvSpPr>
          <p:nvPr/>
        </p:nvSpPr>
        <p:spPr bwMode="auto">
          <a:xfrm>
            <a:off x="589582" y="6047953"/>
            <a:ext cx="4406900" cy="320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IP</a:t>
            </a:r>
            <a:endParaRPr kumimoji="0" lang="fr-FR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5" name="Text Box 15"/>
          <p:cNvSpPr txBox="1">
            <a:spLocks noChangeArrowheads="1"/>
          </p:cNvSpPr>
          <p:nvPr/>
        </p:nvSpPr>
        <p:spPr bwMode="auto">
          <a:xfrm>
            <a:off x="1705595" y="2226841"/>
            <a:ext cx="52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AP</a:t>
            </a:r>
          </a:p>
        </p:txBody>
      </p:sp>
      <p:sp>
        <p:nvSpPr>
          <p:cNvPr id="126" name="Text Box 16"/>
          <p:cNvSpPr txBox="1">
            <a:spLocks noChangeArrowheads="1"/>
          </p:cNvSpPr>
          <p:nvPr/>
        </p:nvSpPr>
        <p:spPr bwMode="auto">
          <a:xfrm>
            <a:off x="1346101" y="6313066"/>
            <a:ext cx="1209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FST STA</a:t>
            </a:r>
          </a:p>
        </p:txBody>
      </p:sp>
      <p:sp>
        <p:nvSpPr>
          <p:cNvPr id="127" name="Rectangle 17"/>
          <p:cNvSpPr>
            <a:spLocks noChangeArrowheads="1"/>
          </p:cNvSpPr>
          <p:nvPr/>
        </p:nvSpPr>
        <p:spPr bwMode="auto">
          <a:xfrm>
            <a:off x="589582" y="5416128"/>
            <a:ext cx="4400550" cy="630238"/>
          </a:xfrm>
          <a:prstGeom prst="rect">
            <a:avLst/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FST virtual MAC		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Virtual MAC addr: MAC_virtual0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8" name="Text Box 18"/>
          <p:cNvSpPr txBox="1">
            <a:spLocks noChangeArrowheads="1"/>
          </p:cNvSpPr>
          <p:nvPr/>
        </p:nvSpPr>
        <p:spPr bwMode="auto">
          <a:xfrm>
            <a:off x="567357" y="3981028"/>
            <a:ext cx="2251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</a:rPr>
              <a:t>Association with MAC1</a:t>
            </a:r>
          </a:p>
        </p:txBody>
      </p:sp>
      <p:sp>
        <p:nvSpPr>
          <p:cNvPr id="129" name="Text Box 19"/>
          <p:cNvSpPr txBox="1">
            <a:spLocks noChangeArrowheads="1"/>
          </p:cNvSpPr>
          <p:nvPr/>
        </p:nvSpPr>
        <p:spPr bwMode="auto">
          <a:xfrm>
            <a:off x="3372470" y="3947691"/>
            <a:ext cx="2251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smtClean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</a:rPr>
              <a:t>Association with MAC2</a:t>
            </a:r>
          </a:p>
        </p:txBody>
      </p:sp>
      <p:sp>
        <p:nvSpPr>
          <p:cNvPr id="130" name="Line 20"/>
          <p:cNvSpPr>
            <a:spLocks noChangeShapeType="1"/>
          </p:cNvSpPr>
          <p:nvPr/>
        </p:nvSpPr>
        <p:spPr bwMode="auto">
          <a:xfrm flipH="1" flipV="1">
            <a:off x="1450007" y="3912766"/>
            <a:ext cx="11113" cy="612775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auto">
          <a:xfrm flipV="1">
            <a:off x="4483720" y="3881016"/>
            <a:ext cx="31750" cy="668337"/>
          </a:xfrm>
          <a:prstGeom prst="line">
            <a:avLst/>
          </a:prstGeom>
          <a:noFill/>
          <a:ln w="38100">
            <a:solidFill>
              <a:srgbClr val="96969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32" name="Group 40"/>
          <p:cNvGrpSpPr>
            <a:grpSpLocks/>
          </p:cNvGrpSpPr>
          <p:nvPr/>
        </p:nvGrpSpPr>
        <p:grpSpPr bwMode="auto">
          <a:xfrm>
            <a:off x="538783" y="1772816"/>
            <a:ext cx="2903538" cy="4616450"/>
            <a:chOff x="2506" y="897"/>
            <a:chExt cx="1829" cy="2908"/>
          </a:xfrm>
        </p:grpSpPr>
        <p:sp>
          <p:nvSpPr>
            <p:cNvPr id="133" name="Line 22"/>
            <p:cNvSpPr>
              <a:spLocks noChangeShapeType="1"/>
            </p:cNvSpPr>
            <p:nvPr/>
          </p:nvSpPr>
          <p:spPr bwMode="auto">
            <a:xfrm flipV="1">
              <a:off x="3235" y="1828"/>
              <a:ext cx="6" cy="1363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4" name="Line 23"/>
            <p:cNvSpPr>
              <a:spLocks noChangeShapeType="1"/>
            </p:cNvSpPr>
            <p:nvPr/>
          </p:nvSpPr>
          <p:spPr bwMode="auto">
            <a:xfrm flipV="1">
              <a:off x="3243" y="1750"/>
              <a:ext cx="722" cy="66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5" name="Line 24"/>
            <p:cNvSpPr>
              <a:spLocks noChangeShapeType="1"/>
            </p:cNvSpPr>
            <p:nvPr/>
          </p:nvSpPr>
          <p:spPr bwMode="auto">
            <a:xfrm flipV="1">
              <a:off x="3965" y="1210"/>
              <a:ext cx="0" cy="541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Line 25"/>
            <p:cNvSpPr>
              <a:spLocks noChangeShapeType="1"/>
            </p:cNvSpPr>
            <p:nvPr/>
          </p:nvSpPr>
          <p:spPr bwMode="auto">
            <a:xfrm rot="10800000">
              <a:off x="3238" y="3195"/>
              <a:ext cx="582" cy="71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Text Box 27"/>
            <p:cNvSpPr txBox="1">
              <a:spLocks noChangeArrowheads="1"/>
            </p:cNvSpPr>
            <p:nvPr/>
          </p:nvSpPr>
          <p:spPr bwMode="auto">
            <a:xfrm>
              <a:off x="2506" y="897"/>
              <a:ext cx="182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</a:rPr>
                <a:t>Data </a:t>
              </a:r>
              <a:r>
                <a:rPr kumimoji="0" lang="en-US" sz="1600" b="0" i="0" u="none" strike="noStrike" kern="0" cap="none" spc="0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</a:rPr>
                <a:t>transfer</a:t>
              </a:r>
              <a:r>
                <a: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</a:rPr>
                <a:t> using MAC_virtual</a:t>
              </a: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Line 28"/>
            <p:cNvSpPr>
              <a:spLocks noChangeShapeType="1"/>
            </p:cNvSpPr>
            <p:nvPr/>
          </p:nvSpPr>
          <p:spPr bwMode="auto">
            <a:xfrm>
              <a:off x="3686" y="1124"/>
              <a:ext cx="227" cy="181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Line 33"/>
            <p:cNvSpPr>
              <a:spLocks noChangeShapeType="1"/>
            </p:cNvSpPr>
            <p:nvPr/>
          </p:nvSpPr>
          <p:spPr bwMode="auto">
            <a:xfrm flipV="1">
              <a:off x="3826" y="3264"/>
              <a:ext cx="0" cy="541"/>
            </a:xfrm>
            <a:prstGeom prst="line">
              <a:avLst/>
            </a:prstGeom>
            <a:noFill/>
            <a:ln w="76200">
              <a:solidFill>
                <a:srgbClr val="FF6600">
                  <a:alpha val="60001"/>
                </a:srgbClr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0" name="Group 43"/>
          <p:cNvGrpSpPr>
            <a:grpSpLocks/>
          </p:cNvGrpSpPr>
          <p:nvPr/>
        </p:nvGrpSpPr>
        <p:grpSpPr bwMode="auto">
          <a:xfrm>
            <a:off x="2478707" y="3063453"/>
            <a:ext cx="1323975" cy="2522538"/>
            <a:chOff x="3728" y="1710"/>
            <a:chExt cx="834" cy="1589"/>
          </a:xfrm>
        </p:grpSpPr>
        <p:grpSp>
          <p:nvGrpSpPr>
            <p:cNvPr id="141" name="Group 42"/>
            <p:cNvGrpSpPr>
              <a:grpSpLocks/>
            </p:cNvGrpSpPr>
            <p:nvPr/>
          </p:nvGrpSpPr>
          <p:grpSpPr bwMode="auto">
            <a:xfrm>
              <a:off x="3728" y="1710"/>
              <a:ext cx="834" cy="1567"/>
              <a:chOff x="3728" y="1710"/>
              <a:chExt cx="834" cy="1567"/>
            </a:xfrm>
          </p:grpSpPr>
          <p:sp>
            <p:nvSpPr>
              <p:cNvPr id="143" name="Line 29"/>
              <p:cNvSpPr>
                <a:spLocks noChangeShapeType="1"/>
              </p:cNvSpPr>
              <p:nvPr/>
            </p:nvSpPr>
            <p:spPr bwMode="auto">
              <a:xfrm flipV="1">
                <a:off x="4546" y="1835"/>
                <a:ext cx="6" cy="1363"/>
              </a:xfrm>
              <a:prstGeom prst="line">
                <a:avLst/>
              </a:prstGeom>
              <a:noFill/>
              <a:ln w="76200">
                <a:solidFill>
                  <a:srgbClr val="FF6600">
                    <a:alpha val="60001"/>
                  </a:srgb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4" name="Line 30"/>
              <p:cNvSpPr>
                <a:spLocks noChangeShapeType="1"/>
              </p:cNvSpPr>
              <p:nvPr/>
            </p:nvSpPr>
            <p:spPr bwMode="auto">
              <a:xfrm>
                <a:off x="3970" y="1755"/>
                <a:ext cx="592" cy="69"/>
              </a:xfrm>
              <a:prstGeom prst="line">
                <a:avLst/>
              </a:prstGeom>
              <a:noFill/>
              <a:ln w="76200">
                <a:solidFill>
                  <a:srgbClr val="FF6600">
                    <a:alpha val="60001"/>
                  </a:srgb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5" name="Line 31"/>
              <p:cNvSpPr>
                <a:spLocks noChangeShapeType="1"/>
              </p:cNvSpPr>
              <p:nvPr/>
            </p:nvSpPr>
            <p:spPr bwMode="auto">
              <a:xfrm rot="10800000" flipV="1">
                <a:off x="3828" y="3192"/>
                <a:ext cx="718" cy="85"/>
              </a:xfrm>
              <a:prstGeom prst="line">
                <a:avLst/>
              </a:prstGeom>
              <a:noFill/>
              <a:ln w="76200">
                <a:solidFill>
                  <a:srgbClr val="FF6600">
                    <a:alpha val="60001"/>
                  </a:srgb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46" name="Group 41"/>
              <p:cNvGrpSpPr>
                <a:grpSpLocks/>
              </p:cNvGrpSpPr>
              <p:nvPr/>
            </p:nvGrpSpPr>
            <p:grpSpPr bwMode="auto">
              <a:xfrm>
                <a:off x="3728" y="1710"/>
                <a:ext cx="410" cy="508"/>
                <a:chOff x="3728" y="1710"/>
                <a:chExt cx="410" cy="508"/>
              </a:xfrm>
            </p:grpSpPr>
            <p:sp>
              <p:nvSpPr>
                <p:cNvPr id="147" name="Arc 34"/>
                <p:cNvSpPr>
                  <a:spLocks/>
                </p:cNvSpPr>
                <p:nvPr/>
              </p:nvSpPr>
              <p:spPr bwMode="auto">
                <a:xfrm rot="8184126">
                  <a:off x="3781" y="1710"/>
                  <a:ext cx="330" cy="303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4078"/>
                    <a:gd name="T2" fmla="*/ 21457 w 21600"/>
                    <a:gd name="T3" fmla="*/ 24078 h 24078"/>
                    <a:gd name="T4" fmla="*/ 0 w 21600"/>
                    <a:gd name="T5" fmla="*/ 21600 h 240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4078" fill="none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428"/>
                        <a:pt x="21552" y="23255"/>
                        <a:pt x="21457" y="24078"/>
                      </a:cubicBezTo>
                    </a:path>
                    <a:path w="21600" h="24078" stroke="0" extrusionOk="0">
                      <a:moveTo>
                        <a:pt x="0" y="-1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2428"/>
                        <a:pt x="21552" y="23255"/>
                        <a:pt x="21457" y="24078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0800">
                  <a:solidFill>
                    <a:srgbClr val="FF66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728" y="1968"/>
                  <a:ext cx="41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20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rPr>
                    <a:t>FST</a:t>
                  </a:r>
                </a:p>
              </p:txBody>
            </p:sp>
          </p:grpSp>
        </p:grpSp>
        <p:sp>
          <p:nvSpPr>
            <p:cNvPr id="142" name="Arc 38"/>
            <p:cNvSpPr>
              <a:spLocks/>
            </p:cNvSpPr>
            <p:nvPr/>
          </p:nvSpPr>
          <p:spPr bwMode="auto">
            <a:xfrm rot="-2748663">
              <a:off x="3734" y="3059"/>
              <a:ext cx="238" cy="2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4078"/>
                <a:gd name="T2" fmla="*/ 21457 w 21600"/>
                <a:gd name="T3" fmla="*/ 24078 h 24078"/>
                <a:gd name="T4" fmla="*/ 0 w 21600"/>
                <a:gd name="T5" fmla="*/ 21600 h 24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078" fill="none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28"/>
                    <a:pt x="21552" y="23255"/>
                    <a:pt x="21457" y="24078"/>
                  </a:cubicBezTo>
                </a:path>
                <a:path w="21600" h="24078" stroke="0" extrusionOk="0">
                  <a:moveTo>
                    <a:pt x="0" y="-1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428"/>
                    <a:pt x="21552" y="23255"/>
                    <a:pt x="21457" y="240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FF66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9" name="Line 44"/>
          <p:cNvSpPr>
            <a:spLocks noChangeShapeType="1"/>
          </p:cNvSpPr>
          <p:nvPr/>
        </p:nvSpPr>
        <p:spPr bwMode="auto">
          <a:xfrm flipH="1">
            <a:off x="2820020" y="2866603"/>
            <a:ext cx="1001712" cy="26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0" name="Text Box 45"/>
          <p:cNvSpPr txBox="1">
            <a:spLocks noChangeArrowheads="1"/>
          </p:cNvSpPr>
          <p:nvPr/>
        </p:nvSpPr>
        <p:spPr bwMode="auto">
          <a:xfrm>
            <a:off x="3778870" y="2642766"/>
            <a:ext cx="97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Forwarding decision</a:t>
            </a: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5508104" y="2132856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FST was defined in 11ad to compensate 60GHz unavailability due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to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blocking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or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coverage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gap/shortage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by prompt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switching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to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2.4/5GHz.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48478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Ref: [6]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6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nimBg="1"/>
      <p:bldP spid="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 bwMode="auto">
          <a:xfrm>
            <a:off x="323528" y="3356992"/>
            <a:ext cx="4176464" cy="316835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円/楕円 12"/>
          <p:cNvSpPr/>
          <p:nvPr/>
        </p:nvSpPr>
        <p:spPr bwMode="auto">
          <a:xfrm>
            <a:off x="395536" y="3573016"/>
            <a:ext cx="1800200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r>
              <a:rPr kumimoji="1" lang="en-US" altLang="ja-JP" dirty="0" smtClean="0"/>
              <a:t>Proposal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#2</a:t>
            </a:r>
            <a:br>
              <a:rPr kumimoji="1" lang="en-US" altLang="ja-JP" dirty="0" smtClean="0"/>
            </a:br>
            <a:r>
              <a:rPr kumimoji="1" lang="en-US" altLang="ja-JP" dirty="0" smtClean="0"/>
              <a:t>FST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11ay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Use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Case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雲形吹き出し 6"/>
          <p:cNvSpPr/>
          <p:nvPr/>
        </p:nvSpPr>
        <p:spPr bwMode="auto">
          <a:xfrm>
            <a:off x="395536" y="2924944"/>
            <a:ext cx="1656184" cy="432048"/>
          </a:xfrm>
          <a:prstGeom prst="cloudCallout">
            <a:avLst>
              <a:gd name="adj1" fmla="val -18478"/>
              <a:gd name="adj2" fmla="val 4893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Backhaul NW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556792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It could be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an option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for a 5GHz AP to compensate multiple 60GHz APs’ area gap to cover street,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shopping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mall,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stadium,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train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station, etc. In such case, FST will be necessary among a 5GHz and multiple-60GHz AP.</a:t>
            </a:r>
            <a:endParaRPr kumimoji="1"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115616" y="4077072"/>
            <a:ext cx="432048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11ay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2195736" y="4725144"/>
            <a:ext cx="432048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5GHz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2699792" y="3573016"/>
            <a:ext cx="1800200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3419872" y="4077072"/>
            <a:ext cx="432048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11ay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1547664" y="5157192"/>
            <a:ext cx="1800200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2267744" y="5661248"/>
            <a:ext cx="432048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11ay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AP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カギ線コネクタ 18"/>
          <p:cNvCxnSpPr>
            <a:stCxn id="7" idx="2"/>
            <a:endCxn id="11" idx="0"/>
          </p:cNvCxnSpPr>
          <p:nvPr/>
        </p:nvCxnSpPr>
        <p:spPr bwMode="auto">
          <a:xfrm>
            <a:off x="2050340" y="3140968"/>
            <a:ext cx="361420" cy="1584176"/>
          </a:xfrm>
          <a:prstGeom prst="bentConnector2">
            <a:avLst/>
          </a:prstGeom>
          <a:solidFill>
            <a:srgbClr val="00B8FF"/>
          </a:solidFill>
          <a:ln w="76200" cap="flat" cmpd="tri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2627784" y="2852936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Blue: 5GHz range</a:t>
            </a:r>
          </a:p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Gray: 60GHz range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 flipV="1">
            <a:off x="2627784" y="4293096"/>
            <a:ext cx="792088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>
            <a:off x="1547664" y="4365104"/>
            <a:ext cx="648072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>
            <a:endCxn id="17" idx="0"/>
          </p:cNvCxnSpPr>
          <p:nvPr/>
        </p:nvCxnSpPr>
        <p:spPr bwMode="auto">
          <a:xfrm>
            <a:off x="2483768" y="5085184"/>
            <a:ext cx="0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正方形/長方形 28"/>
          <p:cNvSpPr/>
          <p:nvPr/>
        </p:nvSpPr>
        <p:spPr bwMode="auto">
          <a:xfrm>
            <a:off x="5652120" y="3573016"/>
            <a:ext cx="3240360" cy="360040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ja-JP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          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virtual MAC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5652120" y="5301208"/>
            <a:ext cx="3240360" cy="360040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                     virtual MAC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5724128" y="393305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5724128" y="414908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PHY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5724128" y="5085184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5724128" y="486916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PHY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6588224" y="393305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6588224" y="414908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6588224" y="486916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6588224" y="5085184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7380312" y="393305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#2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7380312" y="414908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#2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8172400" y="393305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#3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8172400" y="414908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#3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5652120" y="5661248"/>
            <a:ext cx="324036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>
                <a:solidFill>
                  <a:srgbClr val="000000"/>
                </a:solidFill>
              </a:rPr>
              <a:t>IP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860032" y="363573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60032" y="54452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61" name="上下矢印 60"/>
          <p:cNvSpPr/>
          <p:nvPr/>
        </p:nvSpPr>
        <p:spPr bwMode="auto">
          <a:xfrm>
            <a:off x="5940152" y="4365104"/>
            <a:ext cx="216024" cy="504056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上下矢印 61"/>
          <p:cNvSpPr/>
          <p:nvPr/>
        </p:nvSpPr>
        <p:spPr bwMode="auto">
          <a:xfrm>
            <a:off x="6804248" y="4365104"/>
            <a:ext cx="216024" cy="504056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5" name="直線コネクタ 64"/>
          <p:cNvCxnSpPr/>
          <p:nvPr/>
        </p:nvCxnSpPr>
        <p:spPr bwMode="auto">
          <a:xfrm>
            <a:off x="7092280" y="3140968"/>
            <a:ext cx="0" cy="50405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直線コネクタ 65"/>
          <p:cNvCxnSpPr/>
          <p:nvPr/>
        </p:nvCxnSpPr>
        <p:spPr bwMode="auto">
          <a:xfrm>
            <a:off x="7092280" y="5517232"/>
            <a:ext cx="0" cy="79208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直線コネクタ 67"/>
          <p:cNvCxnSpPr>
            <a:endCxn id="37" idx="1"/>
          </p:cNvCxnSpPr>
          <p:nvPr/>
        </p:nvCxnSpPr>
        <p:spPr bwMode="auto">
          <a:xfrm flipH="1">
            <a:off x="6588224" y="3645024"/>
            <a:ext cx="504056" cy="39604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線コネクタ 71"/>
          <p:cNvCxnSpPr>
            <a:endCxn id="43" idx="1"/>
          </p:cNvCxnSpPr>
          <p:nvPr/>
        </p:nvCxnSpPr>
        <p:spPr bwMode="auto">
          <a:xfrm flipH="1" flipV="1">
            <a:off x="6588224" y="5193196"/>
            <a:ext cx="504056" cy="32403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直線コネクタ 74"/>
          <p:cNvCxnSpPr/>
          <p:nvPr/>
        </p:nvCxnSpPr>
        <p:spPr bwMode="auto">
          <a:xfrm>
            <a:off x="6588224" y="4005064"/>
            <a:ext cx="0" cy="115212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テキスト ボックス 77"/>
          <p:cNvSpPr txBox="1"/>
          <p:nvPr/>
        </p:nvSpPr>
        <p:spPr>
          <a:xfrm>
            <a:off x="6948264" y="436510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roaming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79" name="フリーフォーム 78"/>
          <p:cNvSpPr/>
          <p:nvPr/>
        </p:nvSpPr>
        <p:spPr>
          <a:xfrm>
            <a:off x="6968925" y="4591902"/>
            <a:ext cx="651301" cy="141479"/>
          </a:xfrm>
          <a:custGeom>
            <a:avLst/>
            <a:gdLst>
              <a:gd name="connsiteX0" fmla="*/ 0 w 651301"/>
              <a:gd name="connsiteY0" fmla="*/ 0 h 141479"/>
              <a:gd name="connsiteX1" fmla="*/ 325650 w 651301"/>
              <a:gd name="connsiteY1" fmla="*/ 141122 h 141479"/>
              <a:gd name="connsiteX2" fmla="*/ 651301 w 651301"/>
              <a:gd name="connsiteY2" fmla="*/ 43422 h 1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301" h="141479">
                <a:moveTo>
                  <a:pt x="0" y="0"/>
                </a:moveTo>
                <a:cubicBezTo>
                  <a:pt x="108550" y="66942"/>
                  <a:pt x="217100" y="133885"/>
                  <a:pt x="325650" y="141122"/>
                </a:cubicBezTo>
                <a:cubicBezTo>
                  <a:pt x="434200" y="148359"/>
                  <a:pt x="651301" y="43422"/>
                  <a:pt x="651301" y="43422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フリーフォーム 79"/>
          <p:cNvSpPr/>
          <p:nvPr/>
        </p:nvSpPr>
        <p:spPr>
          <a:xfrm>
            <a:off x="7740352" y="4581128"/>
            <a:ext cx="651301" cy="141479"/>
          </a:xfrm>
          <a:custGeom>
            <a:avLst/>
            <a:gdLst>
              <a:gd name="connsiteX0" fmla="*/ 0 w 651301"/>
              <a:gd name="connsiteY0" fmla="*/ 0 h 141479"/>
              <a:gd name="connsiteX1" fmla="*/ 325650 w 651301"/>
              <a:gd name="connsiteY1" fmla="*/ 141122 h 141479"/>
              <a:gd name="connsiteX2" fmla="*/ 651301 w 651301"/>
              <a:gd name="connsiteY2" fmla="*/ 43422 h 1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301" h="141479">
                <a:moveTo>
                  <a:pt x="0" y="0"/>
                </a:moveTo>
                <a:cubicBezTo>
                  <a:pt x="108550" y="66942"/>
                  <a:pt x="217100" y="133885"/>
                  <a:pt x="325650" y="141122"/>
                </a:cubicBezTo>
                <a:cubicBezTo>
                  <a:pt x="434200" y="148359"/>
                  <a:pt x="651301" y="43422"/>
                  <a:pt x="651301" y="43422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直線コネクタ 80"/>
          <p:cNvCxnSpPr>
            <a:endCxn id="31" idx="1"/>
          </p:cNvCxnSpPr>
          <p:nvPr/>
        </p:nvCxnSpPr>
        <p:spPr bwMode="auto">
          <a:xfrm flipH="1">
            <a:off x="5724128" y="3573016"/>
            <a:ext cx="1368152" cy="46805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直線コネクタ 83"/>
          <p:cNvCxnSpPr>
            <a:endCxn id="33" idx="1"/>
          </p:cNvCxnSpPr>
          <p:nvPr/>
        </p:nvCxnSpPr>
        <p:spPr bwMode="auto">
          <a:xfrm flipH="1" flipV="1">
            <a:off x="5724128" y="5193196"/>
            <a:ext cx="1368152" cy="32403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直線コネクタ 86"/>
          <p:cNvCxnSpPr>
            <a:stCxn id="31" idx="1"/>
          </p:cNvCxnSpPr>
          <p:nvPr/>
        </p:nvCxnSpPr>
        <p:spPr bwMode="auto">
          <a:xfrm>
            <a:off x="5724128" y="4041068"/>
            <a:ext cx="0" cy="111612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5220072" y="2679303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FST among multi-11ay link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18" name="カギ線コネクタ 17"/>
          <p:cNvCxnSpPr>
            <a:endCxn id="42" idx="3"/>
          </p:cNvCxnSpPr>
          <p:nvPr/>
        </p:nvCxnSpPr>
        <p:spPr bwMode="auto">
          <a:xfrm rot="5400000">
            <a:off x="7182290" y="4419110"/>
            <a:ext cx="612068" cy="50405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63" name="カギ線コネクタ 62"/>
          <p:cNvCxnSpPr>
            <a:stCxn id="50" idx="2"/>
            <a:endCxn id="42" idx="3"/>
          </p:cNvCxnSpPr>
          <p:nvPr/>
        </p:nvCxnSpPr>
        <p:spPr bwMode="auto">
          <a:xfrm rot="5400000">
            <a:off x="7560332" y="4041068"/>
            <a:ext cx="612068" cy="126014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6248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フリーフォーム 52"/>
          <p:cNvSpPr/>
          <p:nvPr/>
        </p:nvSpPr>
        <p:spPr>
          <a:xfrm>
            <a:off x="1761614" y="4943855"/>
            <a:ext cx="1972921" cy="1550527"/>
          </a:xfrm>
          <a:custGeom>
            <a:avLst/>
            <a:gdLst>
              <a:gd name="connsiteX0" fmla="*/ 1711993 w 1972921"/>
              <a:gd name="connsiteY0" fmla="*/ 38847 h 1550527"/>
              <a:gd name="connsiteX1" fmla="*/ 1169242 w 1972921"/>
              <a:gd name="connsiteY1" fmla="*/ 27991 h 1550527"/>
              <a:gd name="connsiteX2" fmla="*/ 767606 w 1972921"/>
              <a:gd name="connsiteY2" fmla="*/ 353658 h 1550527"/>
              <a:gd name="connsiteX3" fmla="*/ 474521 w 1972921"/>
              <a:gd name="connsiteY3" fmla="*/ 614192 h 1550527"/>
              <a:gd name="connsiteX4" fmla="*/ 40320 w 1972921"/>
              <a:gd name="connsiteY4" fmla="*/ 939858 h 1550527"/>
              <a:gd name="connsiteX5" fmla="*/ 62030 w 1972921"/>
              <a:gd name="connsiteY5" fmla="*/ 1352370 h 1550527"/>
              <a:gd name="connsiteX6" fmla="*/ 420246 w 1972921"/>
              <a:gd name="connsiteY6" fmla="*/ 1547770 h 1550527"/>
              <a:gd name="connsiteX7" fmla="*/ 973852 w 1972921"/>
              <a:gd name="connsiteY7" fmla="*/ 1439214 h 1550527"/>
              <a:gd name="connsiteX8" fmla="*/ 1494893 w 1972921"/>
              <a:gd name="connsiteY8" fmla="*/ 1070125 h 1550527"/>
              <a:gd name="connsiteX9" fmla="*/ 1809689 w 1972921"/>
              <a:gd name="connsiteY9" fmla="*/ 711892 h 1550527"/>
              <a:gd name="connsiteX10" fmla="*/ 1972514 w 1972921"/>
              <a:gd name="connsiteY10" fmla="*/ 397080 h 1550527"/>
              <a:gd name="connsiteX11" fmla="*/ 1766268 w 1972921"/>
              <a:gd name="connsiteY11" fmla="*/ 114836 h 1550527"/>
              <a:gd name="connsiteX12" fmla="*/ 1636008 w 1972921"/>
              <a:gd name="connsiteY12" fmla="*/ 17136 h 1550527"/>
              <a:gd name="connsiteX13" fmla="*/ 1603443 w 1972921"/>
              <a:gd name="connsiteY13" fmla="*/ 6280 h 155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72921" h="1550527">
                <a:moveTo>
                  <a:pt x="1711993" y="38847"/>
                </a:moveTo>
                <a:cubicBezTo>
                  <a:pt x="1519316" y="7185"/>
                  <a:pt x="1326640" y="-24477"/>
                  <a:pt x="1169242" y="27991"/>
                </a:cubicBezTo>
                <a:cubicBezTo>
                  <a:pt x="1011844" y="80459"/>
                  <a:pt x="883393" y="255958"/>
                  <a:pt x="767606" y="353658"/>
                </a:cubicBezTo>
                <a:cubicBezTo>
                  <a:pt x="651819" y="451358"/>
                  <a:pt x="595735" y="516492"/>
                  <a:pt x="474521" y="614192"/>
                </a:cubicBezTo>
                <a:cubicBezTo>
                  <a:pt x="353307" y="711892"/>
                  <a:pt x="109068" y="816828"/>
                  <a:pt x="40320" y="939858"/>
                </a:cubicBezTo>
                <a:cubicBezTo>
                  <a:pt x="-28428" y="1062888"/>
                  <a:pt x="-1291" y="1251051"/>
                  <a:pt x="62030" y="1352370"/>
                </a:cubicBezTo>
                <a:cubicBezTo>
                  <a:pt x="125351" y="1453689"/>
                  <a:pt x="268276" y="1533296"/>
                  <a:pt x="420246" y="1547770"/>
                </a:cubicBezTo>
                <a:cubicBezTo>
                  <a:pt x="572216" y="1562244"/>
                  <a:pt x="794744" y="1518821"/>
                  <a:pt x="973852" y="1439214"/>
                </a:cubicBezTo>
                <a:cubicBezTo>
                  <a:pt x="1152960" y="1359607"/>
                  <a:pt x="1355587" y="1191345"/>
                  <a:pt x="1494893" y="1070125"/>
                </a:cubicBezTo>
                <a:cubicBezTo>
                  <a:pt x="1634199" y="948905"/>
                  <a:pt x="1730086" y="824066"/>
                  <a:pt x="1809689" y="711892"/>
                </a:cubicBezTo>
                <a:cubicBezTo>
                  <a:pt x="1889292" y="599718"/>
                  <a:pt x="1979751" y="496589"/>
                  <a:pt x="1972514" y="397080"/>
                </a:cubicBezTo>
                <a:cubicBezTo>
                  <a:pt x="1965277" y="297571"/>
                  <a:pt x="1822352" y="178160"/>
                  <a:pt x="1766268" y="114836"/>
                </a:cubicBezTo>
                <a:cubicBezTo>
                  <a:pt x="1710184" y="51512"/>
                  <a:pt x="1663145" y="35229"/>
                  <a:pt x="1636008" y="17136"/>
                </a:cubicBezTo>
                <a:cubicBezTo>
                  <a:pt x="1608871" y="-957"/>
                  <a:pt x="1603443" y="6280"/>
                  <a:pt x="1603443" y="6280"/>
                </a:cubicBezTo>
              </a:path>
            </a:pathLst>
          </a:custGeom>
          <a:solidFill>
            <a:schemeClr val="accent1"/>
          </a:solidFill>
          <a:ln>
            <a:solidFill>
              <a:srgbClr val="00CC99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r>
              <a:rPr lang="ja-JP" altLang="en-US" dirty="0" smtClean="0"/>
              <a:t> </a:t>
            </a:r>
            <a:r>
              <a:rPr lang="en-US" altLang="ja-JP" dirty="0" smtClean="0"/>
              <a:t>#3</a:t>
            </a:r>
            <a:br>
              <a:rPr lang="en-US" altLang="ja-JP" dirty="0" smtClean="0"/>
            </a:br>
            <a:r>
              <a:rPr lang="en-US" altLang="ja-JP" dirty="0" smtClean="0"/>
              <a:t>Link</a:t>
            </a:r>
            <a:r>
              <a:rPr lang="ja-JP" altLang="en-US" dirty="0" smtClean="0"/>
              <a:t> </a:t>
            </a:r>
            <a:r>
              <a:rPr lang="en-US" altLang="ja-JP" dirty="0" smtClean="0"/>
              <a:t>Aggregation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27584" y="2021939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Link aggregation between 2.4/5GHz and 11ay will be a solution as one of FST.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652120" y="3933056"/>
            <a:ext cx="3240360" cy="360040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                     virtual MAC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5652120" y="5661248"/>
            <a:ext cx="3240360" cy="360040"/>
          </a:xfrm>
          <a:prstGeom prst="rect">
            <a:avLst/>
          </a:prstGeom>
          <a:solidFill>
            <a:srgbClr val="D9D9D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                     virtual MAC</a:t>
            </a:r>
            <a:endParaRPr kumimoji="0" lang="ja-JP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5724128" y="429309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5724128" y="450912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PHY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724128" y="5445224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5724128" y="522920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PHY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588224" y="429309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588224" y="450912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#1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6588224" y="522920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588224" y="5445224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380312" y="429309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#2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7380312" y="450912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#2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8172400" y="4293096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MAC</a:t>
            </a:r>
            <a:r>
              <a:rPr kumimoji="0" lang="ja-JP" alt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en-US" altLang="ja-JP" sz="1050" dirty="0" smtClean="0">
                <a:solidFill>
                  <a:srgbClr val="000000"/>
                </a:solidFill>
              </a:rPr>
              <a:t>60 #3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8172400" y="4509120"/>
            <a:ext cx="64807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 smtClean="0">
                <a:solidFill>
                  <a:srgbClr val="000000"/>
                </a:solidFill>
              </a:rPr>
              <a:t>PHY 60 #3</a:t>
            </a:r>
            <a:endParaRPr kumimoji="0" lang="ja-JP" altLang="en-US" sz="105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5652120" y="6021288"/>
            <a:ext cx="3240360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dirty="0" smtClean="0">
                <a:solidFill>
                  <a:srgbClr val="000000"/>
                </a:solidFill>
              </a:rPr>
              <a:t>IP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60032" y="39957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AP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860032" y="58052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STA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31" name="上下矢印 30"/>
          <p:cNvSpPr/>
          <p:nvPr/>
        </p:nvSpPr>
        <p:spPr bwMode="auto">
          <a:xfrm>
            <a:off x="5940152" y="4725144"/>
            <a:ext cx="216024" cy="504056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上下矢印 31"/>
          <p:cNvSpPr/>
          <p:nvPr/>
        </p:nvSpPr>
        <p:spPr bwMode="auto">
          <a:xfrm>
            <a:off x="6804248" y="4725144"/>
            <a:ext cx="216024" cy="504056"/>
          </a:xfrm>
          <a:prstGeom prst="up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7092280" y="3501008"/>
            <a:ext cx="0" cy="50405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>
            <a:off x="7092280" y="5877272"/>
            <a:ext cx="0" cy="79208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コネクタ 34"/>
          <p:cNvCxnSpPr>
            <a:endCxn id="15" idx="1"/>
          </p:cNvCxnSpPr>
          <p:nvPr/>
        </p:nvCxnSpPr>
        <p:spPr bwMode="auto">
          <a:xfrm flipH="1">
            <a:off x="6588224" y="4005064"/>
            <a:ext cx="504056" cy="39604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>
            <a:endCxn id="19" idx="1"/>
          </p:cNvCxnSpPr>
          <p:nvPr/>
        </p:nvCxnSpPr>
        <p:spPr bwMode="auto">
          <a:xfrm flipH="1" flipV="1">
            <a:off x="6588224" y="5553236"/>
            <a:ext cx="504056" cy="32403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>
            <a:endCxn id="19" idx="1"/>
          </p:cNvCxnSpPr>
          <p:nvPr/>
        </p:nvCxnSpPr>
        <p:spPr bwMode="auto">
          <a:xfrm>
            <a:off x="6588224" y="4365104"/>
            <a:ext cx="0" cy="118813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6948264" y="472514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roaming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39" name="フリーフォーム 38"/>
          <p:cNvSpPr/>
          <p:nvPr/>
        </p:nvSpPr>
        <p:spPr>
          <a:xfrm>
            <a:off x="6968925" y="4951942"/>
            <a:ext cx="651301" cy="141479"/>
          </a:xfrm>
          <a:custGeom>
            <a:avLst/>
            <a:gdLst>
              <a:gd name="connsiteX0" fmla="*/ 0 w 651301"/>
              <a:gd name="connsiteY0" fmla="*/ 0 h 141479"/>
              <a:gd name="connsiteX1" fmla="*/ 325650 w 651301"/>
              <a:gd name="connsiteY1" fmla="*/ 141122 h 141479"/>
              <a:gd name="connsiteX2" fmla="*/ 651301 w 651301"/>
              <a:gd name="connsiteY2" fmla="*/ 43422 h 1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301" h="141479">
                <a:moveTo>
                  <a:pt x="0" y="0"/>
                </a:moveTo>
                <a:cubicBezTo>
                  <a:pt x="108550" y="66942"/>
                  <a:pt x="217100" y="133885"/>
                  <a:pt x="325650" y="141122"/>
                </a:cubicBezTo>
                <a:cubicBezTo>
                  <a:pt x="434200" y="148359"/>
                  <a:pt x="651301" y="43422"/>
                  <a:pt x="651301" y="43422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フリーフォーム 39"/>
          <p:cNvSpPr/>
          <p:nvPr/>
        </p:nvSpPr>
        <p:spPr>
          <a:xfrm>
            <a:off x="7740352" y="4941168"/>
            <a:ext cx="651301" cy="141479"/>
          </a:xfrm>
          <a:custGeom>
            <a:avLst/>
            <a:gdLst>
              <a:gd name="connsiteX0" fmla="*/ 0 w 651301"/>
              <a:gd name="connsiteY0" fmla="*/ 0 h 141479"/>
              <a:gd name="connsiteX1" fmla="*/ 325650 w 651301"/>
              <a:gd name="connsiteY1" fmla="*/ 141122 h 141479"/>
              <a:gd name="connsiteX2" fmla="*/ 651301 w 651301"/>
              <a:gd name="connsiteY2" fmla="*/ 43422 h 141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301" h="141479">
                <a:moveTo>
                  <a:pt x="0" y="0"/>
                </a:moveTo>
                <a:cubicBezTo>
                  <a:pt x="108550" y="66942"/>
                  <a:pt x="217100" y="133885"/>
                  <a:pt x="325650" y="141122"/>
                </a:cubicBezTo>
                <a:cubicBezTo>
                  <a:pt x="434200" y="148359"/>
                  <a:pt x="651301" y="43422"/>
                  <a:pt x="651301" y="43422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" name="直線コネクタ 40"/>
          <p:cNvCxnSpPr>
            <a:endCxn id="10" idx="1"/>
          </p:cNvCxnSpPr>
          <p:nvPr/>
        </p:nvCxnSpPr>
        <p:spPr bwMode="auto">
          <a:xfrm flipH="1">
            <a:off x="5724128" y="3933056"/>
            <a:ext cx="1368152" cy="46805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>
            <a:endCxn id="12" idx="1"/>
          </p:cNvCxnSpPr>
          <p:nvPr/>
        </p:nvCxnSpPr>
        <p:spPr bwMode="auto">
          <a:xfrm flipH="1" flipV="1">
            <a:off x="5724128" y="5553236"/>
            <a:ext cx="1368152" cy="32403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/>
          <p:cNvCxnSpPr>
            <a:stCxn id="10" idx="1"/>
            <a:endCxn id="12" idx="1"/>
          </p:cNvCxnSpPr>
          <p:nvPr/>
        </p:nvCxnSpPr>
        <p:spPr bwMode="auto">
          <a:xfrm>
            <a:off x="5724128" y="4401108"/>
            <a:ext cx="0" cy="1152128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5220072" y="3111351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Link Aggregation in 802.11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1520" y="314096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Ref.  LTE Wi-Fi Aggregation (LWA)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195736" y="5805264"/>
            <a:ext cx="28803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95736" y="616530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UE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1115616" y="4653136"/>
            <a:ext cx="576064" cy="36004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eNB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円柱 47"/>
          <p:cNvSpPr/>
          <p:nvPr/>
        </p:nvSpPr>
        <p:spPr bwMode="auto">
          <a:xfrm rot="5400000">
            <a:off x="2303748" y="4113076"/>
            <a:ext cx="144016" cy="936104"/>
          </a:xfrm>
          <a:prstGeom prst="can">
            <a:avLst>
              <a:gd name="adj" fmla="val 58314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915816" y="4365104"/>
            <a:ext cx="576064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GW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915816" y="5157192"/>
            <a:ext cx="576064" cy="43204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rgbClr val="000000"/>
                </a:solidFill>
              </a:rPr>
              <a:t>WLAN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直線コネクタ 51"/>
          <p:cNvCxnSpPr>
            <a:stCxn id="50" idx="0"/>
            <a:endCxn id="49" idx="2"/>
          </p:cNvCxnSpPr>
          <p:nvPr/>
        </p:nvCxnSpPr>
        <p:spPr bwMode="auto">
          <a:xfrm flipV="1">
            <a:off x="3203848" y="4797152"/>
            <a:ext cx="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>
            <a:stCxn id="49" idx="1"/>
            <a:endCxn id="48" idx="1"/>
          </p:cNvCxnSpPr>
          <p:nvPr/>
        </p:nvCxnSpPr>
        <p:spPr bwMode="auto">
          <a:xfrm flipH="1">
            <a:off x="2843808" y="4581128"/>
            <a:ext cx="7200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>
            <a:stCxn id="48" idx="3"/>
            <a:endCxn id="47" idx="3"/>
          </p:cNvCxnSpPr>
          <p:nvPr/>
        </p:nvCxnSpPr>
        <p:spPr bwMode="auto">
          <a:xfrm flipH="1">
            <a:off x="1691680" y="4581128"/>
            <a:ext cx="216024" cy="2520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矢印コネクタ 57"/>
          <p:cNvCxnSpPr/>
          <p:nvPr/>
        </p:nvCxnSpPr>
        <p:spPr bwMode="auto">
          <a:xfrm>
            <a:off x="1475656" y="5085184"/>
            <a:ext cx="648072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60" name="直線矢印コネクタ 59"/>
          <p:cNvCxnSpPr>
            <a:endCxn id="50" idx="1"/>
          </p:cNvCxnSpPr>
          <p:nvPr/>
        </p:nvCxnSpPr>
        <p:spPr bwMode="auto">
          <a:xfrm flipV="1">
            <a:off x="2555776" y="5373216"/>
            <a:ext cx="36004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62" name="テキスト ボックス 61"/>
          <p:cNvSpPr txBox="1"/>
          <p:nvPr/>
        </p:nvSpPr>
        <p:spPr>
          <a:xfrm>
            <a:off x="1907704" y="414908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Tunneling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3" name="雲 62"/>
          <p:cNvSpPr/>
          <p:nvPr/>
        </p:nvSpPr>
        <p:spPr bwMode="auto">
          <a:xfrm>
            <a:off x="755576" y="3717032"/>
            <a:ext cx="1152128" cy="648072"/>
          </a:xfrm>
          <a:prstGeom prst="cloud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packet core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5" name="直線コネクタ 64"/>
          <p:cNvCxnSpPr>
            <a:stCxn id="47" idx="0"/>
            <a:endCxn id="63" idx="1"/>
          </p:cNvCxnSpPr>
          <p:nvPr/>
        </p:nvCxnSpPr>
        <p:spPr bwMode="auto">
          <a:xfrm flipH="1" flipV="1">
            <a:off x="1331640" y="4364414"/>
            <a:ext cx="72008" cy="2887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線コネクタ 66"/>
          <p:cNvCxnSpPr/>
          <p:nvPr/>
        </p:nvCxnSpPr>
        <p:spPr bwMode="auto">
          <a:xfrm>
            <a:off x="1043608" y="4149080"/>
            <a:ext cx="216024" cy="108012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0" name="直線コネクタ 69"/>
          <p:cNvCxnSpPr>
            <a:endCxn id="3" idx="1"/>
          </p:cNvCxnSpPr>
          <p:nvPr/>
        </p:nvCxnSpPr>
        <p:spPr bwMode="auto">
          <a:xfrm>
            <a:off x="1259632" y="5229200"/>
            <a:ext cx="936104" cy="756084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73" name="直線コネクタ 72"/>
          <p:cNvCxnSpPr/>
          <p:nvPr/>
        </p:nvCxnSpPr>
        <p:spPr bwMode="auto">
          <a:xfrm flipH="1">
            <a:off x="1187624" y="4437112"/>
            <a:ext cx="720080" cy="28803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1907704" y="4437112"/>
            <a:ext cx="1080120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/>
          <p:cNvCxnSpPr/>
          <p:nvPr/>
        </p:nvCxnSpPr>
        <p:spPr bwMode="auto">
          <a:xfrm flipV="1">
            <a:off x="2915816" y="4437112"/>
            <a:ext cx="0" cy="100811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直線コネクタ 82"/>
          <p:cNvCxnSpPr>
            <a:stCxn id="3" idx="3"/>
          </p:cNvCxnSpPr>
          <p:nvPr/>
        </p:nvCxnSpPr>
        <p:spPr bwMode="auto">
          <a:xfrm flipV="1">
            <a:off x="2483768" y="5517232"/>
            <a:ext cx="504056" cy="46805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66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57" name="直線コネクタ 56"/>
          <p:cNvCxnSpPr>
            <a:stCxn id="53" idx="12"/>
          </p:cNvCxnSpPr>
          <p:nvPr/>
        </p:nvCxnSpPr>
        <p:spPr bwMode="auto">
          <a:xfrm flipV="1">
            <a:off x="3397622" y="3933056"/>
            <a:ext cx="1678434" cy="1027935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 flipV="1">
            <a:off x="2699792" y="6309320"/>
            <a:ext cx="2736304" cy="720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カギ線コネクタ 54"/>
          <p:cNvCxnSpPr>
            <a:stCxn id="21" idx="2"/>
            <a:endCxn id="18" idx="3"/>
          </p:cNvCxnSpPr>
          <p:nvPr/>
        </p:nvCxnSpPr>
        <p:spPr bwMode="auto">
          <a:xfrm rot="5400000">
            <a:off x="7164288" y="4797152"/>
            <a:ext cx="612068" cy="468052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61" name="カギ線コネクタ 60"/>
          <p:cNvCxnSpPr>
            <a:stCxn id="25" idx="2"/>
            <a:endCxn id="18" idx="3"/>
          </p:cNvCxnSpPr>
          <p:nvPr/>
        </p:nvCxnSpPr>
        <p:spPr bwMode="auto">
          <a:xfrm rot="5400000">
            <a:off x="7560332" y="4401108"/>
            <a:ext cx="612068" cy="126014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9035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This contribution proposed the following three possible solutions to compensate blocking and short coverage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mobile</a:t>
            </a:r>
            <a:r>
              <a:rPr lang="ja-JP" altLang="en-US" dirty="0" smtClean="0"/>
              <a:t> </a:t>
            </a:r>
            <a:r>
              <a:rPr lang="en-US" altLang="ja-JP" dirty="0" smtClean="0"/>
              <a:t>devices: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/>
              <a:t>Remote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Head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(RRH)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/>
              <a:t>Multi-Millimeter FST (Definitive name is TBD)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/>
              <a:t>Link Aggregation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923030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1797</TotalTime>
  <Words>1177</Words>
  <Application>Microsoft Macintosh PowerPoint</Application>
  <PresentationFormat>画面に合わせる (4:3)</PresentationFormat>
  <Paragraphs>227</Paragraphs>
  <Slides>13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802.11_テンプレート</vt:lpstr>
      <vt:lpstr>文書</vt:lpstr>
      <vt:lpstr>Possible Solutions for Mobile Offloading Use Case</vt:lpstr>
      <vt:lpstr>Abstract</vt:lpstr>
      <vt:lpstr>Background</vt:lpstr>
      <vt:lpstr>Reflected Path</vt:lpstr>
      <vt:lpstr>Proposal #1 Remote RF Head (RRH)</vt:lpstr>
      <vt:lpstr>Fast Session Transfer (FST)</vt:lpstr>
      <vt:lpstr>Proposal #2 FST in 11ay Use Case</vt:lpstr>
      <vt:lpstr>Proposal #3 Link Aggregation</vt:lpstr>
      <vt:lpstr>Summary</vt:lpstr>
      <vt:lpstr>Straw Poll #1</vt:lpstr>
      <vt:lpstr>Straw Poll / Motion #2 (if SP#1 was supported)</vt:lpstr>
      <vt:lpstr>Straw Poll / Motion #3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solutions for mobile offloading use case</dc:title>
  <dc:subject/>
  <dc:creator>Katsuo Yunoki</dc:creator>
  <cp:keywords/>
  <dc:description/>
  <cp:lastModifiedBy>柚木 克夫</cp:lastModifiedBy>
  <cp:revision>98</cp:revision>
  <cp:lastPrinted>1601-01-01T00:00:00Z</cp:lastPrinted>
  <dcterms:created xsi:type="dcterms:W3CDTF">2014-04-14T10:59:07Z</dcterms:created>
  <dcterms:modified xsi:type="dcterms:W3CDTF">2016-03-14T05:11:47Z</dcterms:modified>
  <cp:category/>
</cp:coreProperties>
</file>