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9" r:id="rId2"/>
    <p:sldId id="450" r:id="rId3"/>
    <p:sldId id="451" r:id="rId4"/>
    <p:sldId id="452" r:id="rId5"/>
    <p:sldId id="465" r:id="rId6"/>
    <p:sldId id="466" r:id="rId7"/>
    <p:sldId id="468" r:id="rId8"/>
    <p:sldId id="469" r:id="rId9"/>
    <p:sldId id="455" r:id="rId10"/>
    <p:sldId id="476" r:id="rId11"/>
    <p:sldId id="477" r:id="rId12"/>
    <p:sldId id="472" r:id="rId13"/>
    <p:sldId id="473" r:id="rId14"/>
    <p:sldId id="478" r:id="rId15"/>
    <p:sldId id="479" r:id="rId16"/>
    <p:sldId id="480" r:id="rId17"/>
    <p:sldId id="481" r:id="rId18"/>
    <p:sldId id="457" r:id="rId19"/>
    <p:sldId id="460" r:id="rId20"/>
    <p:sldId id="461" r:id="rId21"/>
    <p:sldId id="463" r:id="rId22"/>
    <p:sldId id="470" r:id="rId23"/>
    <p:sldId id="471" r:id="rId2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B47"/>
    <a:srgbClr val="FFD1D1"/>
    <a:srgbClr val="FFFF00"/>
    <a:srgbClr val="FF0000"/>
    <a:srgbClr val="D46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65" autoAdjust="0"/>
    <p:restoredTop sz="95238" autoAdjust="0"/>
  </p:normalViewPr>
  <p:slideViewPr>
    <p:cSldViewPr>
      <p:cViewPr varScale="1">
        <p:scale>
          <a:sx n="65" d="100"/>
          <a:sy n="65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D152D67-6D2D-4FBF-9EF7-14EBB410B4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D152D67-6D2D-4FBF-9EF7-14EBB410B4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9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D152D67-6D2D-4FBF-9EF7-14EBB410B4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2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 smtClean="0"/>
              <a:t>IITP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9512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IITP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401" y="6475414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802" y="6475414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 smtClean="0"/>
              <a:t>IITP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149662" y="334190"/>
            <a:ext cx="3295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</a:t>
            </a:r>
            <a:r>
              <a:rPr lang="en-US" sz="1800" b="1" dirty="0" smtClean="0"/>
              <a:t>IEEE</a:t>
            </a:r>
            <a:r>
              <a:rPr lang="en-US" sz="1800" b="1" baseline="0" dirty="0" smtClean="0"/>
              <a:t> 802.</a:t>
            </a:r>
            <a:r>
              <a:rPr lang="en-US" sz="1800" b="1" dirty="0" smtClean="0"/>
              <a:t>11-16/0297r0</a:t>
            </a:r>
            <a:endParaRPr lang="en-US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orov@frtk.ru" TargetMode="External"/><Relationship Id="rId7" Type="http://schemas.openxmlformats.org/officeDocument/2006/relationships/hyperlink" Target="mailto:hwang@quantenn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igurd@quantenna.com" TargetMode="External"/><Relationship Id="rId5" Type="http://schemas.openxmlformats.org/officeDocument/2006/relationships/hyperlink" Target="mailto:kityanov@iitp.ru" TargetMode="External"/><Relationship Id="rId4" Type="http://schemas.openxmlformats.org/officeDocument/2006/relationships/hyperlink" Target="mailto:bankov@iitp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6029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Results for </a:t>
            </a:r>
            <a:r>
              <a:rPr lang="en-US" dirty="0"/>
              <a:t>Beacon </a:t>
            </a:r>
            <a:r>
              <a:rPr lang="en-US" dirty="0" smtClean="0"/>
              <a:t>Collisions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</a:t>
            </a:r>
            <a:r>
              <a:rPr lang="en-US" sz="2000" b="0" smtClean="0"/>
              <a:t>2016-03-02</a:t>
            </a:r>
            <a:endParaRPr lang="en-US" sz="2000" b="0" dirty="0" smtClean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93697" y="6475414"/>
            <a:ext cx="432811" cy="184666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91201" y="6475414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2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Authors:</a:t>
            </a:r>
            <a:endParaRPr lang="en-US" sz="200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47263"/>
              </p:ext>
            </p:extLst>
          </p:nvPr>
        </p:nvGraphicFramePr>
        <p:xfrm>
          <a:off x="971600" y="2590800"/>
          <a:ext cx="7467600" cy="230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Evgeny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Khorov</a:t>
                      </a:r>
                      <a:endParaRPr lang="en-US" altLang="zh-CN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IITP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khorov@frtk.ru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Dmitry Bankov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IITP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bankov@iitp.ru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Anton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baseline="0" dirty="0" err="1" smtClean="0">
                          <a:latin typeface="+mn-lt"/>
                          <a:ea typeface="Times New Roman"/>
                          <a:cs typeface="Arial"/>
                        </a:rPr>
                        <a:t>Kiryanov</a:t>
                      </a:r>
                      <a:endParaRPr lang="en-US" altLang="zh-CN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IITP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  <a:hlinkClick r:id="rId5"/>
                        </a:rPr>
                        <a:t>kiryanov@iitp.ru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5779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 Sigurd Schelstraete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Quantenna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  <a:hlinkClick r:id="rId6"/>
                        </a:rPr>
                        <a:t>sigurd@quantenna.com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Huizhao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Wang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Quantenna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+mn-lt"/>
                          <a:ea typeface="Times New Roman"/>
                          <a:cs typeface="Arial"/>
                          <a:hlinkClick r:id="rId7"/>
                        </a:rPr>
                        <a:t>hwang@quantenna.com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qa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5840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1" y="3247246"/>
            <a:ext cx="453600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5472" y="4646279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193922" y="3356992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</a:t>
            </a:r>
            <a:r>
              <a:rPr lang="en-US" dirty="0"/>
              <a:t>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Which </a:t>
            </a:r>
            <a:r>
              <a:rPr lang="en-US" dirty="0"/>
              <a:t>L</a:t>
            </a:r>
            <a:r>
              <a:rPr lang="en-US" dirty="0" smtClean="0"/>
              <a:t>ocation Condition is </a:t>
            </a:r>
            <a:r>
              <a:rPr lang="en-US" dirty="0"/>
              <a:t>M</a:t>
            </a:r>
            <a:r>
              <a:rPr lang="en-US" dirty="0" smtClean="0"/>
              <a:t>et </a:t>
            </a:r>
            <a:br>
              <a:rPr lang="en-US" dirty="0" smtClean="0"/>
            </a:br>
            <a:r>
              <a:rPr lang="en-US" dirty="0" smtClean="0"/>
              <a:t>in a Non-edge Flat </a:t>
            </a:r>
            <a:r>
              <a:rPr lang="en-US" dirty="0"/>
              <a:t>W</a:t>
            </a:r>
            <a:r>
              <a:rPr lang="en-US" dirty="0" smtClean="0"/>
              <a:t>ith APs in the Center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506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342401" y="6484694"/>
            <a:ext cx="53540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qa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80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91680" y="3861048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861048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qa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584000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" y="2842600"/>
            <a:ext cx="453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3528" y="5382496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3347864" y="5022456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Which </a:t>
            </a:r>
            <a:r>
              <a:rPr lang="en-US" dirty="0"/>
              <a:t>L</a:t>
            </a:r>
            <a:r>
              <a:rPr lang="en-US" dirty="0" smtClean="0"/>
              <a:t>ocation Condition is </a:t>
            </a:r>
            <a:r>
              <a:rPr lang="en-US" dirty="0"/>
              <a:t>M</a:t>
            </a:r>
            <a:r>
              <a:rPr lang="en-US" dirty="0" smtClean="0"/>
              <a:t>et </a:t>
            </a:r>
            <a:br>
              <a:rPr lang="en-US" dirty="0" smtClean="0"/>
            </a:br>
            <a:r>
              <a:rPr lang="en-US" dirty="0" smtClean="0"/>
              <a:t>in a Non-edge </a:t>
            </a:r>
            <a:r>
              <a:rPr lang="en-US" dirty="0"/>
              <a:t>F</a:t>
            </a:r>
            <a:r>
              <a:rPr lang="en-US" dirty="0" smtClean="0"/>
              <a:t>lat </a:t>
            </a:r>
            <a:r>
              <a:rPr lang="en-US" dirty="0"/>
              <a:t>W</a:t>
            </a:r>
            <a:r>
              <a:rPr lang="en-US" dirty="0" smtClean="0"/>
              <a:t>ith APs in the </a:t>
            </a:r>
            <a:r>
              <a:rPr lang="en-US" dirty="0"/>
              <a:t>C</a:t>
            </a:r>
            <a:r>
              <a:rPr lang="en-US" dirty="0" smtClean="0"/>
              <a:t>orner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0000"/>
                </a:solidFill>
              </a:rPr>
              <a:t>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342401" y="6412686"/>
            <a:ext cx="53540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qa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3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1342" y="5028942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7197" y="5028941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qa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79" y="1276643"/>
            <a:ext cx="5815800" cy="38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80957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32248" y="3717032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788188" y="2397897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395536" y="685800"/>
            <a:ext cx="8280920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br>
              <a:rPr lang="en-US" dirty="0" smtClean="0"/>
            </a:br>
            <a:r>
              <a:rPr lang="en-US" dirty="0" smtClean="0"/>
              <a:t>Location Condition is Met in a Non-edge </a:t>
            </a:r>
            <a:r>
              <a:rPr lang="en-US" dirty="0"/>
              <a:t>F</a:t>
            </a:r>
            <a:r>
              <a:rPr lang="en-US" dirty="0" smtClean="0"/>
              <a:t>lat </a:t>
            </a:r>
            <a:br>
              <a:rPr lang="en-US" dirty="0" smtClean="0"/>
            </a:br>
            <a:r>
              <a:rPr lang="en-US" dirty="0" smtClean="0"/>
              <a:t>With APs in the Center of Non-square </a:t>
            </a:r>
            <a:r>
              <a:rPr lang="en-US" dirty="0"/>
              <a:t>R</a:t>
            </a:r>
            <a:r>
              <a:rPr lang="en-US" dirty="0" smtClean="0"/>
              <a:t>ooms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791201" y="5967632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5967632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0000"/>
                </a:solidFill>
              </a:rPr>
              <a:t>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664743" y="5598300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743" y="5598300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5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qa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04" y="1847746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qa\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4" y="1847746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63689" y="3717033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628800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628800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628800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628800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717032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qa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80000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qa\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50" y="1279074"/>
            <a:ext cx="5817178" cy="38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552" y="5301208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788188" y="2397897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67544" y="685800"/>
            <a:ext cx="8208912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br>
              <a:rPr lang="en-US" dirty="0" smtClean="0"/>
            </a:br>
            <a:r>
              <a:rPr lang="en-US" dirty="0" smtClean="0"/>
              <a:t>Location Condition is Met in a Non-edge Flat </a:t>
            </a:r>
            <a:r>
              <a:rPr lang="en-US" dirty="0"/>
              <a:t>W</a:t>
            </a:r>
            <a:r>
              <a:rPr lang="en-US" dirty="0" smtClean="0"/>
              <a:t>ith APs in the Corner of </a:t>
            </a:r>
            <a:r>
              <a:rPr lang="en-US" dirty="0"/>
              <a:t>N</a:t>
            </a:r>
            <a:r>
              <a:rPr lang="en-US" dirty="0" smtClean="0"/>
              <a:t>on-square </a:t>
            </a:r>
            <a:r>
              <a:rPr lang="en-US" dirty="0"/>
              <a:t>R</a:t>
            </a:r>
            <a:r>
              <a:rPr lang="en-US" dirty="0" smtClean="0"/>
              <a:t>ooms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50268" y="5970981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68" y="5970981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23810" y="5661625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10" y="5661625"/>
                <a:ext cx="209930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:\qa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4" y="1938420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qa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09882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7585" y="5301208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628800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628800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628800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628800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5301207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qa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9" y="3191061"/>
            <a:ext cx="453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3688" y="4509120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85800"/>
            <a:ext cx="8064896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br>
              <a:rPr lang="en-US" dirty="0" smtClean="0"/>
            </a:br>
            <a:r>
              <a:rPr lang="en-US" dirty="0" smtClean="0"/>
              <a:t>Location Condition is Met in a Non-edge </a:t>
            </a:r>
            <a:r>
              <a:rPr lang="en-US" dirty="0"/>
              <a:t>F</a:t>
            </a:r>
            <a:r>
              <a:rPr lang="en-US" dirty="0" smtClean="0"/>
              <a:t>lat</a:t>
            </a:r>
            <a:endParaRPr lang="ru-RU" dirty="0"/>
          </a:p>
        </p:txBody>
      </p:sp>
      <p:sp>
        <p:nvSpPr>
          <p:cNvPr id="8" name="Кольцо 7"/>
          <p:cNvSpPr/>
          <p:nvPr/>
        </p:nvSpPr>
        <p:spPr>
          <a:xfrm>
            <a:off x="654260" y="3326501"/>
            <a:ext cx="433862" cy="394534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3563888" y="3306809"/>
            <a:ext cx="433862" cy="394534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F:\qa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19552" r="9223"/>
          <a:stretch/>
        </p:blipFill>
        <p:spPr bwMode="auto">
          <a:xfrm>
            <a:off x="4279458" y="1859199"/>
            <a:ext cx="4248472" cy="291153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780545" y="5808559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545" y="5808559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23496" y="2358143"/>
            <a:ext cx="164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Corner neighbor</a:t>
            </a:r>
          </a:p>
          <a:p>
            <a:pPr algn="ctr"/>
            <a:r>
              <a:rPr lang="en-US" sz="1600" dirty="0"/>
              <a:t>o</a:t>
            </a:r>
            <a:r>
              <a:rPr lang="en-US" sz="1600" dirty="0" smtClean="0"/>
              <a:t>f a neighbor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189015" y="2942918"/>
            <a:ext cx="1021639" cy="163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13485" y="2923838"/>
            <a:ext cx="618626" cy="182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86945" y="4953739"/>
            <a:ext cx="3342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 alien APs can kill the beacon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3" name="Дата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654087" y="5366292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−76 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87" y="5366292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0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qa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736627" cy="33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qa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868639"/>
            <a:ext cx="4714641" cy="33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979712" y="2339589"/>
                <a:ext cx="130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339589"/>
                <a:ext cx="13009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791201" y="2339589"/>
                <a:ext cx="130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=6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2339589"/>
                <a:ext cx="130099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Jan’16 meeting we have proposed the beacon collision avoidance mechanism</a:t>
            </a:r>
            <a:r>
              <a:rPr lang="ru-RU" dirty="0" smtClean="0"/>
              <a:t> </a:t>
            </a:r>
            <a:r>
              <a:rPr lang="en-US" dirty="0"/>
              <a:t>[doc.: IEEE </a:t>
            </a:r>
            <a:r>
              <a:rPr lang="en-US" dirty="0" smtClean="0"/>
              <a:t>802.11-16/0017r0]</a:t>
            </a:r>
          </a:p>
          <a:p>
            <a:r>
              <a:rPr lang="en-US" dirty="0" smtClean="0"/>
              <a:t>The feedback from the group: </a:t>
            </a:r>
          </a:p>
          <a:p>
            <a:pPr lvl="1"/>
            <a:r>
              <a:rPr lang="en-US" dirty="0" smtClean="0"/>
              <a:t>The problem existence shall be proved in simulation scenarios [</a:t>
            </a:r>
            <a:r>
              <a:rPr lang="ru-RU" dirty="0"/>
              <a:t>IEEE 802.11-14/0980r16</a:t>
            </a:r>
            <a:r>
              <a:rPr lang="en-US" dirty="0" smtClean="0"/>
              <a:t>]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qa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" y="3306550"/>
            <a:ext cx="453600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6530" y="5402057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3347864" y="3406890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18648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 smtClean="0">
                <a:solidFill>
                  <a:schemeClr val="tx1"/>
                </a:solidFill>
              </a:rPr>
              <a:t>APs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Which Location Condition is Met </a:t>
            </a:r>
            <a:br>
              <a:rPr lang="en-US" dirty="0" smtClean="0"/>
            </a:br>
            <a:r>
              <a:rPr lang="en-US" dirty="0" smtClean="0"/>
              <a:t>in a Non-edge </a:t>
            </a:r>
            <a:r>
              <a:rPr lang="en-US" dirty="0"/>
              <a:t>F</a:t>
            </a:r>
            <a:r>
              <a:rPr lang="en-US" dirty="0" smtClean="0"/>
              <a:t>lat </a:t>
            </a:r>
            <a:r>
              <a:rPr lang="en-US" dirty="0"/>
              <a:t>W</a:t>
            </a:r>
            <a:r>
              <a:rPr lang="en-US" dirty="0" smtClean="0"/>
              <a:t>ith APs in the Corner</a:t>
            </a:r>
            <a:endParaRPr lang="ru-RU" dirty="0"/>
          </a:p>
        </p:txBody>
      </p:sp>
      <p:pic>
        <p:nvPicPr>
          <p:cNvPr id="9" name="Picture 2" descr="F:\qa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93" y="1914419"/>
            <a:ext cx="4477413" cy="298494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0000"/>
                </a:solidFill>
              </a:rPr>
              <a:t>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−76 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6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qa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qa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97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7585" y="507392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0155" y="507392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Collisions of beacons sent by hidden APs are typical for the residential scenario, which is a key scenario for 802.11ax. 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smtClean="0"/>
              <a:t>The probability of a beacon collision depends on a particular scenario. In the residential scenario, up to 9 neighboring APs can send beacons which collide with the beacons send by the AP in the flat.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smtClean="0"/>
              <a:t>Different beacon intervals cannot solve the problem, since </a:t>
            </a:r>
            <a:r>
              <a:rPr lang="en-US" b="0" dirty="0"/>
              <a:t>apart from beacons APs </a:t>
            </a:r>
            <a:r>
              <a:rPr lang="en-US" b="0" dirty="0" smtClean="0"/>
              <a:t>also transmit data.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55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that </a:t>
            </a:r>
            <a:r>
              <a:rPr lang="en-US" dirty="0" err="1" smtClean="0"/>
              <a:t>TGax</a:t>
            </a:r>
            <a:r>
              <a:rPr lang="en-US" dirty="0" smtClean="0"/>
              <a:t> should address beacon </a:t>
            </a:r>
            <a:r>
              <a:rPr lang="en-US" smtClean="0"/>
              <a:t>collision problem?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4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qa\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8238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929778"/>
            <a:ext cx="10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</a:t>
            </a:r>
            <a:r>
              <a:rPr lang="en-US" sz="1800" dirty="0" smtClean="0"/>
              <a:t>floors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17149" y="425704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sz="1800" dirty="0" smtClean="0"/>
              <a:t>rows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99892" y="199755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sz="1800" dirty="0" smtClean="0"/>
              <a:t>flats in a row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Residential Scenario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 bwMode="auto">
          <a:xfrm rot="21441339">
            <a:off x="1795686" y="2721529"/>
            <a:ext cx="365820" cy="293971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 bwMode="auto">
          <a:xfrm rot="5556623">
            <a:off x="4214261" y="403282"/>
            <a:ext cx="365820" cy="438883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13250920">
            <a:off x="6624653" y="4033507"/>
            <a:ext cx="365820" cy="45124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843808" y="2996952"/>
            <a:ext cx="5207436" cy="3024336"/>
            <a:chOff x="2843808" y="2996952"/>
            <a:chExt cx="5207436" cy="3024336"/>
          </a:xfrm>
        </p:grpSpPr>
        <p:sp>
          <p:nvSpPr>
            <p:cNvPr id="15" name="TextBox 14"/>
            <p:cNvSpPr txBox="1"/>
            <p:nvPr/>
          </p:nvSpPr>
          <p:spPr>
            <a:xfrm>
              <a:off x="5301626" y="3745242"/>
              <a:ext cx="370318" cy="4855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d</a:t>
              </a:r>
              <a:endParaRPr lang="ru-RU" dirty="0"/>
            </a:p>
          </p:txBody>
        </p:sp>
        <p:sp>
          <p:nvSpPr>
            <p:cNvPr id="13" name="Куб 12"/>
            <p:cNvSpPr/>
            <p:nvPr/>
          </p:nvSpPr>
          <p:spPr>
            <a:xfrm>
              <a:off x="2843808" y="4506751"/>
              <a:ext cx="1224136" cy="1514537"/>
            </a:xfrm>
            <a:prstGeom prst="cub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Куб 17"/>
            <p:cNvSpPr/>
            <p:nvPr/>
          </p:nvSpPr>
          <p:spPr>
            <a:xfrm>
              <a:off x="3764672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4685536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5599936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6827108" y="4202817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6519644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6826019" y="2996952"/>
              <a:ext cx="1224136" cy="1514537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75856" y="5308565"/>
              <a:ext cx="144016" cy="1781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353868" y="3796204"/>
              <a:ext cx="144016" cy="1781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>
              <a:stCxn id="14" idx="7"/>
              <a:endCxn id="25" idx="2"/>
            </p:cNvCxnSpPr>
            <p:nvPr/>
          </p:nvCxnSpPr>
          <p:spPr>
            <a:xfrm flipV="1">
              <a:off x="3398781" y="3885293"/>
              <a:ext cx="3955087" cy="144936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4341" y="1912163"/>
                <a:ext cx="5273487" cy="102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𝑃𝐿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 40.05 + 2</m:t>
                      </m:r>
                      <m:r>
                        <a:rPr lang="en-US" sz="1600" b="0" i="1" smtClean="0"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2.4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/>
                        </a:rPr>
                        <m:t>+20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,5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1600" i="1"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  <m:r>
                            <a:rPr lang="en-US" sz="1600" i="1">
                              <a:latin typeface="Cambria Math"/>
                            </a:rPr>
                            <m:t>&gt;5</m:t>
                          </m:r>
                        </m:e>
                      </m:d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i="1">
                          <a:latin typeface="Cambria Math"/>
                        </a:rPr>
                        <m:t> 35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</a:rPr>
                        <m:t> 18.3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</a:rPr>
                            <m:t>−0.46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 + 5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1" y="1912163"/>
                <a:ext cx="5273487" cy="10263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683568" y="329252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W: number </a:t>
            </a:r>
            <a:r>
              <a:rPr lang="en-US" sz="1600" dirty="0"/>
              <a:t>of walls traversed in x-direction plus number of </a:t>
            </a:r>
            <a:r>
              <a:rPr lang="en-US" sz="1600" dirty="0" smtClean="0"/>
              <a:t>walls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	traversed </a:t>
            </a:r>
            <a:r>
              <a:rPr lang="en-US" sz="1600" dirty="0"/>
              <a:t>in </a:t>
            </a:r>
            <a:r>
              <a:rPr lang="en-US" sz="1600" dirty="0" smtClean="0"/>
              <a:t>y-direction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F: number of floors traversed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</a:t>
            </a:r>
            <a:r>
              <a:rPr lang="en-US" sz="1600" baseline="-25000" dirty="0"/>
              <a:t>c</a:t>
            </a:r>
            <a:r>
              <a:rPr lang="en-US" sz="1600" dirty="0"/>
              <a:t>: frequency [GHz]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d: distance [m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Loss Model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Collisions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Beacon collision = collision at a STA between a beacon from its own AP and a beacon from an alien AP.</a:t>
            </a:r>
          </a:p>
          <a:p>
            <a:pPr marL="0" indent="0">
              <a:buNone/>
            </a:pPr>
            <a:r>
              <a:rPr lang="en-US" b="0" dirty="0" smtClean="0"/>
              <a:t>Since the signal from its own AP is</a:t>
            </a:r>
            <a:r>
              <a:rPr lang="ru-RU" b="0" dirty="0" smtClean="0"/>
              <a:t> </a:t>
            </a:r>
            <a:r>
              <a:rPr lang="en-US" b="0" dirty="0" smtClean="0"/>
              <a:t>typically much higher than the signal from an alien AP (located in the neighbor flat)</a:t>
            </a:r>
          </a:p>
          <a:p>
            <a:pPr marL="0" indent="0">
              <a:buNone/>
            </a:pPr>
            <a:r>
              <a:rPr lang="en-US" dirty="0" smtClean="0"/>
              <a:t>a beacon collision occurs when both the following conditions are met</a:t>
            </a:r>
          </a:p>
          <a:p>
            <a:r>
              <a:rPr lang="en-US" dirty="0" smtClean="0"/>
              <a:t>Time condition: </a:t>
            </a:r>
            <a:r>
              <a:rPr lang="en-US" b="0" dirty="0" smtClean="0"/>
              <a:t>beacons overlap in time, and alien beacon starts earlier than own beacon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Location condition: </a:t>
            </a:r>
            <a:r>
              <a:rPr lang="en-US" b="0" dirty="0" smtClean="0"/>
              <a:t>the STA receives an alien beacon, while its own AP does not.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3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Collision Time Condition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846640" cy="440012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What is the probability for a STA that a beacon from one hidden AP overlaps with its own AP’s beacon and alien beacon starts earlier?</a:t>
            </a:r>
          </a:p>
          <a:p>
            <a:r>
              <a:rPr lang="en-US" sz="2000" b="0" dirty="0" smtClean="0"/>
              <a:t>Assuming that BI=100 or 500 </a:t>
            </a:r>
            <a:r>
              <a:rPr lang="en-US" sz="2000" b="0" dirty="0" err="1" smtClean="0"/>
              <a:t>ms</a:t>
            </a:r>
            <a:r>
              <a:rPr lang="en-US" sz="2000" b="0" dirty="0" smtClean="0"/>
              <a:t>, and beacon duration is 500 us, the probability is 0.5% or 0.1% for one hidden AP. </a:t>
            </a:r>
          </a:p>
          <a:p>
            <a:pPr marL="0" indent="0">
              <a:buNone/>
            </a:pPr>
            <a:r>
              <a:rPr lang="en-US" sz="2000" dirty="0" smtClean="0"/>
              <a:t>For how long will the beacons collide?</a:t>
            </a:r>
          </a:p>
          <a:p>
            <a:r>
              <a:rPr lang="en-US" sz="2000" b="0" dirty="0" smtClean="0"/>
              <a:t>While the standard states that the clock drifting shall be less than 100ppm, in real devices it is less than 10ppm.</a:t>
            </a:r>
          </a:p>
          <a:p>
            <a:r>
              <a:rPr lang="en-US" sz="2000" b="0" dirty="0" smtClean="0"/>
              <a:t>If the clock drifting of the APs is in opposite direction and it is 10 ppm, the beacons will collide for 25 seconds.</a:t>
            </a:r>
            <a:endParaRPr lang="ru-RU" sz="2000" b="0" dirty="0" smtClean="0"/>
          </a:p>
          <a:p>
            <a:pPr lvl="1"/>
            <a:r>
              <a:rPr lang="en-US" sz="1600" dirty="0" smtClean="0"/>
              <a:t>Note that constant clock drifting in opposite directions is the best case. In fact, the clock drifting is a random process, so beacons will collide for much longer time.</a:t>
            </a:r>
            <a:endParaRPr lang="en-US" sz="1600" b="0" dirty="0" smtClean="0"/>
          </a:p>
          <a:p>
            <a:pPr marL="0" indent="0">
              <a:buNone/>
            </a:pPr>
            <a:r>
              <a:rPr lang="en-US" sz="2000" dirty="0" smtClean="0"/>
              <a:t>Different beacon </a:t>
            </a:r>
            <a:r>
              <a:rPr lang="en-US" sz="2000" dirty="0"/>
              <a:t>intervals cannot solve the problem, since </a:t>
            </a:r>
            <a:r>
              <a:rPr lang="en-US" sz="2000" dirty="0" smtClean="0"/>
              <a:t>APs </a:t>
            </a:r>
            <a:r>
              <a:rPr lang="en-US" sz="2000" dirty="0"/>
              <a:t>transmit </a:t>
            </a:r>
            <a:r>
              <a:rPr lang="en-US" sz="2000" dirty="0" smtClean="0"/>
              <a:t>data in addition to beacons. </a:t>
            </a:r>
            <a:endParaRPr lang="ru-RU" sz="2000" dirty="0"/>
          </a:p>
          <a:p>
            <a:pPr marL="0" indent="0">
              <a:buNone/>
            </a:pPr>
            <a:endParaRPr lang="en-US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71562" y="194145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Beacon collision is possible, </a:t>
            </a:r>
          </a:p>
          <a:p>
            <a:r>
              <a:rPr lang="en-US" sz="2400" dirty="0"/>
              <a:t>if the </a:t>
            </a:r>
            <a:r>
              <a:rPr lang="en-US" sz="2400" dirty="0">
                <a:solidFill>
                  <a:srgbClr val="0070C0"/>
                </a:solidFill>
              </a:rPr>
              <a:t>STA</a:t>
            </a:r>
            <a:r>
              <a:rPr lang="en-US" sz="2400" dirty="0"/>
              <a:t> </a:t>
            </a:r>
            <a:r>
              <a:rPr lang="en-US" sz="2400" dirty="0" smtClean="0"/>
              <a:t>hears the beacons from an alien </a:t>
            </a:r>
            <a:r>
              <a:rPr lang="en-US" sz="2400" dirty="0">
                <a:solidFill>
                  <a:srgbClr val="FF0000"/>
                </a:solidFill>
              </a:rPr>
              <a:t>AP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while its own </a:t>
            </a:r>
            <a:r>
              <a:rPr lang="en-US" sz="2400" dirty="0" smtClean="0">
                <a:solidFill>
                  <a:srgbClr val="00B050"/>
                </a:solidFill>
              </a:rPr>
              <a:t>AP</a:t>
            </a:r>
            <a:r>
              <a:rPr lang="en-US" sz="2400" dirty="0" smtClean="0"/>
              <a:t> does not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845451" y="2420888"/>
            <a:ext cx="4802975" cy="3519854"/>
            <a:chOff x="2163650" y="2069386"/>
            <a:chExt cx="4802975" cy="3648405"/>
          </a:xfrm>
        </p:grpSpPr>
        <p:sp>
          <p:nvSpPr>
            <p:cNvPr id="13" name="Куб 12"/>
            <p:cNvSpPr/>
            <p:nvPr/>
          </p:nvSpPr>
          <p:spPr>
            <a:xfrm>
              <a:off x="2177376" y="3896139"/>
              <a:ext cx="1366239" cy="1821652"/>
            </a:xfrm>
            <a:prstGeom prst="cub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3208964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4229511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5599139" y="3551564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5255983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5600386" y="2069386"/>
              <a:ext cx="1366239" cy="182165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00748" y="5014428"/>
              <a:ext cx="160734" cy="21431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106680" y="3007394"/>
              <a:ext cx="160734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>
              <a:endCxn id="25" idx="3"/>
            </p:cNvCxnSpPr>
            <p:nvPr/>
          </p:nvCxnSpPr>
          <p:spPr>
            <a:xfrm flipV="1">
              <a:off x="2768722" y="3190321"/>
              <a:ext cx="3361497" cy="1887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2901532" y="4426818"/>
              <a:ext cx="160734" cy="2143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3790" y="3055531"/>
              <a:ext cx="549817" cy="542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1</a:t>
              </a:r>
              <a:endParaRPr lang="ru-RU" baseline="-250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3062266" y="3114550"/>
              <a:ext cx="3044414" cy="131226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64946" y="4417660"/>
              <a:ext cx="549817" cy="54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2</a:t>
              </a:r>
              <a:endParaRPr lang="ru-RU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3650" y="5182240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AP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9845" y="3203145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62312" y="3789040"/>
              <a:ext cx="9111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STA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Collision Location Condition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4334" y="3204646"/>
                <a:ext cx="1860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𝑇𝑋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=18 </m:t>
                      </m:r>
                      <m:r>
                        <a:rPr lang="en-US" sz="2000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4" y="3204646"/>
                <a:ext cx="1860317" cy="400110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5834" y="3624678"/>
                <a:ext cx="2542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𝑆𝑇𝐴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𝑇𝑋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𝑃𝐿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34" y="3624678"/>
                <a:ext cx="2542619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6734" y="4078540"/>
                <a:ext cx="24477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𝑇𝑋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𝑃𝐿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34" y="4078540"/>
                <a:ext cx="2447786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871562" y="4851011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Location Conditions: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4334" y="5394620"/>
                <a:ext cx="23344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&lt; 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𝑆𝑇𝐴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4" y="5394620"/>
                <a:ext cx="2334485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 bwMode="auto">
          <a:xfrm>
            <a:off x="3844445" y="1975034"/>
            <a:ext cx="3724713" cy="3348683"/>
          </a:xfrm>
          <a:prstGeom prst="arc">
            <a:avLst>
              <a:gd name="adj1" fmla="val 4580861"/>
              <a:gd name="adj2" fmla="val 987356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991061" y="3620028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</m:oMath>
                  </m:oMathPara>
                </a14:m>
                <a:endParaRPr lang="ru-RU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61" y="3620028"/>
                <a:ext cx="209930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71562" y="194145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Beacon collision is possible, </a:t>
            </a:r>
          </a:p>
          <a:p>
            <a:r>
              <a:rPr lang="en-US" sz="2400" dirty="0"/>
              <a:t>if the </a:t>
            </a:r>
            <a:r>
              <a:rPr lang="en-US" sz="2400" dirty="0">
                <a:solidFill>
                  <a:srgbClr val="0070C0"/>
                </a:solidFill>
              </a:rPr>
              <a:t>STA</a:t>
            </a:r>
            <a:r>
              <a:rPr lang="en-US" sz="2400" dirty="0"/>
              <a:t> </a:t>
            </a:r>
            <a:r>
              <a:rPr lang="en-US" sz="2400" dirty="0" smtClean="0"/>
              <a:t>hears the beacons from an alien </a:t>
            </a:r>
            <a:r>
              <a:rPr lang="en-US" sz="2400" dirty="0">
                <a:solidFill>
                  <a:srgbClr val="FF0000"/>
                </a:solidFill>
              </a:rPr>
              <a:t>AP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while its own </a:t>
            </a:r>
            <a:r>
              <a:rPr lang="en-US" sz="2400" dirty="0" smtClean="0">
                <a:solidFill>
                  <a:srgbClr val="00B050"/>
                </a:solidFill>
              </a:rPr>
              <a:t>AP</a:t>
            </a:r>
            <a:r>
              <a:rPr lang="en-US" sz="2400" dirty="0" smtClean="0"/>
              <a:t> does not.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845451" y="2420888"/>
            <a:ext cx="4802975" cy="3519854"/>
            <a:chOff x="2163650" y="2069386"/>
            <a:chExt cx="4802975" cy="3648405"/>
          </a:xfrm>
        </p:grpSpPr>
        <p:sp>
          <p:nvSpPr>
            <p:cNvPr id="13" name="Куб 12"/>
            <p:cNvSpPr/>
            <p:nvPr/>
          </p:nvSpPr>
          <p:spPr>
            <a:xfrm>
              <a:off x="2177376" y="3896139"/>
              <a:ext cx="1366239" cy="1821652"/>
            </a:xfrm>
            <a:prstGeom prst="cub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3208964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4229511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5599139" y="3551564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5255983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5600386" y="2069386"/>
              <a:ext cx="1366239" cy="182165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00748" y="5014428"/>
              <a:ext cx="160734" cy="21431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106680" y="3007394"/>
              <a:ext cx="160734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>
              <a:endCxn id="25" idx="3"/>
            </p:cNvCxnSpPr>
            <p:nvPr/>
          </p:nvCxnSpPr>
          <p:spPr>
            <a:xfrm flipV="1">
              <a:off x="2768722" y="3190321"/>
              <a:ext cx="3361497" cy="1887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2901532" y="4426818"/>
              <a:ext cx="160734" cy="2143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3790" y="3055531"/>
              <a:ext cx="549817" cy="542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1</a:t>
              </a:r>
              <a:endParaRPr lang="ru-RU" baseline="-250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3062266" y="3114550"/>
              <a:ext cx="3044414" cy="131226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64946" y="4417660"/>
              <a:ext cx="549817" cy="54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2</a:t>
              </a:r>
              <a:endParaRPr lang="ru-RU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3650" y="5182240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AP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9845" y="3203145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62312" y="3789040"/>
              <a:ext cx="9111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STA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Collision Location Condition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 bwMode="auto">
          <a:xfrm>
            <a:off x="3810621" y="2070836"/>
            <a:ext cx="3724713" cy="3348683"/>
          </a:xfrm>
          <a:prstGeom prst="arc">
            <a:avLst>
              <a:gd name="adj1" fmla="val 4580861"/>
              <a:gd name="adj2" fmla="val 9873569"/>
            </a:avLst>
          </a:prstGeom>
          <a:noFill/>
          <a:ln w="2286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53352" y="3742471"/>
                <a:ext cx="6537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52" y="3742471"/>
                <a:ext cx="65375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7296" y="4833023"/>
                <a:ext cx="22447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&lt;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𝑆𝑇𝐴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6" y="4833023"/>
                <a:ext cx="2244717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86076" y="3987370"/>
            <a:ext cx="2997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Taking into account fading </a:t>
            </a:r>
          </a:p>
          <a:p>
            <a:r>
              <a:rPr lang="en-US" sz="2000" dirty="0" smtClean="0"/>
              <a:t>and different antenna gain</a:t>
            </a:r>
            <a:endParaRPr lang="ru-RU" sz="200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qa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496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0205" y="4483599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780971" y="3998168"/>
            <a:ext cx="941941" cy="66681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5007" y="3339991"/>
            <a:ext cx="19131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Possible </a:t>
            </a:r>
            <a:r>
              <a:rPr lang="en-US" sz="1600" dirty="0" smtClean="0">
                <a:solidFill>
                  <a:srgbClr val="0070C0"/>
                </a:solidFill>
              </a:rPr>
              <a:t>STA</a:t>
            </a:r>
            <a:r>
              <a:rPr lang="en-US" sz="1600" dirty="0" smtClean="0"/>
              <a:t> locations</a:t>
            </a:r>
            <a:endParaRPr lang="ru-RU" sz="1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52693" y="3713582"/>
            <a:ext cx="972791" cy="10301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52692" y="3713582"/>
            <a:ext cx="607140" cy="3737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52693" y="3497731"/>
            <a:ext cx="1345585" cy="2158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STAs and APs in the Flats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A-proposal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BCA-proposal</Template>
  <TotalTime>583</TotalTime>
  <Words>891</Words>
  <Application>Microsoft Office PowerPoint</Application>
  <PresentationFormat>Экран (4:3)</PresentationFormat>
  <Paragraphs>238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Times New Roman</vt:lpstr>
      <vt:lpstr>BCA-proposal</vt:lpstr>
      <vt:lpstr>Results for Beacon Collisions</vt:lpstr>
      <vt:lpstr>Motivation</vt:lpstr>
      <vt:lpstr> Residential Scenario</vt:lpstr>
      <vt:lpstr>Path Loss Model</vt:lpstr>
      <vt:lpstr>Beacon Collisions</vt:lpstr>
      <vt:lpstr>Beacon Collision Time Condition</vt:lpstr>
      <vt:lpstr>Beacon Collision Location Condition</vt:lpstr>
      <vt:lpstr>Beacon Collision Location Condition</vt:lpstr>
      <vt:lpstr>Locations of STAs and APs in the Flats</vt:lpstr>
      <vt:lpstr>Number of Hidden APs  for Which Location Condition is Met  in a Non-edge Flat With APs in the Center</vt:lpstr>
      <vt:lpstr>Influence of ∆P </vt:lpstr>
      <vt:lpstr>Number of Hidden APs  for Which Location Condition is Met  in a Non-edge Flat With APs in the Corner</vt:lpstr>
      <vt:lpstr>Influence of ∆P </vt:lpstr>
      <vt:lpstr>Number of Hidden APs for Which  Location Condition is Met in a Non-edge Flat  With APs in the Center of Non-square Rooms</vt:lpstr>
      <vt:lpstr>Influence of ∆P </vt:lpstr>
      <vt:lpstr>Number of Hidden APs for Which  Location Condition is Met in a Non-edge Flat With APs in the Corner of Non-square Rooms</vt:lpstr>
      <vt:lpstr>Influence of ∆P </vt:lpstr>
      <vt:lpstr>Number of Hidden APs for Which  Location Condition is Met in a Non-edge Flat</vt:lpstr>
      <vt:lpstr>Influence of ∆P </vt:lpstr>
      <vt:lpstr>Number of Hidden APs  for Which Location Condition is Met  in a Non-edge Flat With APs in the Corner</vt:lpstr>
      <vt:lpstr>Influence of ∆P </vt:lpstr>
      <vt:lpstr>Conclusion</vt:lpstr>
      <vt:lpstr>Straw Poll </vt:lpstr>
    </vt:vector>
  </TitlesOfParts>
  <Manager>khorov@frtk.ru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for Beacon Collisions In IEEE 802.11 networks</dc:title>
  <dc:creator>Dima;khorov@frtk.ru</dc:creator>
  <cp:lastModifiedBy>Evgeny Khorov</cp:lastModifiedBy>
  <cp:revision>114</cp:revision>
  <cp:lastPrinted>1998-02-10T13:28:06Z</cp:lastPrinted>
  <dcterms:created xsi:type="dcterms:W3CDTF">2016-02-17T11:18:16Z</dcterms:created>
  <dcterms:modified xsi:type="dcterms:W3CDTF">2016-03-02T15:53:06Z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