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82" r:id="rId2"/>
    <p:sldMasterId id="2147483694" r:id="rId3"/>
  </p:sldMasterIdLst>
  <p:notesMasterIdLst>
    <p:notesMasterId r:id="rId42"/>
  </p:notesMasterIdLst>
  <p:handoutMasterIdLst>
    <p:handoutMasterId r:id="rId43"/>
  </p:handoutMasterIdLst>
  <p:sldIdLst>
    <p:sldId id="256" r:id="rId4"/>
    <p:sldId id="257" r:id="rId5"/>
    <p:sldId id="274" r:id="rId6"/>
    <p:sldId id="275" r:id="rId7"/>
    <p:sldId id="277" r:id="rId8"/>
    <p:sldId id="288" r:id="rId9"/>
    <p:sldId id="278" r:id="rId10"/>
    <p:sldId id="279" r:id="rId11"/>
    <p:sldId id="280" r:id="rId12"/>
    <p:sldId id="281" r:id="rId13"/>
    <p:sldId id="282" r:id="rId14"/>
    <p:sldId id="283" r:id="rId15"/>
    <p:sldId id="284" r:id="rId16"/>
    <p:sldId id="285" r:id="rId17"/>
    <p:sldId id="286" r:id="rId18"/>
    <p:sldId id="287" r:id="rId19"/>
    <p:sldId id="276" r:id="rId20"/>
    <p:sldId id="289" r:id="rId21"/>
    <p:sldId id="290" r:id="rId22"/>
    <p:sldId id="311" r:id="rId23"/>
    <p:sldId id="291" r:id="rId24"/>
    <p:sldId id="292" r:id="rId25"/>
    <p:sldId id="293" r:id="rId26"/>
    <p:sldId id="294" r:id="rId27"/>
    <p:sldId id="295" r:id="rId28"/>
    <p:sldId id="296" r:id="rId29"/>
    <p:sldId id="298" r:id="rId30"/>
    <p:sldId id="299" r:id="rId31"/>
    <p:sldId id="300" r:id="rId32"/>
    <p:sldId id="302" r:id="rId33"/>
    <p:sldId id="303" r:id="rId34"/>
    <p:sldId id="305" r:id="rId35"/>
    <p:sldId id="306" r:id="rId36"/>
    <p:sldId id="307" r:id="rId37"/>
    <p:sldId id="308" r:id="rId38"/>
    <p:sldId id="309" r:id="rId39"/>
    <p:sldId id="310" r:id="rId40"/>
    <p:sldId id="264"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22" autoAdjust="0"/>
    <p:restoredTop sz="86424" autoAdjust="0"/>
  </p:normalViewPr>
  <p:slideViewPr>
    <p:cSldViewPr>
      <p:cViewPr varScale="1">
        <p:scale>
          <a:sx n="60" d="100"/>
          <a:sy n="60" d="100"/>
        </p:scale>
        <p:origin x="324" y="72"/>
      </p:cViewPr>
      <p:guideLst>
        <p:guide orient="horz" pos="2160"/>
        <p:guide pos="2880"/>
      </p:guideLst>
    </p:cSldViewPr>
  </p:slideViewPr>
  <p:outlineViewPr>
    <p:cViewPr varScale="1">
      <p:scale>
        <a:sx n="33" d="100"/>
        <a:sy n="33" d="100"/>
      </p:scale>
      <p:origin x="0" y="-4155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802-11-16/02472r3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802-11-16/02472r3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802-11-16/02472r3</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802-11-16/02472r3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8" name="Slide Number Placeholder 7"/>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821338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802-11-16/02472r3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8" name="Slide Number Placeholder 7"/>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3560566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802-11-16/02472r3</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802-11-16/02472r3</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802-11-16/02472r3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8" name="Slide Number Placeholder 7"/>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802-11-16/02472r3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8" name="Slide Number Placeholder 7"/>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142988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802-11-16/02472r3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8" name="Slide Number Placeholder 7"/>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999000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solidFill>
                  <a:srgbClr val="000000"/>
                </a:solidFill>
              </a:rPr>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solidFill>
                  <a:srgbClr val="000000"/>
                </a:solidFill>
              </a:rPr>
              <a:t>&lt;month year&gt;</a:t>
            </a:r>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buClrTx/>
              <a:buSzTx/>
              <a:buFontTx/>
              <a:buNone/>
            </a:pPr>
            <a:fld id="{87609D7A-8D68-0C4E-B6E8-29D6626DBB4F}" type="datetime6">
              <a:rPr lang="en-US" sz="1400" b="1">
                <a:solidFill>
                  <a:srgbClr val="000000"/>
                </a:solidFill>
              </a:rPr>
              <a:pPr>
                <a:buClrTx/>
                <a:buSzTx/>
                <a:buFontTx/>
                <a:buNone/>
              </a:pPr>
              <a:t>March 16</a:t>
            </a:fld>
            <a:endParaRPr lang="en-US" sz="1400" b="1">
              <a:solidFill>
                <a:srgbClr val="000000"/>
              </a:solidFill>
            </a:endParaRPr>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buClrTx/>
              <a:buSzTx/>
              <a:buFontTx/>
              <a:buNone/>
            </a:pPr>
            <a:r>
              <a:rPr lang="en-US">
                <a:solidFill>
                  <a:srgbClr val="000000"/>
                </a:solidFill>
              </a:rPr>
              <a:t>Page </a:t>
            </a:r>
            <a:fld id="{261516EE-A388-784B-BBAA-6D838802DAB7}" type="slidenum">
              <a:rPr lang="en-US">
                <a:solidFill>
                  <a:srgbClr val="000000"/>
                </a:solidFill>
              </a:rPr>
              <a:pPr algn="r">
                <a:buClrTx/>
                <a:buSzTx/>
                <a:buFontTx/>
                <a:buNone/>
              </a:pPr>
              <a:t>27</a:t>
            </a:fld>
            <a:endParaRPr lang="en-US">
              <a:solidFill>
                <a:srgbClr val="000000"/>
              </a:solidFill>
            </a:endParaRPr>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090015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solidFill>
                  <a:srgbClr val="000000"/>
                </a:solidFill>
              </a:rPr>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solidFill>
                  <a:srgbClr val="000000"/>
                </a:solidFill>
              </a:rPr>
              <a:t>&lt;month year&gt;</a:t>
            </a:r>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buClrTx/>
              <a:buSzTx/>
              <a:buFontTx/>
              <a:buNone/>
            </a:pPr>
            <a:fld id="{87609D7A-8D68-0C4E-B6E8-29D6626DBB4F}" type="datetime6">
              <a:rPr lang="en-US" sz="1400" b="1">
                <a:solidFill>
                  <a:srgbClr val="000000"/>
                </a:solidFill>
              </a:rPr>
              <a:pPr>
                <a:buClrTx/>
                <a:buSzTx/>
                <a:buFontTx/>
                <a:buNone/>
              </a:pPr>
              <a:t>March 16</a:t>
            </a:fld>
            <a:endParaRPr lang="en-US" sz="1400" b="1">
              <a:solidFill>
                <a:srgbClr val="000000"/>
              </a:solidFill>
            </a:endParaRPr>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buClrTx/>
              <a:buSzTx/>
              <a:buFontTx/>
              <a:buNone/>
            </a:pPr>
            <a:r>
              <a:rPr lang="en-US">
                <a:solidFill>
                  <a:srgbClr val="000000"/>
                </a:solidFill>
              </a:rPr>
              <a:t>Page </a:t>
            </a:r>
            <a:fld id="{261516EE-A388-784B-BBAA-6D838802DAB7}" type="slidenum">
              <a:rPr lang="en-US">
                <a:solidFill>
                  <a:srgbClr val="000000"/>
                </a:solidFill>
              </a:rPr>
              <a:pPr algn="r">
                <a:buClrTx/>
                <a:buSzTx/>
                <a:buFontTx/>
                <a:buNone/>
              </a:pPr>
              <a:t>28</a:t>
            </a:fld>
            <a:endParaRPr lang="en-US">
              <a:solidFill>
                <a:srgbClr val="000000"/>
              </a:solidFill>
            </a:endParaRPr>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2892453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solidFill>
                  <a:srgbClr val="000000"/>
                </a:solidFill>
              </a:rPr>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solidFill>
                  <a:srgbClr val="000000"/>
                </a:solidFill>
              </a:rPr>
              <a:t>&lt;month year&gt;</a:t>
            </a:r>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buClrTx/>
              <a:buSzTx/>
              <a:buFontTx/>
              <a:buNone/>
            </a:pPr>
            <a:fld id="{87609D7A-8D68-0C4E-B6E8-29D6626DBB4F}" type="datetime6">
              <a:rPr lang="en-US" sz="1400" b="1">
                <a:solidFill>
                  <a:srgbClr val="000000"/>
                </a:solidFill>
              </a:rPr>
              <a:pPr>
                <a:buClrTx/>
                <a:buSzTx/>
                <a:buFontTx/>
                <a:buNone/>
              </a:pPr>
              <a:t>March 16</a:t>
            </a:fld>
            <a:endParaRPr lang="en-US" sz="1400" b="1">
              <a:solidFill>
                <a:srgbClr val="000000"/>
              </a:solidFill>
            </a:endParaRPr>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buClrTx/>
              <a:buSzTx/>
              <a:buFontTx/>
              <a:buNone/>
            </a:pPr>
            <a:r>
              <a:rPr lang="en-US">
                <a:solidFill>
                  <a:srgbClr val="000000"/>
                </a:solidFill>
              </a:rPr>
              <a:t>Page </a:t>
            </a:r>
            <a:fld id="{261516EE-A388-784B-BBAA-6D838802DAB7}" type="slidenum">
              <a:rPr lang="en-US">
                <a:solidFill>
                  <a:srgbClr val="000000"/>
                </a:solidFill>
              </a:rPr>
              <a:pPr algn="r">
                <a:buClrTx/>
                <a:buSzTx/>
                <a:buFontTx/>
                <a:buNone/>
              </a:pPr>
              <a:t>29</a:t>
            </a:fld>
            <a:endParaRPr lang="en-US">
              <a:solidFill>
                <a:srgbClr val="000000"/>
              </a:solidFill>
            </a:endParaRPr>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3187186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smtClean="0">
                <a:solidFill>
                  <a:srgbClr val="000000"/>
                </a:solidFill>
              </a:rPr>
              <a:t>07/12/10</a:t>
            </a:r>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defTabSz="914400">
              <a:buClrTx/>
              <a:buFontTx/>
              <a:buNone/>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lgn="r" defTabSz="914400" eaLnBrk="1" hangingPunct="1">
              <a:buClrTx/>
              <a:buFontTx/>
              <a:buNone/>
            </a:pPr>
            <a:r>
              <a:rPr lang="en-US" altLang="en-US" smtClean="0">
                <a:solidFill>
                  <a:srgbClr val="000000"/>
                </a:solidFill>
                <a:ea typeface="MS PGothic" panose="020B0600070205080204" pitchFamily="34" charset="-128"/>
              </a:rPr>
              <a:t>Page </a:t>
            </a:r>
            <a:fld id="{AE6B7B88-ABDC-4D5D-A9E0-6995CCDAB41C}" type="slidenum">
              <a:rPr lang="en-US" altLang="en-US" smtClean="0">
                <a:solidFill>
                  <a:srgbClr val="000000"/>
                </a:solidFill>
                <a:ea typeface="MS PGothic" panose="020B0600070205080204" pitchFamily="34" charset="-128"/>
              </a:rPr>
              <a:pPr algn="r" defTabSz="914400" eaLnBrk="1" hangingPunct="1">
                <a:buClrTx/>
                <a:buFontTx/>
                <a:buNone/>
              </a:pPr>
              <a:t>30</a:t>
            </a:fld>
            <a:endParaRPr lang="en-US" altLang="en-US" smtClean="0">
              <a:solidFill>
                <a:srgbClr val="000000"/>
              </a:solidFill>
              <a:ea typeface="MS PGothic" panose="020B0600070205080204" pitchFamily="34" charset="-128"/>
            </a:endParaRPr>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defRPr/>
            </a:pPr>
            <a:endParaRPr lang="en-US" altLang="en-US" dirty="0">
              <a:ea typeface="MS PGothic" charset="-128"/>
            </a:endParaRPr>
          </a:p>
        </p:txBody>
      </p:sp>
      <p:sp>
        <p:nvSpPr>
          <p:cNvPr id="2" name="Slide Number Placeholder 1"/>
          <p:cNvSpPr>
            <a:spLocks noGrp="1"/>
          </p:cNvSpPr>
          <p:nvPr>
            <p:ph type="sldNum" idx="10"/>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152999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E9513523-8EC2-4BEC-8FDC-9368F8328E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085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E09A54D1-CF0D-431F-A67D-8676BF20AE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6385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B8639C66-1B4B-4DEF-A0CD-87696E8680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3638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988C5259-532F-40AE-9728-518826B2D4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424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EED91A76-F998-4F7B-94D0-4FF873200E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079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A09DF56-D1BE-4650-BD87-D16D082FBE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5432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8887D57-32E8-434B-A04C-03A5DB0506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3439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DC343750-A2FB-420B-89F9-9581459486C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46019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EFF729B9-033A-42FF-97EF-EA937D43EDB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0971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318F94CA-CC03-4D8D-94BF-1258724668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329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A41558DC-6F3D-412B-9C32-DFCA5D2923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02310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CAAFC275-C770-4F26-87C8-2DBD295066B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86952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BECA284B-2867-4BE3-AAC3-64869404E1A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11706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F507B927-8F48-4848-B106-5185B4A9372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25786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0B611406-A82D-4E38-AF5A-5BEDD02973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219079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7C1E1C3C-2C49-4DB7-A8E1-60571FC1C39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209715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2ABF80B2-7840-4A9C-9C49-6EC44847B9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1984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80103EA9-9BB2-4C17-8F7C-AC9222C9E8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23331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F78D4AA3-FCDE-4DA9-A94F-6BD6DAF0FC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172829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5305A6D9-5B50-4A74-BEBE-B34570D40B8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9682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A30A9DB4-6F57-4451-89CC-8E949D9525E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40572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2016</a:t>
            </a: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Jon Rosdahl (Qualcomm)</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ltLang="en-US">
                <a:solidFill>
                  <a:srgbClr val="000000"/>
                </a:solidFill>
              </a:rPr>
              <a:t>Slide </a:t>
            </a:r>
            <a:fld id="{2B7C9DDA-7F2D-4421-AE6E-D89D0566A4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231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March 2016</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March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11-16-0247r3</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a:buClrTx/>
              <a:buSzTx/>
              <a:buFontTx/>
              <a:buNone/>
              <a:defRPr/>
            </a:pPr>
            <a:r>
              <a:rPr lang="en-US" smtClean="0">
                <a:solidFill>
                  <a:srgbClr val="000000"/>
                </a:solidFill>
                <a:latin typeface="Times New Roman" pitchFamily="18" charset="0"/>
                <a:ea typeface="+mn-ea"/>
              </a:rPr>
              <a:t>March 2016</a:t>
            </a:r>
            <a:endParaRPr lang="en-US">
              <a:solidFill>
                <a:srgbClr val="000000"/>
              </a:solidFill>
              <a:latin typeface="Times New Roman" pitchFamily="18" charset="0"/>
              <a:ea typeface="+mn-ea"/>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a:buClrTx/>
              <a:buSzTx/>
              <a:buFontTx/>
              <a:buNone/>
              <a:defRPr/>
            </a:pPr>
            <a:r>
              <a:rPr lang="en-US" sz="1200" smtClean="0">
                <a:solidFill>
                  <a:srgbClr val="000000"/>
                </a:solidFill>
                <a:latin typeface="Times New Roman" pitchFamily="18" charset="0"/>
                <a:ea typeface="+mn-ea"/>
              </a:rPr>
              <a:t>Jon Rosdahl (Qualcomm)</a:t>
            </a:r>
            <a:endParaRPr lang="en-US" sz="1200">
              <a:solidFill>
                <a:srgbClr val="000000"/>
              </a:solidFill>
              <a:latin typeface="Times New Roman" pitchFamily="18" charset="0"/>
              <a:ea typeface="+mn-ea"/>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sz="1200">
                <a:solidFill>
                  <a:srgbClr val="000000"/>
                </a:solidFill>
                <a:latin typeface="Times New Roman" pitchFamily="18" charset="0"/>
                <a:ea typeface="+mn-ea"/>
              </a:rPr>
              <a:t>Slide </a:t>
            </a:r>
            <a:fld id="{9631BAB3-7CA1-488F-8B85-DD812758ED0A}" type="slidenum">
              <a:rPr lang="en-US" sz="1200">
                <a:solidFill>
                  <a:srgbClr val="000000"/>
                </a:solidFill>
                <a:latin typeface="Times New Roman" pitchFamily="18" charset="0"/>
                <a:ea typeface="+mn-ea"/>
              </a:rPr>
              <a:pPr defTabSz="914400">
                <a:buClrTx/>
                <a:buSzTx/>
                <a:buFontTx/>
                <a:buNone/>
                <a:defRPr/>
              </a:pPr>
              <a:t>‹#›</a:t>
            </a:fld>
            <a:endParaRPr lang="en-US" sz="1200">
              <a:solidFill>
                <a:srgbClr val="000000"/>
              </a:solidFill>
              <a:latin typeface="Times New Roman" pitchFamily="18" charset="0"/>
              <a:ea typeface="+mn-ea"/>
            </a:endParaRPr>
          </a:p>
        </p:txBody>
      </p:sp>
      <p:sp>
        <p:nvSpPr>
          <p:cNvPr id="1031" name="Rectangle 7"/>
          <p:cNvSpPr>
            <a:spLocks noChangeArrowheads="1"/>
          </p:cNvSpPr>
          <p:nvPr/>
        </p:nvSpPr>
        <p:spPr bwMode="auto">
          <a:xfrm>
            <a:off x="4114800" y="393700"/>
            <a:ext cx="4343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828800" lvl="4" indent="0" algn="r" defTabSz="914400">
              <a:buClrTx/>
              <a:buSzTx/>
              <a:buFontTx/>
              <a:buNone/>
            </a:pPr>
            <a:r>
              <a:rPr lang="en-US" sz="1400" b="1" dirty="0">
                <a:solidFill>
                  <a:srgbClr val="000000"/>
                </a:solidFill>
                <a:latin typeface="Times New Roman" pitchFamily="18" charset="0"/>
                <a:ea typeface="+mn-ea"/>
              </a:rPr>
              <a:t>doc.: IEEE </a:t>
            </a:r>
            <a:r>
              <a:rPr lang="en-US" sz="1400" b="1" dirty="0" smtClean="0">
                <a:solidFill>
                  <a:srgbClr val="000000"/>
                </a:solidFill>
                <a:latin typeface="Times New Roman" pitchFamily="18" charset="0"/>
                <a:ea typeface="+mn-ea"/>
              </a:rPr>
              <a:t>802.15-16-0263-01</a:t>
            </a:r>
            <a:endParaRPr lang="en-US" sz="1400" b="1" dirty="0">
              <a:solidFill>
                <a:srgbClr val="000000"/>
              </a:solidFill>
              <a:latin typeface="Times New Roman" pitchFamily="18"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buClrTx/>
              <a:buSzTx/>
              <a:buFontTx/>
              <a:buNone/>
            </a:pPr>
            <a:endParaRPr lang="en-US" sz="1200">
              <a:solidFill>
                <a:srgbClr val="000000"/>
              </a:solidFill>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a:buClrTx/>
              <a:buSzTx/>
              <a:buFontTx/>
              <a:buNone/>
            </a:pPr>
            <a:r>
              <a:rPr lang="en-US" sz="1200">
                <a:solidFill>
                  <a:srgbClr val="000000"/>
                </a:solidFill>
                <a:latin typeface="Times New Roman" pitchFamily="18"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buClrTx/>
              <a:buSzTx/>
              <a:buFontTx/>
              <a:buNone/>
            </a:pPr>
            <a:endParaRPr lang="en-US" sz="1200">
              <a:solidFill>
                <a:srgbClr val="000000"/>
              </a:solidFill>
              <a:latin typeface="Times New Roman" pitchFamily="18" charset="0"/>
              <a:ea typeface="+mn-ea"/>
            </a:endParaRPr>
          </a:p>
        </p:txBody>
      </p:sp>
    </p:spTree>
    <p:extLst>
      <p:ext uri="{BB962C8B-B14F-4D97-AF65-F5344CB8AC3E}">
        <p14:creationId xmlns:p14="http://schemas.microsoft.com/office/powerpoint/2010/main" val="165221977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defTabSz="914400">
              <a:buClrTx/>
              <a:buSzTx/>
              <a:buFontTx/>
              <a:buNone/>
              <a:defRPr/>
            </a:pPr>
            <a:r>
              <a:rPr lang="en-US" smtClean="0">
                <a:solidFill>
                  <a:srgbClr val="000000"/>
                </a:solidFill>
                <a:latin typeface="Times New Roman" panose="02020603050405020304" pitchFamily="18" charset="0"/>
                <a:ea typeface="+mn-ea"/>
              </a:rPr>
              <a:t>March 2016</a:t>
            </a:r>
            <a:endParaRPr lang="en-US">
              <a:solidFill>
                <a:srgbClr val="000000"/>
              </a:solidFill>
              <a:latin typeface="Times New Roman" panose="02020603050405020304" pitchFamily="18" charset="0"/>
              <a:ea typeface="+mn-ea"/>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defTabSz="914400">
              <a:buClrTx/>
              <a:buSzTx/>
              <a:buFontTx/>
              <a:buNone/>
              <a:defRPr/>
            </a:pPr>
            <a:r>
              <a:rPr lang="en-US" sz="1200" smtClean="0">
                <a:solidFill>
                  <a:srgbClr val="000000"/>
                </a:solidFill>
                <a:latin typeface="Times New Roman" panose="02020603050405020304" pitchFamily="18" charset="0"/>
                <a:ea typeface="+mn-ea"/>
              </a:rPr>
              <a:t>Jon Rosdahl (Qualcomm)</a:t>
            </a:r>
            <a:endParaRPr lang="en-US" sz="1200">
              <a:solidFill>
                <a:srgbClr val="000000"/>
              </a:solidFill>
              <a:latin typeface="Times New Roman" panose="02020603050405020304" pitchFamily="18" charset="0"/>
              <a:ea typeface="+mn-ea"/>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pPr>
            <a:r>
              <a:rPr lang="en-US" altLang="en-US" sz="1200" smtClean="0">
                <a:solidFill>
                  <a:srgbClr val="000000"/>
                </a:solidFill>
                <a:latin typeface="Times New Roman" panose="02020603050405020304" pitchFamily="18" charset="0"/>
                <a:ea typeface="+mn-ea"/>
              </a:rPr>
              <a:t>Slide </a:t>
            </a:r>
            <a:fld id="{F7AF3747-2E0C-440F-92CA-1DE05DD68680}" type="slidenum">
              <a:rPr lang="en-US" altLang="en-US" sz="1200" smtClean="0">
                <a:solidFill>
                  <a:srgbClr val="000000"/>
                </a:solidFill>
                <a:latin typeface="Times New Roman" panose="02020603050405020304" pitchFamily="18" charset="0"/>
                <a:ea typeface="+mn-ea"/>
              </a:rPr>
              <a:pPr defTabSz="914400">
                <a:buClrTx/>
                <a:buSzTx/>
                <a:buFontTx/>
                <a:buNone/>
              </a:pPr>
              <a:t>‹#›</a:t>
            </a:fld>
            <a:endParaRPr lang="en-US" altLang="en-US" sz="1200" smtClean="0">
              <a:solidFill>
                <a:srgbClr val="000000"/>
              </a:solidFill>
              <a:latin typeface="Times New Roman" panose="02020603050405020304" pitchFamily="18" charset="0"/>
              <a:ea typeface="+mn-ea"/>
            </a:endParaRPr>
          </a:p>
        </p:txBody>
      </p:sp>
      <p:sp>
        <p:nvSpPr>
          <p:cNvPr id="1031" name="Rectangle 7"/>
          <p:cNvSpPr>
            <a:spLocks noChangeArrowheads="1"/>
          </p:cNvSpPr>
          <p:nvPr/>
        </p:nvSpPr>
        <p:spPr bwMode="auto">
          <a:xfrm>
            <a:off x="4114800" y="393700"/>
            <a:ext cx="4343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eaLnBrk="0" fontAlgn="base" hangingPunct="0">
              <a:spcBef>
                <a:spcPct val="0"/>
              </a:spcBef>
              <a:spcAft>
                <a:spcPct val="0"/>
              </a:spcAft>
              <a:defRPr sz="1200">
                <a:solidFill>
                  <a:schemeClr val="tx1"/>
                </a:solidFill>
                <a:latin typeface="Times New Roman" panose="02020603050405020304" pitchFamily="18" charset="0"/>
              </a:defRPr>
            </a:lvl6pPr>
            <a:lvl7pPr eaLnBrk="0" fontAlgn="base" hangingPunct="0">
              <a:spcBef>
                <a:spcPct val="0"/>
              </a:spcBef>
              <a:spcAft>
                <a:spcPct val="0"/>
              </a:spcAft>
              <a:defRPr sz="1200">
                <a:solidFill>
                  <a:schemeClr val="tx1"/>
                </a:solidFill>
                <a:latin typeface="Times New Roman" panose="02020603050405020304" pitchFamily="18" charset="0"/>
              </a:defRPr>
            </a:lvl7pPr>
            <a:lvl8pPr eaLnBrk="0" fontAlgn="base" hangingPunct="0">
              <a:spcBef>
                <a:spcPct val="0"/>
              </a:spcBef>
              <a:spcAft>
                <a:spcPct val="0"/>
              </a:spcAft>
              <a:defRPr sz="1200">
                <a:solidFill>
                  <a:schemeClr val="tx1"/>
                </a:solidFill>
                <a:latin typeface="Times New Roman" panose="02020603050405020304" pitchFamily="18" charset="0"/>
              </a:defRPr>
            </a:lvl8pPr>
            <a:lvl9pPr eaLnBrk="0" fontAlgn="base" hangingPunct="0">
              <a:spcBef>
                <a:spcPct val="0"/>
              </a:spcBef>
              <a:spcAft>
                <a:spcPct val="0"/>
              </a:spcAft>
              <a:defRPr sz="1200">
                <a:solidFill>
                  <a:schemeClr val="tx1"/>
                </a:solidFill>
                <a:latin typeface="Times New Roman" panose="02020603050405020304" pitchFamily="18" charset="0"/>
              </a:defRPr>
            </a:lvl9pPr>
          </a:lstStyle>
          <a:p>
            <a:pPr marL="1828800" lvl="4" indent="0" algn="r" defTabSz="914400">
              <a:buClrTx/>
              <a:buSzTx/>
              <a:buFontTx/>
              <a:buNone/>
            </a:pPr>
            <a:r>
              <a:rPr lang="en-US" altLang="en-US" sz="1400" b="1" smtClean="0">
                <a:solidFill>
                  <a:srgbClr val="000000"/>
                </a:solidFill>
                <a:ea typeface="+mn-ea"/>
              </a:rPr>
              <a:t>doc.: IEEE 802.15-16-0265-00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buClrTx/>
              <a:buSzTx/>
              <a:buFontTx/>
              <a:buNone/>
            </a:pPr>
            <a:endParaRPr lang="en-US" sz="1200" smtClean="0">
              <a:solidFill>
                <a:srgbClr val="000000"/>
              </a:solidFill>
              <a:latin typeface="Times New Roman" panose="02020603050405020304"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a:buClrTx/>
              <a:buSzTx/>
              <a:buFontTx/>
              <a:buNone/>
            </a:pPr>
            <a:r>
              <a:rPr lang="en-US" altLang="en-US" smtClean="0">
                <a:solidFill>
                  <a:srgbClr val="000000"/>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buClrTx/>
              <a:buSzTx/>
              <a:buFontTx/>
              <a:buNone/>
            </a:pPr>
            <a:endParaRPr lang="en-US" sz="1200" smtClean="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311811434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3/50G/public/CSD_50G_NGOATH_01_0116.pdf" TargetMode="External"/><Relationship Id="rId2" Type="http://schemas.openxmlformats.org/officeDocument/2006/relationships/hyperlink" Target="http://ieee802.org/3/50G/public/50G_NGOATH_PAR_0116.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5/15-15-0768-06-0llc-802-15-12-draft-csd.docx" TargetMode="External"/><Relationship Id="rId2" Type="http://schemas.openxmlformats.org/officeDocument/2006/relationships/hyperlink" Target="https://mentor.ieee.org/802.15/dcn/15/15-15-0760-07-0llc-802-15-12-par-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5/15-15-0768-06-0llc-802-15-12-draft-csd.docx" TargetMode="External"/><Relationship Id="rId2" Type="http://schemas.openxmlformats.org/officeDocument/2006/relationships/hyperlink" Target="https://mentor.ieee.org/802.15/dcn/15/15-15-0760-07-0llc-802-15-12-par-draf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5-15-0768-06-0llc-802-15-12-draft-csd.docx" TargetMode="External"/><Relationship Id="rId2" Type="http://schemas.openxmlformats.org/officeDocument/2006/relationships/hyperlink" Target="https://mentor.ieee.org/802.15/dcn/15/15-15-0760-07-0llc-802-15-12-par-draf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6/15-16-0131-00-0000-15-4v-regional-sub-ghz-csd-draft.docx" TargetMode="External"/><Relationship Id="rId2" Type="http://schemas.openxmlformats.org/officeDocument/2006/relationships/hyperlink" Target="https://mentor.ieee.org/802.15/dcn/16/15-16-0130-01-0000-p802-15-4v-par-regional-sub-ghz-draf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6/dcn/16/16-0013-01.docx" TargetMode="External"/><Relationship Id="rId2" Type="http://schemas.openxmlformats.org/officeDocument/2006/relationships/hyperlink" Target="https://mentor.ieee.org/802.16/dcn/16/16-0012-01.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6/dcn/16/16-0012-01.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6/dcn/16/16-0013-01.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files/public/docs2016/cr-draft-CSD-0216-v02.pdf" TargetMode="External"/><Relationship Id="rId2" Type="http://schemas.openxmlformats.org/officeDocument/2006/relationships/hyperlink" Target="http://www.ieee802.org/1/files/public/docs2016/cr-draft-PAR-0216-v02.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6/cr-PAR-comments-and-resolution-0316-v01.xls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3/bt/P802d3bt_5Criteria.pdf" TargetMode="External"/><Relationship Id="rId13" Type="http://schemas.openxmlformats.org/officeDocument/2006/relationships/hyperlink" Target="https://mentor.ieee.org/802.15/dcn/15/15-15-0760-07-0llc-802-15-12-par-draft.pdf" TargetMode="External"/><Relationship Id="rId18" Type="http://schemas.openxmlformats.org/officeDocument/2006/relationships/hyperlink" Target="https://mentor.ieee.org/802.16/dcn/16/16-0013-01.docx" TargetMode="External"/><Relationship Id="rId3" Type="http://schemas.openxmlformats.org/officeDocument/2006/relationships/hyperlink" Target="http://www.ieee802.org/1/files/public/docs2016/cr-draft-PAR-0216-v01.pdf" TargetMode="External"/><Relationship Id="rId7" Type="http://schemas.openxmlformats.org/officeDocument/2006/relationships/hyperlink" Target="http://ieee802.org/3/bt/P802_3bt_PAR_Jan_21_16.pdf" TargetMode="External"/><Relationship Id="rId12" Type="http://schemas.openxmlformats.org/officeDocument/2006/relationships/hyperlink" Target="http://ieee802.org/3/50G/public/CSD_50G_NGOATH_01_0116.pdf" TargetMode="External"/><Relationship Id="rId17" Type="http://schemas.openxmlformats.org/officeDocument/2006/relationships/hyperlink" Target="https://mentor.ieee.org/802.16/dcn/16/16-0012-01.docx" TargetMode="External"/><Relationship Id="rId2" Type="http://schemas.openxmlformats.org/officeDocument/2006/relationships/notesSlide" Target="../notesSlides/notesSlide2.xml"/><Relationship Id="rId16" Type="http://schemas.openxmlformats.org/officeDocument/2006/relationships/hyperlink" Target="https://mentor.ieee.org/802.15/dcn/16/15-16-0131-00-0000-15-4v-regional-sub-ghz-csd-draft.docx" TargetMode="External"/><Relationship Id="rId1" Type="http://schemas.openxmlformats.org/officeDocument/2006/relationships/slideLayout" Target="../slideLayouts/slideLayout2.xml"/><Relationship Id="rId6" Type="http://schemas.openxmlformats.org/officeDocument/2006/relationships/hyperlink" Target="http://www.ieee802.org/3/50G/public/NGAOTH_802d3bs_CSD_modification_0116.pdf" TargetMode="External"/><Relationship Id="rId11" Type="http://schemas.openxmlformats.org/officeDocument/2006/relationships/hyperlink" Target="http://ieee802.org/3/50G/public/50G_NGOATH_PAR_0116.pdf" TargetMode="External"/><Relationship Id="rId5" Type="http://schemas.openxmlformats.org/officeDocument/2006/relationships/hyperlink" Target="http://www.ieee802.org/3/50G/public/NGAOTH_802d3bs_PAR_modification_0116.pdf" TargetMode="External"/><Relationship Id="rId15" Type="http://schemas.openxmlformats.org/officeDocument/2006/relationships/hyperlink" Target="https://mentor.ieee.org/802.15/dcn/16/15-16-0130-01-0000-p802-15-4v-par-regional-sub-ghz-draft.pdf" TargetMode="External"/><Relationship Id="rId10" Type="http://schemas.openxmlformats.org/officeDocument/2006/relationships/hyperlink" Target="http://ieee802.org/3/25GSMF/lewis_25gsmf_02b_0116.pdf" TargetMode="External"/><Relationship Id="rId4" Type="http://schemas.openxmlformats.org/officeDocument/2006/relationships/hyperlink" Target="http://www.ieee802.org/1/files/public/docs2016/cr-draft-CSD-0216-v01.pdf" TargetMode="External"/><Relationship Id="rId9" Type="http://schemas.openxmlformats.org/officeDocument/2006/relationships/hyperlink" Target="http://ieee802.org/3/25GSMF/law_25gsmf_01_0116.pdf" TargetMode="External"/><Relationship Id="rId14" Type="http://schemas.openxmlformats.org/officeDocument/2006/relationships/hyperlink" Target="https://mentor.ieee.org/802.15/dcn/15/15-15-0768-06-0llc-802-15-12-draft-csd.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eee802.org/3/bt/P802_3bt_PAR_160316.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3/25GSMF/P802_3cc_CSD_160316.pdf" TargetMode="External"/><Relationship Id="rId2" Type="http://schemas.openxmlformats.org/officeDocument/2006/relationships/hyperlink" Target="http://ieee802.org/3/25GSMF/P802_3cc_PAR_160316.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6/15-16-0131-01-0000-15-4v-regional-sub-ghz-csd-draft.docx" TargetMode="External"/><Relationship Id="rId2" Type="http://schemas.openxmlformats.org/officeDocument/2006/relationships/hyperlink" Target="https://mentor.ieee.org/802.15/dcn/16/15-16-0130-02-0000-p802-15-4v-par-regional-sub-ghz-draft.pdf" TargetMode="External"/><Relationship Id="rId1" Type="http://schemas.openxmlformats.org/officeDocument/2006/relationships/slideLayout" Target="../slideLayouts/slideLayout2.xml"/><Relationship Id="rId5" Type="http://schemas.openxmlformats.org/officeDocument/2006/relationships/hyperlink" Target="https://mentor.ieee.org/802.15/dcn/15/15-15-0760-08-0llc-802-15-12-par-draft.docx" TargetMode="External"/><Relationship Id="rId4" Type="http://schemas.openxmlformats.org/officeDocument/2006/relationships/hyperlink" Target="https://mentor.ieee.org/802.15/dcn/15/15-15-0768-07-0llc-802-15-12-draft-csd.doc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6/dcn/16/16-16-0012-02.docx" TargetMode="External"/><Relationship Id="rId2" Type="http://schemas.openxmlformats.org/officeDocument/2006/relationships/hyperlink" Target="https://docs.google.com/spreadsheets/d/1vbB8RVHljIF-EX6sc7XizUjxW6HGrsI09ThcLJ33bT4/edit#gid=248208924" TargetMode="Externa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files/public/docs2016/cr-draft-CSD-0216-v01.pdf" TargetMode="External"/><Relationship Id="rId2" Type="http://schemas.openxmlformats.org/officeDocument/2006/relationships/hyperlink" Target="http://www.ieee802.org/1/files/public/docs2016/cr-draft-PAR-0216-v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6/cr-draft-CSD-0216-v01.pdf" TargetMode="External"/><Relationship Id="rId2" Type="http://schemas.openxmlformats.org/officeDocument/2006/relationships/hyperlink" Target="http://www.ieee802.org/1/files/public/docs2016/cr-draft-PAR-0216-v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3/50G/public/NGAOTH_802d3bs_CSD_modification_0116.pdf" TargetMode="External"/><Relationship Id="rId2" Type="http://schemas.openxmlformats.org/officeDocument/2006/relationships/hyperlink" Target="http://www.ieee802.org/3/50G/public/NGAOTH_802d3bs_PAR_modification_011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3/bt/P802d3bt_5Criteria.pdf" TargetMode="External"/><Relationship Id="rId2" Type="http://schemas.openxmlformats.org/officeDocument/2006/relationships/hyperlink" Target="http://ieee802.org/3/bt/P802_3bt_PAR_Jan_21_16.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3/25GSMF/lewis_25gsmf_02b_0116.pdf" TargetMode="External"/><Relationship Id="rId2" Type="http://schemas.openxmlformats.org/officeDocument/2006/relationships/hyperlink" Target="http://ieee802.org/3/25GSMF/law_25gsmf_01_01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Agenda and Meeting slides - March 2016</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2016-03-18</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March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74837393"/>
              </p:ext>
            </p:extLst>
          </p:nvPr>
        </p:nvGraphicFramePr>
        <p:xfrm>
          <a:off x="533400" y="2708920"/>
          <a:ext cx="8001000" cy="2422525"/>
        </p:xfrm>
        <a:graphic>
          <a:graphicData uri="http://schemas.openxmlformats.org/presentationml/2006/ole">
            <mc:AlternateContent xmlns:mc="http://schemas.openxmlformats.org/markup-compatibility/2006">
              <mc:Choice xmlns:v="urn:schemas-microsoft-com:vml" Requires="v">
                <p:oleObj spid="_x0000_s3154"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70892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295400"/>
          </a:xfrm>
        </p:spPr>
        <p:txBody>
          <a:bodyPr/>
          <a:lstStyle/>
          <a:p>
            <a:r>
              <a:rPr lang="en-US" sz="2800" dirty="0"/>
              <a:t>802.3cd - Amendment: 50 Gb/s Ethernet, 100 Gb/s Ethernet and 200 Gb/s Ethernet Physical Layers; </a:t>
            </a:r>
            <a:r>
              <a:rPr lang="en-US" sz="2800" dirty="0">
                <a:hlinkClick r:id="rId2"/>
              </a:rPr>
              <a:t>PAR</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PAR – No Comment or Concern</a:t>
            </a:r>
          </a:p>
          <a:p>
            <a:r>
              <a:rPr lang="en-US" dirty="0" smtClean="0"/>
              <a:t>CSD – No comments or concern</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522811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63613"/>
          </a:xfrm>
        </p:spPr>
        <p:txBody>
          <a:bodyPr/>
          <a:lstStyle/>
          <a:p>
            <a:r>
              <a:rPr lang="en-US" dirty="0" smtClean="0"/>
              <a:t>802.15.12 - Amendment: Upper Layer Interface (ULI), </a:t>
            </a:r>
            <a:r>
              <a:rPr lang="en-US" dirty="0" smtClean="0">
                <a:hlinkClick r:id="rId2"/>
              </a:rPr>
              <a:t>PAR</a:t>
            </a:r>
            <a:r>
              <a:rPr lang="en-US" dirty="0" smtClean="0"/>
              <a:t> and </a:t>
            </a:r>
            <a:r>
              <a:rPr lang="en-US" dirty="0" smtClean="0">
                <a:hlinkClick r:id="rId3"/>
              </a:rPr>
              <a:t>CSD</a:t>
            </a:r>
            <a:endParaRPr lang="en-US" dirty="0"/>
          </a:p>
        </p:txBody>
      </p:sp>
      <p:sp>
        <p:nvSpPr>
          <p:cNvPr id="3" name="Content Placeholder 2"/>
          <p:cNvSpPr>
            <a:spLocks noGrp="1"/>
          </p:cNvSpPr>
          <p:nvPr>
            <p:ph idx="1"/>
          </p:nvPr>
        </p:nvSpPr>
        <p:spPr>
          <a:xfrm>
            <a:off x="395536" y="1728788"/>
            <a:ext cx="8424936" cy="4746625"/>
          </a:xfrm>
        </p:spPr>
        <p:txBody>
          <a:bodyPr/>
          <a:lstStyle/>
          <a:p>
            <a:r>
              <a:rPr lang="en-US" b="0" dirty="0" smtClean="0"/>
              <a:t>5.2 Scope: </a:t>
            </a:r>
          </a:p>
          <a:p>
            <a:pPr marL="800100" lvl="1" indent="-342900">
              <a:buFont typeface="Arial" panose="020B0604020202020204" pitchFamily="34" charset="0"/>
              <a:buChar char="•"/>
            </a:pPr>
            <a:r>
              <a:rPr lang="en-US" b="0" dirty="0" smtClean="0"/>
              <a:t>A consistent reference to “IEEE 802.15.4 MAC” should be made.  The third instance of IEEE 802.15.4 should be IEEE 802.15.4 MAC.  </a:t>
            </a:r>
          </a:p>
          <a:p>
            <a:pPr marL="800100" lvl="1" indent="-342900">
              <a:buFont typeface="Arial" panose="020B0604020202020204" pitchFamily="34" charset="0"/>
              <a:buChar char="•"/>
            </a:pPr>
            <a:r>
              <a:rPr lang="en-US" dirty="0" smtClean="0"/>
              <a:t>Expand 6TiSCH in first use.</a:t>
            </a:r>
          </a:p>
          <a:p>
            <a:pPr marL="57150" indent="0"/>
            <a:r>
              <a:rPr lang="en-US" b="0" dirty="0"/>
              <a:t>5.4 Purpose: </a:t>
            </a:r>
          </a:p>
          <a:p>
            <a:pPr marL="800100" lvl="1">
              <a:buFont typeface="Arial" panose="020B0604020202020204" pitchFamily="34" charset="0"/>
              <a:buChar char="•"/>
            </a:pPr>
            <a:r>
              <a:rPr lang="en-US" dirty="0" smtClean="0"/>
              <a:t>The purpose is not clear  -it seams to refer to changes required for itself</a:t>
            </a:r>
          </a:p>
          <a:p>
            <a:pPr marL="800100" lvl="1">
              <a:buFont typeface="Arial" panose="020B0604020202020204" pitchFamily="34" charset="0"/>
              <a:buChar char="•"/>
            </a:pPr>
            <a:r>
              <a:rPr lang="en-US" dirty="0" smtClean="0"/>
              <a:t>Suggested replacement: </a:t>
            </a:r>
          </a:p>
          <a:p>
            <a:r>
              <a:rPr lang="en-US" b="0" dirty="0" smtClean="0"/>
              <a:t>“This standard defines an upper layer interface to support and harmonize the IEEE 802.15.4 ancillary functionality, e.g. fragmentation, protocol differentiation and configuration.”</a:t>
            </a:r>
            <a:endParaRPr lang="en-US" dirty="0" smtClean="0"/>
          </a:p>
          <a:p>
            <a:r>
              <a:rPr lang="en-US" b="0" dirty="0" smtClean="0"/>
              <a:t> </a:t>
            </a:r>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945302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802.15.12 - Amendment: Upper Layer Interface (ULI),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856538" cy="4494213"/>
          </a:xfrm>
        </p:spPr>
        <p:txBody>
          <a:bodyPr/>
          <a:lstStyle/>
          <a:p>
            <a:r>
              <a:rPr lang="en-US" b="0" dirty="0" smtClean="0"/>
              <a:t>5.4 Need:</a:t>
            </a:r>
          </a:p>
          <a:p>
            <a:r>
              <a:rPr lang="en-US" b="0" dirty="0" smtClean="0"/>
              <a:t>The need statement is overstated.  Suggest replace with </a:t>
            </a:r>
          </a:p>
          <a:p>
            <a:pPr lvl="1"/>
            <a:r>
              <a:rPr lang="en-US" b="0" dirty="0" smtClean="0"/>
              <a:t>“As </a:t>
            </a:r>
            <a:r>
              <a:rPr lang="en-US" b="0" dirty="0"/>
              <a:t>IEEE 802.15.4 devices have become widely deployed, deficiencies in IEEE </a:t>
            </a:r>
            <a:r>
              <a:rPr lang="en-US" b="0" dirty="0" err="1"/>
              <a:t>Std</a:t>
            </a:r>
            <a:r>
              <a:rPr lang="en-US" b="0" dirty="0"/>
              <a:t> 802.15.4 became apparent as </a:t>
            </a:r>
            <a:r>
              <a:rPr lang="en-US" b="0" dirty="0" smtClean="0"/>
              <a:t>an expanding </a:t>
            </a:r>
            <a:r>
              <a:rPr lang="en-US" b="0" dirty="0"/>
              <a:t>set of applications were addressed. To address these deficiencies numerous L2+ protocols were independently developed </a:t>
            </a:r>
            <a:r>
              <a:rPr lang="en-US" b="0" dirty="0" smtClean="0"/>
              <a:t>to interface </a:t>
            </a:r>
            <a:r>
              <a:rPr lang="en-US" b="0" dirty="0"/>
              <a:t>to the IEEE 802.15.4 MAC sublayer. These L2+ protocols, such as KMP, L2R, 6TOP, and network layer abstraction, often </a:t>
            </a:r>
            <a:r>
              <a:rPr lang="en-US" b="0" dirty="0" smtClean="0"/>
              <a:t>replicate ancillary </a:t>
            </a:r>
            <a:r>
              <a:rPr lang="en-US" b="0" dirty="0"/>
              <a:t>functionality, e.g. fragmentation and </a:t>
            </a:r>
            <a:r>
              <a:rPr lang="en-US" b="0" dirty="0" smtClean="0"/>
              <a:t>protocol differentiation</a:t>
            </a:r>
            <a:r>
              <a:rPr lang="en-US" b="0" dirty="0"/>
              <a:t>, in an inconsistent and often incompatible manner</a:t>
            </a:r>
            <a:r>
              <a:rPr lang="en-US" b="0" dirty="0" smtClean="0"/>
              <a: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2719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802.15.12 - Amendment: Upper Layer Interface (ULI),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770813" cy="4494213"/>
          </a:xfrm>
        </p:spPr>
        <p:txBody>
          <a:bodyPr/>
          <a:lstStyle/>
          <a:p>
            <a:r>
              <a:rPr lang="en-US" sz="2000" dirty="0" smtClean="0"/>
              <a:t>8.1 This section is for explanatory text, not expanded text from the PAR sections.  Suggest that 8.1 be deleted, and that the titles of the cited standards be listed: i.e. “</a:t>
            </a:r>
            <a:r>
              <a:rPr lang="en-US" sz="2000" dirty="0"/>
              <a:t>IEEE </a:t>
            </a:r>
            <a:r>
              <a:rPr lang="en-US" sz="2000" dirty="0" smtClean="0"/>
              <a:t>802.15.4”</a:t>
            </a:r>
          </a:p>
          <a:p>
            <a:pPr lvl="1"/>
            <a:r>
              <a:rPr lang="en-US" dirty="0" smtClean="0"/>
              <a:t>Note: From </a:t>
            </a:r>
            <a:r>
              <a:rPr lang="en-US" dirty="0" err="1"/>
              <a:t>NesCom</a:t>
            </a:r>
            <a:r>
              <a:rPr lang="en-US" dirty="0"/>
              <a:t> Conventions #5. “…For references to other standards within the Scope and Purpose fields, the number, title, date (if appropriate), and source of the referenced standards shall be listed in the Additional Explanatory Notes field. “</a:t>
            </a:r>
            <a:br>
              <a:rPr lang="en-US" dirty="0"/>
            </a:br>
            <a:endParaRPr lang="en-US" dirty="0"/>
          </a:p>
          <a:p>
            <a:pPr lvl="1"/>
            <a:r>
              <a:rPr lang="en-US" dirty="0"/>
              <a:t>Add full titles for</a:t>
            </a:r>
            <a:r>
              <a:rPr lang="en-US" dirty="0" smtClean="0"/>
              <a:t> </a:t>
            </a:r>
            <a:r>
              <a:rPr lang="en-US" dirty="0"/>
              <a:t>IEEE </a:t>
            </a:r>
            <a:r>
              <a:rPr lang="en-US" dirty="0" smtClean="0"/>
              <a:t>802.15.4</a:t>
            </a:r>
          </a:p>
          <a:p>
            <a:pPr lvl="1"/>
            <a:endParaRPr lang="en-US" dirty="0"/>
          </a:p>
          <a:p>
            <a:r>
              <a:rPr lang="en-US" sz="2000" dirty="0"/>
              <a:t>5.2 Scope: “KMP” should be “KMPs” </a:t>
            </a:r>
            <a:endParaRPr lang="en-US" sz="2000" dirty="0" smtClean="0"/>
          </a:p>
          <a:p>
            <a:endParaRPr lang="en-US" sz="2000" dirty="0" smtClean="0"/>
          </a:p>
          <a:p>
            <a:r>
              <a:rPr lang="en-US" dirty="0" smtClean="0"/>
              <a:t>CSD: No comments or concerns.</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4460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802.15.4v - Amendment: Usage of Regional Sub-GHz bands, </a:t>
            </a:r>
            <a:r>
              <a:rPr lang="en-US" sz="2800" dirty="0">
                <a:hlinkClick r:id="rId2"/>
              </a:rPr>
              <a:t>PAR</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2.1 Title: delete “</a:t>
            </a:r>
            <a:r>
              <a:rPr lang="en-US" b="0" dirty="0"/>
              <a:t>Approved </a:t>
            </a:r>
            <a:r>
              <a:rPr lang="en-US" b="0" dirty="0" smtClean="0"/>
              <a:t>Draft”</a:t>
            </a:r>
          </a:p>
          <a:p>
            <a:r>
              <a:rPr lang="en-US" b="0" dirty="0" smtClean="0"/>
              <a:t>Suggested title replacement: “Standard </a:t>
            </a:r>
            <a:r>
              <a:rPr lang="en-US" b="0" dirty="0"/>
              <a:t>for Low-Rate Wireless Personal Area Networks (</a:t>
            </a:r>
            <a:r>
              <a:rPr lang="en-US" b="0" dirty="0" smtClean="0"/>
              <a:t>WPANs) Amendment: Enabling/updating </a:t>
            </a:r>
            <a:r>
              <a:rPr lang="en-US" b="0" dirty="0"/>
              <a:t>the use of Regional Sub-GHz </a:t>
            </a:r>
            <a:r>
              <a:rPr lang="en-US" b="0" dirty="0" smtClean="0"/>
              <a:t>bands”</a:t>
            </a:r>
          </a:p>
          <a:p>
            <a:r>
              <a:rPr lang="en-US" b="0" dirty="0" smtClean="0"/>
              <a:t>5.2.b Scope of the project: delete “PHY clauses”</a:t>
            </a:r>
          </a:p>
          <a:p>
            <a:endParaRPr lang="en-US" b="0" dirty="0"/>
          </a:p>
          <a:p>
            <a:r>
              <a:rPr lang="en-US" dirty="0" smtClean="0"/>
              <a:t>CSD – No comments or concerns</a:t>
            </a:r>
          </a:p>
          <a:p>
            <a:endParaRPr lang="en-US" b="0" dirty="0"/>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069850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802.16s - Amendment: Air Interface for Broadband Wireless Access Systems </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hlinkClick r:id="rId2"/>
              </a:rPr>
              <a:t>PAR</a:t>
            </a:r>
            <a:r>
              <a:rPr lang="en-US" sz="1800" dirty="0">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hlinkClick r:id="rId3"/>
              </a:rPr>
              <a:t>CSD</a:t>
            </a:r>
            <a:r>
              <a:rPr lang="en-US" sz="1800" dirty="0" smtClean="0">
                <a:latin typeface="Times New Roman" panose="02020603050405020304" pitchFamily="18" charset="0"/>
                <a:ea typeface="Times New Roman" panose="02020603050405020304" pitchFamily="18" charset="0"/>
              </a:rPr>
              <a:t>.</a:t>
            </a:r>
            <a:endParaRPr lang="en-US" sz="2800" dirty="0"/>
          </a:p>
        </p:txBody>
      </p:sp>
      <p:sp>
        <p:nvSpPr>
          <p:cNvPr id="3" name="Content Placeholder 2"/>
          <p:cNvSpPr>
            <a:spLocks noGrp="1"/>
          </p:cNvSpPr>
          <p:nvPr>
            <p:ph idx="1"/>
          </p:nvPr>
        </p:nvSpPr>
        <p:spPr>
          <a:xfrm>
            <a:off x="685800" y="1830388"/>
            <a:ext cx="7770813" cy="4550940"/>
          </a:xfrm>
        </p:spPr>
        <p:txBody>
          <a:bodyPr/>
          <a:lstStyle/>
          <a:p>
            <a:r>
              <a:rPr lang="en-US" dirty="0" smtClean="0"/>
              <a:t>2.1 Title: Replace “ for” with “:”</a:t>
            </a:r>
          </a:p>
          <a:p>
            <a:r>
              <a:rPr lang="en-US" dirty="0" smtClean="0"/>
              <a:t>Suggested Title: “</a:t>
            </a:r>
            <a:r>
              <a:rPr lang="en-US" dirty="0"/>
              <a:t>Standard for Air Interface for Broadband Wireless Access Systems – </a:t>
            </a:r>
            <a:r>
              <a:rPr lang="en-US" dirty="0" smtClean="0"/>
              <a:t>Amendment: </a:t>
            </a:r>
            <a:r>
              <a:rPr lang="en-US" dirty="0"/>
              <a:t>Fixed and Mobile Wireless Access in Channel Bandwidth up to 1.25 </a:t>
            </a:r>
            <a:r>
              <a:rPr lang="en-US" dirty="0" smtClean="0"/>
              <a:t>MHz”</a:t>
            </a:r>
          </a:p>
          <a:p>
            <a:r>
              <a:rPr lang="en-US" dirty="0" smtClean="0"/>
              <a:t>4.2/4.3: The Date for 4.2 seems aggressive, and the minimum time between these two dates should be at least 6 months.</a:t>
            </a:r>
            <a:endParaRPr lang="en-US" dirty="0"/>
          </a:p>
          <a:p>
            <a:r>
              <a:rPr lang="en-US" dirty="0" smtClean="0"/>
              <a:t>3.3 indicates Joint Sponsorship – 7.2 says that no joint development will be done.  Then why the Joint Sponsorship?</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66450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802.16s - Amendment: Air Interface for Broadband Wireless Access Systems </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hlinkClick r:id="rId3"/>
              </a:rPr>
              <a:t>PAR</a:t>
            </a:r>
            <a:r>
              <a:rPr lang="en-US" sz="1800" dirty="0">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hlinkClick r:id="rId4"/>
              </a:rPr>
              <a:t>CSD</a:t>
            </a:r>
            <a:r>
              <a:rPr lang="en-US" sz="1800" dirty="0">
                <a:latin typeface="Times New Roman" panose="02020603050405020304" pitchFamily="18" charset="0"/>
                <a:ea typeface="Times New Roman" panose="02020603050405020304" pitchFamily="18" charset="0"/>
              </a:rPr>
              <a:t>.</a:t>
            </a:r>
            <a:endParaRPr lang="en-US" sz="2800" dirty="0"/>
          </a:p>
        </p:txBody>
      </p:sp>
      <p:sp>
        <p:nvSpPr>
          <p:cNvPr id="3" name="Content Placeholder 2"/>
          <p:cNvSpPr>
            <a:spLocks noGrp="1"/>
          </p:cNvSpPr>
          <p:nvPr>
            <p:ph idx="1"/>
          </p:nvPr>
        </p:nvSpPr>
        <p:spPr/>
        <p:txBody>
          <a:bodyPr/>
          <a:lstStyle/>
          <a:p>
            <a:r>
              <a:rPr lang="en-US" dirty="0" smtClean="0"/>
              <a:t>5.3 – 802.16-2016 does not exist.  Is this trying to suggest a new revision project?</a:t>
            </a:r>
          </a:p>
          <a:p>
            <a:endParaRPr lang="en-US" dirty="0"/>
          </a:p>
          <a:p>
            <a:r>
              <a:rPr lang="en-US" dirty="0" smtClean="0"/>
              <a:t>CSD – No comment</a:t>
            </a:r>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14075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7" name="Slide Number Placeholder 6"/>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802.1 Email Response</a:t>
            </a:r>
            <a:endParaRPr lang="en-US" dirty="0"/>
          </a:p>
        </p:txBody>
      </p:sp>
      <p:sp>
        <p:nvSpPr>
          <p:cNvPr id="4" name="Date Placeholder 3"/>
          <p:cNvSpPr>
            <a:spLocks noGrp="1"/>
          </p:cNvSpPr>
          <p:nvPr>
            <p:ph type="dt" idx="10"/>
          </p:nvPr>
        </p:nvSpPr>
        <p:spPr/>
        <p:txBody>
          <a:bodyPr/>
          <a:lstStyle/>
          <a:p>
            <a:r>
              <a:rPr lang="en-US" smtClean="0"/>
              <a:t>March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9" name="Rectangle 1"/>
          <p:cNvSpPr>
            <a:spLocks noGrp="1" noChangeArrowheads="1"/>
          </p:cNvSpPr>
          <p:nvPr>
            <p:ph idx="1"/>
          </p:nvPr>
        </p:nvSpPr>
        <p:spPr bwMode="auto">
          <a:xfrm>
            <a:off x="154400" y="1830388"/>
            <a:ext cx="8909811"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Thanks to all who reviewed the IEEE P802.1Qcr PAR and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updated 802.1Qcr PAR is as follows: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http://www.ieee802.org/1/files/public/docs2016/cr-draft-PAR-0216-v02.pdf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CSD has been updated as follows: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http://www.ieee802.org/1/files/public/docs2016/cr-draft-CSD-0216-v02.pdf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consolidated comments received from 802.3, 802.11 and James </a:t>
            </a:r>
            <a:r>
              <a:rPr kumimoji="0" lang="en-US" altLang="en-US" sz="1800" b="0" i="0" u="none" strike="noStrike" cap="none" normalizeH="0" baseline="0" dirty="0" err="1" smtClean="0">
                <a:ln>
                  <a:noFill/>
                </a:ln>
                <a:solidFill>
                  <a:schemeClr val="tx1"/>
                </a:solidFill>
                <a:effectLst/>
                <a:latin typeface="Arial" panose="020B0604020202020204" pitchFamily="34" charset="0"/>
              </a:rPr>
              <a:t>Gilb</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along with resolutions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4"/>
              </a:rPr>
              <a:t>http://</a:t>
            </a:r>
            <a:r>
              <a:rPr kumimoji="0" lang="en-US" altLang="en-US" sz="1600" b="0" i="0" u="none" strike="noStrike" cap="none" normalizeH="0" baseline="0" dirty="0" smtClean="0">
                <a:ln>
                  <a:noFill/>
                </a:ln>
                <a:solidFill>
                  <a:schemeClr val="tx1"/>
                </a:solidFill>
                <a:effectLst/>
                <a:latin typeface="Arial" panose="020B0604020202020204" pitchFamily="34" charset="0"/>
                <a:hlinkClick r:id="rId4"/>
              </a:rPr>
              <a:t>www.ieee802.org/1/files/public/docs2016/cr-PAR-comments-and-resolution-0316-v01.xlsx</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Glenn.</a:t>
            </a:r>
          </a:p>
        </p:txBody>
      </p:sp>
      <p:sp>
        <p:nvSpPr>
          <p:cNvPr id="10" name="Slide Number Placeholder 9"/>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108000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802.1Qcr response text</a:t>
            </a:r>
            <a:endParaRPr lang="en-US" dirty="0"/>
          </a:p>
        </p:txBody>
      </p:sp>
      <p:sp>
        <p:nvSpPr>
          <p:cNvPr id="3" name="Content Placeholder 2"/>
          <p:cNvSpPr>
            <a:spLocks noGrp="1"/>
          </p:cNvSpPr>
          <p:nvPr>
            <p:ph idx="1"/>
          </p:nvPr>
        </p:nvSpPr>
        <p:spPr>
          <a:xfrm>
            <a:off x="685800" y="1348137"/>
            <a:ext cx="7856538" cy="5127276"/>
          </a:xfrm>
        </p:spPr>
        <p:txBody>
          <a:bodyPr/>
          <a:lstStyle/>
          <a:p>
            <a:r>
              <a:rPr lang="en-US" b="0" dirty="0" smtClean="0">
                <a:solidFill>
                  <a:schemeClr val="accent2"/>
                </a:solidFill>
              </a:rPr>
              <a:t>802.11 requested TSN be expanded:</a:t>
            </a:r>
          </a:p>
          <a:p>
            <a:r>
              <a:rPr lang="en-US" b="0" dirty="0" smtClean="0"/>
              <a:t>Response Replaced:</a:t>
            </a:r>
            <a:r>
              <a:rPr lang="en-US" b="0" dirty="0"/>
              <a:t/>
            </a:r>
            <a:br>
              <a:rPr lang="en-US" b="0" dirty="0"/>
            </a:br>
            <a:r>
              <a:rPr lang="en-US" b="0" dirty="0"/>
              <a:t>"TSN"</a:t>
            </a:r>
            <a:br>
              <a:rPr lang="en-US" b="0" dirty="0"/>
            </a:br>
            <a:r>
              <a:rPr lang="en-US" b="0" dirty="0"/>
              <a:t>with</a:t>
            </a:r>
            <a:br>
              <a:rPr lang="en-US" b="0" dirty="0"/>
            </a:br>
            <a:r>
              <a:rPr lang="en-US" b="0" dirty="0"/>
              <a:t>"</a:t>
            </a:r>
            <a:r>
              <a:rPr lang="en-US" b="0" dirty="0" smtClean="0"/>
              <a:t>Time-Sensitive </a:t>
            </a:r>
            <a:r>
              <a:rPr lang="en-US" b="0" dirty="0"/>
              <a:t>Networking (TSN)…" at first use</a:t>
            </a:r>
            <a:r>
              <a:rPr lang="en-US" dirty="0"/>
              <a:t> </a:t>
            </a:r>
            <a:endParaRPr lang="en-US" dirty="0" smtClean="0"/>
          </a:p>
          <a:p>
            <a:r>
              <a:rPr lang="en-US" dirty="0" smtClean="0">
                <a:solidFill>
                  <a:schemeClr val="accent2"/>
                </a:solidFill>
              </a:rPr>
              <a:t>802.11 requested Title corrections:</a:t>
            </a:r>
          </a:p>
          <a:p>
            <a:r>
              <a:rPr lang="en-US" dirty="0" smtClean="0"/>
              <a:t>Response: </a:t>
            </a:r>
          </a:p>
          <a:p>
            <a:r>
              <a:rPr lang="en-US" b="0" dirty="0"/>
              <a:t>This is a bug in </a:t>
            </a:r>
            <a:r>
              <a:rPr lang="en-US" b="0" dirty="0" err="1"/>
              <a:t>myProject</a:t>
            </a:r>
            <a:r>
              <a:rPr lang="en-US" b="0" dirty="0"/>
              <a:t>, we cannot fix it. (The box is labelled "Amendment title" in the PAR edit page.)</a:t>
            </a:r>
            <a:r>
              <a:rPr lang="en-US" dirty="0"/>
              <a:t> </a:t>
            </a:r>
            <a:endParaRPr lang="en-US" dirty="0" smtClean="0"/>
          </a:p>
          <a:p>
            <a:endParaRPr lang="en-US" dirty="0" smtClean="0"/>
          </a:p>
          <a:p>
            <a:r>
              <a:rPr lang="en-US" dirty="0" smtClean="0">
                <a:solidFill>
                  <a:schemeClr val="accent2"/>
                </a:solidFill>
              </a:rPr>
              <a:t>802.11 Comment: 6 of the 8 PARS were able to get the correct title.</a:t>
            </a:r>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547220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96944" cy="5328592"/>
          </a:xfrm>
          <a:ln/>
        </p:spPr>
        <p:txBody>
          <a:bodyPr>
            <a:normAutofit fontScale="85000" lnSpcReduction="10000"/>
          </a:bodyPr>
          <a:lstStyle/>
          <a:p>
            <a:r>
              <a:rPr lang="en-US" dirty="0"/>
              <a:t>Mar 13-18, 2016, Macao, </a:t>
            </a:r>
            <a:r>
              <a:rPr lang="en-US" dirty="0" smtClean="0"/>
              <a:t>China – PARs to be Considered</a:t>
            </a:r>
            <a:endParaRPr lang="en-US" dirty="0"/>
          </a:p>
          <a:p>
            <a:pPr>
              <a:buFont typeface="Arial" panose="020B0604020202020204" pitchFamily="34" charset="0"/>
              <a:buChar char="•"/>
            </a:pPr>
            <a:r>
              <a:rPr lang="en-US" dirty="0"/>
              <a:t>802.1Qcr - Amendment: Asynchronous Traffic Shaping, </a:t>
            </a:r>
            <a:r>
              <a:rPr lang="en-US" dirty="0">
                <a:hlinkClick r:id="rId3"/>
              </a:rPr>
              <a:t>PAR</a:t>
            </a:r>
            <a:r>
              <a:rPr lang="en-US" dirty="0"/>
              <a:t> and </a:t>
            </a:r>
            <a:r>
              <a:rPr lang="en-US" dirty="0">
                <a:hlinkClick r:id="rId4"/>
              </a:rPr>
              <a:t>CSD</a:t>
            </a:r>
            <a:endParaRPr lang="en-US" dirty="0"/>
          </a:p>
          <a:p>
            <a:pPr>
              <a:buFont typeface="Arial" panose="020B0604020202020204" pitchFamily="34" charset="0"/>
              <a:buChar char="•"/>
            </a:pPr>
            <a:r>
              <a:rPr lang="en-US" dirty="0"/>
              <a:t>802.3bs - Amendment: 200 Gb/s Ethernet and 400 Gb/s Ethernet, </a:t>
            </a:r>
            <a:r>
              <a:rPr lang="en-US" dirty="0">
                <a:hlinkClick r:id="rId5"/>
              </a:rPr>
              <a:t>PAR Modification</a:t>
            </a:r>
            <a:r>
              <a:rPr lang="en-US" dirty="0"/>
              <a:t> and </a:t>
            </a:r>
            <a:r>
              <a:rPr lang="en-US" dirty="0">
                <a:hlinkClick r:id="rId6"/>
              </a:rPr>
              <a:t>CSD Modification</a:t>
            </a:r>
            <a:endParaRPr lang="en-US" dirty="0"/>
          </a:p>
          <a:p>
            <a:pPr>
              <a:buFont typeface="Arial" panose="020B0604020202020204" pitchFamily="34" charset="0"/>
              <a:buChar char="•"/>
            </a:pPr>
            <a:r>
              <a:rPr lang="en-US" dirty="0"/>
              <a:t>802.3bt - Amendment: DTE Power via MDI over 4-Pair, </a:t>
            </a:r>
            <a:r>
              <a:rPr lang="en-US" dirty="0">
                <a:hlinkClick r:id="rId7"/>
              </a:rPr>
              <a:t>PAR Modification</a:t>
            </a:r>
            <a:r>
              <a:rPr lang="en-US" dirty="0"/>
              <a:t> and </a:t>
            </a:r>
            <a:r>
              <a:rPr lang="en-US" dirty="0">
                <a:hlinkClick r:id="rId8"/>
              </a:rPr>
              <a:t>CSD</a:t>
            </a:r>
            <a:endParaRPr lang="en-US" dirty="0"/>
          </a:p>
          <a:p>
            <a:pPr>
              <a:buFont typeface="Arial" panose="020B0604020202020204" pitchFamily="34" charset="0"/>
              <a:buChar char="•"/>
            </a:pPr>
            <a:r>
              <a:rPr lang="en-US" dirty="0"/>
              <a:t>802.3cc - Amendment: 25 Gb/s over Single-Mode Fiber: </a:t>
            </a:r>
            <a:r>
              <a:rPr lang="en-US" dirty="0">
                <a:hlinkClick r:id="rId9"/>
              </a:rPr>
              <a:t>PAR</a:t>
            </a:r>
            <a:r>
              <a:rPr lang="en-US" dirty="0"/>
              <a:t> and </a:t>
            </a:r>
            <a:r>
              <a:rPr lang="en-US" dirty="0">
                <a:hlinkClick r:id="rId10"/>
              </a:rPr>
              <a:t>CSD</a:t>
            </a:r>
            <a:endParaRPr lang="en-US" dirty="0"/>
          </a:p>
          <a:p>
            <a:pPr>
              <a:buFont typeface="Arial" panose="020B0604020202020204" pitchFamily="34" charset="0"/>
              <a:buChar char="•"/>
            </a:pPr>
            <a:r>
              <a:rPr lang="en-US" dirty="0"/>
              <a:t>802.3cd - Amendment: 50 Gb/s Ethernet, 100 Gb/s Ethernet and 200 Gb/s Ethernet Physical Layers; </a:t>
            </a:r>
            <a:r>
              <a:rPr lang="en-US" dirty="0">
                <a:hlinkClick r:id="rId11"/>
              </a:rPr>
              <a:t>PAR</a:t>
            </a:r>
            <a:r>
              <a:rPr lang="en-US" dirty="0"/>
              <a:t> and </a:t>
            </a:r>
            <a:r>
              <a:rPr lang="en-US" dirty="0">
                <a:hlinkClick r:id="rId12"/>
              </a:rPr>
              <a:t>CSD</a:t>
            </a:r>
            <a:endParaRPr lang="en-US" dirty="0"/>
          </a:p>
          <a:p>
            <a:pPr>
              <a:buFont typeface="Arial" panose="020B0604020202020204" pitchFamily="34" charset="0"/>
              <a:buChar char="•"/>
            </a:pPr>
            <a:r>
              <a:rPr lang="en-US" dirty="0"/>
              <a:t>802.15.12 - Amendment: Upper Layer Interface (ULI), </a:t>
            </a:r>
            <a:r>
              <a:rPr lang="en-US" dirty="0">
                <a:hlinkClick r:id="rId13"/>
              </a:rPr>
              <a:t>PAR</a:t>
            </a:r>
            <a:r>
              <a:rPr lang="en-US" dirty="0"/>
              <a:t> and </a:t>
            </a:r>
            <a:r>
              <a:rPr lang="en-US" dirty="0">
                <a:hlinkClick r:id="rId14"/>
              </a:rPr>
              <a:t>CSD</a:t>
            </a:r>
            <a:endParaRPr lang="en-US" dirty="0"/>
          </a:p>
          <a:p>
            <a:pPr>
              <a:buFont typeface="Arial" panose="020B0604020202020204" pitchFamily="34" charset="0"/>
              <a:buChar char="•"/>
            </a:pPr>
            <a:r>
              <a:rPr lang="en-US" dirty="0"/>
              <a:t>802.15.4v - Amendment: Usage of Regional Sub-GHz bands, </a:t>
            </a:r>
            <a:r>
              <a:rPr lang="en-US" dirty="0">
                <a:hlinkClick r:id="rId15"/>
              </a:rPr>
              <a:t>PAR</a:t>
            </a:r>
            <a:r>
              <a:rPr lang="en-US" dirty="0"/>
              <a:t> and </a:t>
            </a:r>
            <a:r>
              <a:rPr lang="en-US" dirty="0">
                <a:hlinkClick r:id="rId16"/>
              </a:rPr>
              <a:t>CSD</a:t>
            </a:r>
            <a:endParaRPr lang="en-US" dirty="0"/>
          </a:p>
          <a:p>
            <a:pPr>
              <a:buFont typeface="Arial" panose="020B0604020202020204" pitchFamily="34" charset="0"/>
              <a:buChar char="•"/>
            </a:pPr>
            <a:r>
              <a:rPr lang="en-US" dirty="0"/>
              <a:t>802.16s - Amendment: Air Interface for Broadband Wireless Access Systems </a:t>
            </a:r>
            <a:r>
              <a:rPr lang="en-US"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hlinkClick r:id="rId17"/>
              </a:rPr>
              <a:t>PAR</a:t>
            </a:r>
            <a:r>
              <a:rPr lang="en-US" sz="1600" dirty="0">
                <a:latin typeface="Times New Roman" panose="02020603050405020304" pitchFamily="18" charset="0"/>
                <a:ea typeface="Times New Roman" panose="02020603050405020304" pitchFamily="18" charset="0"/>
              </a:rPr>
              <a:t> and </a:t>
            </a:r>
            <a:r>
              <a:rPr lang="en-US" sz="1600" dirty="0">
                <a:latin typeface="Times New Roman" panose="02020603050405020304" pitchFamily="18" charset="0"/>
                <a:ea typeface="Times New Roman" panose="02020603050405020304" pitchFamily="18" charset="0"/>
                <a:hlinkClick r:id="rId18"/>
              </a:rPr>
              <a:t>CSD</a:t>
            </a:r>
            <a:r>
              <a:rPr lang="en-US" sz="1600" dirty="0">
                <a:latin typeface="Times New Roman" panose="02020603050405020304" pitchFamily="18" charset="0"/>
                <a:ea typeface="Times New Roman" panose="02020603050405020304" pitchFamily="18" charset="0"/>
              </a:rPr>
              <a:t>.</a:t>
            </a:r>
            <a:endParaRPr lang="en-US" dirty="0"/>
          </a:p>
          <a:p>
            <a:pPr marL="285750" indent="-285750">
              <a:buFont typeface="Arial" panose="020B0604020202020204" pitchFamily="34" charset="0"/>
              <a:buChar char="•"/>
            </a:pPr>
            <a:r>
              <a:rPr lang="en-US" altLang="en-US" sz="2400" dirty="0" smtClean="0"/>
              <a:t>Meeting times: Monday PM2, Tuesday AM2, Thursday AM</a:t>
            </a:r>
            <a:r>
              <a:rPr lang="en-US" altLang="en-US" sz="1800" dirty="0" smtClean="0"/>
              <a:t>2</a:t>
            </a:r>
          </a:p>
        </p:txBody>
      </p:sp>
      <p:sp>
        <p:nvSpPr>
          <p:cNvPr id="4" name="Date Placeholder 3"/>
          <p:cNvSpPr>
            <a:spLocks noGrp="1"/>
          </p:cNvSpPr>
          <p:nvPr>
            <p:ph type="dt" idx="10"/>
          </p:nvPr>
        </p:nvSpPr>
        <p:spPr>
          <a:xfrm>
            <a:off x="696912" y="333375"/>
            <a:ext cx="2589203" cy="273050"/>
          </a:xfrm>
        </p:spPr>
        <p:txBody>
          <a:bodyPr/>
          <a:lstStyle/>
          <a:p>
            <a:r>
              <a:rPr lang="en-US" smtClean="0"/>
              <a:t>March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802.1Qcr </a:t>
            </a:r>
            <a:r>
              <a:rPr lang="en-US" dirty="0"/>
              <a:t>r</a:t>
            </a:r>
            <a:r>
              <a:rPr lang="en-US" dirty="0" smtClean="0"/>
              <a:t>esponse text</a:t>
            </a:r>
            <a:endParaRPr lang="en-US" dirty="0"/>
          </a:p>
        </p:txBody>
      </p:sp>
      <p:sp>
        <p:nvSpPr>
          <p:cNvPr id="3" name="Content Placeholder 2"/>
          <p:cNvSpPr>
            <a:spLocks noGrp="1"/>
          </p:cNvSpPr>
          <p:nvPr>
            <p:ph idx="1"/>
          </p:nvPr>
        </p:nvSpPr>
        <p:spPr>
          <a:xfrm>
            <a:off x="685800" y="1628800"/>
            <a:ext cx="7770813" cy="4465613"/>
          </a:xfrm>
        </p:spPr>
        <p:txBody>
          <a:bodyPr/>
          <a:lstStyle/>
          <a:p>
            <a:pPr lvl="0"/>
            <a:r>
              <a:rPr lang="en-US" b="0" dirty="0" smtClean="0">
                <a:solidFill>
                  <a:schemeClr val="accent2"/>
                </a:solidFill>
              </a:rPr>
              <a:t>802.11 requested 8.1 to be updated to include item#: </a:t>
            </a:r>
          </a:p>
          <a:p>
            <a:pPr lvl="0"/>
            <a:r>
              <a:rPr lang="en-US" b="0" dirty="0" smtClean="0"/>
              <a:t>Response: Item # added.</a:t>
            </a:r>
            <a:r>
              <a:rPr lang="en-US" dirty="0" smtClean="0"/>
              <a:t> </a:t>
            </a:r>
          </a:p>
          <a:p>
            <a:pPr lvl="1"/>
            <a:r>
              <a:rPr lang="en-US" b="0" dirty="0" smtClean="0"/>
              <a:t>Replaced</a:t>
            </a:r>
            <a:br>
              <a:rPr lang="en-US" b="0" dirty="0" smtClean="0"/>
            </a:br>
            <a:r>
              <a:rPr lang="en-US" b="0" dirty="0" smtClean="0"/>
              <a:t>"The core operation of the intended mechanism on the data plane is described in http://www.ieee802.org/1/files/public/docs2015/new-tsn-specht-ubs-queues-0521-v0.pdf."</a:t>
            </a:r>
            <a:br>
              <a:rPr lang="en-US" b="0" dirty="0" smtClean="0"/>
            </a:br>
            <a:r>
              <a:rPr lang="en-US" b="0" dirty="0" smtClean="0"/>
              <a:t>with</a:t>
            </a:r>
            <a:br>
              <a:rPr lang="en-US" b="0" dirty="0" smtClean="0"/>
            </a:br>
            <a:r>
              <a:rPr lang="en-US" b="0" dirty="0" smtClean="0"/>
              <a:t>"5.2b: The core operation of the intended mechanism on the data plane is described in http://www.ieee802.org/1/files/public/docs2015/new-tsn-specht-ubs-queues-0521-v0.pdf."</a:t>
            </a:r>
            <a:r>
              <a:rPr lang="en-US" dirty="0" smtClean="0"/>
              <a:t> </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262575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802.3bt Email Response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Rectangle 1"/>
          <p:cNvSpPr>
            <a:spLocks noGrp="1" noChangeArrowheads="1"/>
          </p:cNvSpPr>
          <p:nvPr>
            <p:ph idx="1"/>
          </p:nvPr>
        </p:nvSpPr>
        <p:spPr bwMode="auto">
          <a:xfrm>
            <a:off x="685800" y="2468147"/>
            <a:ext cx="685315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Dear EC members,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Please see below the comments and responses in respect to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IEEE P802.3bt draft PAR modification request.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Thanks to James and IEEE 802.11 for these comments.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updated PAR can be accessed as follows.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PAR: &lt;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http://www.ieee802.org/3/bt/P802_3bt_PAR_160316.pdf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Best regards,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David </a:t>
            </a:r>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994216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802.3bt response text</a:t>
            </a:r>
            <a:endParaRPr lang="en-US" dirty="0"/>
          </a:p>
        </p:txBody>
      </p:sp>
      <p:sp>
        <p:nvSpPr>
          <p:cNvPr id="3" name="Content Placeholder 2"/>
          <p:cNvSpPr>
            <a:spLocks noGrp="1"/>
          </p:cNvSpPr>
          <p:nvPr>
            <p:ph idx="1"/>
          </p:nvPr>
        </p:nvSpPr>
        <p:spPr/>
        <p:txBody>
          <a:bodyPr/>
          <a:lstStyle/>
          <a:p>
            <a:r>
              <a:rPr lang="en-US" dirty="0">
                <a:solidFill>
                  <a:schemeClr val="accent2"/>
                </a:solidFill>
              </a:rPr>
              <a:t>[IEEE 802.11 comment 1] CSD Technical Feasibility:</a:t>
            </a:r>
            <a:r>
              <a:rPr lang="en-US" dirty="0"/>
              <a:t/>
            </a:r>
            <a:br>
              <a:rPr lang="en-US" dirty="0"/>
            </a:br>
            <a:r>
              <a:rPr lang="en-US" dirty="0" smtClean="0">
                <a:solidFill>
                  <a:schemeClr val="accent2"/>
                </a:solidFill>
              </a:rPr>
              <a:t>CSD </a:t>
            </a:r>
            <a:r>
              <a:rPr lang="en-US" dirty="0">
                <a:solidFill>
                  <a:schemeClr val="accent2"/>
                </a:solidFill>
              </a:rPr>
              <a:t>- New CSD Format approved by 802, would prefer update to this nominal slide deck to readily validate the correct set of CSD criteria. Note that the order of the CSD does not match this format.</a:t>
            </a:r>
            <a:r>
              <a:rPr lang="en-US" dirty="0"/>
              <a:t/>
            </a:r>
            <a:br>
              <a:rPr lang="en-US" dirty="0"/>
            </a:br>
            <a:r>
              <a:rPr lang="en-US" dirty="0"/>
              <a:t/>
            </a:r>
            <a:br>
              <a:rPr lang="en-US" dirty="0"/>
            </a:br>
            <a:r>
              <a:rPr lang="en-US" dirty="0"/>
              <a:t>Response:</a:t>
            </a:r>
            <a:br>
              <a:rPr lang="en-US" dirty="0"/>
            </a:br>
            <a:r>
              <a:rPr lang="en-US" dirty="0" smtClean="0"/>
              <a:t>REJECT</a:t>
            </a:r>
            <a:r>
              <a:rPr lang="en-US" dirty="0"/>
              <a:t>. This is a PAR modification request. Updating of 5C to new CSD format is not required</a:t>
            </a:r>
            <a:r>
              <a:rPr lang="en-US" dirty="0" smtClean="0"/>
              <a:t>.</a:t>
            </a:r>
          </a:p>
          <a:p>
            <a:r>
              <a:rPr lang="en-US" dirty="0"/>
              <a:t>	</a:t>
            </a:r>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31480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802.3cc Email response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Rectangle 1"/>
          <p:cNvSpPr>
            <a:spLocks noGrp="1" noChangeArrowheads="1"/>
          </p:cNvSpPr>
          <p:nvPr>
            <p:ph idx="1"/>
          </p:nvPr>
        </p:nvSpPr>
        <p:spPr bwMode="auto">
          <a:xfrm>
            <a:off x="685801" y="2228493"/>
            <a:ext cx="755860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Dear EC members,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Please see below the comments and responses in respect to the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IEEE P802.3cc draft PAR. Thanks to James and IEEE 802.11 for these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comments. The updated PAR and CSD can be accessed as follows.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PAR: &lt;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http://ieee802.org/3/25GSMF/P802_3cc_PAR_160316.pdf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CSD: &lt;</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http://ieee802.org/3/25GSMF/P802_3cc_CSD_160316.pdf</a:t>
            </a:r>
            <a:r>
              <a:rPr kumimoji="0" lang="en-US" altLang="en-US" sz="1800" b="0" i="0" u="none" strike="noStrike" cap="none" normalizeH="0" baseline="0" dirty="0" smtClean="0">
                <a:ln>
                  <a:noFill/>
                </a:ln>
                <a:solidFill>
                  <a:schemeClr val="tx1"/>
                </a:solidFill>
                <a:effectLst/>
                <a:latin typeface="Arial" panose="020B0604020202020204" pitchFamily="34" charset="0"/>
              </a:rPr>
              <a:t>&gt;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Best regards,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David </a:t>
            </a:r>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618620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802.3cc response text</a:t>
            </a:r>
            <a:endParaRPr lang="en-US" dirty="0"/>
          </a:p>
        </p:txBody>
      </p:sp>
      <p:sp>
        <p:nvSpPr>
          <p:cNvPr id="3" name="Content Placeholder 2"/>
          <p:cNvSpPr>
            <a:spLocks noGrp="1"/>
          </p:cNvSpPr>
          <p:nvPr>
            <p:ph idx="1"/>
          </p:nvPr>
        </p:nvSpPr>
        <p:spPr>
          <a:xfrm>
            <a:off x="685800" y="1276130"/>
            <a:ext cx="7770813" cy="5033190"/>
          </a:xfrm>
        </p:spPr>
        <p:txBody>
          <a:bodyPr/>
          <a:lstStyle/>
          <a:p>
            <a:r>
              <a:rPr lang="en-US" dirty="0">
                <a:solidFill>
                  <a:schemeClr val="accent2"/>
                </a:solidFill>
              </a:rPr>
              <a:t>[IEEE P802.11 comment 1] section 8.1:</a:t>
            </a:r>
            <a:r>
              <a:rPr lang="en-US" dirty="0"/>
              <a:t/>
            </a:r>
            <a:br>
              <a:rPr lang="en-US" dirty="0"/>
            </a:br>
            <a:r>
              <a:rPr lang="en-US" dirty="0" smtClean="0">
                <a:solidFill>
                  <a:schemeClr val="accent2"/>
                </a:solidFill>
              </a:rPr>
              <a:t>Section </a:t>
            </a:r>
            <a:r>
              <a:rPr lang="en-US" dirty="0">
                <a:solidFill>
                  <a:schemeClr val="accent2"/>
                </a:solidFill>
              </a:rPr>
              <a:t>8.1, it is missing the standards cited in 5.2. Note From </a:t>
            </a:r>
            <a:r>
              <a:rPr lang="en-US" dirty="0" err="1">
                <a:solidFill>
                  <a:schemeClr val="accent2"/>
                </a:solidFill>
              </a:rPr>
              <a:t>NesCom</a:t>
            </a:r>
            <a:r>
              <a:rPr lang="en-US" dirty="0">
                <a:solidFill>
                  <a:schemeClr val="accent2"/>
                </a:solidFill>
              </a:rPr>
              <a:t> Conventions #5. "... For references to other standards within the Scope and Purpose fields, the number, title, date (if appropriate), and source of the referenced standards shall be listed in the Additional Explanatory Notes field. " Add full titles for "IEEE </a:t>
            </a:r>
            <a:r>
              <a:rPr lang="en-US" dirty="0" err="1">
                <a:solidFill>
                  <a:schemeClr val="accent2"/>
                </a:solidFill>
              </a:rPr>
              <a:t>Std</a:t>
            </a:r>
            <a:r>
              <a:rPr lang="en-US" dirty="0">
                <a:solidFill>
                  <a:schemeClr val="accent2"/>
                </a:solidFill>
              </a:rPr>
              <a:t> 802.3-2015 as amended by the IEEE P802.3by".</a:t>
            </a:r>
            <a:r>
              <a:rPr lang="en-US" dirty="0"/>
              <a:t/>
            </a:r>
            <a:br>
              <a:rPr lang="en-US" dirty="0"/>
            </a:br>
            <a:r>
              <a:rPr lang="en-US" dirty="0"/>
              <a:t/>
            </a:r>
            <a:br>
              <a:rPr lang="en-US" dirty="0"/>
            </a:br>
            <a:r>
              <a:rPr lang="en-US" dirty="0"/>
              <a:t>ACCEPTED. The full titles for the standards cited in 5.2 and 5.3 are now included in 8.1.</a:t>
            </a:r>
            <a:br>
              <a:rPr lang="en-US" dirty="0"/>
            </a:b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dirty="0"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967973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802.3cd	</a:t>
            </a:r>
            <a:endParaRPr lang="en-US" dirty="0"/>
          </a:p>
        </p:txBody>
      </p:sp>
      <p:sp>
        <p:nvSpPr>
          <p:cNvPr id="3" name="Content Placeholder 2"/>
          <p:cNvSpPr>
            <a:spLocks noGrp="1"/>
          </p:cNvSpPr>
          <p:nvPr>
            <p:ph idx="1"/>
          </p:nvPr>
        </p:nvSpPr>
        <p:spPr/>
        <p:txBody>
          <a:bodyPr/>
          <a:lstStyle/>
          <a:p>
            <a:r>
              <a:rPr lang="en-US" dirty="0" smtClean="0"/>
              <a:t>No response required.</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31754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761207"/>
            <a:ext cx="7770813" cy="579561"/>
          </a:xfrm>
        </p:spPr>
        <p:txBody>
          <a:bodyPr/>
          <a:lstStyle/>
          <a:p>
            <a:r>
              <a:rPr lang="en-US" dirty="0" smtClean="0"/>
              <a:t>802.15 Email Response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Rectangle 1"/>
          <p:cNvSpPr>
            <a:spLocks noGrp="1" noChangeArrowheads="1"/>
          </p:cNvSpPr>
          <p:nvPr>
            <p:ph idx="1"/>
          </p:nvPr>
        </p:nvSpPr>
        <p:spPr bwMode="auto">
          <a:xfrm>
            <a:off x="341265" y="1495550"/>
            <a:ext cx="8551215" cy="4971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fontScale="40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0" b="0" i="0" u="none" strike="noStrike" cap="none" normalizeH="0" baseline="0" dirty="0" smtClean="0">
                <a:ln>
                  <a:noFill/>
                </a:ln>
                <a:solidFill>
                  <a:schemeClr val="tx1"/>
                </a:solidFill>
                <a:effectLst/>
                <a:latin typeface="Arial" panose="020B0604020202020204" pitchFamily="34" charset="0"/>
              </a:rPr>
              <a:t>Hi all-</a:t>
            </a:r>
            <a:br>
              <a:rPr kumimoji="0" lang="en-US" altLang="en-US" sz="5000" b="0" i="0" u="none" strike="noStrike" cap="none" normalizeH="0" baseline="0" dirty="0" smtClean="0">
                <a:ln>
                  <a:noFill/>
                </a:ln>
                <a:solidFill>
                  <a:schemeClr val="tx1"/>
                </a:solidFill>
                <a:effectLst/>
                <a:latin typeface="Arial" panose="020B0604020202020204" pitchFamily="34" charset="0"/>
              </a:rPr>
            </a:br>
            <a:r>
              <a:rPr kumimoji="0" lang="en-US" altLang="en-US" sz="5000" b="0" i="0" u="none" strike="noStrike" cap="none" normalizeH="0" baseline="0" dirty="0" smtClean="0">
                <a:ln>
                  <a:noFill/>
                </a:ln>
                <a:solidFill>
                  <a:schemeClr val="tx1"/>
                </a:solidFill>
                <a:effectLst/>
                <a:latin typeface="Arial" panose="020B0604020202020204" pitchFamily="34" charset="0"/>
              </a:rPr>
              <a:t/>
            </a:r>
            <a:br>
              <a:rPr kumimoji="0" lang="en-US" altLang="en-US" sz="5000" b="0" i="0" u="none" strike="noStrike" cap="none" normalizeH="0" baseline="0" dirty="0" smtClean="0">
                <a:ln>
                  <a:noFill/>
                </a:ln>
                <a:solidFill>
                  <a:schemeClr val="tx1"/>
                </a:solidFill>
                <a:effectLst/>
                <a:latin typeface="Arial" panose="020B0604020202020204" pitchFamily="34" charset="0"/>
              </a:rPr>
            </a:br>
            <a:r>
              <a:rPr kumimoji="0" lang="en-US" altLang="en-US" sz="5000" b="0" i="0" u="none" strike="noStrike" cap="none" normalizeH="0" baseline="0" dirty="0" smtClean="0">
                <a:ln>
                  <a:noFill/>
                </a:ln>
                <a:solidFill>
                  <a:schemeClr val="tx1"/>
                </a:solidFill>
                <a:effectLst/>
                <a:latin typeface="Arial" panose="020B0604020202020204" pitchFamily="34" charset="0"/>
              </a:rPr>
              <a:t>Attached are two </a:t>
            </a:r>
            <a:r>
              <a:rPr kumimoji="0" lang="en-US" altLang="en-US" sz="5000" b="0" i="0" u="none" strike="noStrike" cap="none" normalizeH="0" baseline="0" dirty="0" err="1" smtClean="0">
                <a:ln>
                  <a:noFill/>
                </a:ln>
                <a:solidFill>
                  <a:schemeClr val="tx1"/>
                </a:solidFill>
                <a:effectLst/>
                <a:latin typeface="Arial" panose="020B0604020202020204" pitchFamily="34" charset="0"/>
              </a:rPr>
              <a:t>ppt</a:t>
            </a:r>
            <a:r>
              <a:rPr kumimoji="0" lang="en-US" altLang="en-US" sz="5000" b="0" i="0" u="none" strike="noStrike" cap="none" normalizeH="0" baseline="0" dirty="0" smtClean="0">
                <a:ln>
                  <a:noFill/>
                </a:ln>
                <a:solidFill>
                  <a:schemeClr val="tx1"/>
                </a:solidFill>
                <a:effectLst/>
                <a:latin typeface="Arial" panose="020B0604020202020204" pitchFamily="34" charset="0"/>
              </a:rPr>
              <a:t> presentations detailing the responses to the comments received.  For the most part we were able to accept everything. In a couple of cases we needed to balance comments received from two different sources and in one case </a:t>
            </a:r>
            <a:r>
              <a:rPr kumimoji="0" lang="en-US" altLang="en-US" sz="5000" b="0" i="0" u="none" strike="noStrike" cap="none" normalizeH="0" baseline="0" dirty="0" err="1" smtClean="0">
                <a:ln>
                  <a:noFill/>
                </a:ln>
                <a:solidFill>
                  <a:schemeClr val="tx1"/>
                </a:solidFill>
                <a:effectLst/>
                <a:latin typeface="Arial" panose="020B0604020202020204" pitchFamily="34" charset="0"/>
              </a:rPr>
              <a:t>MyProject</a:t>
            </a:r>
            <a:r>
              <a:rPr kumimoji="0" lang="en-US" altLang="en-US" sz="5000" b="0" i="0" u="none" strike="noStrike" cap="none" normalizeH="0" baseline="0" dirty="0" smtClean="0">
                <a:ln>
                  <a:noFill/>
                </a:ln>
                <a:solidFill>
                  <a:schemeClr val="tx1"/>
                </a:solidFill>
                <a:effectLst/>
                <a:latin typeface="Arial" panose="020B0604020202020204" pitchFamily="34" charset="0"/>
              </a:rPr>
              <a:t> does not give us access to do what was requested.  We appreciate your comments and feel they have helped us improve these documents. Please let me know if you have any questions or further comments.</a:t>
            </a:r>
            <a:r>
              <a:rPr kumimoji="0" lang="en-US" altLang="en-US" sz="3800" b="0" i="0" u="none" strike="noStrike" cap="none" normalizeH="0" baseline="0" dirty="0" smtClean="0">
                <a:ln>
                  <a:noFill/>
                </a:ln>
                <a:solidFill>
                  <a:schemeClr val="tx1"/>
                </a:solidFill>
                <a:effectLst/>
                <a:latin typeface="Arial" panose="020B0604020202020204" pitchFamily="34" charset="0"/>
              </a:rPr>
              <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Updated PARs and CSDs below</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15.4v pending projects</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400" b="0" i="0" u="none" strike="noStrike" cap="none" normalizeH="0" baseline="0" dirty="0" smtClean="0">
                <a:ln>
                  <a:noFill/>
                </a:ln>
                <a:solidFill>
                  <a:schemeClr val="tx1"/>
                </a:solidFill>
                <a:effectLst/>
                <a:latin typeface="Arial" panose="020B0604020202020204" pitchFamily="34" charset="0"/>
                <a:hlinkClick r:id="rId2"/>
              </a:rPr>
              <a:t>https://mentor.ieee.org/802.15/dcn/16/15-16-0130-02-0000-p802-15-4v-par-regional-sub-ghz-draft.pdf</a:t>
            </a:r>
            <a:r>
              <a:rPr kumimoji="0" lang="en-US" altLang="en-US" sz="3400" b="0" i="0" u="none" strike="noStrike" cap="none" normalizeH="0" baseline="0" dirty="0" smtClean="0">
                <a:ln>
                  <a:noFill/>
                </a:ln>
                <a:solidFill>
                  <a:schemeClr val="tx1"/>
                </a:solidFill>
                <a:effectLst/>
                <a:latin typeface="Arial" panose="020B0604020202020204" pitchFamily="34" charset="0"/>
              </a:rPr>
              <a:t/>
            </a:r>
            <a:br>
              <a:rPr kumimoji="0" lang="en-US" altLang="en-US" sz="3400" b="0" i="0" u="none" strike="noStrike" cap="none" normalizeH="0" baseline="0" dirty="0" smtClean="0">
                <a:ln>
                  <a:noFill/>
                </a:ln>
                <a:solidFill>
                  <a:schemeClr val="tx1"/>
                </a:solidFill>
                <a:effectLst/>
                <a:latin typeface="Arial" panose="020B0604020202020204" pitchFamily="34" charset="0"/>
              </a:rPr>
            </a:br>
            <a:r>
              <a:rPr kumimoji="0" lang="en-US" altLang="en-US" sz="3400" b="0" i="0" u="none" strike="noStrike" cap="none" normalizeH="0" baseline="0" dirty="0" smtClean="0">
                <a:ln>
                  <a:noFill/>
                </a:ln>
                <a:solidFill>
                  <a:schemeClr val="tx1"/>
                </a:solidFill>
                <a:effectLst/>
                <a:latin typeface="Arial" panose="020B0604020202020204" pitchFamily="34" charset="0"/>
                <a:hlinkClick r:id="rId3"/>
              </a:rPr>
              <a:t>https://mentor.ieee.org/802.15/dcn/16/15-16-0131-01-0000-15-4v-regional-sub-ghz-csd-draft.docx</a:t>
            </a:r>
            <a:r>
              <a:rPr kumimoji="0" lang="en-US" altLang="en-US" sz="3800" b="0" i="0" u="none" strike="noStrike" cap="none" normalizeH="0" baseline="0" dirty="0" smtClean="0">
                <a:ln>
                  <a:noFill/>
                </a:ln>
                <a:solidFill>
                  <a:schemeClr val="tx1"/>
                </a:solidFill>
                <a:effectLst/>
                <a:latin typeface="Arial" panose="020B0604020202020204" pitchFamily="34" charset="0"/>
              </a:rPr>
              <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15.12 pending projects</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400" b="0" i="0" u="none" strike="noStrike" cap="none" normalizeH="0" baseline="0" dirty="0" smtClean="0">
                <a:ln>
                  <a:noFill/>
                </a:ln>
                <a:solidFill>
                  <a:schemeClr val="tx1"/>
                </a:solidFill>
                <a:effectLst/>
                <a:latin typeface="Arial" panose="020B0604020202020204" pitchFamily="34" charset="0"/>
                <a:hlinkClick r:id="rId4"/>
              </a:rPr>
              <a:t>https://mentor.ieee.org/802.15/dcn/15/15-15-0768-07-0llc-802-15-12-draft-csd.docx</a:t>
            </a:r>
            <a:r>
              <a:rPr kumimoji="0" lang="en-US" altLang="en-US" sz="3400" b="0" i="0" u="none" strike="noStrike" cap="none" normalizeH="0" baseline="0" dirty="0" smtClean="0">
                <a:ln>
                  <a:noFill/>
                </a:ln>
                <a:solidFill>
                  <a:schemeClr val="tx1"/>
                </a:solidFill>
                <a:effectLst/>
                <a:latin typeface="Arial" panose="020B0604020202020204" pitchFamily="34" charset="0"/>
              </a:rPr>
              <a:t/>
            </a:r>
            <a:br>
              <a:rPr kumimoji="0" lang="en-US" altLang="en-US" sz="3400" b="0" i="0" u="none" strike="noStrike" cap="none" normalizeH="0" baseline="0" dirty="0" smtClean="0">
                <a:ln>
                  <a:noFill/>
                </a:ln>
                <a:solidFill>
                  <a:schemeClr val="tx1"/>
                </a:solidFill>
                <a:effectLst/>
                <a:latin typeface="Arial" panose="020B0604020202020204" pitchFamily="34" charset="0"/>
              </a:rPr>
            </a:br>
            <a:r>
              <a:rPr kumimoji="0" lang="en-US" altLang="en-US" sz="3400" b="0" i="0" u="none" strike="noStrike" cap="none" normalizeH="0" baseline="0" dirty="0" smtClean="0">
                <a:ln>
                  <a:noFill/>
                </a:ln>
                <a:solidFill>
                  <a:schemeClr val="tx1"/>
                </a:solidFill>
                <a:effectLst/>
                <a:latin typeface="Arial" panose="020B0604020202020204" pitchFamily="34" charset="0"/>
                <a:hlinkClick r:id="rId5"/>
              </a:rPr>
              <a:t>https://mentor.ieee.org/802.15/dcn/15/15-15-0760-08-0llc-802-15-12-par-draft.docx</a:t>
            </a:r>
            <a:r>
              <a:rPr kumimoji="0" lang="en-US" altLang="en-US" sz="3400" b="0" i="0" u="none" strike="noStrike" cap="none" normalizeH="0" baseline="0" dirty="0" smtClean="0">
                <a:ln>
                  <a:noFill/>
                </a:ln>
                <a:solidFill>
                  <a:schemeClr val="tx1"/>
                </a:solidFill>
                <a:effectLst/>
                <a:latin typeface="Arial" panose="020B0604020202020204" pitchFamily="34" charset="0"/>
              </a:rPr>
              <a:t/>
            </a:r>
            <a:br>
              <a:rPr kumimoji="0" lang="en-US" altLang="en-US" sz="34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Regards</a:t>
            </a:r>
            <a:br>
              <a:rPr kumimoji="0" lang="en-US" altLang="en-US" sz="3800" b="0" i="0" u="none" strike="noStrike" cap="none" normalizeH="0" baseline="0" dirty="0" smtClean="0">
                <a:ln>
                  <a:noFill/>
                </a:ln>
                <a:solidFill>
                  <a:schemeClr val="tx1"/>
                </a:solidFill>
                <a:effectLst/>
                <a:latin typeface="Arial" panose="020B0604020202020204" pitchFamily="34" charset="0"/>
              </a:rPr>
            </a:br>
            <a:r>
              <a:rPr kumimoji="0" lang="en-US" altLang="en-US" sz="3800" b="0" i="0" u="none" strike="noStrike" cap="none" normalizeH="0" baseline="0" dirty="0" smtClean="0">
                <a:ln>
                  <a:noFill/>
                </a:ln>
                <a:solidFill>
                  <a:schemeClr val="tx1"/>
                </a:solidFill>
                <a:effectLst/>
                <a:latin typeface="Arial" panose="020B0604020202020204" pitchFamily="34" charset="0"/>
              </a:rPr>
              <a:t>Bob</a:t>
            </a:r>
            <a:r>
              <a:rPr kumimoji="0" lang="en-US" altLang="en-US" sz="1700" b="0" i="0" u="none" strike="noStrike" cap="none" normalizeH="0" baseline="0" dirty="0" smtClean="0">
                <a:ln>
                  <a:noFill/>
                </a:ln>
                <a:solidFill>
                  <a:schemeClr val="tx1"/>
                </a:solidFill>
                <a:effectLst/>
                <a:latin typeface="Arial" panose="020B0604020202020204" pitchFamily="34" charset="0"/>
              </a:rPr>
              <a:t/>
            </a:r>
            <a:br>
              <a:rPr kumimoji="0" lang="en-US" altLang="en-US" sz="17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66249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solidFill>
                  <a:srgbClr val="000000"/>
                </a:solidFill>
              </a:rPr>
              <a:t>March 2016</a:t>
            </a:r>
            <a:endParaRPr lang="en-US" sz="1400">
              <a:solidFill>
                <a:srgbClr val="000000"/>
              </a:solidFill>
            </a:endParaRP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solidFill>
                  <a:srgbClr val="000000"/>
                </a:solidFill>
              </a:rPr>
              <a:t>Jon Rosdahl (Qualcomm)</a:t>
            </a:r>
            <a:endParaRPr lang="en-US">
              <a:solidFill>
                <a:srgbClr val="000000"/>
              </a:solidFill>
            </a:endParaRPr>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802.11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36600" y="1447800"/>
            <a:ext cx="7797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defTabSz="914400">
              <a:buClrTx/>
              <a:buSzTx/>
              <a:buFontTx/>
              <a:buNone/>
            </a:pPr>
            <a:r>
              <a:rPr lang="en-US" sz="2200" b="1" dirty="0">
                <a:solidFill>
                  <a:srgbClr val="000000"/>
                </a:solidFill>
                <a:latin typeface="Times New Roman" pitchFamily="18" charset="0"/>
                <a:ea typeface="+mn-ea"/>
              </a:rPr>
              <a:t>5.2 Scope</a:t>
            </a:r>
            <a:r>
              <a:rPr lang="en-US" sz="2200" dirty="0" smtClean="0">
                <a:solidFill>
                  <a:srgbClr val="000000"/>
                </a:solidFill>
                <a:latin typeface="Times New Roman" pitchFamily="18" charset="0"/>
                <a:ea typeface="+mn-ea"/>
              </a:rPr>
              <a:t>: </a:t>
            </a:r>
          </a:p>
          <a:p>
            <a:pPr marL="342900" indent="-342900" defTabSz="914400">
              <a:buClrTx/>
              <a:buSzTx/>
              <a:buFont typeface="Arial" pitchFamily="34" charset="0"/>
              <a:buChar char="•"/>
            </a:pPr>
            <a:r>
              <a:rPr lang="en-US" sz="2200" dirty="0" smtClean="0">
                <a:solidFill>
                  <a:srgbClr val="000000"/>
                </a:solidFill>
                <a:latin typeface="Times New Roman" pitchFamily="18" charset="0"/>
                <a:ea typeface="+mn-ea"/>
              </a:rPr>
              <a:t>A </a:t>
            </a:r>
            <a:r>
              <a:rPr lang="en-US" sz="2200" dirty="0">
                <a:solidFill>
                  <a:srgbClr val="000000"/>
                </a:solidFill>
                <a:latin typeface="Times New Roman" pitchFamily="18" charset="0"/>
                <a:ea typeface="+mn-ea"/>
              </a:rPr>
              <a:t>consistent reference to “IEEE 802.15.4 MAC” should be made.  The third instance of IEEE 802.15.4 should be IEEE 802.15.4 MAC.  </a:t>
            </a:r>
          </a:p>
          <a:p>
            <a:pPr marL="347663" lvl="1" indent="-347663" defTabSz="914400">
              <a:buClrTx/>
              <a:buSzTx/>
              <a:buFont typeface="Arial" panose="020B0604020202020204" pitchFamily="34" charset="0"/>
              <a:buChar char="•"/>
            </a:pPr>
            <a:r>
              <a:rPr lang="en-US" sz="2200" dirty="0">
                <a:solidFill>
                  <a:srgbClr val="000000"/>
                </a:solidFill>
                <a:latin typeface="Times New Roman" pitchFamily="18" charset="0"/>
                <a:ea typeface="+mn-ea"/>
              </a:rPr>
              <a:t>Expand 6TiSCH in first use</a:t>
            </a:r>
            <a:r>
              <a:rPr lang="en-US" sz="2200" dirty="0" smtClean="0">
                <a:solidFill>
                  <a:srgbClr val="000000"/>
                </a:solidFill>
                <a:latin typeface="Times New Roman" pitchFamily="18" charset="0"/>
                <a:ea typeface="+mn-ea"/>
              </a:rPr>
              <a:t>.</a:t>
            </a:r>
          </a:p>
          <a:p>
            <a:pPr marL="4763" lvl="1" indent="-4763" defTabSz="914400">
              <a:buClrTx/>
              <a:buSzTx/>
              <a:buFontTx/>
              <a:buNone/>
            </a:pPr>
            <a:r>
              <a:rPr lang="en-US" sz="2200" dirty="0" smtClean="0">
                <a:solidFill>
                  <a:srgbClr val="FF0000"/>
                </a:solidFill>
                <a:latin typeface="Times New Roman" pitchFamily="18" charset="0"/>
                <a:ea typeface="+mn-ea"/>
              </a:rPr>
              <a:t>Accept</a:t>
            </a:r>
            <a:r>
              <a:rPr lang="en-US" sz="2200" dirty="0">
                <a:solidFill>
                  <a:srgbClr val="FF0000"/>
                </a:solidFill>
                <a:latin typeface="Times New Roman" pitchFamily="18" charset="0"/>
                <a:ea typeface="+mn-ea"/>
              </a:rPr>
              <a:t>:</a:t>
            </a:r>
            <a:r>
              <a:rPr lang="en-US" sz="2200" dirty="0" smtClean="0">
                <a:solidFill>
                  <a:srgbClr val="FF0000"/>
                </a:solidFill>
                <a:latin typeface="Times New Roman" pitchFamily="18" charset="0"/>
                <a:ea typeface="+mn-ea"/>
              </a:rPr>
              <a:t> 3</a:t>
            </a:r>
            <a:r>
              <a:rPr lang="en-US" sz="2200" baseline="30000" dirty="0" smtClean="0">
                <a:solidFill>
                  <a:srgbClr val="FF0000"/>
                </a:solidFill>
                <a:latin typeface="Times New Roman" pitchFamily="18" charset="0"/>
                <a:ea typeface="+mn-ea"/>
              </a:rPr>
              <a:t>rd</a:t>
            </a:r>
            <a:r>
              <a:rPr lang="en-US" sz="2200" dirty="0" smtClean="0">
                <a:solidFill>
                  <a:srgbClr val="FF0000"/>
                </a:solidFill>
                <a:latin typeface="Times New Roman" pitchFamily="18" charset="0"/>
                <a:ea typeface="+mn-ea"/>
              </a:rPr>
              <a:t> instance changed, 6TiSCH expression was expanded at first use to “IPv6 </a:t>
            </a:r>
            <a:r>
              <a:rPr lang="en-US" sz="2200" dirty="0">
                <a:solidFill>
                  <a:srgbClr val="FF0000"/>
                </a:solidFill>
                <a:latin typeface="Times New Roman" pitchFamily="18" charset="0"/>
                <a:ea typeface="+mn-ea"/>
              </a:rPr>
              <a:t>over the TSCH mode of IEEE </a:t>
            </a:r>
            <a:r>
              <a:rPr lang="en-US" sz="2200" dirty="0" err="1" smtClean="0">
                <a:solidFill>
                  <a:srgbClr val="FF0000"/>
                </a:solidFill>
                <a:latin typeface="Times New Roman" pitchFamily="18" charset="0"/>
                <a:ea typeface="+mn-ea"/>
              </a:rPr>
              <a:t>Std</a:t>
            </a:r>
            <a:r>
              <a:rPr lang="en-US" sz="2200" dirty="0" smtClean="0">
                <a:solidFill>
                  <a:srgbClr val="FF0000"/>
                </a:solidFill>
                <a:latin typeface="Times New Roman" pitchFamily="18" charset="0"/>
                <a:ea typeface="+mn-ea"/>
              </a:rPr>
              <a:t> 802.15.4”</a:t>
            </a:r>
          </a:p>
          <a:p>
            <a:pPr marL="4763" lvl="1" indent="-4763" defTabSz="914400">
              <a:buClrTx/>
              <a:buSzTx/>
              <a:buFontTx/>
              <a:buNone/>
            </a:pPr>
            <a:endParaRPr lang="en-US" sz="800" dirty="0">
              <a:solidFill>
                <a:srgbClr val="FF0000"/>
              </a:solidFill>
              <a:latin typeface="Times New Roman" pitchFamily="18" charset="0"/>
              <a:ea typeface="+mn-ea"/>
            </a:endParaRPr>
          </a:p>
          <a:p>
            <a:pPr marL="4763" indent="-4763" defTabSz="914400">
              <a:buClrTx/>
              <a:buSzTx/>
              <a:buFontTx/>
              <a:buNone/>
            </a:pPr>
            <a:r>
              <a:rPr lang="en-US" sz="2200" b="1" dirty="0">
                <a:solidFill>
                  <a:srgbClr val="000000"/>
                </a:solidFill>
                <a:latin typeface="Times New Roman" pitchFamily="18" charset="0"/>
                <a:ea typeface="+mn-ea"/>
              </a:rPr>
              <a:t>5.4 Purpose</a:t>
            </a:r>
            <a:r>
              <a:rPr lang="en-US" sz="2200" dirty="0">
                <a:solidFill>
                  <a:srgbClr val="000000"/>
                </a:solidFill>
                <a:latin typeface="Times New Roman" pitchFamily="18" charset="0"/>
                <a:ea typeface="+mn-ea"/>
              </a:rPr>
              <a:t>: </a:t>
            </a:r>
            <a:r>
              <a:rPr lang="en-US" sz="2200" dirty="0" smtClean="0">
                <a:solidFill>
                  <a:srgbClr val="000000"/>
                </a:solidFill>
                <a:latin typeface="Times New Roman" pitchFamily="18" charset="0"/>
                <a:ea typeface="+mn-ea"/>
              </a:rPr>
              <a:t> The </a:t>
            </a:r>
            <a:r>
              <a:rPr lang="en-US" sz="2200" dirty="0">
                <a:solidFill>
                  <a:srgbClr val="000000"/>
                </a:solidFill>
                <a:latin typeface="Times New Roman" pitchFamily="18" charset="0"/>
                <a:ea typeface="+mn-ea"/>
              </a:rPr>
              <a:t>purpose is not clear  -it seams to refer to changes required for </a:t>
            </a:r>
            <a:r>
              <a:rPr lang="en-US" sz="2200" dirty="0" smtClean="0">
                <a:solidFill>
                  <a:srgbClr val="000000"/>
                </a:solidFill>
                <a:latin typeface="Times New Roman" pitchFamily="18" charset="0"/>
                <a:ea typeface="+mn-ea"/>
              </a:rPr>
              <a:t>itself. Suggested </a:t>
            </a:r>
            <a:r>
              <a:rPr lang="en-US" sz="2200" dirty="0">
                <a:solidFill>
                  <a:srgbClr val="000000"/>
                </a:solidFill>
                <a:latin typeface="Times New Roman" pitchFamily="18" charset="0"/>
                <a:ea typeface="+mn-ea"/>
              </a:rPr>
              <a:t>replacement: </a:t>
            </a:r>
            <a:r>
              <a:rPr lang="en-US" sz="2200" dirty="0" smtClean="0">
                <a:solidFill>
                  <a:srgbClr val="000000"/>
                </a:solidFill>
                <a:latin typeface="Times New Roman" pitchFamily="18" charset="0"/>
                <a:ea typeface="+mn-ea"/>
              </a:rPr>
              <a:t> “</a:t>
            </a:r>
            <a:r>
              <a:rPr lang="en-US" sz="2200" dirty="0">
                <a:solidFill>
                  <a:srgbClr val="000000"/>
                </a:solidFill>
                <a:latin typeface="Times New Roman" pitchFamily="18" charset="0"/>
                <a:ea typeface="+mn-ea"/>
              </a:rPr>
              <a:t>This standard defines an upper layer interface to support and harmonize the IEEE 802.15.4 ancillary functionality, e.g. fragmentation, protocol differentiation and configuration.</a:t>
            </a:r>
            <a:r>
              <a:rPr lang="en-US" sz="2200" dirty="0" smtClean="0">
                <a:solidFill>
                  <a:srgbClr val="000000"/>
                </a:solidFill>
                <a:latin typeface="Times New Roman" pitchFamily="18" charset="0"/>
                <a:ea typeface="+mn-ea"/>
              </a:rPr>
              <a:t>”</a:t>
            </a:r>
          </a:p>
          <a:p>
            <a:pPr marL="4763" indent="-4763" defTabSz="914400">
              <a:buClrTx/>
              <a:buSzTx/>
              <a:buFontTx/>
              <a:buNone/>
            </a:pPr>
            <a:r>
              <a:rPr lang="en-US" sz="2200" dirty="0" smtClean="0">
                <a:solidFill>
                  <a:srgbClr val="FF0000"/>
                </a:solidFill>
                <a:latin typeface="Times New Roman" pitchFamily="18" charset="0"/>
                <a:ea typeface="+mn-ea"/>
              </a:rPr>
              <a:t>Accept; text replaced with above</a:t>
            </a:r>
          </a:p>
        </p:txBody>
      </p:sp>
      <p:sp>
        <p:nvSpPr>
          <p:cNvPr id="2" name="Slide Number Placeholder 1"/>
          <p:cNvSpPr>
            <a:spLocks noGrp="1"/>
          </p:cNvSpPr>
          <p:nvPr>
            <p:ph type="sldNum" sz="quarter" idx="12"/>
          </p:nvPr>
        </p:nvSpPr>
        <p:spPr/>
        <p:txBody>
          <a:bodyPr/>
          <a:lstStyle/>
          <a:p>
            <a:pPr>
              <a:defRPr/>
            </a:pPr>
            <a:r>
              <a:rPr lang="en-US" smtClean="0">
                <a:solidFill>
                  <a:srgbClr val="000000"/>
                </a:solidFill>
              </a:rPr>
              <a:t>Slide </a:t>
            </a:r>
            <a:fld id="{F8887D57-32E8-434B-A04C-03A5DB0506CC}" type="slidenum">
              <a:rPr lang="en-US" smtClean="0">
                <a:solidFill>
                  <a:srgbClr val="000000"/>
                </a:solidFill>
              </a:rPr>
              <a:pPr>
                <a:defRPr/>
              </a:pPr>
              <a:t>27</a:t>
            </a:fld>
            <a:endParaRPr lang="en-US">
              <a:solidFill>
                <a:srgbClr val="000000"/>
              </a:solidFill>
            </a:endParaRPr>
          </a:p>
        </p:txBody>
      </p:sp>
    </p:spTree>
    <p:extLst>
      <p:ext uri="{BB962C8B-B14F-4D97-AF65-F5344CB8AC3E}">
        <p14:creationId xmlns:p14="http://schemas.microsoft.com/office/powerpoint/2010/main" val="22269102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solidFill>
                  <a:srgbClr val="000000"/>
                </a:solidFill>
              </a:rPr>
              <a:t>March 2016</a:t>
            </a:r>
            <a:endParaRPr lang="en-US" sz="1400">
              <a:solidFill>
                <a:srgbClr val="000000"/>
              </a:solidFill>
            </a:endParaRP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solidFill>
                  <a:srgbClr val="000000"/>
                </a:solidFill>
              </a:rPr>
              <a:t>Jon Rosdahl (Qualcomm)</a:t>
            </a:r>
            <a:endParaRPr lang="en-US">
              <a:solidFill>
                <a:srgbClr val="000000"/>
              </a:solidFill>
            </a:endParaRPr>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802.11 (</a:t>
            </a:r>
            <a:r>
              <a:rPr lang="en-US" b="1" dirty="0">
                <a:latin typeface="Times New Roman" charset="0"/>
                <a:ea typeface="ＭＳ Ｐゴシック" charset="0"/>
                <a:cs typeface="ＭＳ Ｐゴシック" charset="0"/>
              </a:rPr>
              <a:t>2</a:t>
            </a:r>
            <a:r>
              <a:rPr lang="en-US" b="1" dirty="0" smtClean="0">
                <a:latin typeface="Times New Roman" charset="0"/>
                <a:ea typeface="ＭＳ Ｐゴシック" charset="0"/>
                <a:cs typeface="ＭＳ Ｐゴシック" charset="0"/>
              </a:rPr>
              <a: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85800" y="3962400"/>
            <a:ext cx="7924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defTabSz="914400">
              <a:buClrTx/>
              <a:buSzTx/>
              <a:buFontTx/>
              <a:buNone/>
            </a:pPr>
            <a:r>
              <a:rPr lang="en-US" b="1" dirty="0" smtClean="0">
                <a:solidFill>
                  <a:srgbClr val="000000"/>
                </a:solidFill>
                <a:latin typeface="Times New Roman" pitchFamily="18" charset="0"/>
                <a:ea typeface="+mn-ea"/>
              </a:rPr>
              <a:t>5.4 </a:t>
            </a:r>
            <a:r>
              <a:rPr lang="en-US" b="1" dirty="0">
                <a:solidFill>
                  <a:srgbClr val="000000"/>
                </a:solidFill>
                <a:latin typeface="Times New Roman" pitchFamily="18" charset="0"/>
                <a:ea typeface="+mn-ea"/>
              </a:rPr>
              <a:t>Need</a:t>
            </a:r>
            <a:r>
              <a:rPr lang="en-US" dirty="0" smtClean="0">
                <a:solidFill>
                  <a:srgbClr val="000000"/>
                </a:solidFill>
                <a:latin typeface="Times New Roman" pitchFamily="18" charset="0"/>
                <a:ea typeface="+mn-ea"/>
              </a:rPr>
              <a:t>: The </a:t>
            </a:r>
            <a:r>
              <a:rPr lang="en-US" dirty="0">
                <a:solidFill>
                  <a:srgbClr val="000000"/>
                </a:solidFill>
                <a:latin typeface="Times New Roman" pitchFamily="18" charset="0"/>
                <a:ea typeface="+mn-ea"/>
              </a:rPr>
              <a:t>need statement is overstated.  Suggest replace with: </a:t>
            </a:r>
            <a:r>
              <a:rPr lang="en-US" dirty="0" smtClean="0">
                <a:solidFill>
                  <a:srgbClr val="000000"/>
                </a:solidFill>
                <a:latin typeface="Times New Roman" pitchFamily="18" charset="0"/>
                <a:ea typeface="+mn-ea"/>
              </a:rPr>
              <a:t>“</a:t>
            </a:r>
            <a:r>
              <a:rPr lang="en-US" dirty="0">
                <a:solidFill>
                  <a:srgbClr val="000000"/>
                </a:solidFill>
                <a:latin typeface="Times New Roman" pitchFamily="18" charset="0"/>
                <a:ea typeface="+mn-ea"/>
              </a:rPr>
              <a:t>As IEEE 802.15.4 devices have become widely deployed, deficiencies in IEEE </a:t>
            </a:r>
            <a:r>
              <a:rPr lang="en-US" dirty="0" err="1">
                <a:solidFill>
                  <a:srgbClr val="000000"/>
                </a:solidFill>
                <a:latin typeface="Times New Roman" pitchFamily="18" charset="0"/>
                <a:ea typeface="+mn-ea"/>
              </a:rPr>
              <a:t>Std</a:t>
            </a:r>
            <a:r>
              <a:rPr lang="en-US" dirty="0">
                <a:solidFill>
                  <a:srgbClr val="000000"/>
                </a:solidFill>
                <a:latin typeface="Times New Roman" pitchFamily="18" charset="0"/>
                <a:ea typeface="+mn-ea"/>
              </a:rPr>
              <a:t> 802.15.4 became apparent as an expanding set of applications were addressed. To address these deficiencies numerous L2+ protocols were independently developed to interface to the IEEE 802.15.4 MAC sublayer. These L2+ protocols, such as KMP, L2R, 6TOP, and network layer abstraction, often replicate ancillary functionality, e.g. fragmentation and protocol differentiation, in an inconsistent and often incompatible manner.”</a:t>
            </a:r>
          </a:p>
          <a:p>
            <a:pPr marL="0" lvl="1" indent="0" defTabSz="914400">
              <a:buClrTx/>
              <a:buSzTx/>
              <a:buFontTx/>
              <a:buNone/>
            </a:pPr>
            <a:r>
              <a:rPr lang="en-US" dirty="0" smtClean="0">
                <a:solidFill>
                  <a:srgbClr val="FF0000"/>
                </a:solidFill>
                <a:latin typeface="Times New Roman" pitchFamily="18" charset="0"/>
                <a:ea typeface="+mn-ea"/>
              </a:rPr>
              <a:t>Accept</a:t>
            </a:r>
            <a:r>
              <a:rPr lang="en-US" dirty="0">
                <a:solidFill>
                  <a:srgbClr val="FF0000"/>
                </a:solidFill>
                <a:latin typeface="Times New Roman" pitchFamily="18" charset="0"/>
                <a:ea typeface="+mn-ea"/>
              </a:rPr>
              <a:t>:</a:t>
            </a:r>
            <a:r>
              <a:rPr lang="en-US" dirty="0" smtClean="0">
                <a:solidFill>
                  <a:srgbClr val="FF0000"/>
                </a:solidFill>
                <a:latin typeface="Times New Roman" pitchFamily="18" charset="0"/>
                <a:ea typeface="+mn-ea"/>
              </a:rPr>
              <a:t> </a:t>
            </a:r>
            <a:r>
              <a:rPr lang="en-US" dirty="0">
                <a:solidFill>
                  <a:srgbClr val="FF0000"/>
                </a:solidFill>
                <a:latin typeface="Times New Roman" pitchFamily="18" charset="0"/>
                <a:ea typeface="+mn-ea"/>
              </a:rPr>
              <a:t>text replaced with </a:t>
            </a:r>
            <a:r>
              <a:rPr lang="en-US" dirty="0" smtClean="0">
                <a:solidFill>
                  <a:srgbClr val="FF0000"/>
                </a:solidFill>
                <a:latin typeface="Times New Roman" pitchFamily="18" charset="0"/>
                <a:ea typeface="+mn-ea"/>
              </a:rPr>
              <a:t>above except L2+ was replaced with L2</a:t>
            </a:r>
            <a:endParaRPr lang="en-US" dirty="0">
              <a:solidFill>
                <a:srgbClr val="FF0000"/>
              </a:solidFill>
              <a:latin typeface="Times New Roman" pitchFamily="18" charset="0"/>
              <a:ea typeface="+mn-ea"/>
            </a:endParaRPr>
          </a:p>
        </p:txBody>
      </p:sp>
      <p:sp>
        <p:nvSpPr>
          <p:cNvPr id="2" name="Slide Number Placeholder 1"/>
          <p:cNvSpPr>
            <a:spLocks noGrp="1"/>
          </p:cNvSpPr>
          <p:nvPr>
            <p:ph type="sldNum" sz="quarter" idx="12"/>
          </p:nvPr>
        </p:nvSpPr>
        <p:spPr/>
        <p:txBody>
          <a:bodyPr/>
          <a:lstStyle/>
          <a:p>
            <a:pPr>
              <a:defRPr/>
            </a:pPr>
            <a:r>
              <a:rPr lang="en-US" smtClean="0">
                <a:solidFill>
                  <a:srgbClr val="000000"/>
                </a:solidFill>
              </a:rPr>
              <a:t>Slide </a:t>
            </a:r>
            <a:fld id="{F8887D57-32E8-434B-A04C-03A5DB0506CC}" type="slidenum">
              <a:rPr lang="en-US" smtClean="0">
                <a:solidFill>
                  <a:srgbClr val="000000"/>
                </a:solidFill>
              </a:rPr>
              <a:pPr>
                <a:defRPr/>
              </a:pPr>
              <a:t>28</a:t>
            </a:fld>
            <a:endParaRPr lang="en-US">
              <a:solidFill>
                <a:srgbClr val="000000"/>
              </a:solidFill>
            </a:endParaRPr>
          </a:p>
        </p:txBody>
      </p:sp>
    </p:spTree>
    <p:extLst>
      <p:ext uri="{BB962C8B-B14F-4D97-AF65-F5344CB8AC3E}">
        <p14:creationId xmlns:p14="http://schemas.microsoft.com/office/powerpoint/2010/main" val="586584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solidFill>
                  <a:srgbClr val="000000"/>
                </a:solidFill>
              </a:rPr>
              <a:t>March 2016</a:t>
            </a:r>
            <a:endParaRPr lang="en-US" sz="1400">
              <a:solidFill>
                <a:srgbClr val="000000"/>
              </a:solidFill>
            </a:endParaRP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solidFill>
                  <a:srgbClr val="000000"/>
                </a:solidFill>
              </a:rPr>
              <a:t>Jon Rosdahl (Qualcomm)</a:t>
            </a:r>
            <a:endParaRPr lang="en-US">
              <a:solidFill>
                <a:srgbClr val="000000"/>
              </a:solidFill>
            </a:endParaRPr>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15.12 Comments from 802.11 (3)</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85800" y="3276600"/>
            <a:ext cx="7924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defTabSz="914400">
              <a:buClrTx/>
              <a:buSzTx/>
              <a:buFontTx/>
              <a:buNone/>
            </a:pPr>
            <a:endParaRPr lang="en-US" b="1" dirty="0" smtClean="0">
              <a:solidFill>
                <a:srgbClr val="000000"/>
              </a:solidFill>
              <a:latin typeface="Times New Roman" pitchFamily="18" charset="0"/>
              <a:ea typeface="+mn-ea"/>
            </a:endParaRPr>
          </a:p>
          <a:p>
            <a:pPr defTabSz="914400">
              <a:buClrTx/>
              <a:buSzTx/>
              <a:buFontTx/>
              <a:buNone/>
            </a:pPr>
            <a:r>
              <a:rPr lang="en-US" b="1" dirty="0" smtClean="0">
                <a:solidFill>
                  <a:srgbClr val="000000"/>
                </a:solidFill>
                <a:latin typeface="Times New Roman" pitchFamily="18" charset="0"/>
                <a:ea typeface="+mn-ea"/>
              </a:rPr>
              <a:t>8.1</a:t>
            </a:r>
            <a:r>
              <a:rPr lang="en-US" dirty="0" smtClean="0">
                <a:solidFill>
                  <a:srgbClr val="000000"/>
                </a:solidFill>
                <a:latin typeface="Times New Roman" pitchFamily="18" charset="0"/>
                <a:ea typeface="+mn-ea"/>
              </a:rPr>
              <a:t> </a:t>
            </a:r>
            <a:r>
              <a:rPr lang="en-US" dirty="0">
                <a:solidFill>
                  <a:srgbClr val="000000"/>
                </a:solidFill>
                <a:latin typeface="Times New Roman" pitchFamily="18" charset="0"/>
                <a:ea typeface="+mn-ea"/>
              </a:rPr>
              <a:t>This section is for explanatory text, not expanded text from the PAR sections.  Suggest that 8.1 be deleted, and that the titles of the cited standards be listed: i.e. “IEEE 802.15.4”</a:t>
            </a:r>
          </a:p>
          <a:p>
            <a:pPr marL="1588" lvl="1" indent="0" defTabSz="914400">
              <a:buClrTx/>
              <a:buSzTx/>
              <a:buFontTx/>
              <a:buNone/>
            </a:pPr>
            <a:r>
              <a:rPr lang="en-US" dirty="0">
                <a:solidFill>
                  <a:srgbClr val="000000"/>
                </a:solidFill>
                <a:latin typeface="Times New Roman" pitchFamily="18" charset="0"/>
                <a:ea typeface="+mn-ea"/>
              </a:rPr>
              <a:t>Note: From NesCom Conventions #5. “…For references to other standards within the Scope and Purpose fields, the number, title, date (if appropriate), and source of the </a:t>
            </a:r>
            <a:r>
              <a:rPr lang="en-US" dirty="0" smtClean="0">
                <a:solidFill>
                  <a:srgbClr val="000000"/>
                </a:solidFill>
                <a:latin typeface="Times New Roman" pitchFamily="18" charset="0"/>
                <a:ea typeface="+mn-ea"/>
              </a:rPr>
              <a:t>referenced </a:t>
            </a:r>
            <a:r>
              <a:rPr lang="en-US" dirty="0">
                <a:solidFill>
                  <a:srgbClr val="000000"/>
                </a:solidFill>
                <a:latin typeface="Times New Roman" pitchFamily="18" charset="0"/>
                <a:ea typeface="+mn-ea"/>
              </a:rPr>
              <a:t>standards shall be listed in the Additional Explanatory Notes field. </a:t>
            </a:r>
            <a:r>
              <a:rPr lang="en-US" dirty="0" smtClean="0">
                <a:solidFill>
                  <a:srgbClr val="000000"/>
                </a:solidFill>
                <a:latin typeface="Times New Roman" pitchFamily="18" charset="0"/>
                <a:ea typeface="+mn-ea"/>
              </a:rPr>
              <a:t>“</a:t>
            </a:r>
            <a:endParaRPr lang="en-US" dirty="0">
              <a:solidFill>
                <a:srgbClr val="000000"/>
              </a:solidFill>
              <a:latin typeface="Times New Roman" pitchFamily="18" charset="0"/>
              <a:ea typeface="+mn-ea"/>
            </a:endParaRPr>
          </a:p>
          <a:p>
            <a:pPr marL="1588" lvl="1" indent="0" defTabSz="914400">
              <a:buClrTx/>
              <a:buSzTx/>
              <a:buFontTx/>
              <a:buNone/>
            </a:pPr>
            <a:r>
              <a:rPr lang="en-US" dirty="0">
                <a:solidFill>
                  <a:srgbClr val="000000"/>
                </a:solidFill>
                <a:latin typeface="Times New Roman" pitchFamily="18" charset="0"/>
                <a:ea typeface="+mn-ea"/>
              </a:rPr>
              <a:t>Add full titles for IEEE </a:t>
            </a:r>
            <a:r>
              <a:rPr lang="en-US" dirty="0" smtClean="0">
                <a:solidFill>
                  <a:srgbClr val="000000"/>
                </a:solidFill>
                <a:latin typeface="Times New Roman" pitchFamily="18" charset="0"/>
                <a:ea typeface="+mn-ea"/>
              </a:rPr>
              <a:t>802.15.4</a:t>
            </a:r>
          </a:p>
          <a:p>
            <a:pPr marL="1588" lvl="1" indent="0" defTabSz="914400">
              <a:buClrTx/>
              <a:buSzTx/>
              <a:buFontTx/>
              <a:buNone/>
            </a:pPr>
            <a:r>
              <a:rPr lang="en-US" dirty="0" smtClean="0">
                <a:solidFill>
                  <a:srgbClr val="FF0000"/>
                </a:solidFill>
                <a:latin typeface="Times New Roman" pitchFamily="18" charset="0"/>
                <a:ea typeface="+mn-ea"/>
              </a:rPr>
              <a:t>Accept; full titles added</a:t>
            </a:r>
            <a:endParaRPr lang="en-US" dirty="0">
              <a:solidFill>
                <a:srgbClr val="FF0000"/>
              </a:solidFill>
              <a:latin typeface="Times New Roman" pitchFamily="18" charset="0"/>
              <a:ea typeface="+mn-ea"/>
            </a:endParaRPr>
          </a:p>
          <a:p>
            <a:pPr marL="1588" lvl="1" indent="0" defTabSz="914400">
              <a:buClrTx/>
              <a:buSzTx/>
              <a:buFontTx/>
              <a:buNone/>
            </a:pPr>
            <a:endParaRPr lang="en-US" sz="800" dirty="0">
              <a:solidFill>
                <a:srgbClr val="000000"/>
              </a:solidFill>
              <a:latin typeface="Times New Roman" pitchFamily="18" charset="0"/>
              <a:ea typeface="+mn-ea"/>
            </a:endParaRPr>
          </a:p>
          <a:p>
            <a:pPr marL="1588" defTabSz="914400">
              <a:buClrTx/>
              <a:buSzTx/>
              <a:buFontTx/>
              <a:buNone/>
            </a:pPr>
            <a:r>
              <a:rPr lang="en-US" b="1" dirty="0">
                <a:solidFill>
                  <a:srgbClr val="000000"/>
                </a:solidFill>
                <a:latin typeface="Times New Roman" pitchFamily="18" charset="0"/>
                <a:ea typeface="+mn-ea"/>
              </a:rPr>
              <a:t>5.2</a:t>
            </a:r>
            <a:r>
              <a:rPr lang="en-US" dirty="0">
                <a:solidFill>
                  <a:srgbClr val="000000"/>
                </a:solidFill>
                <a:latin typeface="Times New Roman" pitchFamily="18" charset="0"/>
                <a:ea typeface="+mn-ea"/>
              </a:rPr>
              <a:t> Scope: “KMP” should be “KMPs” </a:t>
            </a:r>
            <a:endParaRPr lang="en-US" dirty="0" smtClean="0">
              <a:solidFill>
                <a:srgbClr val="000000"/>
              </a:solidFill>
              <a:latin typeface="Times New Roman" pitchFamily="18" charset="0"/>
              <a:ea typeface="+mn-ea"/>
            </a:endParaRPr>
          </a:p>
          <a:p>
            <a:pPr marL="1588" defTabSz="914400">
              <a:buClrTx/>
              <a:buSzTx/>
              <a:buFontTx/>
              <a:buNone/>
            </a:pPr>
            <a:r>
              <a:rPr lang="en-US" dirty="0" smtClean="0">
                <a:solidFill>
                  <a:srgbClr val="FF0000"/>
                </a:solidFill>
                <a:latin typeface="Times New Roman" pitchFamily="18" charset="0"/>
                <a:ea typeface="+mn-ea"/>
              </a:rPr>
              <a:t>Accept; changed to “KMPs”</a:t>
            </a:r>
            <a:endParaRPr lang="en-US" dirty="0">
              <a:solidFill>
                <a:srgbClr val="FF0000"/>
              </a:solidFill>
              <a:latin typeface="Times New Roman" pitchFamily="18" charset="0"/>
              <a:ea typeface="+mn-ea"/>
            </a:endParaRPr>
          </a:p>
        </p:txBody>
      </p:sp>
      <p:sp>
        <p:nvSpPr>
          <p:cNvPr id="2" name="Slide Number Placeholder 1"/>
          <p:cNvSpPr>
            <a:spLocks noGrp="1"/>
          </p:cNvSpPr>
          <p:nvPr>
            <p:ph type="sldNum" sz="quarter" idx="12"/>
          </p:nvPr>
        </p:nvSpPr>
        <p:spPr/>
        <p:txBody>
          <a:bodyPr/>
          <a:lstStyle/>
          <a:p>
            <a:pPr>
              <a:defRPr/>
            </a:pPr>
            <a:r>
              <a:rPr lang="en-US" smtClean="0">
                <a:solidFill>
                  <a:srgbClr val="000000"/>
                </a:solidFill>
              </a:rPr>
              <a:t>Slide </a:t>
            </a:r>
            <a:fld id="{F8887D57-32E8-434B-A04C-03A5DB0506CC}" type="slidenum">
              <a:rPr lang="en-US" smtClean="0">
                <a:solidFill>
                  <a:srgbClr val="000000"/>
                </a:solidFill>
              </a:rPr>
              <a:pPr>
                <a:defRPr/>
              </a:pPr>
              <a:t>29</a:t>
            </a:fld>
            <a:endParaRPr lang="en-US">
              <a:solidFill>
                <a:srgbClr val="000000"/>
              </a:solidFill>
            </a:endParaRPr>
          </a:p>
        </p:txBody>
      </p:sp>
    </p:spTree>
    <p:extLst>
      <p:ext uri="{BB962C8B-B14F-4D97-AF65-F5344CB8AC3E}">
        <p14:creationId xmlns:p14="http://schemas.microsoft.com/office/powerpoint/2010/main" val="4022220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March 2016</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0" y="685800"/>
            <a:ext cx="8991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defTabSz="914400">
              <a:buClrTx/>
              <a:buFontTx/>
              <a:buNone/>
              <a:defRPr/>
            </a:pPr>
            <a:r>
              <a:rPr lang="en-US" sz="3200" dirty="0"/>
              <a:t>802.11 comments on </a:t>
            </a:r>
            <a:r>
              <a:rPr lang="en-US" sz="3200"/>
              <a:t>the </a:t>
            </a:r>
            <a:r>
              <a:rPr lang="en-US" sz="3200" smtClean="0"/>
              <a:t>802.15.4v on PAR and CSD</a:t>
            </a:r>
            <a:endParaRPr lang="en-US" sz="3200" dirty="0" smtClean="0"/>
          </a:p>
        </p:txBody>
      </p:sp>
      <p:sp>
        <p:nvSpPr>
          <p:cNvPr id="5124" name="Text Box 4"/>
          <p:cNvSpPr txBox="1">
            <a:spLocks noChangeArrowheads="1"/>
          </p:cNvSpPr>
          <p:nvPr/>
        </p:nvSpPr>
        <p:spPr bwMode="auto">
          <a:xfrm>
            <a:off x="495300" y="1447800"/>
            <a:ext cx="81534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1" indent="0" defTabSz="914400" eaLnBrk="1" hangingPunct="1">
              <a:spcBef>
                <a:spcPts val="375"/>
              </a:spcBef>
              <a:buClrTx/>
              <a:buFont typeface="Times New Roman" charset="0"/>
              <a:buNone/>
              <a:defRPr/>
            </a:pPr>
            <a:endParaRPr lang="en-US" altLang="en-US" sz="2400" dirty="0" smtClean="0">
              <a:solidFill>
                <a:srgbClr val="000000"/>
              </a:solidFill>
            </a:endParaRPr>
          </a:p>
          <a:p>
            <a:pPr marL="52388" lvl="1" indent="0" defTabSz="914400" eaLnBrk="1" hangingPunct="1">
              <a:spcBef>
                <a:spcPts val="375"/>
              </a:spcBef>
              <a:buClrTx/>
              <a:buFont typeface="Times New Roman" charset="0"/>
              <a:buNone/>
              <a:defRPr/>
            </a:pPr>
            <a:r>
              <a:rPr lang="en-US" altLang="en-US" sz="2400" dirty="0" smtClean="0">
                <a:solidFill>
                  <a:srgbClr val="000000"/>
                </a:solidFill>
              </a:rPr>
              <a:t>2.1 </a:t>
            </a:r>
            <a:r>
              <a:rPr lang="en-US" altLang="en-US" sz="2400" dirty="0">
                <a:solidFill>
                  <a:srgbClr val="000000"/>
                </a:solidFill>
              </a:rPr>
              <a:t>Title: delete “Approved Draft</a:t>
            </a:r>
            <a:r>
              <a:rPr lang="en-US" altLang="en-US" sz="2400" dirty="0" smtClean="0">
                <a:solidFill>
                  <a:srgbClr val="000000"/>
                </a:solidFill>
              </a:rPr>
              <a:t>”</a:t>
            </a:r>
            <a:endParaRPr lang="en-US" altLang="en-US" sz="2400" dirty="0">
              <a:solidFill>
                <a:srgbClr val="000000"/>
              </a:solidFill>
            </a:endParaRPr>
          </a:p>
          <a:p>
            <a:pPr lvl="1" indent="0" defTabSz="914400" eaLnBrk="1" hangingPunct="1">
              <a:spcBef>
                <a:spcPts val="375"/>
              </a:spcBef>
              <a:buClrTx/>
              <a:buFont typeface="Times New Roman" charset="0"/>
              <a:buNone/>
              <a:defRPr/>
            </a:pPr>
            <a:r>
              <a:rPr lang="en-US" altLang="en-US" sz="2400" dirty="0">
                <a:solidFill>
                  <a:srgbClr val="000000"/>
                </a:solidFill>
              </a:rPr>
              <a:t>Suggested title replacement: “Standard for Low-Rate Wireless Personal Area Networks (WPANs) Amendment: Enabling/updating the use of Regional Sub-GHz bands</a:t>
            </a:r>
            <a:r>
              <a:rPr lang="en-US" altLang="en-US" sz="2400" dirty="0" smtClean="0">
                <a:solidFill>
                  <a:srgbClr val="000000"/>
                </a:solidFill>
              </a:rPr>
              <a:t>”</a:t>
            </a:r>
          </a:p>
          <a:p>
            <a:pPr lvl="1" indent="0" defTabSz="914400" eaLnBrk="1" hangingPunct="1">
              <a:spcBef>
                <a:spcPts val="375"/>
              </a:spcBef>
              <a:buClrTx/>
              <a:buFont typeface="Times New Roman" charset="0"/>
              <a:buNone/>
              <a:defRPr/>
            </a:pPr>
            <a:r>
              <a:rPr lang="en-US" altLang="en-US" sz="2400" dirty="0" smtClean="0">
                <a:solidFill>
                  <a:srgbClr val="FF0000"/>
                </a:solidFill>
              </a:rPr>
              <a:t>This </a:t>
            </a:r>
            <a:r>
              <a:rPr lang="en-US" altLang="en-US" sz="2400" dirty="0" err="1" smtClean="0">
                <a:solidFill>
                  <a:srgbClr val="FF0000"/>
                </a:solidFill>
              </a:rPr>
              <a:t>MyProject</a:t>
            </a:r>
            <a:r>
              <a:rPr lang="en-US" altLang="en-US" sz="2400" dirty="0" smtClean="0">
                <a:solidFill>
                  <a:srgbClr val="FF0000"/>
                </a:solidFill>
              </a:rPr>
              <a:t> field is not under our control. </a:t>
            </a:r>
            <a:endParaRPr lang="en-US" altLang="en-US" sz="2400" dirty="0">
              <a:solidFill>
                <a:srgbClr val="FF0000"/>
              </a:solidFill>
            </a:endParaRPr>
          </a:p>
          <a:p>
            <a:pPr lvl="1" indent="0" defTabSz="914400" eaLnBrk="1" hangingPunct="1">
              <a:spcBef>
                <a:spcPts val="375"/>
              </a:spcBef>
              <a:buClrTx/>
              <a:buFont typeface="Times New Roman" charset="0"/>
              <a:buNone/>
              <a:defRPr/>
            </a:pPr>
            <a:endParaRPr lang="en-US" altLang="en-US" sz="2400" dirty="0" smtClean="0">
              <a:solidFill>
                <a:srgbClr val="000000"/>
              </a:solidFill>
            </a:endParaRPr>
          </a:p>
          <a:p>
            <a:pPr lvl="1" indent="0" defTabSz="914400" eaLnBrk="1" hangingPunct="1">
              <a:spcBef>
                <a:spcPts val="375"/>
              </a:spcBef>
              <a:buClrTx/>
              <a:buFont typeface="Times New Roman" charset="0"/>
              <a:buNone/>
              <a:defRPr/>
            </a:pPr>
            <a:r>
              <a:rPr lang="en-US" altLang="en-US" sz="2400" dirty="0" smtClean="0">
                <a:solidFill>
                  <a:srgbClr val="000000"/>
                </a:solidFill>
              </a:rPr>
              <a:t>5.2.b </a:t>
            </a:r>
            <a:r>
              <a:rPr lang="en-US" altLang="en-US" sz="2400" dirty="0">
                <a:solidFill>
                  <a:srgbClr val="000000"/>
                </a:solidFill>
              </a:rPr>
              <a:t>Scope of the project: delete “PHY clauses”</a:t>
            </a:r>
          </a:p>
          <a:p>
            <a:pPr lvl="1" indent="0" defTabSz="914400" eaLnBrk="1" hangingPunct="1">
              <a:spcBef>
                <a:spcPts val="375"/>
              </a:spcBef>
              <a:buClrTx/>
              <a:buFont typeface="Times New Roman" charset="0"/>
              <a:buNone/>
              <a:defRPr/>
            </a:pPr>
            <a:r>
              <a:rPr lang="en-US" altLang="en-US" sz="2400" dirty="0" smtClean="0">
                <a:solidFill>
                  <a:srgbClr val="FF0000"/>
                </a:solidFill>
              </a:rPr>
              <a:t>We were able to delete the word “clauses” but needed to clearly specify which PHYs to satisfy Dr. </a:t>
            </a:r>
            <a:r>
              <a:rPr lang="en-US" altLang="en-US" sz="2400" dirty="0" err="1" smtClean="0">
                <a:solidFill>
                  <a:srgbClr val="FF0000"/>
                </a:solidFill>
              </a:rPr>
              <a:t>Gilb’s</a:t>
            </a:r>
            <a:r>
              <a:rPr lang="en-US" altLang="en-US" sz="2400" dirty="0" smtClean="0">
                <a:solidFill>
                  <a:srgbClr val="FF0000"/>
                </a:solidFill>
              </a:rPr>
              <a:t> comment</a:t>
            </a:r>
          </a:p>
          <a:p>
            <a:pPr lvl="1" indent="0" defTabSz="914400" eaLnBrk="1" hangingPunct="1">
              <a:spcBef>
                <a:spcPts val="375"/>
              </a:spcBef>
              <a:buClrTx/>
              <a:buFont typeface="Times New Roman" charset="0"/>
              <a:buNone/>
              <a:defRPr/>
            </a:pPr>
            <a:endParaRPr lang="en-US" altLang="en-US" sz="2400" dirty="0">
              <a:solidFill>
                <a:srgbClr val="FF0000"/>
              </a:solidFill>
            </a:endParaRPr>
          </a:p>
          <a:p>
            <a:pPr lvl="1" indent="0" defTabSz="914400" eaLnBrk="1" hangingPunct="1">
              <a:spcBef>
                <a:spcPts val="375"/>
              </a:spcBef>
              <a:buClrTx/>
              <a:buFont typeface="Times New Roman" charset="0"/>
              <a:buNone/>
              <a:defRPr/>
            </a:pPr>
            <a:r>
              <a:rPr lang="en-US" altLang="en-US" sz="2400" dirty="0">
                <a:solidFill>
                  <a:srgbClr val="000000"/>
                </a:solidFill>
              </a:rPr>
              <a:t>CSD – No comments or concerns</a:t>
            </a:r>
          </a:p>
        </p:txBody>
      </p:sp>
      <p:sp>
        <p:nvSpPr>
          <p:cNvPr id="8196" name="Footer Placeholder 5"/>
          <p:cNvSpPr>
            <a:spLocks noGrp="1"/>
          </p:cNvSpPr>
          <p:nvPr>
            <p:ph type="ftr" sz="quarter" idx="11"/>
          </p:nvPr>
        </p:nvSpPr>
        <p:spPr>
          <a:xfrm>
            <a:off x="5143500" y="6475413"/>
            <a:ext cx="3467100" cy="18415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solidFill>
                  <a:srgbClr val="000000"/>
                </a:solidFill>
              </a:rPr>
              <a:t>Jon Rosdahl (Qualcomm)</a:t>
            </a:r>
            <a:endParaRPr lang="en-US" altLang="en-US" dirty="0" smtClean="0">
              <a:solidFill>
                <a:srgbClr val="000000"/>
              </a:solidFill>
            </a:endParaRPr>
          </a:p>
        </p:txBody>
      </p:sp>
      <p:sp>
        <p:nvSpPr>
          <p:cNvPr id="8197" name="Date Placeholder 1"/>
          <p:cNvSpPr>
            <a:spLocks noGrp="1"/>
          </p:cNvSpPr>
          <p:nvPr>
            <p:ph type="dt" sz="quarter" idx="10"/>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smtClean="0">
                <a:solidFill>
                  <a:srgbClr val="000000"/>
                </a:solidFill>
              </a:rPr>
              <a:t>March 2016</a:t>
            </a:r>
            <a:endParaRPr lang="en-US" altLang="en-US" sz="1400" smtClean="0">
              <a:solidFill>
                <a:srgbClr val="000000"/>
              </a:solidFill>
            </a:endParaRPr>
          </a:p>
        </p:txBody>
      </p:sp>
      <p:sp>
        <p:nvSpPr>
          <p:cNvPr id="2" name="Slide Number Placeholder 1"/>
          <p:cNvSpPr>
            <a:spLocks noGrp="1"/>
          </p:cNvSpPr>
          <p:nvPr>
            <p:ph type="sldNum" sz="quarter" idx="12"/>
          </p:nvPr>
        </p:nvSpPr>
        <p:spPr/>
        <p:txBody>
          <a:bodyPr/>
          <a:lstStyle/>
          <a:p>
            <a:r>
              <a:rPr lang="en-US" altLang="en-US" smtClean="0">
                <a:solidFill>
                  <a:srgbClr val="000000"/>
                </a:solidFill>
              </a:rPr>
              <a:t>Slide </a:t>
            </a:r>
            <a:fld id="{80103EA9-9BB2-4C17-8F7C-AC9222C9E886}" type="slidenum">
              <a:rPr lang="en-US" altLang="en-US" smtClean="0">
                <a:solidFill>
                  <a:srgbClr val="000000"/>
                </a:solidFill>
              </a:rPr>
              <a:pPr/>
              <a:t>30</a:t>
            </a:fld>
            <a:endParaRPr lang="en-US" altLang="en-US">
              <a:solidFill>
                <a:srgbClr val="000000"/>
              </a:solidFill>
            </a:endParaRPr>
          </a:p>
        </p:txBody>
      </p:sp>
    </p:spTree>
    <p:extLst>
      <p:ext uri="{BB962C8B-B14F-4D97-AF65-F5344CB8AC3E}">
        <p14:creationId xmlns:p14="http://schemas.microsoft.com/office/powerpoint/2010/main" val="41752210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05472" y="754062"/>
            <a:ext cx="7772400" cy="468386"/>
          </a:xfrm>
        </p:spPr>
        <p:txBody>
          <a:bodyPr/>
          <a:lstStyle/>
          <a:p>
            <a:r>
              <a:rPr lang="en-US" dirty="0" smtClean="0"/>
              <a:t>802.16 Email Response</a:t>
            </a:r>
            <a:endParaRPr lang="en-US" dirty="0"/>
          </a:p>
        </p:txBody>
      </p:sp>
      <p:sp>
        <p:nvSpPr>
          <p:cNvPr id="2" name="Date Placeholder 1"/>
          <p:cNvSpPr>
            <a:spLocks noGrp="1"/>
          </p:cNvSpPr>
          <p:nvPr>
            <p:ph type="dt" sz="half" idx="10"/>
          </p:nvPr>
        </p:nvSpPr>
        <p:spPr/>
        <p:txBody>
          <a:bodyPr/>
          <a:lstStyle/>
          <a:p>
            <a:pPr>
              <a:defRPr/>
            </a:pPr>
            <a:r>
              <a:rPr lang="en-US" smtClean="0">
                <a:solidFill>
                  <a:srgbClr val="000000"/>
                </a:solidFill>
              </a:rPr>
              <a:t>March 2016</a:t>
            </a:r>
            <a:endParaRPr lang="en-US">
              <a:solidFill>
                <a:srgbClr val="000000"/>
              </a:solidFill>
            </a:endParaRPr>
          </a:p>
        </p:txBody>
      </p:sp>
      <p:sp>
        <p:nvSpPr>
          <p:cNvPr id="7" name="Rectangle 1"/>
          <p:cNvSpPr>
            <a:spLocks noGrp="1" noChangeArrowheads="1"/>
          </p:cNvSpPr>
          <p:nvPr>
            <p:ph idx="1"/>
          </p:nvPr>
        </p:nvSpPr>
        <p:spPr bwMode="auto">
          <a:xfrm>
            <a:off x="610035" y="2053445"/>
            <a:ext cx="796327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onaco"/>
              </a:rPr>
              <a:t>Dear EC members,</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Comments and responses on the IEEE P802.16s draft PAR are available in a</a:t>
            </a:r>
            <a:r>
              <a:rPr kumimoji="0" lang="en-US" altLang="en-US" b="0" i="0" u="none" strike="noStrike" cap="none" normalizeH="0" baseline="0" dirty="0" smtClean="0">
                <a:ln>
                  <a:noFill/>
                </a:ln>
                <a:solidFill>
                  <a:schemeClr val="tx1"/>
                </a:solidFill>
                <a:effectLst/>
                <a:latin typeface="Monaco"/>
              </a:rPr>
              <a:t> </a:t>
            </a:r>
            <a:r>
              <a:rPr kumimoji="0" lang="en-US" altLang="en-US" sz="1600" b="0" i="0" u="none" strike="noStrike" cap="none" normalizeH="0" baseline="0" dirty="0" smtClean="0">
                <a:ln>
                  <a:noFill/>
                </a:ln>
                <a:solidFill>
                  <a:schemeClr val="tx1"/>
                </a:solidFill>
                <a:effectLst/>
                <a:hlinkClick r:id="rId2"/>
              </a:rPr>
              <a:t>table of comments</a:t>
            </a:r>
            <a:r>
              <a:rPr kumimoji="0" lang="en-US" altLang="en-US" b="0" i="0" u="none" strike="noStrike" cap="none" normalizeH="0" baseline="0" dirty="0" smtClean="0">
                <a:ln>
                  <a:noFill/>
                </a:ln>
                <a:solidFill>
                  <a:schemeClr val="tx1"/>
                </a:solidFill>
                <a:effectLst/>
                <a:latin typeface="Monaco"/>
              </a:rPr>
              <a:t>.</a:t>
            </a:r>
            <a:r>
              <a:rPr kumimoji="0" lang="en-US" altLang="en-US" sz="2000" b="0" i="0" u="none" strike="noStrike" cap="none" normalizeH="0" baseline="0" dirty="0" smtClean="0">
                <a:ln>
                  <a:noFill/>
                </a:ln>
                <a:solidFill>
                  <a:schemeClr val="tx1"/>
                </a:solidFill>
                <a:effectLst/>
                <a:latin typeface="Monaco"/>
              </a:rPr>
              <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The revised PAR is at:</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&lt;</a:t>
            </a:r>
            <a:r>
              <a:rPr kumimoji="0" lang="en-US" altLang="en-US" sz="2000" b="0" i="0" u="none" strike="noStrike" cap="none" normalizeH="0" baseline="0" dirty="0" smtClean="0">
                <a:ln>
                  <a:noFill/>
                </a:ln>
                <a:solidFill>
                  <a:schemeClr val="tx1"/>
                </a:solidFill>
                <a:effectLst/>
                <a:latin typeface="Monaco"/>
                <a:hlinkClick r:id="rId3"/>
              </a:rPr>
              <a:t>https://mentor.ieee.org/802.16/dcn/16/16-16-0012-02.docx</a:t>
            </a:r>
            <a:r>
              <a:rPr kumimoji="0" lang="en-US" altLang="en-US" sz="2000" b="0" i="0" u="none" strike="noStrike" cap="none" normalizeH="0" baseline="0" dirty="0" smtClean="0">
                <a:ln>
                  <a:noFill/>
                </a:ln>
                <a:solidFill>
                  <a:schemeClr val="tx1"/>
                </a:solidFill>
                <a:effectLst/>
                <a:latin typeface="Monaco"/>
              </a:rPr>
              <a:t>&gt;</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Thanks to the participants for their contributions to the improvement of the proposal.</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Regards,</a:t>
            </a:r>
            <a:br>
              <a:rPr kumimoji="0" lang="en-US" altLang="en-US" sz="2000" b="0" i="0" u="none" strike="noStrike" cap="none" normalizeH="0" baseline="0" dirty="0" smtClean="0">
                <a:ln>
                  <a:noFill/>
                </a:ln>
                <a:solidFill>
                  <a:schemeClr val="tx1"/>
                </a:solidFill>
                <a:effectLst/>
                <a:latin typeface="Monaco"/>
              </a:rPr>
            </a:br>
            <a:r>
              <a:rPr kumimoji="0" lang="en-US" altLang="en-US" sz="2000" b="0" i="0" u="none" strike="noStrike" cap="none" normalizeH="0" baseline="0" dirty="0" smtClean="0">
                <a:ln>
                  <a:noFill/>
                </a:ln>
                <a:solidFill>
                  <a:schemeClr val="tx1"/>
                </a:solidFill>
                <a:effectLst/>
                <a:latin typeface="Monaco"/>
              </a:rPr>
              <a:t>Roger</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9" name="Footer Placeholder 4"/>
          <p:cNvSpPr txBox="1">
            <a:spLocks/>
          </p:cNvSpP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Arial Unicode MS" pitchFamily="34" charset="-128"/>
                <a:cs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cs typeface="Arial Unicode MS" pitchFamily="34" charset="-128"/>
            </a:endParaRPr>
          </a:p>
        </p:txBody>
      </p:sp>
      <p:sp>
        <p:nvSpPr>
          <p:cNvPr id="11" name="Footer Placeholder 10"/>
          <p:cNvSpPr>
            <a:spLocks noGrp="1"/>
          </p:cNvSpPr>
          <p:nvPr>
            <p:ph type="ftr" sz="quarte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12" name="Slide Number Placeholder 11"/>
          <p:cNvSpPr>
            <a:spLocks noGrp="1"/>
          </p:cNvSpPr>
          <p:nvPr>
            <p:ph type="sldNum" sz="quarter" idx="12"/>
          </p:nvPr>
        </p:nvSpPr>
        <p:spPr/>
        <p:txBody>
          <a:bodyPr/>
          <a:lstStyle/>
          <a:p>
            <a:r>
              <a:rPr lang="en-US" altLang="en-US" smtClean="0">
                <a:solidFill>
                  <a:srgbClr val="000000"/>
                </a:solidFill>
              </a:rPr>
              <a:t>Slide </a:t>
            </a:r>
            <a:fld id="{BECA284B-2867-4BE3-AAC3-64869404E1AA}" type="slidenum">
              <a:rPr lang="en-US" altLang="en-US" smtClean="0">
                <a:solidFill>
                  <a:srgbClr val="000000"/>
                </a:solidFill>
              </a:rPr>
              <a:pPr/>
              <a:t>31</a:t>
            </a:fld>
            <a:endParaRPr lang="en-US" altLang="en-US">
              <a:solidFill>
                <a:srgbClr val="000000"/>
              </a:solidFill>
            </a:endParaRPr>
          </a:p>
        </p:txBody>
      </p:sp>
    </p:spTree>
    <p:extLst>
      <p:ext uri="{BB962C8B-B14F-4D97-AF65-F5344CB8AC3E}">
        <p14:creationId xmlns:p14="http://schemas.microsoft.com/office/powerpoint/2010/main" val="1293252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sz="2800" dirty="0"/>
              <a:t>802.16s </a:t>
            </a:r>
            <a:r>
              <a:rPr lang="en-US" sz="2800" dirty="0" smtClean="0"/>
              <a:t>-</a:t>
            </a:r>
            <a:r>
              <a:rPr lang="en-US" sz="2800" dirty="0" smtClean="0">
                <a:latin typeface="Times New Roman" panose="02020603050405020304" pitchFamily="18" charset="0"/>
                <a:ea typeface="Times New Roman" panose="02020603050405020304" pitchFamily="18" charset="0"/>
              </a:rPr>
              <a:t> Responses</a:t>
            </a:r>
            <a:endParaRPr lang="en-US" sz="2800" dirty="0"/>
          </a:p>
        </p:txBody>
      </p:sp>
      <p:sp>
        <p:nvSpPr>
          <p:cNvPr id="3" name="Content Placeholder 2"/>
          <p:cNvSpPr>
            <a:spLocks noGrp="1"/>
          </p:cNvSpPr>
          <p:nvPr>
            <p:ph idx="1"/>
          </p:nvPr>
        </p:nvSpPr>
        <p:spPr>
          <a:xfrm>
            <a:off x="685800" y="1830388"/>
            <a:ext cx="7770813" cy="4550940"/>
          </a:xfrm>
        </p:spPr>
        <p:txBody>
          <a:bodyPr/>
          <a:lstStyle/>
          <a:p>
            <a:r>
              <a:rPr lang="en-US" dirty="0" smtClean="0">
                <a:solidFill>
                  <a:schemeClr val="accent2"/>
                </a:solidFill>
              </a:rPr>
              <a:t>2.1 Title: Replace “ for” with “:”</a:t>
            </a:r>
          </a:p>
          <a:p>
            <a:pPr lvl="1"/>
            <a:r>
              <a:rPr lang="en-US" dirty="0" smtClean="0">
                <a:solidFill>
                  <a:schemeClr val="accent2"/>
                </a:solidFill>
              </a:rPr>
              <a:t>Suggested Title: “</a:t>
            </a:r>
            <a:r>
              <a:rPr lang="en-US" dirty="0">
                <a:solidFill>
                  <a:schemeClr val="accent2"/>
                </a:solidFill>
              </a:rPr>
              <a:t>Standard for Air Interface for Broadband Wireless Access Systems – </a:t>
            </a:r>
            <a:r>
              <a:rPr lang="en-US" dirty="0" smtClean="0">
                <a:solidFill>
                  <a:schemeClr val="accent2"/>
                </a:solidFill>
              </a:rPr>
              <a:t>Amendment: </a:t>
            </a:r>
            <a:r>
              <a:rPr lang="en-US" dirty="0">
                <a:solidFill>
                  <a:schemeClr val="accent2"/>
                </a:solidFill>
              </a:rPr>
              <a:t>Fixed and Mobile Wireless Access in Channel Bandwidth up to 1.25 </a:t>
            </a:r>
            <a:r>
              <a:rPr lang="en-US" dirty="0" smtClean="0">
                <a:solidFill>
                  <a:schemeClr val="accent2"/>
                </a:solidFill>
              </a:rPr>
              <a:t>MHz</a:t>
            </a:r>
            <a:r>
              <a:rPr lang="en-US" dirty="0" smtClean="0">
                <a:solidFill>
                  <a:schemeClr val="accent2"/>
                </a:solidFill>
              </a:rPr>
              <a:t>”</a:t>
            </a:r>
          </a:p>
          <a:p>
            <a:r>
              <a:rPr lang="en-US" dirty="0" smtClean="0"/>
              <a:t>Response: Agreed</a:t>
            </a:r>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dirty="0" smtClean="0"/>
              <a:t>Jon Rosdahl (Qualcomm)</a:t>
            </a:r>
            <a:endParaRPr lang="en-GB" dirty="0"/>
          </a:p>
        </p:txBody>
      </p:sp>
      <p:sp>
        <p:nvSpPr>
          <p:cNvPr id="8" name="Footer Placeholder 4"/>
          <p:cNvSpPr txBox="1">
            <a:spLocks/>
          </p:cNvSpP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Arial Unicode MS" pitchFamily="34" charset="-128"/>
                <a:cs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cs typeface="Arial Unicode MS" pitchFamily="34" charset="-128"/>
            </a:endParaRPr>
          </a:p>
        </p:txBody>
      </p:sp>
      <p:sp>
        <p:nvSpPr>
          <p:cNvPr id="9" name="Slide Number Placeholder 8"/>
          <p:cNvSpPr>
            <a:spLocks noGrp="1"/>
          </p:cNvSpPr>
          <p:nvPr>
            <p:ph type="sldNum" sz="quarter" idx="12"/>
          </p:nvPr>
        </p:nvSpPr>
        <p:spPr/>
        <p:txBody>
          <a:bodyPr/>
          <a:lstStyle/>
          <a:p>
            <a:r>
              <a:rPr lang="en-US" altLang="en-US" smtClean="0">
                <a:solidFill>
                  <a:srgbClr val="000000"/>
                </a:solidFill>
              </a:rPr>
              <a:t>Slide </a:t>
            </a:r>
            <a:fld id="{BECA284B-2867-4BE3-AAC3-64869404E1AA}" type="slidenum">
              <a:rPr lang="en-US" altLang="en-US" smtClean="0">
                <a:solidFill>
                  <a:srgbClr val="000000"/>
                </a:solidFill>
              </a:rPr>
              <a:pPr/>
              <a:t>32</a:t>
            </a:fld>
            <a:endParaRPr lang="en-US" altLang="en-US">
              <a:solidFill>
                <a:srgbClr val="000000"/>
              </a:solidFill>
            </a:endParaRPr>
          </a:p>
        </p:txBody>
      </p:sp>
    </p:spTree>
    <p:extLst>
      <p:ext uri="{BB962C8B-B14F-4D97-AF65-F5344CB8AC3E}">
        <p14:creationId xmlns:p14="http://schemas.microsoft.com/office/powerpoint/2010/main" val="906190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 - Responses</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2800" dirty="0" smtClean="0">
                <a:solidFill>
                  <a:schemeClr val="accent2"/>
                </a:solidFill>
              </a:rPr>
              <a:t>4.2/4.3: The Date for 4.2 seems aggressive, and the minimum time between these two dates should be at least 6 months.</a:t>
            </a:r>
          </a:p>
          <a:p>
            <a:r>
              <a:rPr lang="en-US" sz="2400" dirty="0" smtClean="0"/>
              <a:t>Response: </a:t>
            </a:r>
          </a:p>
          <a:p>
            <a:pPr lvl="1"/>
            <a:r>
              <a:rPr lang="en-US" sz="2000" dirty="0" smtClean="0"/>
              <a:t>The </a:t>
            </a:r>
            <a:r>
              <a:rPr lang="en-US" sz="2000" dirty="0"/>
              <a:t>schedule anticipates quick action because the Scope of the project is directed at an update to the Profiles of the standard, not to the development of a new air interface. However, upon further review, we agree that 4.3 date is overly optimistic</a:t>
            </a:r>
            <a:r>
              <a:rPr lang="en-US" sz="2000" dirty="0" smtClean="0"/>
              <a:t>.</a:t>
            </a:r>
          </a:p>
          <a:p>
            <a:r>
              <a:rPr lang="en-US" sz="2400" dirty="0" smtClean="0"/>
              <a:t>Proposed change: </a:t>
            </a:r>
          </a:p>
          <a:p>
            <a:pPr lvl="1"/>
            <a:r>
              <a:rPr lang="en-US" sz="2000" dirty="0" smtClean="0"/>
              <a:t>Change </a:t>
            </a:r>
            <a:r>
              <a:rPr lang="en-US" sz="2000" dirty="0"/>
              <a:t>4.3 to October 2017.</a:t>
            </a:r>
            <a:endParaRPr lang="en-US" sz="20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2016</a:t>
            </a:r>
            <a:endParaRPr lang="en-US">
              <a:solidFill>
                <a:srgbClr val="000000"/>
              </a:solidFill>
            </a:endParaRPr>
          </a:p>
        </p:txBody>
      </p:sp>
      <p:sp>
        <p:nvSpPr>
          <p:cNvPr id="7" name="Footer Placeholder 4"/>
          <p:cNvSpPr txBox="1">
            <a:spLocks/>
          </p:cNvSpP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Arial Unicode MS" pitchFamily="34" charset="-128"/>
                <a:cs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cs typeface="Arial Unicode MS" pitchFamily="34" charset="-128"/>
            </a:endParaRPr>
          </a:p>
        </p:txBody>
      </p:sp>
      <p:sp>
        <p:nvSpPr>
          <p:cNvPr id="9" name="Footer Placeholder 8"/>
          <p:cNvSpPr>
            <a:spLocks noGrp="1"/>
          </p:cNvSpPr>
          <p:nvPr>
            <p:ph type="ftr" sz="quarte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10" name="Slide Number Placeholder 9"/>
          <p:cNvSpPr>
            <a:spLocks noGrp="1"/>
          </p:cNvSpPr>
          <p:nvPr>
            <p:ph type="sldNum" sz="quarter" idx="12"/>
          </p:nvPr>
        </p:nvSpPr>
        <p:spPr/>
        <p:txBody>
          <a:bodyPr/>
          <a:lstStyle/>
          <a:p>
            <a:r>
              <a:rPr lang="en-US" altLang="en-US" smtClean="0">
                <a:solidFill>
                  <a:srgbClr val="000000"/>
                </a:solidFill>
              </a:rPr>
              <a:t>Slide </a:t>
            </a:r>
            <a:fld id="{BECA284B-2867-4BE3-AAC3-64869404E1AA}" type="slidenum">
              <a:rPr lang="en-US" altLang="en-US" smtClean="0">
                <a:solidFill>
                  <a:srgbClr val="000000"/>
                </a:solidFill>
              </a:rPr>
              <a:pPr/>
              <a:t>33</a:t>
            </a:fld>
            <a:endParaRPr lang="en-US" altLang="en-US">
              <a:solidFill>
                <a:srgbClr val="000000"/>
              </a:solidFill>
            </a:endParaRPr>
          </a:p>
        </p:txBody>
      </p:sp>
    </p:spTree>
    <p:extLst>
      <p:ext uri="{BB962C8B-B14F-4D97-AF65-F5344CB8AC3E}">
        <p14:creationId xmlns:p14="http://schemas.microsoft.com/office/powerpoint/2010/main" val="635733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 - Responses</a:t>
            </a:r>
            <a:endParaRPr lang="en-US" dirty="0"/>
          </a:p>
        </p:txBody>
      </p:sp>
      <p:sp>
        <p:nvSpPr>
          <p:cNvPr id="3" name="Content Placeholder 2"/>
          <p:cNvSpPr>
            <a:spLocks noGrp="1"/>
          </p:cNvSpPr>
          <p:nvPr>
            <p:ph idx="1"/>
          </p:nvPr>
        </p:nvSpPr>
        <p:spPr>
          <a:xfrm>
            <a:off x="251520" y="1556793"/>
            <a:ext cx="8640960" cy="4918620"/>
          </a:xfrm>
        </p:spPr>
        <p:txBody>
          <a:bodyPr/>
          <a:lstStyle/>
          <a:p>
            <a:r>
              <a:rPr lang="en-US" sz="1800" dirty="0" smtClean="0">
                <a:solidFill>
                  <a:schemeClr val="accent2"/>
                </a:solidFill>
              </a:rPr>
              <a:t>3.3 indicates Joint Sponsorship – 7.2 says that no joint development will be done.  Then why the Joint Sponsorship?</a:t>
            </a:r>
          </a:p>
          <a:p>
            <a:r>
              <a:rPr lang="en-US" sz="1800" dirty="0" smtClean="0"/>
              <a:t>Response: </a:t>
            </a:r>
            <a:r>
              <a:rPr lang="en-US" sz="1800" dirty="0"/>
              <a:t>In our understanding, 7.2 Joint Development is separate from 3.3 Joint Sponsor. Our understanding of 3.3 Joint Sponsor is that it reflects project co-sponsorships, as detailed in the IEEE-SA Standards Board Operations Manual, 5.1.2.2 ("Co-sponsored projects"). That </a:t>
            </a:r>
            <a:r>
              <a:rPr lang="en-US" sz="1800" dirty="0" err="1"/>
              <a:t>subclause</a:t>
            </a:r>
            <a:r>
              <a:rPr lang="en-US" sz="1800" dirty="0"/>
              <a:t> says: "For projects that are co-sponsored, a primary Sponsor and other co-sponsors shall be indicated on the PAR; project oversight will be performed using the P &amp; P of the primary Sponsor."</a:t>
            </a:r>
            <a:br>
              <a:rPr lang="en-US" sz="1800" dirty="0"/>
            </a:br>
            <a:r>
              <a:rPr lang="en-US" sz="1800" dirty="0"/>
              <a:t/>
            </a:r>
            <a:br>
              <a:rPr lang="en-US" sz="1800" dirty="0"/>
            </a:br>
            <a:r>
              <a:rPr lang="en-US" sz="1800" dirty="0"/>
              <a:t>We are not entirely sure about "Joint Development", but we believe it would involve a more intensive engagement than that of a co-sponsorship. For example, with co-sponsorship, "project oversight will be performed using the P &amp; P of the primary Sponsor." That is the case here. For additional information, see the comment response on Row 10 below.</a:t>
            </a:r>
            <a:br>
              <a:rPr lang="en-US" sz="1800" dirty="0"/>
            </a:br>
            <a:r>
              <a:rPr lang="en-US" sz="1800" dirty="0"/>
              <a:t/>
            </a:r>
            <a:br>
              <a:rPr lang="en-US" sz="1800" dirty="0"/>
            </a:br>
            <a:r>
              <a:rPr lang="en-US" sz="1800" dirty="0"/>
              <a:t>In order to avoid confusion, we propose adding a note</a:t>
            </a:r>
            <a:r>
              <a:rPr lang="en-US" sz="1800" dirty="0" smtClean="0"/>
              <a:t>.</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2016</a:t>
            </a:r>
            <a:endParaRPr lang="en-US">
              <a:solidFill>
                <a:srgbClr val="000000"/>
              </a:solidFill>
            </a:endParaRPr>
          </a:p>
        </p:txBody>
      </p:sp>
      <p:sp>
        <p:nvSpPr>
          <p:cNvPr id="7" name="Footer Placeholder 4"/>
          <p:cNvSpPr txBox="1">
            <a:spLocks/>
          </p:cNvSpP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Arial Unicode MS" pitchFamily="34" charset="-128"/>
                <a:cs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cs typeface="Arial Unicode MS" pitchFamily="34" charset="-128"/>
            </a:endParaRPr>
          </a:p>
        </p:txBody>
      </p:sp>
      <p:sp>
        <p:nvSpPr>
          <p:cNvPr id="9" name="Footer Placeholder 8"/>
          <p:cNvSpPr>
            <a:spLocks noGrp="1"/>
          </p:cNvSpPr>
          <p:nvPr>
            <p:ph type="ftr" sz="quarte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10" name="Slide Number Placeholder 9"/>
          <p:cNvSpPr>
            <a:spLocks noGrp="1"/>
          </p:cNvSpPr>
          <p:nvPr>
            <p:ph type="sldNum" sz="quarter" idx="12"/>
          </p:nvPr>
        </p:nvSpPr>
        <p:spPr/>
        <p:txBody>
          <a:bodyPr/>
          <a:lstStyle/>
          <a:p>
            <a:r>
              <a:rPr lang="en-US" altLang="en-US" smtClean="0">
                <a:solidFill>
                  <a:srgbClr val="000000"/>
                </a:solidFill>
              </a:rPr>
              <a:t>Slide </a:t>
            </a:r>
            <a:fld id="{BECA284B-2867-4BE3-AAC3-64869404E1AA}" type="slidenum">
              <a:rPr lang="en-US" altLang="en-US" smtClean="0">
                <a:solidFill>
                  <a:srgbClr val="000000"/>
                </a:solidFill>
              </a:rPr>
              <a:pPr/>
              <a:t>34</a:t>
            </a:fld>
            <a:endParaRPr lang="en-US" altLang="en-US">
              <a:solidFill>
                <a:srgbClr val="000000"/>
              </a:solidFill>
            </a:endParaRPr>
          </a:p>
        </p:txBody>
      </p:sp>
    </p:spTree>
    <p:extLst>
      <p:ext uri="{BB962C8B-B14F-4D97-AF65-F5344CB8AC3E}">
        <p14:creationId xmlns:p14="http://schemas.microsoft.com/office/powerpoint/2010/main" val="4218082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a:t>
            </a:r>
            <a:r>
              <a:rPr lang="en-US" baseline="0" dirty="0" smtClean="0"/>
              <a:t> proposed change</a:t>
            </a:r>
            <a:endParaRPr lang="en-US" dirty="0"/>
          </a:p>
        </p:txBody>
      </p:sp>
      <p:sp>
        <p:nvSpPr>
          <p:cNvPr id="3" name="Content Placeholder 2"/>
          <p:cNvSpPr>
            <a:spLocks noGrp="1"/>
          </p:cNvSpPr>
          <p:nvPr>
            <p:ph idx="1"/>
          </p:nvPr>
        </p:nvSpPr>
        <p:spPr/>
        <p:txBody>
          <a:bodyPr/>
          <a:lstStyle/>
          <a:p>
            <a:r>
              <a:rPr lang="en-US" sz="2400" dirty="0"/>
              <a:t>Add to 8.1:</a:t>
            </a:r>
            <a:br>
              <a:rPr lang="en-US" sz="2400" dirty="0"/>
            </a:br>
            <a:r>
              <a:rPr lang="en-US" sz="2400" dirty="0"/>
              <a:t/>
            </a:r>
            <a:br>
              <a:rPr lang="en-US" sz="2400" dirty="0"/>
            </a:br>
            <a:r>
              <a:rPr lang="en-US" sz="2400" dirty="0"/>
              <a:t>7.2 The co-sponsorship specified under "3.3 Joint Sponsor" is not a Joint Development activity. Instead, it reflects the ongoing co-sponsorship of IEEE </a:t>
            </a:r>
            <a:r>
              <a:rPr lang="en-US" sz="2400" dirty="0" err="1"/>
              <a:t>Std</a:t>
            </a:r>
            <a:r>
              <a:rPr lang="en-US" sz="2400" dirty="0"/>
              <a:t> 802.16 per the IEEE-SA Standards Board Operations Manual, 5.1.2.2 ("Co-sponsored projects").</a:t>
            </a: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March 2016</a:t>
            </a:r>
            <a:endParaRPr lang="en-US">
              <a:solidFill>
                <a:srgbClr val="000000"/>
              </a:solidFill>
            </a:endParaRPr>
          </a:p>
        </p:txBody>
      </p:sp>
      <p:sp>
        <p:nvSpPr>
          <p:cNvPr id="7" name="Footer Placeholder 4"/>
          <p:cNvSpPr txBox="1">
            <a:spLocks/>
          </p:cNvSpP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Arial Unicode MS" pitchFamily="34" charset="-128"/>
                <a:cs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cs typeface="Arial Unicode MS" pitchFamily="34" charset="-128"/>
            </a:endParaRPr>
          </a:p>
        </p:txBody>
      </p:sp>
      <p:sp>
        <p:nvSpPr>
          <p:cNvPr id="10" name="Footer Placeholder 9"/>
          <p:cNvSpPr>
            <a:spLocks noGrp="1"/>
          </p:cNvSpPr>
          <p:nvPr>
            <p:ph type="ftr" sz="quarter" idx="11"/>
          </p:nvPr>
        </p:nvSpPr>
        <p:spPr/>
        <p:txBody>
          <a:bodyPr/>
          <a:lstStyle/>
          <a:p>
            <a:pPr>
              <a:defRPr/>
            </a:pPr>
            <a:r>
              <a:rPr lang="en-US" smtClean="0">
                <a:solidFill>
                  <a:srgbClr val="000000"/>
                </a:solidFill>
              </a:rPr>
              <a:t>Jon Rosdahl (Qualcomm)</a:t>
            </a:r>
            <a:endParaRPr lang="en-US">
              <a:solidFill>
                <a:srgbClr val="000000"/>
              </a:solidFill>
            </a:endParaRPr>
          </a:p>
        </p:txBody>
      </p:sp>
      <p:sp>
        <p:nvSpPr>
          <p:cNvPr id="11" name="Slide Number Placeholder 10"/>
          <p:cNvSpPr>
            <a:spLocks noGrp="1"/>
          </p:cNvSpPr>
          <p:nvPr>
            <p:ph type="sldNum" sz="quarter" idx="12"/>
          </p:nvPr>
        </p:nvSpPr>
        <p:spPr/>
        <p:txBody>
          <a:bodyPr/>
          <a:lstStyle/>
          <a:p>
            <a:r>
              <a:rPr lang="en-US" altLang="en-US" smtClean="0">
                <a:solidFill>
                  <a:srgbClr val="000000"/>
                </a:solidFill>
              </a:rPr>
              <a:t>Slide </a:t>
            </a:r>
            <a:fld id="{BECA284B-2867-4BE3-AAC3-64869404E1AA}" type="slidenum">
              <a:rPr lang="en-US" altLang="en-US" smtClean="0">
                <a:solidFill>
                  <a:srgbClr val="000000"/>
                </a:solidFill>
              </a:rPr>
              <a:pPr/>
              <a:t>35</a:t>
            </a:fld>
            <a:endParaRPr lang="en-US" altLang="en-US">
              <a:solidFill>
                <a:srgbClr val="000000"/>
              </a:solidFill>
            </a:endParaRPr>
          </a:p>
        </p:txBody>
      </p:sp>
    </p:spTree>
    <p:extLst>
      <p:ext uri="{BB962C8B-B14F-4D97-AF65-F5344CB8AC3E}">
        <p14:creationId xmlns:p14="http://schemas.microsoft.com/office/powerpoint/2010/main" val="2005561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accept PAR feedback</a:t>
            </a:r>
            <a:endParaRPr lang="en-US" dirty="0"/>
          </a:p>
        </p:txBody>
      </p:sp>
      <p:sp>
        <p:nvSpPr>
          <p:cNvPr id="3" name="Content Placeholder 2"/>
          <p:cNvSpPr>
            <a:spLocks noGrp="1"/>
          </p:cNvSpPr>
          <p:nvPr>
            <p:ph idx="1"/>
          </p:nvPr>
        </p:nvSpPr>
        <p:spPr/>
        <p:txBody>
          <a:bodyPr/>
          <a:lstStyle/>
          <a:p>
            <a:r>
              <a:rPr lang="en-US" dirty="0" smtClean="0"/>
              <a:t>Motion to accept 11-16/0247r3 as the feedback for the March 2016 Plenary.</a:t>
            </a:r>
          </a:p>
          <a:p>
            <a:r>
              <a:rPr lang="en-US" dirty="0" smtClean="0"/>
              <a:t>Moved: Mike </a:t>
            </a:r>
            <a:r>
              <a:rPr lang="en-US" dirty="0" err="1" smtClean="0"/>
              <a:t>Montemurro</a:t>
            </a:r>
            <a:endParaRPr lang="en-US" dirty="0" smtClean="0"/>
          </a:p>
          <a:p>
            <a:r>
              <a:rPr lang="en-US" dirty="0" smtClean="0"/>
              <a:t>2</a:t>
            </a:r>
            <a:r>
              <a:rPr lang="en-US" baseline="30000" dirty="0" smtClean="0"/>
              <a:t>nd</a:t>
            </a:r>
            <a:r>
              <a:rPr lang="en-US" dirty="0" smtClean="0"/>
              <a:t>: Tim Godfrey</a:t>
            </a:r>
          </a:p>
          <a:p>
            <a:r>
              <a:rPr lang="en-US" dirty="0" smtClean="0"/>
              <a:t>Result: 6-0-0</a:t>
            </a:r>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1195936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Minutes</a:t>
            </a:r>
            <a:endParaRPr lang="en-US" dirty="0"/>
          </a:p>
        </p:txBody>
      </p:sp>
      <p:sp>
        <p:nvSpPr>
          <p:cNvPr id="3" name="Content Placeholder 2"/>
          <p:cNvSpPr>
            <a:spLocks noGrp="1"/>
          </p:cNvSpPr>
          <p:nvPr>
            <p:ph idx="1"/>
          </p:nvPr>
        </p:nvSpPr>
        <p:spPr/>
        <p:txBody>
          <a:bodyPr/>
          <a:lstStyle/>
          <a:p>
            <a:r>
              <a:rPr lang="en-US" dirty="0" smtClean="0"/>
              <a:t>Move to approve 11-15/1214r0 as the minutes for the 2015 November Plenary</a:t>
            </a:r>
          </a:p>
          <a:p>
            <a:r>
              <a:rPr lang="en-US" dirty="0" smtClean="0"/>
              <a:t>Moved: Stuart Kerry</a:t>
            </a:r>
          </a:p>
          <a:p>
            <a:r>
              <a:rPr lang="en-US" dirty="0" smtClean="0"/>
              <a:t>2</a:t>
            </a:r>
            <a:r>
              <a:rPr lang="en-US" baseline="30000" dirty="0" smtClean="0"/>
              <a:t>nd</a:t>
            </a:r>
            <a:r>
              <a:rPr lang="en-US" dirty="0" smtClean="0"/>
              <a:t>: Mike </a:t>
            </a:r>
            <a:r>
              <a:rPr lang="en-US" dirty="0" err="1" smtClean="0"/>
              <a:t>Montemurro</a:t>
            </a:r>
            <a:endParaRPr lang="en-US" dirty="0" smtClean="0"/>
          </a:p>
          <a:p>
            <a:r>
              <a:rPr lang="en-US" dirty="0" smtClean="0"/>
              <a:t>Results: 6-0-0 </a:t>
            </a:r>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11941085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March 2016</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802.1Qcr - Amendment: Asynchronous Traffic Shaping, </a:t>
            </a:r>
            <a:r>
              <a:rPr lang="en-US" dirty="0">
                <a:hlinkClick r:id="rId2"/>
              </a:rPr>
              <a:t>PAR</a:t>
            </a:r>
            <a:r>
              <a:rPr lang="en-US" dirty="0"/>
              <a:t> and </a:t>
            </a:r>
            <a:r>
              <a:rPr lang="en-US" dirty="0" smtClean="0">
                <a:hlinkClick r:id="rId3"/>
              </a:rPr>
              <a:t>CSD</a:t>
            </a:r>
            <a:endParaRPr lang="en-US" dirty="0"/>
          </a:p>
        </p:txBody>
      </p:sp>
      <p:sp>
        <p:nvSpPr>
          <p:cNvPr id="3" name="Content Placeholder 2"/>
          <p:cNvSpPr>
            <a:spLocks noGrp="1"/>
          </p:cNvSpPr>
          <p:nvPr>
            <p:ph idx="1"/>
          </p:nvPr>
        </p:nvSpPr>
        <p:spPr/>
        <p:txBody>
          <a:bodyPr/>
          <a:lstStyle/>
          <a:p>
            <a:r>
              <a:rPr lang="en-US" dirty="0" smtClean="0"/>
              <a:t>8.1 requires “</a:t>
            </a:r>
            <a:r>
              <a:rPr lang="en-US" dirty="0"/>
              <a:t>(Item Number and Explanation</a:t>
            </a:r>
            <a:r>
              <a:rPr lang="en-US" dirty="0" smtClean="0"/>
              <a:t>)”</a:t>
            </a:r>
          </a:p>
          <a:p>
            <a:r>
              <a:rPr lang="en-US" dirty="0" smtClean="0"/>
              <a:t>Either add the PAR “Item Number” that is missing</a:t>
            </a:r>
          </a:p>
          <a:p>
            <a:r>
              <a:rPr lang="en-US" dirty="0" smtClean="0"/>
              <a:t>or delete the sentence” </a:t>
            </a:r>
            <a:r>
              <a:rPr lang="en-US" b="0" dirty="0"/>
              <a:t>The core operation of the intended mechanism on the data plane </a:t>
            </a:r>
            <a:r>
              <a:rPr lang="en-US" b="0" dirty="0" smtClean="0"/>
              <a:t>is described </a:t>
            </a:r>
            <a:r>
              <a:rPr lang="en-US" b="0" dirty="0"/>
              <a:t>in http://www.ieee802.org /1/files/public/docs2015/new-tsn-specht-ubs-queues-0521-v0.pdf</a:t>
            </a:r>
            <a:r>
              <a:rPr lang="en-US" b="0" dirty="0" smtClean="0"/>
              <a:t>.”</a:t>
            </a:r>
          </a:p>
          <a:p>
            <a:r>
              <a:rPr lang="en-US" dirty="0" smtClean="0"/>
              <a:t>2.1 Title does not seem correct for an Amendment.</a:t>
            </a:r>
          </a:p>
          <a:p>
            <a:r>
              <a:rPr lang="en-US" dirty="0" smtClean="0"/>
              <a:t>Expected to see “</a:t>
            </a:r>
            <a:r>
              <a:rPr lang="en-US" dirty="0"/>
              <a:t>Amendment</a:t>
            </a:r>
            <a:r>
              <a:rPr lang="en-US" dirty="0" smtClean="0"/>
              <a:t>:” after the base standard title followed by the amendment title.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85690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802.1Qcr - Amendment: Asynchronous Traffic Shaping,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p:txBody>
          <a:bodyPr/>
          <a:lstStyle/>
          <a:p>
            <a:r>
              <a:rPr lang="en-US" dirty="0" smtClean="0"/>
              <a:t>CSD 1.2 5c: Need to expand TSN for first use.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04174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6538" cy="1295400"/>
          </a:xfrm>
        </p:spPr>
        <p:txBody>
          <a:bodyPr/>
          <a:lstStyle/>
          <a:p>
            <a:r>
              <a:rPr lang="en-US" sz="2800" dirty="0"/>
              <a:t>802.3bs - Amendment: 200 Gb/s Ethernet and 400 Gb/s Ethernet, </a:t>
            </a:r>
            <a:r>
              <a:rPr lang="en-US" sz="2800" dirty="0">
                <a:hlinkClick r:id="rId2"/>
              </a:rPr>
              <a:t>PAR Modification</a:t>
            </a:r>
            <a:r>
              <a:rPr lang="en-US" sz="2800" dirty="0"/>
              <a:t> and </a:t>
            </a:r>
            <a:r>
              <a:rPr lang="en-US" sz="2800" dirty="0">
                <a:hlinkClick r:id="rId3"/>
              </a:rPr>
              <a:t>CSD </a:t>
            </a:r>
            <a:r>
              <a:rPr lang="en-US" sz="2800" dirty="0" smtClean="0">
                <a:hlinkClick r:id="rId3"/>
              </a:rPr>
              <a:t>Modification</a:t>
            </a:r>
            <a:endParaRPr lang="en-US" dirty="0"/>
          </a:p>
        </p:txBody>
      </p:sp>
      <p:sp>
        <p:nvSpPr>
          <p:cNvPr id="3" name="Content Placeholder 2"/>
          <p:cNvSpPr>
            <a:spLocks noGrp="1"/>
          </p:cNvSpPr>
          <p:nvPr>
            <p:ph idx="1"/>
          </p:nvPr>
        </p:nvSpPr>
        <p:spPr/>
        <p:txBody>
          <a:bodyPr/>
          <a:lstStyle/>
          <a:p>
            <a:r>
              <a:rPr lang="en-US" dirty="0" smtClean="0"/>
              <a:t>PAR – No comment/concern</a:t>
            </a:r>
          </a:p>
          <a:p>
            <a:r>
              <a:rPr lang="en-US" dirty="0" smtClean="0"/>
              <a:t>CSD – No comments or concerns.</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48108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802.3bt - Amendment: DTE Power via MDI over 4-Pair, </a:t>
            </a:r>
            <a:r>
              <a:rPr lang="en-US" sz="2800" dirty="0">
                <a:hlinkClick r:id="rId2"/>
              </a:rPr>
              <a:t>PAR Modification</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PAR – No Comment/Concern</a:t>
            </a:r>
          </a:p>
          <a:p>
            <a:r>
              <a:rPr lang="en-US" dirty="0" smtClean="0"/>
              <a:t>CSD – New CSD Format approved by 802, would prefer update to this nominal slide deck to readily validate the correct set of CSD criteria. Note that the order of the CSD does not match this format.</a:t>
            </a:r>
          </a:p>
          <a:p>
            <a:endParaRPr lang="en-US" dirty="0"/>
          </a:p>
          <a:p>
            <a:r>
              <a:rPr lang="en-US" dirty="0" smtClean="0"/>
              <a:t>Economic Feasibility: </a:t>
            </a:r>
            <a:r>
              <a:rPr lang="en-US" smtClean="0"/>
              <a:t>Who’s Experience” </a:t>
            </a:r>
            <a:r>
              <a:rPr lang="en-US" b="0"/>
              <a:t>the </a:t>
            </a:r>
            <a:r>
              <a:rPr lang="en-US" b="0" smtClean="0"/>
              <a:t>experience”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0684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802.3cc - Amendment: 25 Gb/s over Single-Mode Fiber: </a:t>
            </a:r>
            <a:r>
              <a:rPr lang="en-US" dirty="0">
                <a:hlinkClick r:id="rId2"/>
              </a:rPr>
              <a:t>PAR</a:t>
            </a:r>
            <a:r>
              <a:rPr lang="en-US" dirty="0"/>
              <a:t> and </a:t>
            </a:r>
            <a:r>
              <a:rPr lang="en-US" dirty="0" smtClean="0">
                <a:hlinkClick r:id="rId3"/>
              </a:rPr>
              <a:t>CSD</a:t>
            </a:r>
            <a:endParaRPr lang="en-US" dirty="0"/>
          </a:p>
        </p:txBody>
      </p:sp>
      <p:sp>
        <p:nvSpPr>
          <p:cNvPr id="3" name="Content Placeholder 2"/>
          <p:cNvSpPr>
            <a:spLocks noGrp="1"/>
          </p:cNvSpPr>
          <p:nvPr>
            <p:ph idx="1"/>
          </p:nvPr>
        </p:nvSpPr>
        <p:spPr/>
        <p:txBody>
          <a:bodyPr/>
          <a:lstStyle/>
          <a:p>
            <a:r>
              <a:rPr lang="en-US" dirty="0" smtClean="0"/>
              <a:t>PAR: in section 8.1, it is missing the standards cited in 5.2 </a:t>
            </a:r>
          </a:p>
          <a:p>
            <a:pPr lvl="1"/>
            <a:r>
              <a:rPr lang="en-US" dirty="0" smtClean="0"/>
              <a:t>Note From </a:t>
            </a:r>
            <a:r>
              <a:rPr lang="en-US" dirty="0" err="1" smtClean="0"/>
              <a:t>NesCom</a:t>
            </a:r>
            <a:r>
              <a:rPr lang="en-US" dirty="0" smtClean="0"/>
              <a:t> Conventions #5</a:t>
            </a:r>
            <a:r>
              <a:rPr lang="en-US" dirty="0"/>
              <a:t>. </a:t>
            </a:r>
            <a:r>
              <a:rPr lang="en-US" dirty="0" smtClean="0"/>
              <a:t>“…For </a:t>
            </a:r>
            <a:r>
              <a:rPr lang="en-US" dirty="0"/>
              <a:t>references to other standards within the Scope and Purpose fields, the number, title, date (if appropriate), and source of the referenced standards shall be listed in the Additional Explanatory Notes field. </a:t>
            </a:r>
            <a:r>
              <a:rPr lang="en-US" dirty="0" smtClean="0"/>
              <a:t>“</a:t>
            </a:r>
            <a:r>
              <a:rPr lang="en-US" dirty="0"/>
              <a:t/>
            </a:r>
            <a:br>
              <a:rPr lang="en-US" dirty="0"/>
            </a:br>
            <a:endParaRPr lang="en-US" dirty="0" smtClean="0"/>
          </a:p>
          <a:p>
            <a:pPr lvl="1"/>
            <a:r>
              <a:rPr lang="en-US" dirty="0" smtClean="0"/>
              <a:t>Add full titles for “IEEE </a:t>
            </a:r>
            <a:r>
              <a:rPr lang="en-US" dirty="0" err="1"/>
              <a:t>Std</a:t>
            </a:r>
            <a:r>
              <a:rPr lang="en-US" dirty="0"/>
              <a:t> 802.3-2015 as amended by the IEEE </a:t>
            </a:r>
            <a:r>
              <a:rPr lang="en-US" dirty="0" smtClean="0"/>
              <a:t>P802.3by”</a:t>
            </a:r>
          </a:p>
          <a:p>
            <a:r>
              <a:rPr lang="en-US" dirty="0" smtClean="0"/>
              <a:t>CSD: The Technical Feasibility mentions a standard for 25 </a:t>
            </a:r>
            <a:r>
              <a:rPr lang="en-US" dirty="0" err="1" smtClean="0"/>
              <a:t>Gbps</a:t>
            </a:r>
            <a:r>
              <a:rPr lang="en-US" dirty="0" smtClean="0"/>
              <a:t> and yet the Distinct Identity mentions there is no other standard. Please clarify.</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9834368"/>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8721</TotalTime>
  <Words>2432</Words>
  <Application>Microsoft Office PowerPoint</Application>
  <PresentationFormat>On-screen Show (4:3)</PresentationFormat>
  <Paragraphs>365</Paragraphs>
  <Slides>38</Slides>
  <Notes>12</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49" baseType="lpstr">
      <vt:lpstr>Arial Unicode MS</vt:lpstr>
      <vt:lpstr>MS Gothic</vt:lpstr>
      <vt:lpstr>MS PGothic</vt:lpstr>
      <vt:lpstr>MS PGothic</vt:lpstr>
      <vt:lpstr>Arial</vt:lpstr>
      <vt:lpstr>Monaco</vt:lpstr>
      <vt:lpstr>Times New Roman</vt:lpstr>
      <vt:lpstr>802-11 Theme</vt:lpstr>
      <vt:lpstr>802.15</vt:lpstr>
      <vt:lpstr>1_802.15</vt:lpstr>
      <vt:lpstr>Document</vt:lpstr>
      <vt:lpstr>PAR Review - Agenda and Meeting slides - March 2016</vt:lpstr>
      <vt:lpstr>Abstract-Snapshot</vt:lpstr>
      <vt:lpstr>PAR Review SC –  March 2016 Chair: Jon Rosdahl</vt:lpstr>
      <vt:lpstr>Par Review Comments</vt:lpstr>
      <vt:lpstr>802.1Qcr - Amendment: Asynchronous Traffic Shaping, PAR and CSD</vt:lpstr>
      <vt:lpstr>802.1Qcr - Amendment: Asynchronous Traffic Shaping, PAR and CSD</vt:lpstr>
      <vt:lpstr>802.3bs - Amendment: 200 Gb/s Ethernet and 400 Gb/s Ethernet, PAR Modification and CSD Modification</vt:lpstr>
      <vt:lpstr>802.3bt - Amendment: DTE Power via MDI over 4-Pair, PAR Modification and CSD</vt:lpstr>
      <vt:lpstr>802.3cc - Amendment: 25 Gb/s over Single-Mode Fiber: PAR and CSD</vt:lpstr>
      <vt:lpstr>802.3cd - Amendment: 50 Gb/s Ethernet, 100 Gb/s Ethernet and 200 Gb/s Ethernet Physical Layers; PAR and CSD</vt:lpstr>
      <vt:lpstr>802.15.12 - Amendment: Upper Layer Interface (ULI), PAR and CSD</vt:lpstr>
      <vt:lpstr>802.15.12 - Amendment: Upper Layer Interface (ULI), PAR and CSD</vt:lpstr>
      <vt:lpstr>802.15.12 - Amendment: Upper Layer Interface (ULI), PAR and CSD</vt:lpstr>
      <vt:lpstr>802.15.4v - Amendment: Usage of Regional Sub-GHz bands, PAR and CSD</vt:lpstr>
      <vt:lpstr>802.16s - Amendment: Air Interface for Broadband Wireless Access Systems , PAR and CSD.</vt:lpstr>
      <vt:lpstr>802.16s - Amendment: Air Interface for Broadband Wireless Access Systems , PAR and CSD.</vt:lpstr>
      <vt:lpstr>Responses From 802 WGs</vt:lpstr>
      <vt:lpstr>802.1 Email Response</vt:lpstr>
      <vt:lpstr>802.1Qcr response text</vt:lpstr>
      <vt:lpstr>802.1Qcr response text</vt:lpstr>
      <vt:lpstr>802.3bt Email Response</vt:lpstr>
      <vt:lpstr>802.3bt response text</vt:lpstr>
      <vt:lpstr>802.3cc Email response</vt:lpstr>
      <vt:lpstr>802.3cc response text</vt:lpstr>
      <vt:lpstr>802.3cd </vt:lpstr>
      <vt:lpstr>802.15 Email Response</vt:lpstr>
      <vt:lpstr>15.12 Comments from 802.11 (1)</vt:lpstr>
      <vt:lpstr>15.12 Comments from 802.11 (2)</vt:lpstr>
      <vt:lpstr>15.12 Comments from 802.11 (3)</vt:lpstr>
      <vt:lpstr>PowerPoint Presentation</vt:lpstr>
      <vt:lpstr>802.16 Email Response</vt:lpstr>
      <vt:lpstr>802.16s - Responses</vt:lpstr>
      <vt:lpstr>802.16s - Responses</vt:lpstr>
      <vt:lpstr>802.16s - Responses</vt:lpstr>
      <vt:lpstr>802.16 proposed change</vt:lpstr>
      <vt:lpstr>Motion to accept PAR feedback</vt:lpstr>
      <vt:lpstr>Motion to Approve Minutes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Agenda and Meeting slides - March 2016</dc:title>
  <dc:subject>March 2016</dc:subject>
  <dc:creator>Jon Rosdahl</dc:creator>
  <cp:keywords>Agenda and Meeting Slides</cp:keywords>
  <dc:description>Jon Rosdahl (Qualcomm)</dc:description>
  <cp:lastModifiedBy>Rosdahl, Jon</cp:lastModifiedBy>
  <cp:revision>103</cp:revision>
  <cp:lastPrinted>1601-01-01T00:00:00Z</cp:lastPrinted>
  <dcterms:created xsi:type="dcterms:W3CDTF">2014-04-14T10:59:07Z</dcterms:created>
  <dcterms:modified xsi:type="dcterms:W3CDTF">2016-03-17T21:46:13Z</dcterms:modified>
  <cp:category>Agenda</cp:category>
</cp:coreProperties>
</file>