
<file path=[Content_Types].xml><?xml version="1.0" encoding="utf-8"?>
<Types xmlns="http://schemas.openxmlformats.org/package/2006/content-types">
  <Default Extension="xml" ContentType="application/xml"/>
  <Default Extension="jpeg" ContentType="image/jpeg"/>
  <Default Extension="vml" ContentType="application/vnd.openxmlformats-officedocument.vmlDrawing"/>
  <Default Extension="rels" ContentType="application/vnd.openxmlformats-package.relationships+xml"/>
  <Default Extension="emf" ContentType="image/x-emf"/>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72" r:id="rId1"/>
  </p:sldMasterIdLst>
  <p:notesMasterIdLst>
    <p:notesMasterId r:id="rId20"/>
  </p:notesMasterIdLst>
  <p:handoutMasterIdLst>
    <p:handoutMasterId r:id="rId21"/>
  </p:handoutMasterIdLst>
  <p:sldIdLst>
    <p:sldId id="256" r:id="rId2"/>
    <p:sldId id="257" r:id="rId3"/>
    <p:sldId id="274" r:id="rId4"/>
    <p:sldId id="275" r:id="rId5"/>
    <p:sldId id="277" r:id="rId6"/>
    <p:sldId id="288" r:id="rId7"/>
    <p:sldId id="278" r:id="rId8"/>
    <p:sldId id="279" r:id="rId9"/>
    <p:sldId id="280" r:id="rId10"/>
    <p:sldId id="281" r:id="rId11"/>
    <p:sldId id="282" r:id="rId12"/>
    <p:sldId id="283" r:id="rId13"/>
    <p:sldId id="284" r:id="rId14"/>
    <p:sldId id="285" r:id="rId15"/>
    <p:sldId id="286" r:id="rId16"/>
    <p:sldId id="287" r:id="rId17"/>
    <p:sldId id="276" r:id="rId18"/>
    <p:sldId id="264" r:id="rId19"/>
  </p:sldIdLst>
  <p:sldSz cx="9144000" cy="6858000" type="screen4x3"/>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720" autoAdjust="0"/>
    <p:restoredTop sz="86486" autoAdjust="0"/>
  </p:normalViewPr>
  <p:slideViewPr>
    <p:cSldViewPr>
      <p:cViewPr varScale="1">
        <p:scale>
          <a:sx n="87" d="100"/>
          <a:sy n="87" d="100"/>
        </p:scale>
        <p:origin x="992" y="192"/>
      </p:cViewPr>
      <p:guideLst>
        <p:guide orient="horz" pos="2160"/>
        <p:guide pos="2880"/>
      </p:guideLst>
    </p:cSldViewPr>
  </p:slideViewPr>
  <p:outlineViewPr>
    <p:cViewPr varScale="1">
      <p:scale>
        <a:sx n="33" d="100"/>
        <a:sy n="33" d="100"/>
      </p:scale>
      <p:origin x="48" y="0"/>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notesMaster" Target="notesMasters/notesMaster1.xml"/><Relationship Id="rId21" Type="http://schemas.openxmlformats.org/officeDocument/2006/relationships/handoutMaster" Target="handoutMasters/handoutMaster1.xml"/><Relationship Id="rId22" Type="http://schemas.openxmlformats.org/officeDocument/2006/relationships/presProps" Target="presProps.xml"/><Relationship Id="rId23" Type="http://schemas.openxmlformats.org/officeDocument/2006/relationships/viewProps" Target="viewProps.xml"/><Relationship Id="rId24" Type="http://schemas.openxmlformats.org/officeDocument/2006/relationships/theme" Target="theme/theme1.xml"/><Relationship Id="rId2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r>
              <a:rPr lang="en-US" smtClean="0"/>
              <a:t>doc.: IEEE 802-11-16/02472r1</a:t>
            </a:r>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r>
              <a:rPr lang="en-US" smtClean="0"/>
              <a:t>March 2016</a:t>
            </a:r>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r>
              <a:rPr lang="en-US" smtClean="0"/>
              <a:t>Jon Rosdahl, (Qualcomm)</a:t>
            </a:r>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smtClean="0"/>
              <a:t>doc.: IEEE 802-11-16/02472r1</a:t>
            </a:r>
            <a:endParaRPr lang="en-US"/>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smtClean="0"/>
              <a:t>March 2016</a:t>
            </a:r>
            <a:endParaRPr lang="en-US"/>
          </a:p>
        </p:txBody>
      </p:sp>
      <p:sp>
        <p:nvSpPr>
          <p:cNvPr id="2052" name="Rectangle 4"/>
          <p:cNvSpPr>
            <a:spLocks noGrp="1" noRot="1" noChangeAspect="1" noChangeArrowheads="1"/>
          </p:cNvSpPr>
          <p:nvPr>
            <p:ph type="sldImg"/>
          </p:nvPr>
        </p:nvSpPr>
        <p:spPr bwMode="auto">
          <a:xfrm>
            <a:off x="1152525" y="701675"/>
            <a:ext cx="4627563"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smtClean="0"/>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smtClean="0"/>
              <a:t>Jon Rosdahl, (Qualcomm)</a:t>
            </a:r>
            <a:endParaRPr lang="en-US"/>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802-11-16/02472r1</a:t>
            </a:r>
            <a:endParaRPr lang="en-US"/>
          </a:p>
        </p:txBody>
      </p:sp>
      <p:sp>
        <p:nvSpPr>
          <p:cNvPr id="5" name="Rectangle 3"/>
          <p:cNvSpPr>
            <a:spLocks noGrp="1" noChangeArrowheads="1"/>
          </p:cNvSpPr>
          <p:nvPr>
            <p:ph type="dt"/>
          </p:nvPr>
        </p:nvSpPr>
        <p:spPr>
          <a:ln/>
        </p:spPr>
        <p:txBody>
          <a:bodyPr/>
          <a:lstStyle/>
          <a:p>
            <a:r>
              <a:rPr lang="en-US" smtClean="0"/>
              <a:t>March 2016</a:t>
            </a:r>
            <a:endParaRPr lang="en-US"/>
          </a:p>
        </p:txBody>
      </p:sp>
      <p:sp>
        <p:nvSpPr>
          <p:cNvPr id="6" name="Rectangle 6"/>
          <p:cNvSpPr>
            <a:spLocks noGrp="1" noChangeArrowheads="1"/>
          </p:cNvSpPr>
          <p:nvPr>
            <p:ph type="ftr"/>
          </p:nvPr>
        </p:nvSpPr>
        <p:spPr>
          <a:ln/>
        </p:spPr>
        <p:txBody>
          <a:bodyPr/>
          <a:lstStyle/>
          <a:p>
            <a:r>
              <a:rPr lang="en-US" smtClean="0"/>
              <a:t>Jon Rosdahl, (Qualcomm)</a:t>
            </a:r>
            <a:endParaRPr lang="en-US"/>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802-11-16/02472r1</a:t>
            </a:r>
            <a:endParaRPr lang="en-US"/>
          </a:p>
        </p:txBody>
      </p:sp>
      <p:sp>
        <p:nvSpPr>
          <p:cNvPr id="5" name="Rectangle 3"/>
          <p:cNvSpPr>
            <a:spLocks noGrp="1" noChangeArrowheads="1"/>
          </p:cNvSpPr>
          <p:nvPr>
            <p:ph type="dt"/>
          </p:nvPr>
        </p:nvSpPr>
        <p:spPr>
          <a:ln/>
        </p:spPr>
        <p:txBody>
          <a:bodyPr/>
          <a:lstStyle/>
          <a:p>
            <a:r>
              <a:rPr lang="en-US" smtClean="0"/>
              <a:t>March 2016</a:t>
            </a:r>
            <a:endParaRPr lang="en-US"/>
          </a:p>
        </p:txBody>
      </p:sp>
      <p:sp>
        <p:nvSpPr>
          <p:cNvPr id="6" name="Rectangle 6"/>
          <p:cNvSpPr>
            <a:spLocks noGrp="1" noChangeArrowheads="1"/>
          </p:cNvSpPr>
          <p:nvPr>
            <p:ph type="ftr"/>
          </p:nvPr>
        </p:nvSpPr>
        <p:spPr>
          <a:ln/>
        </p:spPr>
        <p:txBody>
          <a:bodyPr/>
          <a:lstStyle/>
          <a:p>
            <a:r>
              <a:rPr lang="en-US" smtClean="0"/>
              <a:t>Jon Rosdahl, (Qualcomm)</a:t>
            </a:r>
            <a:endParaRPr lang="en-US"/>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idx="10"/>
          </p:nvPr>
        </p:nvSpPr>
        <p:spPr/>
        <p:txBody>
          <a:bodyPr/>
          <a:lstStyle/>
          <a:p>
            <a:r>
              <a:rPr lang="en-US" smtClean="0"/>
              <a:t>doc.: IEEE 802-11-16/02472r1</a:t>
            </a:r>
            <a:endParaRPr lang="en-US"/>
          </a:p>
        </p:txBody>
      </p:sp>
      <p:sp>
        <p:nvSpPr>
          <p:cNvPr id="5" name="Date Placeholder 4"/>
          <p:cNvSpPr>
            <a:spLocks noGrp="1"/>
          </p:cNvSpPr>
          <p:nvPr>
            <p:ph type="dt" idx="11"/>
          </p:nvPr>
        </p:nvSpPr>
        <p:spPr/>
        <p:txBody>
          <a:bodyPr/>
          <a:lstStyle/>
          <a:p>
            <a:r>
              <a:rPr lang="en-US" smtClean="0"/>
              <a:t>March 2016</a:t>
            </a:r>
            <a:endParaRPr lang="en-US"/>
          </a:p>
        </p:txBody>
      </p:sp>
      <p:sp>
        <p:nvSpPr>
          <p:cNvPr id="6" name="Footer Placeholder 5"/>
          <p:cNvSpPr>
            <a:spLocks noGrp="1"/>
          </p:cNvSpPr>
          <p:nvPr>
            <p:ph type="ftr" idx="12"/>
          </p:nvPr>
        </p:nvSpPr>
        <p:spPr/>
        <p:txBody>
          <a:bodyPr/>
          <a:lstStyle/>
          <a:p>
            <a:r>
              <a:rPr lang="en-US" smtClean="0"/>
              <a:t>Jon Rosdahl, (Qualcomm)</a:t>
            </a:r>
            <a:endParaRPr lang="en-US"/>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3</a:t>
            </a:fld>
            <a:endParaRPr lang="en-US"/>
          </a:p>
        </p:txBody>
      </p:sp>
    </p:spTree>
    <p:extLst>
      <p:ext uri="{BB962C8B-B14F-4D97-AF65-F5344CB8AC3E}">
        <p14:creationId xmlns:p14="http://schemas.microsoft.com/office/powerpoint/2010/main" val="25906815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smtClean="0"/>
              <a:t>doc.: IEEE 802-11-16/02472r1</a:t>
            </a:r>
            <a:endParaRPr lang="en-US"/>
          </a:p>
        </p:txBody>
      </p:sp>
      <p:sp>
        <p:nvSpPr>
          <p:cNvPr id="5" name="Date Placeholder 4"/>
          <p:cNvSpPr>
            <a:spLocks noGrp="1"/>
          </p:cNvSpPr>
          <p:nvPr>
            <p:ph type="dt" idx="11"/>
          </p:nvPr>
        </p:nvSpPr>
        <p:spPr/>
        <p:txBody>
          <a:bodyPr/>
          <a:lstStyle/>
          <a:p>
            <a:r>
              <a:rPr lang="en-US" smtClean="0"/>
              <a:t>March 2016</a:t>
            </a:r>
            <a:endParaRPr lang="en-US"/>
          </a:p>
        </p:txBody>
      </p:sp>
      <p:sp>
        <p:nvSpPr>
          <p:cNvPr id="6" name="Footer Placeholder 5"/>
          <p:cNvSpPr>
            <a:spLocks noGrp="1"/>
          </p:cNvSpPr>
          <p:nvPr>
            <p:ph type="ftr" idx="12"/>
          </p:nvPr>
        </p:nvSpPr>
        <p:spPr/>
        <p:txBody>
          <a:bodyPr/>
          <a:lstStyle/>
          <a:p>
            <a:r>
              <a:rPr lang="en-US" smtClean="0"/>
              <a:t>Jon Rosdahl, (Qualcomm)</a:t>
            </a:r>
            <a:endParaRPr lang="en-US"/>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16</a:t>
            </a:fld>
            <a:endParaRPr lang="en-US"/>
          </a:p>
        </p:txBody>
      </p:sp>
    </p:spTree>
    <p:extLst>
      <p:ext uri="{BB962C8B-B14F-4D97-AF65-F5344CB8AC3E}">
        <p14:creationId xmlns:p14="http://schemas.microsoft.com/office/powerpoint/2010/main" val="11429886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802-11-16/02472r1</a:t>
            </a:r>
            <a:endParaRPr lang="en-US"/>
          </a:p>
        </p:txBody>
      </p:sp>
      <p:sp>
        <p:nvSpPr>
          <p:cNvPr id="5" name="Rectangle 3"/>
          <p:cNvSpPr>
            <a:spLocks noGrp="1" noChangeArrowheads="1"/>
          </p:cNvSpPr>
          <p:nvPr>
            <p:ph type="dt"/>
          </p:nvPr>
        </p:nvSpPr>
        <p:spPr>
          <a:ln/>
        </p:spPr>
        <p:txBody>
          <a:bodyPr/>
          <a:lstStyle/>
          <a:p>
            <a:r>
              <a:rPr lang="en-US" smtClean="0"/>
              <a:t>March 2016</a:t>
            </a:r>
            <a:endParaRPr lang="en-US"/>
          </a:p>
        </p:txBody>
      </p:sp>
      <p:sp>
        <p:nvSpPr>
          <p:cNvPr id="6" name="Rectangle 6"/>
          <p:cNvSpPr>
            <a:spLocks noGrp="1" noChangeArrowheads="1"/>
          </p:cNvSpPr>
          <p:nvPr>
            <p:ph type="ftr"/>
          </p:nvPr>
        </p:nvSpPr>
        <p:spPr>
          <a:ln/>
        </p:spPr>
        <p:txBody>
          <a:bodyPr/>
          <a:lstStyle/>
          <a:p>
            <a:r>
              <a:rPr lang="en-US" smtClean="0"/>
              <a:t>Jon Rosdahl, (Qualcomm)</a:t>
            </a:r>
            <a:endParaRPr lang="en-US"/>
          </a:p>
        </p:txBody>
      </p:sp>
      <p:sp>
        <p:nvSpPr>
          <p:cNvPr id="7" name="Rectangle 7"/>
          <p:cNvSpPr>
            <a:spLocks noGrp="1" noChangeArrowheads="1"/>
          </p:cNvSpPr>
          <p:nvPr>
            <p:ph type="sldNum"/>
          </p:nvPr>
        </p:nvSpPr>
        <p:spPr>
          <a:ln/>
        </p:spPr>
        <p:txBody>
          <a:bodyPr/>
          <a:lstStyle/>
          <a:p>
            <a:r>
              <a:rPr lang="en-US"/>
              <a:t>Page </a:t>
            </a:r>
            <a:fld id="{E6AF579C-E269-44CC-A9F4-B7D1E2EA3836}" type="slidenum">
              <a:rPr lang="en-US"/>
              <a:pPr/>
              <a:t>18</a:t>
            </a:fld>
            <a:endParaRPr lang="en-US"/>
          </a:p>
        </p:txBody>
      </p:sp>
      <p:sp>
        <p:nvSpPr>
          <p:cNvPr id="20481" name="Rectangle 1"/>
          <p:cNvSpPr txBox="1">
            <a:spLocks noGrp="1" noRot="1" noChangeAspect="1" noChangeArrowheads="1"/>
          </p:cNvSpPr>
          <p:nvPr>
            <p:ph type="sldImg"/>
          </p:nvPr>
        </p:nvSpPr>
        <p:spPr bwMode="auto">
          <a:xfrm>
            <a:off x="1154113" y="701675"/>
            <a:ext cx="4625975" cy="3468688"/>
          </a:xfrm>
          <a:prstGeom prst="rect">
            <a:avLst/>
          </a:prstGeom>
          <a:solidFill>
            <a:srgbClr val="FFFFFF"/>
          </a:solidFill>
          <a:ln>
            <a:solidFill>
              <a:srgbClr val="000000"/>
            </a:solidFill>
            <a:miter lim="800000"/>
            <a:headEnd/>
            <a:tailEnd/>
          </a:ln>
        </p:spPr>
      </p:sp>
      <p:sp>
        <p:nvSpPr>
          <p:cNvPr id="20482"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26254468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Rectangle 3"/>
          <p:cNvSpPr>
            <a:spLocks noGrp="1" noChangeArrowheads="1"/>
          </p:cNvSpPr>
          <p:nvPr>
            <p:ph type="dt" idx="10"/>
          </p:nvPr>
        </p:nvSpPr>
        <p:spPr>
          <a:ln/>
        </p:spPr>
        <p:txBody>
          <a:bodyPr/>
          <a:lstStyle>
            <a:lvl1pPr>
              <a:defRPr/>
            </a:lvl1pPr>
          </a:lstStyle>
          <a:p>
            <a:r>
              <a:rPr lang="en-US" smtClean="0"/>
              <a:t>March 2016</a:t>
            </a:r>
            <a:endParaRPr lang="en-GB"/>
          </a:p>
        </p:txBody>
      </p:sp>
      <p:sp>
        <p:nvSpPr>
          <p:cNvPr id="5" name="Rectangle 4"/>
          <p:cNvSpPr>
            <a:spLocks noGrp="1" noChangeArrowheads="1"/>
          </p:cNvSpPr>
          <p:nvPr>
            <p:ph type="ftr" idx="11"/>
          </p:nvPr>
        </p:nvSpPr>
        <p:spPr>
          <a:ln/>
        </p:spPr>
        <p:txBody>
          <a:bodyPr/>
          <a:lstStyle>
            <a:lvl1pPr>
              <a:defRPr/>
            </a:lvl1pPr>
          </a:lstStyle>
          <a:p>
            <a:r>
              <a:rPr lang="en-GB" smtClean="0"/>
              <a:t>Jon Rosdahl, (Qualcomm)</a:t>
            </a:r>
            <a:endParaRPr lang="en-GB"/>
          </a:p>
        </p:txBody>
      </p:sp>
      <p:sp>
        <p:nvSpPr>
          <p:cNvPr id="6" name="Rectangle 5"/>
          <p:cNvSpPr>
            <a:spLocks noGrp="1" noChangeArrowheads="1"/>
          </p:cNvSpPr>
          <p:nvPr>
            <p:ph type="sldNum" idx="12"/>
          </p:nvPr>
        </p:nvSpPr>
        <p:spPr>
          <a:ln/>
        </p:spPr>
        <p:txBody>
          <a:bodyPr/>
          <a:lstStyle>
            <a:lvl1pPr>
              <a:defRPr/>
            </a:lvl1pPr>
          </a:lstStyle>
          <a:p>
            <a:r>
              <a:rPr lang="en-GB" smtClean="0"/>
              <a:t>Slide </a:t>
            </a:r>
            <a:fld id="{DE40C9FC-4879-4F20-9ECA-A574A90476B7}"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3"/>
          <p:cNvSpPr>
            <a:spLocks noGrp="1" noChangeArrowheads="1"/>
          </p:cNvSpPr>
          <p:nvPr>
            <p:ph type="dt" idx="10"/>
          </p:nvPr>
        </p:nvSpPr>
        <p:spPr>
          <a:ln/>
        </p:spPr>
        <p:txBody>
          <a:bodyPr/>
          <a:lstStyle>
            <a:lvl1pPr>
              <a:defRPr/>
            </a:lvl1pPr>
          </a:lstStyle>
          <a:p>
            <a:r>
              <a:rPr lang="en-US" smtClean="0"/>
              <a:t>March 2016</a:t>
            </a:r>
            <a:endParaRPr lang="en-GB" dirty="0"/>
          </a:p>
        </p:txBody>
      </p:sp>
      <p:sp>
        <p:nvSpPr>
          <p:cNvPr id="5" name="Rectangle 4"/>
          <p:cNvSpPr>
            <a:spLocks noGrp="1" noChangeArrowheads="1"/>
          </p:cNvSpPr>
          <p:nvPr>
            <p:ph type="ftr" idx="11"/>
          </p:nvPr>
        </p:nvSpPr>
        <p:spPr>
          <a:ln/>
        </p:spPr>
        <p:txBody>
          <a:bodyPr/>
          <a:lstStyle>
            <a:lvl1pPr>
              <a:defRPr/>
            </a:lvl1pPr>
          </a:lstStyle>
          <a:p>
            <a:r>
              <a:rPr lang="en-GB" smtClean="0"/>
              <a:t>Jon Rosdahl, (Qualcomm)</a:t>
            </a:r>
            <a:endParaRPr lang="en-GB" dirty="0"/>
          </a:p>
        </p:txBody>
      </p:sp>
      <p:sp>
        <p:nvSpPr>
          <p:cNvPr id="6" name="Rectangle 5"/>
          <p:cNvSpPr>
            <a:spLocks noGrp="1" noChangeArrowheads="1"/>
          </p:cNvSpPr>
          <p:nvPr>
            <p:ph type="sldNum" idx="12"/>
          </p:nvPr>
        </p:nvSpPr>
        <p:spPr>
          <a:ln/>
        </p:spPr>
        <p:txBody>
          <a:bodyPr/>
          <a:lstStyle>
            <a:lvl1pPr>
              <a:defRPr/>
            </a:lvl1pPr>
          </a:lstStyle>
          <a:p>
            <a:r>
              <a:rPr lang="en-GB" smtClean="0"/>
              <a:t>Slide </a:t>
            </a:r>
            <a:fld id="{440F5867-744E-4AA6-B0ED-4C44D2DFBB7B}" type="slidenum">
              <a:rPr lang="en-GB" smtClean="0"/>
              <a:pPr/>
              <a:t>‹#›</a:t>
            </a:fld>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3"/>
          <p:cNvSpPr>
            <a:spLocks noGrp="1" noChangeArrowheads="1"/>
          </p:cNvSpPr>
          <p:nvPr>
            <p:ph type="dt" idx="10"/>
          </p:nvPr>
        </p:nvSpPr>
        <p:spPr>
          <a:ln/>
        </p:spPr>
        <p:txBody>
          <a:bodyPr/>
          <a:lstStyle>
            <a:lvl1pPr>
              <a:defRPr/>
            </a:lvl1pPr>
          </a:lstStyle>
          <a:p>
            <a:r>
              <a:rPr lang="en-US" smtClean="0"/>
              <a:t>March 2016</a:t>
            </a:r>
            <a:endParaRPr lang="en-GB"/>
          </a:p>
        </p:txBody>
      </p:sp>
      <p:sp>
        <p:nvSpPr>
          <p:cNvPr id="5" name="Rectangle 4"/>
          <p:cNvSpPr>
            <a:spLocks noGrp="1" noChangeArrowheads="1"/>
          </p:cNvSpPr>
          <p:nvPr>
            <p:ph type="ftr" idx="11"/>
          </p:nvPr>
        </p:nvSpPr>
        <p:spPr>
          <a:ln/>
        </p:spPr>
        <p:txBody>
          <a:bodyPr/>
          <a:lstStyle>
            <a:lvl1pPr>
              <a:defRPr/>
            </a:lvl1pPr>
          </a:lstStyle>
          <a:p>
            <a:r>
              <a:rPr lang="en-GB" smtClean="0"/>
              <a:t>Jon Rosdahl, (Qualcomm)</a:t>
            </a:r>
            <a:endParaRPr lang="en-GB"/>
          </a:p>
        </p:txBody>
      </p:sp>
      <p:sp>
        <p:nvSpPr>
          <p:cNvPr id="6" name="Rectangle 5"/>
          <p:cNvSpPr>
            <a:spLocks noGrp="1" noChangeArrowheads="1"/>
          </p:cNvSpPr>
          <p:nvPr>
            <p:ph type="sldNum" idx="12"/>
          </p:nvPr>
        </p:nvSpPr>
        <p:spPr>
          <a:ln/>
        </p:spPr>
        <p:txBody>
          <a:bodyPr/>
          <a:lstStyle>
            <a:lvl1pPr>
              <a:defRPr/>
            </a:lvl1pPr>
          </a:lstStyle>
          <a:p>
            <a:r>
              <a:rPr lang="en-GB" smtClean="0"/>
              <a:t>Slide </a:t>
            </a:r>
            <a:fld id="{3ABCC52B-A3F7-440B-BBF2-55191E6E7773}"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6613"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3"/>
          <p:cNvSpPr>
            <a:spLocks noGrp="1" noChangeArrowheads="1"/>
          </p:cNvSpPr>
          <p:nvPr>
            <p:ph type="dt" idx="10"/>
          </p:nvPr>
        </p:nvSpPr>
        <p:spPr>
          <a:ln/>
        </p:spPr>
        <p:txBody>
          <a:bodyPr/>
          <a:lstStyle>
            <a:lvl1pPr>
              <a:defRPr/>
            </a:lvl1pPr>
          </a:lstStyle>
          <a:p>
            <a:r>
              <a:rPr lang="en-US" smtClean="0"/>
              <a:t>March 2016</a:t>
            </a:r>
            <a:endParaRPr lang="en-GB"/>
          </a:p>
        </p:txBody>
      </p:sp>
      <p:sp>
        <p:nvSpPr>
          <p:cNvPr id="6" name="Rectangle 4"/>
          <p:cNvSpPr>
            <a:spLocks noGrp="1" noChangeArrowheads="1"/>
          </p:cNvSpPr>
          <p:nvPr>
            <p:ph type="ftr" idx="11"/>
          </p:nvPr>
        </p:nvSpPr>
        <p:spPr>
          <a:ln/>
        </p:spPr>
        <p:txBody>
          <a:bodyPr/>
          <a:lstStyle>
            <a:lvl1pPr>
              <a:defRPr/>
            </a:lvl1pPr>
          </a:lstStyle>
          <a:p>
            <a:r>
              <a:rPr lang="en-GB" smtClean="0"/>
              <a:t>Jon Rosdahl, (Qualcomm)</a:t>
            </a:r>
            <a:endParaRPr lang="en-GB"/>
          </a:p>
        </p:txBody>
      </p:sp>
      <p:sp>
        <p:nvSpPr>
          <p:cNvPr id="7" name="Rectangle 5"/>
          <p:cNvSpPr>
            <a:spLocks noGrp="1" noChangeArrowheads="1"/>
          </p:cNvSpPr>
          <p:nvPr>
            <p:ph type="sldNum" idx="12"/>
          </p:nvPr>
        </p:nvSpPr>
        <p:spPr>
          <a:ln/>
        </p:spPr>
        <p:txBody>
          <a:bodyPr/>
          <a:lstStyle>
            <a:lvl1pPr>
              <a:defRPr/>
            </a:lvl1pPr>
          </a:lstStyle>
          <a:p>
            <a:r>
              <a:rPr lang="en-GB" smtClean="0"/>
              <a:t>Slide </a:t>
            </a:r>
            <a:fld id="{1CD163DD-D5E7-41DA-95F2-71530C24F8C3}"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808038"/>
          </a:xfrm>
        </p:spPr>
        <p:txBody>
          <a:bodyPr/>
          <a:lstStyle>
            <a:lvl1pPr>
              <a:defRPr/>
            </a:lvl1pPr>
          </a:lstStyle>
          <a:p>
            <a:r>
              <a:rPr lang="en-US" smtClean="0"/>
              <a:t>Click to edit Master title style</a:t>
            </a:r>
            <a:endParaRPr lang="en-GB"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idx="10"/>
          </p:nvPr>
        </p:nvSpPr>
        <p:spPr/>
        <p:txBody>
          <a:bodyPr/>
          <a:lstStyle>
            <a:lvl1pPr>
              <a:buFont typeface="Times New Roman" pitchFamily="18" charset="0"/>
              <a:buNone/>
              <a:tabLst/>
              <a:defRPr>
                <a:latin typeface="Times New Roman" pitchFamily="18" charset="0"/>
                <a:ea typeface="Arial Unicode MS" pitchFamily="34" charset="-128"/>
                <a:cs typeface="Arial Unicode MS" pitchFamily="34" charset="-128"/>
              </a:defRPr>
            </a:lvl1pPr>
          </a:lstStyle>
          <a:p>
            <a:r>
              <a:rPr lang="en-US" smtClean="0"/>
              <a:t>March 2016</a:t>
            </a:r>
            <a:endParaRPr lang="en-GB"/>
          </a:p>
        </p:txBody>
      </p:sp>
      <p:sp>
        <p:nvSpPr>
          <p:cNvPr id="8" name="Footer Placeholder 7"/>
          <p:cNvSpPr>
            <a:spLocks noGrp="1"/>
          </p:cNvSpPr>
          <p:nvPr>
            <p:ph type="ftr" idx="11"/>
          </p:nvPr>
        </p:nvSpPr>
        <p:spPr>
          <a:xfrm>
            <a:off x="5643563" y="6475413"/>
            <a:ext cx="2898775" cy="180975"/>
          </a:xfrm>
        </p:spPr>
        <p:txBody>
          <a:bodyPr/>
          <a:lstStyle>
            <a:lvl1pPr>
              <a:defRPr/>
            </a:lvl1pPr>
          </a:lstStyle>
          <a:p>
            <a:r>
              <a:rPr lang="en-GB" smtClean="0"/>
              <a:t>Jon Rosdahl, (Qualcomm)</a:t>
            </a:r>
            <a:endParaRPr lang="en-GB" dirty="0"/>
          </a:p>
        </p:txBody>
      </p:sp>
      <p:sp>
        <p:nvSpPr>
          <p:cNvPr id="9" name="Slide Number Placeholder 8"/>
          <p:cNvSpPr>
            <a:spLocks noGrp="1"/>
          </p:cNvSpPr>
          <p:nvPr>
            <p:ph type="sldNum" idx="12"/>
          </p:nvPr>
        </p:nvSpPr>
        <p:spPr/>
        <p:txBody>
          <a:bodyPr/>
          <a:lstStyle>
            <a:lvl1pPr>
              <a:defRPr/>
            </a:lvl1pPr>
          </a:lstStyle>
          <a:p>
            <a:r>
              <a:rPr lang="en-GB" smtClean="0"/>
              <a:t>Slide </a:t>
            </a:r>
            <a:fld id="{69B99EC4-A1FB-4C79-B9A5-C1FFD5A90380}"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3"/>
          <p:cNvSpPr>
            <a:spLocks noGrp="1" noChangeArrowheads="1"/>
          </p:cNvSpPr>
          <p:nvPr>
            <p:ph type="dt" idx="10"/>
          </p:nvPr>
        </p:nvSpPr>
        <p:spPr>
          <a:ln/>
        </p:spPr>
        <p:txBody>
          <a:bodyPr/>
          <a:lstStyle>
            <a:lvl1pPr>
              <a:defRPr/>
            </a:lvl1pPr>
          </a:lstStyle>
          <a:p>
            <a:r>
              <a:rPr lang="en-US" smtClean="0"/>
              <a:t>March 2016</a:t>
            </a:r>
            <a:endParaRPr lang="en-GB"/>
          </a:p>
        </p:txBody>
      </p:sp>
      <p:sp>
        <p:nvSpPr>
          <p:cNvPr id="4" name="Rectangle 4"/>
          <p:cNvSpPr>
            <a:spLocks noGrp="1" noChangeArrowheads="1"/>
          </p:cNvSpPr>
          <p:nvPr>
            <p:ph type="ftr" idx="11"/>
          </p:nvPr>
        </p:nvSpPr>
        <p:spPr>
          <a:ln/>
        </p:spPr>
        <p:txBody>
          <a:bodyPr/>
          <a:lstStyle>
            <a:lvl1pPr>
              <a:defRPr/>
            </a:lvl1pPr>
          </a:lstStyle>
          <a:p>
            <a:r>
              <a:rPr lang="en-GB" smtClean="0"/>
              <a:t>Jon Rosdahl, (Qualcomm)</a:t>
            </a:r>
            <a:endParaRPr lang="en-GB"/>
          </a:p>
        </p:txBody>
      </p:sp>
      <p:sp>
        <p:nvSpPr>
          <p:cNvPr id="5" name="Rectangle 5"/>
          <p:cNvSpPr>
            <a:spLocks noGrp="1" noChangeArrowheads="1"/>
          </p:cNvSpPr>
          <p:nvPr>
            <p:ph type="sldNum" idx="12"/>
          </p:nvPr>
        </p:nvSpPr>
        <p:spPr>
          <a:ln/>
        </p:spPr>
        <p:txBody>
          <a:bodyPr/>
          <a:lstStyle>
            <a:lvl1pPr>
              <a:defRPr/>
            </a:lvl1pPr>
          </a:lstStyle>
          <a:p>
            <a:r>
              <a:rPr lang="en-GB" smtClean="0"/>
              <a:t>Slide </a:t>
            </a:r>
            <a:fld id="{06B781AF-4CCF-49B0-A572-DE54FBE5D942}" type="slidenum">
              <a:rPr lang="en-GB" smtClean="0"/>
              <a:pPr/>
              <a:t>‹#›</a:t>
            </a:fld>
            <a:endParaRPr lang="en-GB"/>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dt" idx="10"/>
          </p:nvPr>
        </p:nvSpPr>
        <p:spPr>
          <a:ln/>
        </p:spPr>
        <p:txBody>
          <a:bodyPr/>
          <a:lstStyle>
            <a:lvl1pPr>
              <a:defRPr/>
            </a:lvl1pPr>
          </a:lstStyle>
          <a:p>
            <a:r>
              <a:rPr lang="en-US" smtClean="0"/>
              <a:t>March 2016</a:t>
            </a:r>
            <a:endParaRPr lang="en-GB"/>
          </a:p>
        </p:txBody>
      </p:sp>
      <p:sp>
        <p:nvSpPr>
          <p:cNvPr id="3" name="Rectangle 4"/>
          <p:cNvSpPr>
            <a:spLocks noGrp="1" noChangeArrowheads="1"/>
          </p:cNvSpPr>
          <p:nvPr>
            <p:ph type="ftr" idx="11"/>
          </p:nvPr>
        </p:nvSpPr>
        <p:spPr>
          <a:ln/>
        </p:spPr>
        <p:txBody>
          <a:bodyPr/>
          <a:lstStyle>
            <a:lvl1pPr>
              <a:defRPr/>
            </a:lvl1pPr>
          </a:lstStyle>
          <a:p>
            <a:r>
              <a:rPr lang="en-GB" smtClean="0"/>
              <a:t>Jon Rosdahl, (Qualcomm)</a:t>
            </a:r>
            <a:endParaRPr lang="en-GB"/>
          </a:p>
        </p:txBody>
      </p:sp>
      <p:sp>
        <p:nvSpPr>
          <p:cNvPr id="4" name="Rectangle 5"/>
          <p:cNvSpPr>
            <a:spLocks noGrp="1" noChangeArrowheads="1"/>
          </p:cNvSpPr>
          <p:nvPr>
            <p:ph type="sldNum" idx="12"/>
          </p:nvPr>
        </p:nvSpPr>
        <p:spPr>
          <a:ln/>
        </p:spPr>
        <p:txBody>
          <a:bodyPr/>
          <a:lstStyle>
            <a:lvl1pPr>
              <a:defRPr/>
            </a:lvl1pPr>
          </a:lstStyle>
          <a:p>
            <a:r>
              <a:rPr lang="en-GB" smtClean="0"/>
              <a:t>Slide </a:t>
            </a:r>
            <a:fld id="{F5D8E26B-7BCF-4D25-9C89-0168A6618F18}" type="slidenum">
              <a:rPr lang="en-GB" smtClean="0"/>
              <a:pPr/>
              <a:t>‹#›</a:t>
            </a:fld>
            <a:endParaRPr lang="en-GB"/>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3"/>
          <p:cNvSpPr>
            <a:spLocks noGrp="1" noChangeArrowheads="1"/>
          </p:cNvSpPr>
          <p:nvPr>
            <p:ph type="dt" idx="10"/>
          </p:nvPr>
        </p:nvSpPr>
        <p:spPr>
          <a:ln/>
        </p:spPr>
        <p:txBody>
          <a:bodyPr/>
          <a:lstStyle>
            <a:lvl1pPr>
              <a:defRPr/>
            </a:lvl1pPr>
          </a:lstStyle>
          <a:p>
            <a:r>
              <a:rPr lang="en-US" smtClean="0"/>
              <a:t>March 2016</a:t>
            </a:r>
            <a:endParaRPr lang="en-GB"/>
          </a:p>
        </p:txBody>
      </p:sp>
      <p:sp>
        <p:nvSpPr>
          <p:cNvPr id="5" name="Rectangle 4"/>
          <p:cNvSpPr>
            <a:spLocks noGrp="1" noChangeArrowheads="1"/>
          </p:cNvSpPr>
          <p:nvPr>
            <p:ph type="ftr" idx="11"/>
          </p:nvPr>
        </p:nvSpPr>
        <p:spPr>
          <a:ln/>
        </p:spPr>
        <p:txBody>
          <a:bodyPr/>
          <a:lstStyle>
            <a:lvl1pPr>
              <a:defRPr/>
            </a:lvl1pPr>
          </a:lstStyle>
          <a:p>
            <a:r>
              <a:rPr lang="en-GB" smtClean="0"/>
              <a:t>Jon Rosdahl, (Qualcomm)</a:t>
            </a:r>
            <a:endParaRPr lang="en-GB"/>
          </a:p>
        </p:txBody>
      </p:sp>
      <p:sp>
        <p:nvSpPr>
          <p:cNvPr id="6" name="Rectangle 5"/>
          <p:cNvSpPr>
            <a:spLocks noGrp="1" noChangeArrowheads="1"/>
          </p:cNvSpPr>
          <p:nvPr>
            <p:ph type="sldNum" idx="12"/>
          </p:nvPr>
        </p:nvSpPr>
        <p:spPr>
          <a:ln/>
        </p:spPr>
        <p:txBody>
          <a:bodyPr/>
          <a:lstStyle>
            <a:lvl1pPr>
              <a:defRPr/>
            </a:lvl1pPr>
          </a:lstStyle>
          <a:p>
            <a:r>
              <a:rPr lang="en-GB" smtClean="0"/>
              <a:t>Slide </a:t>
            </a:r>
            <a:fld id="{6B5E41C2-EF12-4EF2-8280-F2B4208277C2}"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1513" cy="5408613"/>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685800"/>
            <a:ext cx="5676900" cy="54086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3"/>
          <p:cNvSpPr>
            <a:spLocks noGrp="1" noChangeArrowheads="1"/>
          </p:cNvSpPr>
          <p:nvPr>
            <p:ph type="dt" idx="10"/>
          </p:nvPr>
        </p:nvSpPr>
        <p:spPr>
          <a:ln/>
        </p:spPr>
        <p:txBody>
          <a:bodyPr/>
          <a:lstStyle>
            <a:lvl1pPr>
              <a:defRPr/>
            </a:lvl1pPr>
          </a:lstStyle>
          <a:p>
            <a:r>
              <a:rPr lang="en-US" smtClean="0"/>
              <a:t>March 2016</a:t>
            </a:r>
            <a:endParaRPr lang="en-GB"/>
          </a:p>
        </p:txBody>
      </p:sp>
      <p:sp>
        <p:nvSpPr>
          <p:cNvPr id="5" name="Rectangle 4"/>
          <p:cNvSpPr>
            <a:spLocks noGrp="1" noChangeArrowheads="1"/>
          </p:cNvSpPr>
          <p:nvPr>
            <p:ph type="ftr" idx="11"/>
          </p:nvPr>
        </p:nvSpPr>
        <p:spPr>
          <a:ln/>
        </p:spPr>
        <p:txBody>
          <a:bodyPr/>
          <a:lstStyle>
            <a:lvl1pPr>
              <a:defRPr/>
            </a:lvl1pPr>
          </a:lstStyle>
          <a:p>
            <a:r>
              <a:rPr lang="en-GB" smtClean="0"/>
              <a:t>Jon Rosdahl, (Qualcomm)</a:t>
            </a:r>
            <a:endParaRPr lang="en-GB"/>
          </a:p>
        </p:txBody>
      </p:sp>
      <p:sp>
        <p:nvSpPr>
          <p:cNvPr id="6" name="Rectangle 5"/>
          <p:cNvSpPr>
            <a:spLocks noGrp="1" noChangeArrowheads="1"/>
          </p:cNvSpPr>
          <p:nvPr>
            <p:ph type="sldNum" idx="12"/>
          </p:nvPr>
        </p:nvSpPr>
        <p:spPr>
          <a:ln/>
        </p:spPr>
        <p:txBody>
          <a:bodyPr/>
          <a:lstStyle>
            <a:lvl1pPr>
              <a:defRPr/>
            </a:lvl1pPr>
          </a:lstStyle>
          <a:p>
            <a:r>
              <a:rPr lang="en-GB" smtClean="0"/>
              <a:t>Slide </a:t>
            </a:r>
            <a:fld id="{9B0D65C8-A0CA-4DDA-83BB-897866218593}"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50" name="Rectangle 1"/>
          <p:cNvSpPr>
            <a:spLocks noGrp="1" noChangeArrowheads="1"/>
          </p:cNvSpPr>
          <p:nvPr>
            <p:ph type="title"/>
          </p:nvPr>
        </p:nvSpPr>
        <p:spPr bwMode="auto">
          <a:xfrm>
            <a:off x="685800" y="685800"/>
            <a:ext cx="7770813" cy="1065213"/>
          </a:xfrm>
          <a:prstGeom prst="rect">
            <a:avLst/>
          </a:prstGeom>
          <a:noFill/>
          <a:ln w="9525">
            <a:noFill/>
            <a:round/>
            <a:headEnd/>
            <a:tailEnd/>
          </a:ln>
        </p:spPr>
        <p:txBody>
          <a:bodyPr vert="horz" wrap="square" lIns="92160" tIns="46080" rIns="92160" bIns="46080" numCol="1" anchor="ctr" anchorCtr="0" compatLnSpc="1">
            <a:prstTxWarp prst="textNoShape">
              <a:avLst/>
            </a:prstTxWarp>
          </a:bodyPr>
          <a:lstStyle/>
          <a:p>
            <a:pPr lvl="0"/>
            <a:r>
              <a:rPr lang="en-GB" dirty="0" smtClean="0"/>
              <a:t>Click to edit the title text format</a:t>
            </a:r>
          </a:p>
        </p:txBody>
      </p:sp>
      <p:sp>
        <p:nvSpPr>
          <p:cNvPr id="2051" name="Rectangle 2"/>
          <p:cNvSpPr>
            <a:spLocks noGrp="1" noChangeArrowheads="1"/>
          </p:cNvSpPr>
          <p:nvPr>
            <p:ph type="body" idx="1"/>
          </p:nvPr>
        </p:nvSpPr>
        <p:spPr bwMode="auto">
          <a:xfrm>
            <a:off x="685800" y="1981200"/>
            <a:ext cx="7770813" cy="4113213"/>
          </a:xfrm>
          <a:prstGeom prst="rect">
            <a:avLst/>
          </a:prstGeom>
          <a:noFill/>
          <a:ln w="9525">
            <a:noFill/>
            <a:round/>
            <a:headEnd/>
            <a:tailEnd/>
          </a:ln>
        </p:spPr>
        <p:txBody>
          <a:bodyPr vert="horz" wrap="square" lIns="92160" tIns="46080" rIns="92160" bIns="46080" numCol="1" anchor="t" anchorCtr="0" compatLnSpc="1">
            <a:prstTxWarp prst="textNoShape">
              <a:avLst/>
            </a:prstTxWarp>
          </a:bodyPr>
          <a:lstStyle/>
          <a:p>
            <a:pPr lvl="0"/>
            <a:r>
              <a:rPr lang="en-GB" dirty="0" smtClean="0"/>
              <a:t>Click to edit the outline text format</a:t>
            </a:r>
          </a:p>
          <a:p>
            <a:pPr lvl="1"/>
            <a:r>
              <a:rPr lang="en-GB" dirty="0" smtClean="0"/>
              <a:t>Second Outline Level</a:t>
            </a:r>
          </a:p>
          <a:p>
            <a:pPr lvl="2"/>
            <a:r>
              <a:rPr lang="en-GB" dirty="0" smtClean="0"/>
              <a:t>Third Outline Level</a:t>
            </a:r>
          </a:p>
          <a:p>
            <a:pPr lvl="3"/>
            <a:r>
              <a:rPr lang="en-GB" dirty="0" smtClean="0"/>
              <a:t>Fourth Outline Level</a:t>
            </a:r>
          </a:p>
          <a:p>
            <a:pPr lvl="4"/>
            <a:r>
              <a:rPr lang="en-GB" dirty="0" smtClean="0"/>
              <a:t>Fifth Outline Level</a:t>
            </a:r>
          </a:p>
          <a:p>
            <a:pPr lvl="4"/>
            <a:r>
              <a:rPr lang="en-GB" dirty="0" smtClean="0"/>
              <a:t>Sixth Outline Level</a:t>
            </a:r>
          </a:p>
          <a:p>
            <a:pPr lvl="4"/>
            <a:r>
              <a:rPr lang="en-GB" dirty="0" smtClean="0"/>
              <a:t>Seventh Outline Level</a:t>
            </a:r>
          </a:p>
          <a:p>
            <a:pPr lvl="4"/>
            <a:r>
              <a:rPr lang="en-GB" dirty="0" smtClean="0"/>
              <a:t>Eighth Outline Level</a:t>
            </a:r>
          </a:p>
          <a:p>
            <a:pPr lvl="4"/>
            <a:r>
              <a:rPr lang="en-GB" dirty="0" smtClean="0"/>
              <a:t>Ninth Outline Level</a:t>
            </a:r>
          </a:p>
        </p:txBody>
      </p:sp>
      <p:sp>
        <p:nvSpPr>
          <p:cNvPr id="1027" name="Rectangle 3"/>
          <p:cNvSpPr>
            <a:spLocks noGrp="1" noChangeArrowheads="1"/>
          </p:cNvSpPr>
          <p:nvPr>
            <p:ph type="dt"/>
          </p:nvPr>
        </p:nvSpPr>
        <p:spPr bwMode="auto">
          <a:xfrm>
            <a:off x="696913" y="333375"/>
            <a:ext cx="1874837"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latin typeface="Times New Roman" pitchFamily="16" charset="0"/>
                <a:ea typeface="MS Gothic" charset="-128"/>
                <a:cs typeface="Arial Unicode MS" charset="0"/>
              </a:defRPr>
            </a:lvl1pPr>
          </a:lstStyle>
          <a:p>
            <a:r>
              <a:rPr lang="en-US" smtClean="0"/>
              <a:t>March 2016</a:t>
            </a:r>
            <a:endParaRPr lang="en-GB" dirty="0"/>
          </a:p>
        </p:txBody>
      </p:sp>
      <p:sp>
        <p:nvSpPr>
          <p:cNvPr id="1028" name="Rectangle 4"/>
          <p:cNvSpPr>
            <a:spLocks noGrp="1" noChangeArrowheads="1"/>
          </p:cNvSpPr>
          <p:nvPr>
            <p:ph type="ftr"/>
          </p:nvPr>
        </p:nvSpPr>
        <p:spPr bwMode="auto">
          <a:xfrm>
            <a:off x="5357813" y="6475413"/>
            <a:ext cx="3184525"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eaLnBrk="0" hangingPunct="0">
              <a:buClr>
                <a:srgbClr val="000000"/>
              </a:buClr>
              <a:buSzPct val="100000"/>
              <a:buFont typeface="Times New Roman" pitchFamily="18" charset="0"/>
              <a:buNone/>
              <a:defRPr sz="1200">
                <a:solidFill>
                  <a:srgbClr val="000000"/>
                </a:solidFill>
                <a:ea typeface="Arial Unicode MS" pitchFamily="34" charset="-128"/>
                <a:cs typeface="Arial Unicode MS" pitchFamily="34" charset="-128"/>
              </a:defRPr>
            </a:lvl1pPr>
          </a:lstStyle>
          <a:p>
            <a:r>
              <a:rPr lang="en-GB" smtClean="0"/>
              <a:t>Jon Rosdahl, (Qualcomm)</a:t>
            </a:r>
            <a:endParaRPr lang="en-GB" dirty="0"/>
          </a:p>
        </p:txBody>
      </p:sp>
      <p:sp>
        <p:nvSpPr>
          <p:cNvPr id="1029" name="Rectangle 5"/>
          <p:cNvSpPr>
            <a:spLocks noGrp="1" noChangeArrowheads="1"/>
          </p:cNvSpPr>
          <p:nvPr>
            <p:ph type="sldNum"/>
          </p:nvPr>
        </p:nvSpPr>
        <p:spPr bwMode="auto">
          <a:xfrm>
            <a:off x="4344988" y="6475413"/>
            <a:ext cx="52863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6" charset="0"/>
                <a:ea typeface="MS Gothic" charset="-128"/>
                <a:cs typeface="Arial Unicode MS" charset="0"/>
              </a:defRPr>
            </a:lvl1pPr>
          </a:lstStyle>
          <a:p>
            <a:r>
              <a:rPr lang="en-GB" smtClean="0"/>
              <a:t>Slide </a:t>
            </a:r>
            <a:fld id="{D09C756B-EB39-4236-ADBB-73052B179AE4}" type="slidenum">
              <a:rPr lang="en-GB" smtClean="0"/>
              <a:pPr/>
              <a:t>‹#›</a:t>
            </a:fld>
            <a:endParaRPr lang="en-GB"/>
          </a:p>
        </p:txBody>
      </p:sp>
      <p:sp>
        <p:nvSpPr>
          <p:cNvPr id="1030" name="Line 6"/>
          <p:cNvSpPr>
            <a:spLocks noChangeShapeType="1"/>
          </p:cNvSpPr>
          <p:nvPr/>
        </p:nvSpPr>
        <p:spPr bwMode="auto">
          <a:xfrm>
            <a:off x="685800" y="609600"/>
            <a:ext cx="7772400" cy="1588"/>
          </a:xfrm>
          <a:prstGeom prst="line">
            <a:avLst/>
          </a:prstGeom>
          <a:noFill/>
          <a:ln w="12600">
            <a:solidFill>
              <a:srgbClr val="000000"/>
            </a:solidFill>
            <a:miter lim="800000"/>
            <a:headEnd/>
            <a:tailEnd/>
          </a:ln>
          <a:effectLst/>
        </p:spPr>
        <p:txBody>
          <a:bodyPr/>
          <a:lstStyle/>
          <a:p>
            <a:pPr eaLnBrk="0" hangingPunct="0">
              <a:buClr>
                <a:srgbClr val="000000"/>
              </a:buClr>
              <a:buSzPct val="100000"/>
              <a:buFont typeface="Times New Roman" pitchFamily="16" charset="0"/>
              <a:buNone/>
              <a:defRPr/>
            </a:pPr>
            <a:endParaRPr lang="en-GB">
              <a:latin typeface="Times New Roman" pitchFamily="16" charset="0"/>
              <a:ea typeface="MS Gothic" charset="-128"/>
              <a:cs typeface="+mn-cs"/>
            </a:endParaRPr>
          </a:p>
        </p:txBody>
      </p:sp>
      <p:sp>
        <p:nvSpPr>
          <p:cNvPr id="1031" name="Rectangle 7"/>
          <p:cNvSpPr>
            <a:spLocks noChangeArrowheads="1"/>
          </p:cNvSpPr>
          <p:nvPr userDrawn="1"/>
        </p:nvSpPr>
        <p:spPr bwMode="auto">
          <a:xfrm>
            <a:off x="662933" y="6475412"/>
            <a:ext cx="1244771" cy="184666"/>
          </a:xfrm>
          <a:prstGeom prst="rect">
            <a:avLst/>
          </a:prstGeom>
          <a:noFill/>
          <a:ln w="9525">
            <a:noFill/>
            <a:round/>
            <a:headEnd/>
            <a:tailEnd/>
          </a:ln>
          <a:effectLst/>
        </p:spPr>
        <p:txBody>
          <a:bodyPr wrap="square" lIns="0" tIns="0" rIns="0" bIns="0">
            <a:spAutoFit/>
          </a:bodyPr>
          <a:lstStyle/>
          <a:p>
            <a:pP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GB" sz="1200" dirty="0" smtClean="0">
                <a:solidFill>
                  <a:srgbClr val="000000"/>
                </a:solidFill>
                <a:latin typeface="Times New Roman" pitchFamily="16" charset="0"/>
                <a:ea typeface="MS Gothic" charset="-128"/>
                <a:cs typeface="+mn-cs"/>
              </a:rPr>
              <a:t>Submission</a:t>
            </a:r>
            <a:endParaRPr lang="en-GB" sz="1200" dirty="0">
              <a:solidFill>
                <a:srgbClr val="000000"/>
              </a:solidFill>
              <a:latin typeface="Times New Roman" pitchFamily="16" charset="0"/>
              <a:ea typeface="MS Gothic" charset="-128"/>
              <a:cs typeface="+mn-cs"/>
            </a:endParaRPr>
          </a:p>
        </p:txBody>
      </p:sp>
      <p:sp>
        <p:nvSpPr>
          <p:cNvPr id="1032" name="Line 8"/>
          <p:cNvSpPr>
            <a:spLocks noChangeShapeType="1"/>
          </p:cNvSpPr>
          <p:nvPr/>
        </p:nvSpPr>
        <p:spPr bwMode="auto">
          <a:xfrm>
            <a:off x="685800" y="6477000"/>
            <a:ext cx="7848600" cy="1588"/>
          </a:xfrm>
          <a:prstGeom prst="line">
            <a:avLst/>
          </a:prstGeom>
          <a:noFill/>
          <a:ln w="12600">
            <a:solidFill>
              <a:srgbClr val="000000"/>
            </a:solidFill>
            <a:miter lim="800000"/>
            <a:headEnd/>
            <a:tailEnd/>
          </a:ln>
          <a:effectLst/>
        </p:spPr>
        <p:txBody>
          <a:bodyPr/>
          <a:lstStyle/>
          <a:p>
            <a:pPr eaLnBrk="0" hangingPunct="0">
              <a:buClr>
                <a:srgbClr val="000000"/>
              </a:buClr>
              <a:buSzPct val="100000"/>
              <a:buFont typeface="Times New Roman" pitchFamily="16" charset="0"/>
              <a:buNone/>
              <a:defRPr/>
            </a:pPr>
            <a:endParaRPr lang="en-GB" dirty="0">
              <a:latin typeface="Times New Roman" pitchFamily="16" charset="0"/>
              <a:ea typeface="MS Gothic" charset="-128"/>
              <a:cs typeface="+mn-cs"/>
            </a:endParaRPr>
          </a:p>
        </p:txBody>
      </p:sp>
      <p:sp>
        <p:nvSpPr>
          <p:cNvPr id="10" name="Date Placeholder 3"/>
          <p:cNvSpPr txBox="1">
            <a:spLocks/>
          </p:cNvSpPr>
          <p:nvPr/>
        </p:nvSpPr>
        <p:spPr bwMode="auto">
          <a:xfrm>
            <a:off x="3581400" y="357188"/>
            <a:ext cx="4872038" cy="273050"/>
          </a:xfrm>
          <a:prstGeom prst="rect">
            <a:avLst/>
          </a:prstGeom>
          <a:noFill/>
          <a:ln w="9525">
            <a:noFill/>
            <a:round/>
            <a:headEnd/>
            <a:tailEnd/>
          </a:ln>
          <a:effectLst/>
        </p:spPr>
        <p:txBody>
          <a:bodyPr lIns="0" tIns="0" rIns="0" bIns="0" anchor="b"/>
          <a:lstStyle>
            <a:lvl1pPr>
              <a:defRPr/>
            </a:lvl1pPr>
          </a:lstStyle>
          <a:p>
            <a:pPr algn="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GB" sz="1800" b="1" dirty="0" smtClean="0">
                <a:solidFill>
                  <a:schemeClr val="tx1"/>
                </a:solidFill>
                <a:latin typeface="Times New Roman" pitchFamily="16" charset="0"/>
                <a:ea typeface="MS Gothic" charset="-128"/>
                <a:cs typeface="Arial Unicode MS" charset="0"/>
              </a:rPr>
              <a:t>doc.: IEEE 802.</a:t>
            </a:r>
            <a:r>
              <a:rPr lang="en-US" sz="1800" b="1" dirty="0" smtClean="0">
                <a:solidFill>
                  <a:schemeClr val="tx1"/>
                </a:solidFill>
                <a:effectLst/>
              </a:rPr>
              <a:t>11-16-0247r1</a:t>
            </a:r>
            <a:endParaRPr lang="en-GB" sz="1800" b="1" dirty="0" smtClean="0">
              <a:solidFill>
                <a:schemeClr val="tx1"/>
              </a:solidFill>
              <a:latin typeface="Times New Roman" pitchFamily="16" charset="0"/>
              <a:ea typeface="MS Gothic" charset="-128"/>
              <a:cs typeface="Arial Unicode MS" charset="0"/>
            </a:endParaRPr>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Lst>
  <p:timing>
    <p:tnLst>
      <p:par>
        <p:cTn id="1" dur="indefinite" restart="never" nodeType="tmRoot"/>
      </p:par>
    </p:tnLst>
  </p:timing>
  <p:hf hdr="0"/>
  <p:txStyles>
    <p:titleStyle>
      <a:lvl1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mj-lt"/>
          <a:ea typeface="+mj-ea"/>
          <a:cs typeface="MS Gothic"/>
        </a:defRPr>
      </a:lvl1pPr>
      <a:lvl2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2pPr>
      <a:lvl3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3pPr>
      <a:lvl4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4pPr>
      <a:lvl5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8" charset="0"/>
        <a:defRPr sz="2400" b="1">
          <a:solidFill>
            <a:srgbClr val="000000"/>
          </a:solidFill>
          <a:latin typeface="+mn-lt"/>
          <a:ea typeface="+mn-ea"/>
          <a:cs typeface="MS Gothic"/>
        </a:defRPr>
      </a:lvl1pPr>
      <a:lvl2pPr marL="742950" indent="-285750" algn="l" defTabSz="449263" rtl="0" eaLnBrk="1" fontAlgn="base" hangingPunct="1">
        <a:spcBef>
          <a:spcPts val="500"/>
        </a:spcBef>
        <a:spcAft>
          <a:spcPct val="0"/>
        </a:spcAft>
        <a:buClr>
          <a:srgbClr val="000000"/>
        </a:buClr>
        <a:buSzPct val="100000"/>
        <a:buFont typeface="Times New Roman" pitchFamily="18" charset="0"/>
        <a:defRPr sz="2000">
          <a:solidFill>
            <a:srgbClr val="000000"/>
          </a:solidFill>
          <a:latin typeface="+mn-lt"/>
          <a:ea typeface="+mn-ea"/>
          <a:cs typeface="MS Gothic"/>
        </a:defRPr>
      </a:lvl2pPr>
      <a:lvl3pPr marL="1143000" indent="-228600" algn="l" defTabSz="449263" rtl="0" eaLnBrk="1" fontAlgn="base" hangingPunct="1">
        <a:spcBef>
          <a:spcPts val="450"/>
        </a:spcBef>
        <a:spcAft>
          <a:spcPct val="0"/>
        </a:spcAft>
        <a:buClr>
          <a:srgbClr val="000000"/>
        </a:buClr>
        <a:buSzPct val="100000"/>
        <a:buFont typeface="Times New Roman" pitchFamily="18" charset="0"/>
        <a:defRPr>
          <a:solidFill>
            <a:srgbClr val="000000"/>
          </a:solidFill>
          <a:latin typeface="+mn-lt"/>
          <a:ea typeface="+mn-ea"/>
          <a:cs typeface="MS Gothic"/>
        </a:defRPr>
      </a:lvl3pPr>
      <a:lvl4pPr marL="1600200" indent="-228600" algn="l" defTabSz="449263" rtl="0" eaLnBrk="1" fontAlgn="base" hangingPunct="1">
        <a:spcBef>
          <a:spcPts val="400"/>
        </a:spcBef>
        <a:spcAft>
          <a:spcPct val="0"/>
        </a:spcAft>
        <a:buClr>
          <a:srgbClr val="000000"/>
        </a:buClr>
        <a:buSzPct val="100000"/>
        <a:buFont typeface="Times New Roman" pitchFamily="18" charset="0"/>
        <a:defRPr sz="1600">
          <a:solidFill>
            <a:srgbClr val="000000"/>
          </a:solidFill>
          <a:latin typeface="+mn-lt"/>
          <a:ea typeface="+mn-ea"/>
          <a:cs typeface="MS Gothic"/>
        </a:defRPr>
      </a:lvl4pPr>
      <a:lvl5pPr marL="2057400" indent="-228600" algn="l" defTabSz="449263" rtl="0" eaLnBrk="1" fontAlgn="base" hangingPunct="1">
        <a:spcBef>
          <a:spcPts val="400"/>
        </a:spcBef>
        <a:spcAft>
          <a:spcPct val="0"/>
        </a:spcAft>
        <a:buClr>
          <a:srgbClr val="000000"/>
        </a:buClr>
        <a:buSzPct val="100000"/>
        <a:buFont typeface="Times New Roman" pitchFamily="18" charset="0"/>
        <a:defRPr sz="1600">
          <a:solidFill>
            <a:srgbClr val="000000"/>
          </a:solidFill>
          <a:latin typeface="+mn-lt"/>
          <a:ea typeface="+mn-ea"/>
          <a:cs typeface="MS Gothic"/>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4" Type="http://schemas.openxmlformats.org/officeDocument/2006/relationships/oleObject" Target="../embeddings/Microsoft_Word_97_-_2004_Document1.doc"/><Relationship Id="rId5" Type="http://schemas.openxmlformats.org/officeDocument/2006/relationships/image" Target="../media/image1.emf"/><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ieee802.org/3/50G/public/50G_NGOATH_PAR_0116.pdf" TargetMode="External"/><Relationship Id="rId3" Type="http://schemas.openxmlformats.org/officeDocument/2006/relationships/hyperlink" Target="http://ieee802.org/3/50G/public/CSD_50G_NGOATH_01_0116.pdf"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mentor.ieee.org/802.15/dcn/15/15-15-0760-07-0llc-802-15-12-par-draft.pdf" TargetMode="External"/><Relationship Id="rId3" Type="http://schemas.openxmlformats.org/officeDocument/2006/relationships/hyperlink" Target="https://mentor.ieee.org/802.15/dcn/15/15-15-0768-06-0llc-802-15-12-draft-csd.docx"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mentor.ieee.org/802.15/dcn/15/15-15-0760-07-0llc-802-15-12-par-draft.pdf" TargetMode="External"/><Relationship Id="rId3" Type="http://schemas.openxmlformats.org/officeDocument/2006/relationships/hyperlink" Target="https://mentor.ieee.org/802.15/dcn/15/15-15-0768-06-0llc-802-15-12-draft-csd.docx"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mentor.ieee.org/802.15/dcn/15/15-15-0760-07-0llc-802-15-12-par-draft.pdf" TargetMode="External"/><Relationship Id="rId3" Type="http://schemas.openxmlformats.org/officeDocument/2006/relationships/hyperlink" Target="https://mentor.ieee.org/802.15/dcn/15/15-15-0768-06-0llc-802-15-12-draft-csd.docx"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mentor.ieee.org/802.15/dcn/16/15-16-0130-01-0000-p802-15-4v-par-regional-sub-ghz-draft.pdf" TargetMode="External"/><Relationship Id="rId3" Type="http://schemas.openxmlformats.org/officeDocument/2006/relationships/hyperlink" Target="https://mentor.ieee.org/802.15/dcn/16/15-16-0131-00-0000-15-4v-regional-sub-ghz-csd-draft.docx"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mentor.ieee.org/802.16/dcn/16/16-0012-01.docx" TargetMode="External"/><Relationship Id="rId3" Type="http://schemas.openxmlformats.org/officeDocument/2006/relationships/hyperlink" Target="https://mentor.ieee.org/802.16/dcn/16/16-0013-01.docx"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https://mentor.ieee.org/802.16/dcn/16/16-0012-01.docx" TargetMode="External"/><Relationship Id="rId4" Type="http://schemas.openxmlformats.org/officeDocument/2006/relationships/hyperlink" Target="https://mentor.ieee.org/802.16/dcn/16/16-0013-01.docx" TargetMode="External"/><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hyperlink" Target="http://grouper.ieee.org/groups/802/PARs.shtml" TargetMode="External"/></Relationships>
</file>

<file path=ppt/slides/_rels/slide2.xml.rels><?xml version="1.0" encoding="UTF-8" standalone="yes"?>
<Relationships xmlns="http://schemas.openxmlformats.org/package/2006/relationships"><Relationship Id="rId11" Type="http://schemas.openxmlformats.org/officeDocument/2006/relationships/hyperlink" Target="http://ieee802.org/3/50G/public/50G_NGOATH_PAR_0116.pdf" TargetMode="External"/><Relationship Id="rId12" Type="http://schemas.openxmlformats.org/officeDocument/2006/relationships/hyperlink" Target="http://ieee802.org/3/50G/public/CSD_50G_NGOATH_01_0116.pdf" TargetMode="External"/><Relationship Id="rId13" Type="http://schemas.openxmlformats.org/officeDocument/2006/relationships/hyperlink" Target="https://mentor.ieee.org/802.15/dcn/15/15-15-0760-07-0llc-802-15-12-par-draft.pdf" TargetMode="External"/><Relationship Id="rId14" Type="http://schemas.openxmlformats.org/officeDocument/2006/relationships/hyperlink" Target="https://mentor.ieee.org/802.15/dcn/15/15-15-0768-06-0llc-802-15-12-draft-csd.docx" TargetMode="External"/><Relationship Id="rId15" Type="http://schemas.openxmlformats.org/officeDocument/2006/relationships/hyperlink" Target="https://mentor.ieee.org/802.15/dcn/16/15-16-0130-01-0000-p802-15-4v-par-regional-sub-ghz-draft.pdf" TargetMode="External"/><Relationship Id="rId16" Type="http://schemas.openxmlformats.org/officeDocument/2006/relationships/hyperlink" Target="https://mentor.ieee.org/802.15/dcn/16/15-16-0131-00-0000-15-4v-regional-sub-ghz-csd-draft.docx" TargetMode="External"/><Relationship Id="rId17" Type="http://schemas.openxmlformats.org/officeDocument/2006/relationships/hyperlink" Target="https://mentor.ieee.org/802.16/dcn/16/16-0012-01.docx" TargetMode="External"/><Relationship Id="rId18" Type="http://schemas.openxmlformats.org/officeDocument/2006/relationships/hyperlink" Target="https://mentor.ieee.org/802.16/dcn/16/16-0013-01.docx" TargetMode="External"/><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hyperlink" Target="http://www.ieee802.org/1/files/public/docs2016/cr-draft-PAR-0216-v01.pdf" TargetMode="External"/><Relationship Id="rId4" Type="http://schemas.openxmlformats.org/officeDocument/2006/relationships/hyperlink" Target="http://www.ieee802.org/1/files/public/docs2016/cr-draft-CSD-0216-v01.pdf" TargetMode="External"/><Relationship Id="rId5" Type="http://schemas.openxmlformats.org/officeDocument/2006/relationships/hyperlink" Target="http://www.ieee802.org/3/50G/public/NGAOTH_802d3bs_PAR_modification_0116.pdf" TargetMode="External"/><Relationship Id="rId6" Type="http://schemas.openxmlformats.org/officeDocument/2006/relationships/hyperlink" Target="http://www.ieee802.org/3/50G/public/NGAOTH_802d3bs_CSD_modification_0116.pdf" TargetMode="External"/><Relationship Id="rId7" Type="http://schemas.openxmlformats.org/officeDocument/2006/relationships/hyperlink" Target="http://ieee802.org/3/bt/P802_3bt_PAR_Jan_21_16.pdf" TargetMode="External"/><Relationship Id="rId8" Type="http://schemas.openxmlformats.org/officeDocument/2006/relationships/hyperlink" Target="http://ieee802.org/3/bt/P802d3bt_5Criteria.pdf" TargetMode="External"/><Relationship Id="rId9" Type="http://schemas.openxmlformats.org/officeDocument/2006/relationships/hyperlink" Target="http://ieee802.org/3/25GSMF/law_25gsmf_01_0116.pdf" TargetMode="External"/><Relationship Id="rId10" Type="http://schemas.openxmlformats.org/officeDocument/2006/relationships/hyperlink" Target="http://ieee802.org/3/25GSMF/lewis_25gsmf_02b_0116.pdf"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ieee802.org/1/files/public/docs2016/cr-draft-PAR-0216-v01.pdf" TargetMode="External"/><Relationship Id="rId3" Type="http://schemas.openxmlformats.org/officeDocument/2006/relationships/hyperlink" Target="http://www.ieee802.org/1/files/public/docs2016/cr-draft-CSD-0216-v01.pdf"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ieee802.org/1/files/public/docs2016/cr-draft-PAR-0216-v01.pdf" TargetMode="External"/><Relationship Id="rId3" Type="http://schemas.openxmlformats.org/officeDocument/2006/relationships/hyperlink" Target="http://www.ieee802.org/1/files/public/docs2016/cr-draft-CSD-0216-v01.pdf"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ieee802.org/3/50G/public/NGAOTH_802d3bs_PAR_modification_0116.pdf" TargetMode="External"/><Relationship Id="rId3" Type="http://schemas.openxmlformats.org/officeDocument/2006/relationships/hyperlink" Target="http://www.ieee802.org/3/50G/public/NGAOTH_802d3bs_CSD_modification_0116.pdf"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ieee802.org/3/bt/P802_3bt_PAR_Jan_21_16.pdf" TargetMode="External"/><Relationship Id="rId3" Type="http://schemas.openxmlformats.org/officeDocument/2006/relationships/hyperlink" Target="http://ieee802.org/3/bt/P802d3bt_5Criteria.pdf"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ieee802.org/3/25GSMF/law_25gsmf_01_0116.pdf" TargetMode="External"/><Relationship Id="rId3" Type="http://schemas.openxmlformats.org/officeDocument/2006/relationships/hyperlink" Target="http://ieee802.org/3/25GSMF/lewis_25gsmf_02b_0116.pdf"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a:t>PAR Review - Agenda and Meeting slides - March 2016</a:t>
            </a:r>
            <a:endParaRPr lang="en-GB" dirty="0"/>
          </a:p>
        </p:txBody>
      </p:sp>
      <p:sp>
        <p:nvSpPr>
          <p:cNvPr id="3074" name="Rectangle 2"/>
          <p:cNvSpPr>
            <a:spLocks noGrp="1" noChangeArrowheads="1"/>
          </p:cNvSpPr>
          <p:nvPr>
            <p:ph idx="1"/>
          </p:nvPr>
        </p:nvSpPr>
        <p:spPr>
          <a:xfrm>
            <a:off x="597694" y="1622424"/>
            <a:ext cx="7772400" cy="396875"/>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a:t>
            </a:r>
            <a:r>
              <a:rPr lang="en-GB" sz="2000" b="0" dirty="0" smtClean="0"/>
              <a:t>2016-02-12</a:t>
            </a:r>
            <a:endParaRPr lang="en-GB" sz="2000" b="0" dirty="0"/>
          </a:p>
        </p:txBody>
      </p:sp>
      <p:sp>
        <p:nvSpPr>
          <p:cNvPr id="6" name="Date Placeholder 3"/>
          <p:cNvSpPr>
            <a:spLocks noGrp="1"/>
          </p:cNvSpPr>
          <p:nvPr>
            <p:ph type="dt" idx="10"/>
          </p:nvPr>
        </p:nvSpPr>
        <p:spPr>
          <a:xfrm>
            <a:off x="696912" y="333375"/>
            <a:ext cx="2303451" cy="273050"/>
          </a:xfrm>
        </p:spPr>
        <p:txBody>
          <a:bodyPr/>
          <a:lstStyle/>
          <a:p>
            <a:r>
              <a:rPr lang="en-US" smtClean="0"/>
              <a:t>March 2016</a:t>
            </a:r>
            <a:endParaRPr lang="en-GB" dirty="0"/>
          </a:p>
        </p:txBody>
      </p:sp>
      <p:sp>
        <p:nvSpPr>
          <p:cNvPr id="7" name="Footer Placeholder 4"/>
          <p:cNvSpPr>
            <a:spLocks noGrp="1"/>
          </p:cNvSpPr>
          <p:nvPr>
            <p:ph type="ftr" idx="11"/>
          </p:nvPr>
        </p:nvSpPr>
        <p:spPr>
          <a:xfrm>
            <a:off x="5500694" y="6475413"/>
            <a:ext cx="3041644" cy="180975"/>
          </a:xfrm>
        </p:spPr>
        <p:txBody>
          <a:bodyPr/>
          <a:lstStyle/>
          <a:p>
            <a:r>
              <a:rPr lang="en-GB" smtClean="0"/>
              <a:t>Jon Rosdahl, (Qualcomm)</a:t>
            </a:r>
            <a:endParaRPr lang="en-GB" dirty="0"/>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graphicFrame>
        <p:nvGraphicFramePr>
          <p:cNvPr id="3075" name="Object 3"/>
          <p:cNvGraphicFramePr>
            <a:graphicFrameLocks noChangeAspect="1"/>
          </p:cNvGraphicFramePr>
          <p:nvPr>
            <p:extLst>
              <p:ext uri="{D42A27DB-BD31-4B8C-83A1-F6EECF244321}">
                <p14:modId xmlns:p14="http://schemas.microsoft.com/office/powerpoint/2010/main" val="1774837393"/>
              </p:ext>
            </p:extLst>
          </p:nvPr>
        </p:nvGraphicFramePr>
        <p:xfrm>
          <a:off x="533400" y="2708920"/>
          <a:ext cx="8001000" cy="2422525"/>
        </p:xfrm>
        <a:graphic>
          <a:graphicData uri="http://schemas.openxmlformats.org/presentationml/2006/ole">
            <mc:AlternateContent xmlns:mc="http://schemas.openxmlformats.org/markup-compatibility/2006">
              <mc:Choice xmlns:v="urn:schemas-microsoft-com:vml" Requires="v">
                <p:oleObj spid="_x0000_s3149" name="Document" r:id="rId4" imgW="8289564" imgH="2521714" progId="Word.Document.8">
                  <p:embed/>
                </p:oleObj>
              </mc:Choice>
              <mc:Fallback>
                <p:oleObj name="Document" r:id="rId4" imgW="8289564" imgH="2521714" progId="Word.Document.8">
                  <p:embed/>
                  <p:pic>
                    <p:nvPicPr>
                      <p:cNvPr id="0" name="Picture 3"/>
                      <p:cNvPicPr>
                        <a:picLocks noChangeAspect="1" noChangeArrowheads="1"/>
                      </p:cNvPicPr>
                      <p:nvPr/>
                    </p:nvPicPr>
                    <p:blipFill>
                      <a:blip r:embed="rId5"/>
                      <a:srcRect/>
                      <a:stretch>
                        <a:fillRect/>
                      </a:stretch>
                    </p:blipFill>
                    <p:spPr bwMode="auto">
                      <a:xfrm>
                        <a:off x="533400" y="2708920"/>
                        <a:ext cx="8001000" cy="2422525"/>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sp>
        <p:nvSpPr>
          <p:cNvPr id="3076" name="Rectangle 4"/>
          <p:cNvSpPr>
            <a:spLocks noChangeArrowheads="1"/>
          </p:cNvSpPr>
          <p:nvPr/>
        </p:nvSpPr>
        <p:spPr bwMode="auto">
          <a:xfrm>
            <a:off x="597694" y="2246414"/>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770813" cy="1295400"/>
          </a:xfrm>
        </p:spPr>
        <p:txBody>
          <a:bodyPr/>
          <a:lstStyle/>
          <a:p>
            <a:r>
              <a:rPr lang="en-US" sz="2800" dirty="0"/>
              <a:t>802.3cd - Amendment: 50 Gb/s Ethernet, 100 Gb/s Ethernet and 200 Gb/s Ethernet Physical Layers; </a:t>
            </a:r>
            <a:r>
              <a:rPr lang="en-US" sz="2800" dirty="0">
                <a:hlinkClick r:id="rId2"/>
              </a:rPr>
              <a:t>PAR</a:t>
            </a:r>
            <a:r>
              <a:rPr lang="en-US" sz="2800" dirty="0"/>
              <a:t> and </a:t>
            </a:r>
            <a:r>
              <a:rPr lang="en-US" sz="2800" dirty="0" smtClean="0">
                <a:hlinkClick r:id="rId3"/>
              </a:rPr>
              <a:t>CSD</a:t>
            </a:r>
            <a:endParaRPr lang="en-US" sz="2800" dirty="0"/>
          </a:p>
        </p:txBody>
      </p:sp>
      <p:sp>
        <p:nvSpPr>
          <p:cNvPr id="3" name="Content Placeholder 2"/>
          <p:cNvSpPr>
            <a:spLocks noGrp="1"/>
          </p:cNvSpPr>
          <p:nvPr>
            <p:ph idx="1"/>
          </p:nvPr>
        </p:nvSpPr>
        <p:spPr/>
        <p:txBody>
          <a:bodyPr/>
          <a:lstStyle/>
          <a:p>
            <a:r>
              <a:rPr lang="en-US" dirty="0" smtClean="0"/>
              <a:t>PAR – No Comment or </a:t>
            </a:r>
            <a:r>
              <a:rPr lang="en-US" dirty="0" smtClean="0"/>
              <a:t>Concern</a:t>
            </a:r>
          </a:p>
          <a:p>
            <a:r>
              <a:rPr lang="en-US" dirty="0" smtClean="0"/>
              <a:t>CSD – No comments or concern</a:t>
            </a:r>
            <a:endParaRPr lang="en-US" dirty="0"/>
          </a:p>
        </p:txBody>
      </p:sp>
      <p:sp>
        <p:nvSpPr>
          <p:cNvPr id="4" name="Date Placeholder 3"/>
          <p:cNvSpPr>
            <a:spLocks noGrp="1"/>
          </p:cNvSpPr>
          <p:nvPr>
            <p:ph type="dt" idx="10"/>
          </p:nvPr>
        </p:nvSpPr>
        <p:spPr/>
        <p:txBody>
          <a:bodyPr/>
          <a:lstStyle/>
          <a:p>
            <a:r>
              <a:rPr lang="en-US" smtClean="0"/>
              <a:t>March 2016</a:t>
            </a:r>
            <a:endParaRPr lang="en-GB" dirty="0"/>
          </a:p>
        </p:txBody>
      </p:sp>
      <p:sp>
        <p:nvSpPr>
          <p:cNvPr id="5" name="Footer Placeholder 4"/>
          <p:cNvSpPr>
            <a:spLocks noGrp="1"/>
          </p:cNvSpPr>
          <p:nvPr>
            <p:ph type="ftr" idx="11"/>
          </p:nvPr>
        </p:nvSpPr>
        <p:spPr/>
        <p:txBody>
          <a:bodyPr/>
          <a:lstStyle/>
          <a:p>
            <a:r>
              <a:rPr lang="en-GB" smtClean="0"/>
              <a:t>Jon Rosdahl, (Qualcomm)</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10</a:t>
            </a:fld>
            <a:endParaRPr lang="en-GB" dirty="0"/>
          </a:p>
        </p:txBody>
      </p:sp>
    </p:spTree>
    <p:extLst>
      <p:ext uri="{BB962C8B-B14F-4D97-AF65-F5344CB8AC3E}">
        <p14:creationId xmlns:p14="http://schemas.microsoft.com/office/powerpoint/2010/main" val="15228118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770813" cy="963613"/>
          </a:xfrm>
        </p:spPr>
        <p:txBody>
          <a:bodyPr/>
          <a:lstStyle/>
          <a:p>
            <a:r>
              <a:rPr lang="en-US" dirty="0" smtClean="0"/>
              <a:t>802.15.12 - Amendment: Upper Layer Interface (ULI), </a:t>
            </a:r>
            <a:r>
              <a:rPr lang="en-US" dirty="0" smtClean="0">
                <a:hlinkClick r:id="rId2"/>
              </a:rPr>
              <a:t>PAR</a:t>
            </a:r>
            <a:r>
              <a:rPr lang="en-US" dirty="0" smtClean="0"/>
              <a:t> and </a:t>
            </a:r>
            <a:r>
              <a:rPr lang="en-US" dirty="0" smtClean="0">
                <a:hlinkClick r:id="rId3"/>
              </a:rPr>
              <a:t>CSD</a:t>
            </a:r>
            <a:endParaRPr lang="en-US" dirty="0"/>
          </a:p>
        </p:txBody>
      </p:sp>
      <p:sp>
        <p:nvSpPr>
          <p:cNvPr id="3" name="Content Placeholder 2"/>
          <p:cNvSpPr>
            <a:spLocks noGrp="1"/>
          </p:cNvSpPr>
          <p:nvPr>
            <p:ph idx="1"/>
          </p:nvPr>
        </p:nvSpPr>
        <p:spPr>
          <a:xfrm>
            <a:off x="395536" y="1728788"/>
            <a:ext cx="8424936" cy="4746625"/>
          </a:xfrm>
        </p:spPr>
        <p:txBody>
          <a:bodyPr/>
          <a:lstStyle/>
          <a:p>
            <a:r>
              <a:rPr lang="en-US" b="0" dirty="0" smtClean="0"/>
              <a:t>5.2 Scope: </a:t>
            </a:r>
          </a:p>
          <a:p>
            <a:pPr marL="800100" lvl="1" indent="-342900">
              <a:buFont typeface="Arial" panose="020B0604020202020204" pitchFamily="34" charset="0"/>
              <a:buChar char="•"/>
            </a:pPr>
            <a:r>
              <a:rPr lang="en-US" b="0" dirty="0" smtClean="0"/>
              <a:t>A consistent reference to “IEEE 802.15.4 MAC” should be made.  The third instance of IEEE 802.15.4 should be IEEE 802.15.4 MAC.  </a:t>
            </a:r>
          </a:p>
          <a:p>
            <a:pPr marL="800100" lvl="1" indent="-342900">
              <a:buFont typeface="Arial" panose="020B0604020202020204" pitchFamily="34" charset="0"/>
              <a:buChar char="•"/>
            </a:pPr>
            <a:r>
              <a:rPr lang="en-US" dirty="0" smtClean="0"/>
              <a:t>Expand 6TiSCH in first use.</a:t>
            </a:r>
          </a:p>
          <a:p>
            <a:pPr marL="57150" indent="0"/>
            <a:r>
              <a:rPr lang="en-US" b="0" dirty="0"/>
              <a:t>5.4 Purpose: </a:t>
            </a:r>
          </a:p>
          <a:p>
            <a:pPr marL="800100" lvl="1">
              <a:buFont typeface="Arial" panose="020B0604020202020204" pitchFamily="34" charset="0"/>
              <a:buChar char="•"/>
            </a:pPr>
            <a:r>
              <a:rPr lang="en-US" dirty="0" smtClean="0"/>
              <a:t>The purpose is not clear  -it seams to refer to changes required for itself</a:t>
            </a:r>
          </a:p>
          <a:p>
            <a:pPr marL="800100" lvl="1">
              <a:buFont typeface="Arial" panose="020B0604020202020204" pitchFamily="34" charset="0"/>
              <a:buChar char="•"/>
            </a:pPr>
            <a:r>
              <a:rPr lang="en-US" dirty="0" smtClean="0"/>
              <a:t>Suggested replacement: </a:t>
            </a:r>
          </a:p>
          <a:p>
            <a:r>
              <a:rPr lang="en-US" b="0" dirty="0" smtClean="0"/>
              <a:t>“This standard defines an upper layer interface to support and harmonize the IEEE 802.15.4 ancillary functionality, e.g. fragmentation, protocol differentiation and configuration.”</a:t>
            </a:r>
            <a:endParaRPr lang="en-US" dirty="0" smtClean="0"/>
          </a:p>
          <a:p>
            <a:r>
              <a:rPr lang="en-US" b="0" dirty="0" smtClean="0"/>
              <a:t> </a:t>
            </a:r>
          </a:p>
        </p:txBody>
      </p:sp>
      <p:sp>
        <p:nvSpPr>
          <p:cNvPr id="4" name="Date Placeholder 3"/>
          <p:cNvSpPr>
            <a:spLocks noGrp="1"/>
          </p:cNvSpPr>
          <p:nvPr>
            <p:ph type="dt" idx="10"/>
          </p:nvPr>
        </p:nvSpPr>
        <p:spPr/>
        <p:txBody>
          <a:bodyPr/>
          <a:lstStyle/>
          <a:p>
            <a:r>
              <a:rPr lang="en-US" smtClean="0"/>
              <a:t>March 2016</a:t>
            </a:r>
            <a:endParaRPr lang="en-GB" dirty="0"/>
          </a:p>
        </p:txBody>
      </p:sp>
      <p:sp>
        <p:nvSpPr>
          <p:cNvPr id="5" name="Footer Placeholder 4"/>
          <p:cNvSpPr>
            <a:spLocks noGrp="1"/>
          </p:cNvSpPr>
          <p:nvPr>
            <p:ph type="ftr" idx="11"/>
          </p:nvPr>
        </p:nvSpPr>
        <p:spPr/>
        <p:txBody>
          <a:bodyPr/>
          <a:lstStyle/>
          <a:p>
            <a:r>
              <a:rPr lang="en-GB" smtClean="0"/>
              <a:t>Jon Rosdahl, (Qualcomm)</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11</a:t>
            </a:fld>
            <a:endParaRPr lang="en-GB" dirty="0"/>
          </a:p>
        </p:txBody>
      </p:sp>
    </p:spTree>
    <p:extLst>
      <p:ext uri="{BB962C8B-B14F-4D97-AF65-F5344CB8AC3E}">
        <p14:creationId xmlns:p14="http://schemas.microsoft.com/office/powerpoint/2010/main" val="29453020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802.15.12 - Amendment: Upper Layer Interface (ULI), </a:t>
            </a:r>
            <a:r>
              <a:rPr lang="en-US" dirty="0">
                <a:hlinkClick r:id="rId2"/>
              </a:rPr>
              <a:t>PAR</a:t>
            </a:r>
            <a:r>
              <a:rPr lang="en-US" dirty="0"/>
              <a:t> and </a:t>
            </a:r>
            <a:r>
              <a:rPr lang="en-US" dirty="0">
                <a:hlinkClick r:id="rId3"/>
              </a:rPr>
              <a:t>CSD</a:t>
            </a:r>
            <a:endParaRPr lang="en-US" dirty="0"/>
          </a:p>
        </p:txBody>
      </p:sp>
      <p:sp>
        <p:nvSpPr>
          <p:cNvPr id="3" name="Content Placeholder 2"/>
          <p:cNvSpPr>
            <a:spLocks noGrp="1"/>
          </p:cNvSpPr>
          <p:nvPr>
            <p:ph idx="1"/>
          </p:nvPr>
        </p:nvSpPr>
        <p:spPr>
          <a:xfrm>
            <a:off x="685800" y="1981200"/>
            <a:ext cx="7856538" cy="4494213"/>
          </a:xfrm>
        </p:spPr>
        <p:txBody>
          <a:bodyPr/>
          <a:lstStyle/>
          <a:p>
            <a:r>
              <a:rPr lang="en-US" b="0" dirty="0" smtClean="0"/>
              <a:t>5.4 Need:</a:t>
            </a:r>
          </a:p>
          <a:p>
            <a:r>
              <a:rPr lang="en-US" b="0" dirty="0" smtClean="0"/>
              <a:t>The need statement is overstated.  Suggest replace with </a:t>
            </a:r>
          </a:p>
          <a:p>
            <a:pPr lvl="1"/>
            <a:r>
              <a:rPr lang="en-US" b="0" dirty="0" smtClean="0"/>
              <a:t>“As </a:t>
            </a:r>
            <a:r>
              <a:rPr lang="en-US" b="0" dirty="0"/>
              <a:t>IEEE 802.15.4 devices have become widely deployed, deficiencies in IEEE </a:t>
            </a:r>
            <a:r>
              <a:rPr lang="en-US" b="0" dirty="0" err="1"/>
              <a:t>Std</a:t>
            </a:r>
            <a:r>
              <a:rPr lang="en-US" b="0" dirty="0"/>
              <a:t> 802.15.4 became apparent as </a:t>
            </a:r>
            <a:r>
              <a:rPr lang="en-US" b="0" dirty="0" smtClean="0"/>
              <a:t>an expanding </a:t>
            </a:r>
            <a:r>
              <a:rPr lang="en-US" b="0" dirty="0"/>
              <a:t>set of applications were addressed. To address these deficiencies numerous L2+ protocols were independently developed </a:t>
            </a:r>
            <a:r>
              <a:rPr lang="en-US" b="0" dirty="0" smtClean="0"/>
              <a:t>to interface </a:t>
            </a:r>
            <a:r>
              <a:rPr lang="en-US" b="0" dirty="0"/>
              <a:t>to the IEEE 802.15.4 MAC sublayer. These L2+ protocols, such as KMP, L2R, 6TOP, and network layer abstraction, often </a:t>
            </a:r>
            <a:r>
              <a:rPr lang="en-US" b="0" dirty="0" smtClean="0"/>
              <a:t>replicate ancillary </a:t>
            </a:r>
            <a:r>
              <a:rPr lang="en-US" b="0" dirty="0"/>
              <a:t>functionality, e.g. fragmentation and </a:t>
            </a:r>
            <a:r>
              <a:rPr lang="en-US" b="0" dirty="0" smtClean="0"/>
              <a:t>protocol differentiation</a:t>
            </a:r>
            <a:r>
              <a:rPr lang="en-US" b="0" dirty="0"/>
              <a:t>, in an inconsistent and often incompatible manner</a:t>
            </a:r>
            <a:r>
              <a:rPr lang="en-US" b="0" dirty="0" smtClean="0"/>
              <a:t>.”</a:t>
            </a:r>
            <a:endParaRPr lang="en-US" dirty="0"/>
          </a:p>
        </p:txBody>
      </p:sp>
      <p:sp>
        <p:nvSpPr>
          <p:cNvPr id="4" name="Date Placeholder 3"/>
          <p:cNvSpPr>
            <a:spLocks noGrp="1"/>
          </p:cNvSpPr>
          <p:nvPr>
            <p:ph type="dt" idx="10"/>
          </p:nvPr>
        </p:nvSpPr>
        <p:spPr/>
        <p:txBody>
          <a:bodyPr/>
          <a:lstStyle/>
          <a:p>
            <a:r>
              <a:rPr lang="en-US" smtClean="0"/>
              <a:t>March 2016</a:t>
            </a:r>
            <a:endParaRPr lang="en-GB" dirty="0"/>
          </a:p>
        </p:txBody>
      </p:sp>
      <p:sp>
        <p:nvSpPr>
          <p:cNvPr id="5" name="Footer Placeholder 4"/>
          <p:cNvSpPr>
            <a:spLocks noGrp="1"/>
          </p:cNvSpPr>
          <p:nvPr>
            <p:ph type="ftr" idx="11"/>
          </p:nvPr>
        </p:nvSpPr>
        <p:spPr/>
        <p:txBody>
          <a:bodyPr/>
          <a:lstStyle/>
          <a:p>
            <a:r>
              <a:rPr lang="en-GB" smtClean="0"/>
              <a:t>Jon Rosdahl, (Qualcomm)</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12</a:t>
            </a:fld>
            <a:endParaRPr lang="en-GB" dirty="0"/>
          </a:p>
        </p:txBody>
      </p:sp>
    </p:spTree>
    <p:extLst>
      <p:ext uri="{BB962C8B-B14F-4D97-AF65-F5344CB8AC3E}">
        <p14:creationId xmlns:p14="http://schemas.microsoft.com/office/powerpoint/2010/main" val="26271921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802.15.12 - Amendment: Upper Layer Interface (ULI), </a:t>
            </a:r>
            <a:r>
              <a:rPr lang="en-US" dirty="0">
                <a:hlinkClick r:id="rId2"/>
              </a:rPr>
              <a:t>PAR</a:t>
            </a:r>
            <a:r>
              <a:rPr lang="en-US" dirty="0"/>
              <a:t> and </a:t>
            </a:r>
            <a:r>
              <a:rPr lang="en-US" dirty="0">
                <a:hlinkClick r:id="rId3"/>
              </a:rPr>
              <a:t>CSD</a:t>
            </a:r>
            <a:endParaRPr lang="en-US" dirty="0"/>
          </a:p>
        </p:txBody>
      </p:sp>
      <p:sp>
        <p:nvSpPr>
          <p:cNvPr id="3" name="Content Placeholder 2"/>
          <p:cNvSpPr>
            <a:spLocks noGrp="1"/>
          </p:cNvSpPr>
          <p:nvPr>
            <p:ph idx="1"/>
          </p:nvPr>
        </p:nvSpPr>
        <p:spPr>
          <a:xfrm>
            <a:off x="685800" y="1981200"/>
            <a:ext cx="7770813" cy="4494213"/>
          </a:xfrm>
        </p:spPr>
        <p:txBody>
          <a:bodyPr/>
          <a:lstStyle/>
          <a:p>
            <a:r>
              <a:rPr lang="en-US" sz="2000" dirty="0" smtClean="0"/>
              <a:t>8.1 This section is for explanatory text, not expanded text from the PAR sections.  Suggest that 8.1 be deleted, and that the titles of the cited standards be listed: i.e. “</a:t>
            </a:r>
            <a:r>
              <a:rPr lang="en-US" sz="2000" dirty="0"/>
              <a:t>IEEE </a:t>
            </a:r>
            <a:r>
              <a:rPr lang="en-US" sz="2000" dirty="0" smtClean="0"/>
              <a:t>802.15.4”</a:t>
            </a:r>
          </a:p>
          <a:p>
            <a:pPr lvl="1"/>
            <a:r>
              <a:rPr lang="en-US" dirty="0" smtClean="0"/>
              <a:t>Note: From </a:t>
            </a:r>
            <a:r>
              <a:rPr lang="en-US" dirty="0" err="1"/>
              <a:t>NesCom</a:t>
            </a:r>
            <a:r>
              <a:rPr lang="en-US" dirty="0"/>
              <a:t> Conventions #5. “…For references to other standards within the Scope and Purpose fields, the number, title, date (if appropriate), and source of the referenced standards shall be listed in the Additional Explanatory Notes field. “</a:t>
            </a:r>
            <a:br>
              <a:rPr lang="en-US" dirty="0"/>
            </a:br>
            <a:endParaRPr lang="en-US" dirty="0"/>
          </a:p>
          <a:p>
            <a:pPr lvl="1"/>
            <a:r>
              <a:rPr lang="en-US" dirty="0"/>
              <a:t>Add full titles for</a:t>
            </a:r>
            <a:r>
              <a:rPr lang="en-US" dirty="0" smtClean="0"/>
              <a:t> </a:t>
            </a:r>
            <a:r>
              <a:rPr lang="en-US" dirty="0"/>
              <a:t>IEEE </a:t>
            </a:r>
            <a:r>
              <a:rPr lang="en-US" dirty="0" smtClean="0"/>
              <a:t>802.15.4</a:t>
            </a:r>
          </a:p>
          <a:p>
            <a:pPr lvl="1"/>
            <a:endParaRPr lang="en-US" dirty="0"/>
          </a:p>
          <a:p>
            <a:r>
              <a:rPr lang="en-US" sz="2000" dirty="0"/>
              <a:t>5.2 Scope: “KMP” should be “KMPs” </a:t>
            </a:r>
            <a:endParaRPr lang="en-US" sz="2000" dirty="0" smtClean="0"/>
          </a:p>
          <a:p>
            <a:endParaRPr lang="en-US" sz="2000" dirty="0" smtClean="0"/>
          </a:p>
          <a:p>
            <a:r>
              <a:rPr lang="en-US" dirty="0" smtClean="0"/>
              <a:t>CSD: No comments or concerns.</a:t>
            </a:r>
            <a:endParaRPr lang="en-US" dirty="0"/>
          </a:p>
        </p:txBody>
      </p:sp>
      <p:sp>
        <p:nvSpPr>
          <p:cNvPr id="4" name="Date Placeholder 3"/>
          <p:cNvSpPr>
            <a:spLocks noGrp="1"/>
          </p:cNvSpPr>
          <p:nvPr>
            <p:ph type="dt" idx="10"/>
          </p:nvPr>
        </p:nvSpPr>
        <p:spPr/>
        <p:txBody>
          <a:bodyPr/>
          <a:lstStyle/>
          <a:p>
            <a:r>
              <a:rPr lang="en-US" smtClean="0"/>
              <a:t>March 2016</a:t>
            </a:r>
            <a:endParaRPr lang="en-GB" dirty="0"/>
          </a:p>
        </p:txBody>
      </p:sp>
      <p:sp>
        <p:nvSpPr>
          <p:cNvPr id="5" name="Footer Placeholder 4"/>
          <p:cNvSpPr>
            <a:spLocks noGrp="1"/>
          </p:cNvSpPr>
          <p:nvPr>
            <p:ph type="ftr" idx="11"/>
          </p:nvPr>
        </p:nvSpPr>
        <p:spPr/>
        <p:txBody>
          <a:bodyPr/>
          <a:lstStyle/>
          <a:p>
            <a:r>
              <a:rPr lang="en-GB" smtClean="0"/>
              <a:t>Jon Rosdahl, (Qualcomm)</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13</a:t>
            </a:fld>
            <a:endParaRPr lang="en-GB" dirty="0"/>
          </a:p>
        </p:txBody>
      </p:sp>
    </p:spTree>
    <p:extLst>
      <p:ext uri="{BB962C8B-B14F-4D97-AF65-F5344CB8AC3E}">
        <p14:creationId xmlns:p14="http://schemas.microsoft.com/office/powerpoint/2010/main" val="7446067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t>802.15.4v - Amendment: Usage of Regional Sub-GHz bands, </a:t>
            </a:r>
            <a:r>
              <a:rPr lang="en-US" sz="2800" dirty="0">
                <a:hlinkClick r:id="rId2"/>
              </a:rPr>
              <a:t>PAR</a:t>
            </a:r>
            <a:r>
              <a:rPr lang="en-US" sz="2800" dirty="0"/>
              <a:t> and </a:t>
            </a:r>
            <a:r>
              <a:rPr lang="en-US" sz="2800" dirty="0" smtClean="0">
                <a:hlinkClick r:id="rId3"/>
              </a:rPr>
              <a:t>CSD</a:t>
            </a:r>
            <a:endParaRPr lang="en-US" sz="2800" dirty="0"/>
          </a:p>
        </p:txBody>
      </p:sp>
      <p:sp>
        <p:nvSpPr>
          <p:cNvPr id="3" name="Content Placeholder 2"/>
          <p:cNvSpPr>
            <a:spLocks noGrp="1"/>
          </p:cNvSpPr>
          <p:nvPr>
            <p:ph idx="1"/>
          </p:nvPr>
        </p:nvSpPr>
        <p:spPr/>
        <p:txBody>
          <a:bodyPr/>
          <a:lstStyle/>
          <a:p>
            <a:r>
              <a:rPr lang="en-US" dirty="0" smtClean="0"/>
              <a:t>2.1 Title: delete “</a:t>
            </a:r>
            <a:r>
              <a:rPr lang="en-US" b="0" dirty="0"/>
              <a:t>Approved </a:t>
            </a:r>
            <a:r>
              <a:rPr lang="en-US" b="0" dirty="0" smtClean="0"/>
              <a:t>Draft”</a:t>
            </a:r>
          </a:p>
          <a:p>
            <a:r>
              <a:rPr lang="en-US" b="0" dirty="0" smtClean="0"/>
              <a:t>Suggested title replacement: “Standard </a:t>
            </a:r>
            <a:r>
              <a:rPr lang="en-US" b="0" dirty="0"/>
              <a:t>for Low-Rate Wireless Personal Area Networks (</a:t>
            </a:r>
            <a:r>
              <a:rPr lang="en-US" b="0" dirty="0" smtClean="0"/>
              <a:t>WPANs) Amendment: Enabling/updating </a:t>
            </a:r>
            <a:r>
              <a:rPr lang="en-US" b="0" dirty="0"/>
              <a:t>the use of Regional Sub-GHz </a:t>
            </a:r>
            <a:r>
              <a:rPr lang="en-US" b="0" dirty="0" smtClean="0"/>
              <a:t>bands”</a:t>
            </a:r>
          </a:p>
          <a:p>
            <a:r>
              <a:rPr lang="en-US" b="0" dirty="0" smtClean="0"/>
              <a:t>5.2.b Scope of the project: delete “PHY clauses</a:t>
            </a:r>
            <a:r>
              <a:rPr lang="en-US" b="0" dirty="0" smtClean="0"/>
              <a:t>”</a:t>
            </a:r>
          </a:p>
          <a:p>
            <a:endParaRPr lang="en-US" b="0" dirty="0"/>
          </a:p>
          <a:p>
            <a:r>
              <a:rPr lang="en-US" dirty="0" smtClean="0"/>
              <a:t>CSD – No comments or concerns</a:t>
            </a:r>
          </a:p>
          <a:p>
            <a:endParaRPr lang="en-US" b="0" dirty="0"/>
          </a:p>
          <a:p>
            <a:endParaRPr lang="en-US" dirty="0"/>
          </a:p>
        </p:txBody>
      </p:sp>
      <p:sp>
        <p:nvSpPr>
          <p:cNvPr id="4" name="Date Placeholder 3"/>
          <p:cNvSpPr>
            <a:spLocks noGrp="1"/>
          </p:cNvSpPr>
          <p:nvPr>
            <p:ph type="dt" idx="10"/>
          </p:nvPr>
        </p:nvSpPr>
        <p:spPr/>
        <p:txBody>
          <a:bodyPr/>
          <a:lstStyle/>
          <a:p>
            <a:r>
              <a:rPr lang="en-US" smtClean="0"/>
              <a:t>March 2016</a:t>
            </a:r>
            <a:endParaRPr lang="en-GB" dirty="0"/>
          </a:p>
        </p:txBody>
      </p:sp>
      <p:sp>
        <p:nvSpPr>
          <p:cNvPr id="5" name="Footer Placeholder 4"/>
          <p:cNvSpPr>
            <a:spLocks noGrp="1"/>
          </p:cNvSpPr>
          <p:nvPr>
            <p:ph type="ftr" idx="11"/>
          </p:nvPr>
        </p:nvSpPr>
        <p:spPr/>
        <p:txBody>
          <a:bodyPr/>
          <a:lstStyle/>
          <a:p>
            <a:r>
              <a:rPr lang="en-GB" smtClean="0"/>
              <a:t>Jon Rosdahl, (Qualcomm)</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14</a:t>
            </a:fld>
            <a:endParaRPr lang="en-GB" dirty="0"/>
          </a:p>
        </p:txBody>
      </p:sp>
    </p:spTree>
    <p:extLst>
      <p:ext uri="{BB962C8B-B14F-4D97-AF65-F5344CB8AC3E}">
        <p14:creationId xmlns:p14="http://schemas.microsoft.com/office/powerpoint/2010/main" val="406985091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t>802.16s - Amendment: Air Interface for Broadband Wireless Access Systems </a:t>
            </a:r>
            <a:r>
              <a:rPr lang="en-US" sz="1800" dirty="0">
                <a:latin typeface="Times New Roman" panose="02020603050405020304" pitchFamily="18" charset="0"/>
                <a:ea typeface="Times New Roman" panose="02020603050405020304" pitchFamily="18" charset="0"/>
              </a:rPr>
              <a:t>, </a:t>
            </a:r>
            <a:r>
              <a:rPr lang="en-US" sz="1800" dirty="0">
                <a:latin typeface="Times New Roman" panose="02020603050405020304" pitchFamily="18" charset="0"/>
                <a:ea typeface="Times New Roman" panose="02020603050405020304" pitchFamily="18" charset="0"/>
                <a:hlinkClick r:id="rId2"/>
              </a:rPr>
              <a:t>PAR</a:t>
            </a:r>
            <a:r>
              <a:rPr lang="en-US" sz="1800" dirty="0">
                <a:latin typeface="Times New Roman" panose="02020603050405020304" pitchFamily="18" charset="0"/>
                <a:ea typeface="Times New Roman" panose="02020603050405020304" pitchFamily="18" charset="0"/>
              </a:rPr>
              <a:t> and </a:t>
            </a:r>
            <a:r>
              <a:rPr lang="en-US" sz="1800" dirty="0">
                <a:latin typeface="Times New Roman" panose="02020603050405020304" pitchFamily="18" charset="0"/>
                <a:ea typeface="Times New Roman" panose="02020603050405020304" pitchFamily="18" charset="0"/>
                <a:hlinkClick r:id="rId3"/>
              </a:rPr>
              <a:t>CSD</a:t>
            </a:r>
            <a:r>
              <a:rPr lang="en-US" sz="1800" dirty="0" smtClean="0">
                <a:latin typeface="Times New Roman" panose="02020603050405020304" pitchFamily="18" charset="0"/>
                <a:ea typeface="Times New Roman" panose="02020603050405020304" pitchFamily="18" charset="0"/>
              </a:rPr>
              <a:t>.</a:t>
            </a:r>
            <a:endParaRPr lang="en-US" sz="2800" dirty="0"/>
          </a:p>
        </p:txBody>
      </p:sp>
      <p:sp>
        <p:nvSpPr>
          <p:cNvPr id="3" name="Content Placeholder 2"/>
          <p:cNvSpPr>
            <a:spLocks noGrp="1"/>
          </p:cNvSpPr>
          <p:nvPr>
            <p:ph idx="1"/>
          </p:nvPr>
        </p:nvSpPr>
        <p:spPr>
          <a:xfrm>
            <a:off x="685800" y="1830388"/>
            <a:ext cx="7770813" cy="4550940"/>
          </a:xfrm>
        </p:spPr>
        <p:txBody>
          <a:bodyPr/>
          <a:lstStyle/>
          <a:p>
            <a:r>
              <a:rPr lang="en-US" dirty="0" smtClean="0"/>
              <a:t>2.1 Title: Replace “ for” with “:”</a:t>
            </a:r>
          </a:p>
          <a:p>
            <a:r>
              <a:rPr lang="en-US" dirty="0" smtClean="0"/>
              <a:t>Suggested Title: “</a:t>
            </a:r>
            <a:r>
              <a:rPr lang="en-US" dirty="0"/>
              <a:t>Standard for Air Interface for Broadband Wireless Access Systems – </a:t>
            </a:r>
            <a:r>
              <a:rPr lang="en-US" dirty="0" smtClean="0"/>
              <a:t>Amendment: </a:t>
            </a:r>
            <a:r>
              <a:rPr lang="en-US" dirty="0"/>
              <a:t>Fixed and Mobile Wireless Access in Channel Bandwidth up to 1.25 </a:t>
            </a:r>
            <a:r>
              <a:rPr lang="en-US" dirty="0" smtClean="0"/>
              <a:t>MHz”</a:t>
            </a:r>
          </a:p>
          <a:p>
            <a:r>
              <a:rPr lang="en-US" dirty="0" smtClean="0"/>
              <a:t>4.2/4.3: The Date for 4.2 seems aggressive, and the minimum time between these two dates should be at least 6 months.</a:t>
            </a:r>
            <a:endParaRPr lang="en-US" dirty="0"/>
          </a:p>
          <a:p>
            <a:r>
              <a:rPr lang="en-US" dirty="0" smtClean="0"/>
              <a:t>3.3 indicates Joint Sponsorship – 7.2 says that no joint development will be done.  Then why the Joint Sponsorship?</a:t>
            </a:r>
            <a:endParaRPr lang="en-US" dirty="0"/>
          </a:p>
        </p:txBody>
      </p:sp>
      <p:sp>
        <p:nvSpPr>
          <p:cNvPr id="4" name="Date Placeholder 3"/>
          <p:cNvSpPr>
            <a:spLocks noGrp="1"/>
          </p:cNvSpPr>
          <p:nvPr>
            <p:ph type="dt" idx="10"/>
          </p:nvPr>
        </p:nvSpPr>
        <p:spPr/>
        <p:txBody>
          <a:bodyPr/>
          <a:lstStyle/>
          <a:p>
            <a:r>
              <a:rPr lang="en-US" smtClean="0"/>
              <a:t>March 2016</a:t>
            </a:r>
            <a:endParaRPr lang="en-GB" dirty="0"/>
          </a:p>
        </p:txBody>
      </p:sp>
      <p:sp>
        <p:nvSpPr>
          <p:cNvPr id="5" name="Footer Placeholder 4"/>
          <p:cNvSpPr>
            <a:spLocks noGrp="1"/>
          </p:cNvSpPr>
          <p:nvPr>
            <p:ph type="ftr" idx="11"/>
          </p:nvPr>
        </p:nvSpPr>
        <p:spPr/>
        <p:txBody>
          <a:bodyPr/>
          <a:lstStyle/>
          <a:p>
            <a:r>
              <a:rPr lang="en-GB" smtClean="0"/>
              <a:t>Jon Rosdahl, (Qualcomm)</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15</a:t>
            </a:fld>
            <a:endParaRPr lang="en-GB" dirty="0"/>
          </a:p>
        </p:txBody>
      </p:sp>
    </p:spTree>
    <p:extLst>
      <p:ext uri="{BB962C8B-B14F-4D97-AF65-F5344CB8AC3E}">
        <p14:creationId xmlns:p14="http://schemas.microsoft.com/office/powerpoint/2010/main" val="366450840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t>802.16s - Amendment: Air Interface for Broadband Wireless Access Systems </a:t>
            </a:r>
            <a:r>
              <a:rPr lang="en-US" sz="1800" dirty="0">
                <a:latin typeface="Times New Roman" panose="02020603050405020304" pitchFamily="18" charset="0"/>
                <a:ea typeface="Times New Roman" panose="02020603050405020304" pitchFamily="18" charset="0"/>
              </a:rPr>
              <a:t>, </a:t>
            </a:r>
            <a:r>
              <a:rPr lang="en-US" sz="1800" dirty="0">
                <a:latin typeface="Times New Roman" panose="02020603050405020304" pitchFamily="18" charset="0"/>
                <a:ea typeface="Times New Roman" panose="02020603050405020304" pitchFamily="18" charset="0"/>
                <a:hlinkClick r:id="rId3"/>
              </a:rPr>
              <a:t>PAR</a:t>
            </a:r>
            <a:r>
              <a:rPr lang="en-US" sz="1800" dirty="0">
                <a:latin typeface="Times New Roman" panose="02020603050405020304" pitchFamily="18" charset="0"/>
                <a:ea typeface="Times New Roman" panose="02020603050405020304" pitchFamily="18" charset="0"/>
              </a:rPr>
              <a:t> and </a:t>
            </a:r>
            <a:r>
              <a:rPr lang="en-US" sz="1800" dirty="0">
                <a:latin typeface="Times New Roman" panose="02020603050405020304" pitchFamily="18" charset="0"/>
                <a:ea typeface="Times New Roman" panose="02020603050405020304" pitchFamily="18" charset="0"/>
                <a:hlinkClick r:id="rId4"/>
              </a:rPr>
              <a:t>CSD</a:t>
            </a:r>
            <a:r>
              <a:rPr lang="en-US" sz="1800" dirty="0">
                <a:latin typeface="Times New Roman" panose="02020603050405020304" pitchFamily="18" charset="0"/>
                <a:ea typeface="Times New Roman" panose="02020603050405020304" pitchFamily="18" charset="0"/>
              </a:rPr>
              <a:t>.</a:t>
            </a:r>
            <a:endParaRPr lang="en-US" sz="2800" dirty="0"/>
          </a:p>
        </p:txBody>
      </p:sp>
      <p:sp>
        <p:nvSpPr>
          <p:cNvPr id="3" name="Content Placeholder 2"/>
          <p:cNvSpPr>
            <a:spLocks noGrp="1"/>
          </p:cNvSpPr>
          <p:nvPr>
            <p:ph idx="1"/>
          </p:nvPr>
        </p:nvSpPr>
        <p:spPr/>
        <p:txBody>
          <a:bodyPr/>
          <a:lstStyle/>
          <a:p>
            <a:r>
              <a:rPr lang="en-US" dirty="0" smtClean="0"/>
              <a:t>5.3 – 802.16-2016 does not exist.  Is this trying to suggest a new revision project?</a:t>
            </a:r>
          </a:p>
          <a:p>
            <a:endParaRPr lang="en-US" dirty="0"/>
          </a:p>
          <a:p>
            <a:r>
              <a:rPr lang="en-US" dirty="0" smtClean="0"/>
              <a:t>CSD – No comment</a:t>
            </a:r>
          </a:p>
          <a:p>
            <a:endParaRPr lang="en-US" dirty="0"/>
          </a:p>
        </p:txBody>
      </p:sp>
      <p:sp>
        <p:nvSpPr>
          <p:cNvPr id="4" name="Date Placeholder 3"/>
          <p:cNvSpPr>
            <a:spLocks noGrp="1"/>
          </p:cNvSpPr>
          <p:nvPr>
            <p:ph type="dt" idx="10"/>
          </p:nvPr>
        </p:nvSpPr>
        <p:spPr/>
        <p:txBody>
          <a:bodyPr/>
          <a:lstStyle/>
          <a:p>
            <a:r>
              <a:rPr lang="en-US" smtClean="0"/>
              <a:t>March 2016</a:t>
            </a:r>
            <a:endParaRPr lang="en-GB" dirty="0"/>
          </a:p>
        </p:txBody>
      </p:sp>
      <p:sp>
        <p:nvSpPr>
          <p:cNvPr id="5" name="Footer Placeholder 4"/>
          <p:cNvSpPr>
            <a:spLocks noGrp="1"/>
          </p:cNvSpPr>
          <p:nvPr>
            <p:ph type="ftr" idx="11"/>
          </p:nvPr>
        </p:nvSpPr>
        <p:spPr/>
        <p:txBody>
          <a:bodyPr/>
          <a:lstStyle/>
          <a:p>
            <a:r>
              <a:rPr lang="en-GB" smtClean="0"/>
              <a:t>Jon Rosdahl, (Qualcomm)</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16</a:t>
            </a:fld>
            <a:endParaRPr lang="en-GB" dirty="0"/>
          </a:p>
        </p:txBody>
      </p:sp>
    </p:spTree>
    <p:extLst>
      <p:ext uri="{BB962C8B-B14F-4D97-AF65-F5344CB8AC3E}">
        <p14:creationId xmlns:p14="http://schemas.microsoft.com/office/powerpoint/2010/main" val="114075821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cap="none" dirty="0" smtClean="0"/>
              <a:t>Responses From 802 WGs</a:t>
            </a:r>
            <a:endParaRPr lang="en-US" cap="none" dirty="0"/>
          </a:p>
        </p:txBody>
      </p:sp>
      <p:sp>
        <p:nvSpPr>
          <p:cNvPr id="3" name="Text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r>
              <a:rPr lang="en-US" smtClean="0"/>
              <a:t>March 2016</a:t>
            </a:r>
            <a:endParaRPr lang="en-GB"/>
          </a:p>
        </p:txBody>
      </p:sp>
      <p:sp>
        <p:nvSpPr>
          <p:cNvPr id="5" name="Footer Placeholder 4"/>
          <p:cNvSpPr>
            <a:spLocks noGrp="1"/>
          </p:cNvSpPr>
          <p:nvPr>
            <p:ph type="ftr" idx="11"/>
          </p:nvPr>
        </p:nvSpPr>
        <p:spPr/>
        <p:txBody>
          <a:bodyPr/>
          <a:lstStyle/>
          <a:p>
            <a:r>
              <a:rPr lang="en-GB" smtClean="0"/>
              <a:t>Jon Rosdahl, (Qualcomm)</a:t>
            </a:r>
            <a:endParaRPr lang="en-GB"/>
          </a:p>
        </p:txBody>
      </p:sp>
      <p:sp>
        <p:nvSpPr>
          <p:cNvPr id="6" name="Slide Number Placeholder 5"/>
          <p:cNvSpPr>
            <a:spLocks noGrp="1"/>
          </p:cNvSpPr>
          <p:nvPr>
            <p:ph type="sldNum" idx="12"/>
          </p:nvPr>
        </p:nvSpPr>
        <p:spPr/>
        <p:txBody>
          <a:bodyPr/>
          <a:lstStyle/>
          <a:p>
            <a:r>
              <a:rPr lang="en-GB" smtClean="0"/>
              <a:t>Slide </a:t>
            </a:r>
            <a:fld id="{3ABCC52B-A3F7-440B-BBF2-55191E6E7773}" type="slidenum">
              <a:rPr lang="en-GB" smtClean="0"/>
              <a:pPr/>
              <a:t>17</a:t>
            </a:fld>
            <a:endParaRPr lang="en-GB"/>
          </a:p>
        </p:txBody>
      </p:sp>
    </p:spTree>
    <p:extLst>
      <p:ext uri="{BB962C8B-B14F-4D97-AF65-F5344CB8AC3E}">
        <p14:creationId xmlns:p14="http://schemas.microsoft.com/office/powerpoint/2010/main" val="343348371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References</a:t>
            </a:r>
          </a:p>
        </p:txBody>
      </p:sp>
      <p:sp>
        <p:nvSpPr>
          <p:cNvPr id="11266" name="Rectangle 2"/>
          <p:cNvSpPr>
            <a:spLocks noGrp="1" noChangeArrowheads="1"/>
          </p:cNvSpPr>
          <p:nvPr>
            <p:ph idx="1"/>
          </p:nvPr>
        </p:nvSpPr>
        <p:spPr>
          <a:xfrm>
            <a:off x="685800" y="1628800"/>
            <a:ext cx="7772400" cy="4560863"/>
          </a:xfrm>
          <a:ln/>
        </p:spPr>
        <p:txBody>
          <a:bodyPr/>
          <a:lstStyle/>
          <a:p>
            <a:r>
              <a:rPr lang="en-US" dirty="0" smtClean="0"/>
              <a:t>IEEE 802 PARs Under consideration Webpage:</a:t>
            </a:r>
          </a:p>
          <a:p>
            <a:pPr lvl="1"/>
            <a:r>
              <a:rPr lang="en-US" dirty="0" smtClean="0"/>
              <a:t>	</a:t>
            </a:r>
            <a:r>
              <a:rPr lang="en-US" dirty="0" smtClean="0">
                <a:hlinkClick r:id="rId3"/>
              </a:rPr>
              <a:t>http</a:t>
            </a:r>
            <a:r>
              <a:rPr lang="en-US" dirty="0">
                <a:hlinkClick r:id="rId3"/>
              </a:rPr>
              <a:t>://</a:t>
            </a:r>
            <a:r>
              <a:rPr lang="en-US" dirty="0" smtClean="0">
                <a:hlinkClick r:id="rId3"/>
              </a:rPr>
              <a:t>grouper.ieee.org/groups/802/PARs.shtml</a:t>
            </a:r>
            <a:endParaRPr lang="en-US" dirty="0" smtClean="0"/>
          </a:p>
          <a:p>
            <a:pPr lvl="1"/>
            <a:endParaRPr lang="en-US" dirty="0"/>
          </a:p>
        </p:txBody>
      </p:sp>
      <p:sp>
        <p:nvSpPr>
          <p:cNvPr id="4" name="Date Placeholder 3"/>
          <p:cNvSpPr>
            <a:spLocks noGrp="1"/>
          </p:cNvSpPr>
          <p:nvPr>
            <p:ph type="dt" idx="10"/>
          </p:nvPr>
        </p:nvSpPr>
        <p:spPr>
          <a:xfrm>
            <a:off x="714348" y="357166"/>
            <a:ext cx="2374889" cy="273050"/>
          </a:xfrm>
        </p:spPr>
        <p:txBody>
          <a:bodyPr/>
          <a:lstStyle/>
          <a:p>
            <a:r>
              <a:rPr lang="en-US" smtClean="0"/>
              <a:t>March 2016</a:t>
            </a:r>
            <a:endParaRPr lang="en-GB"/>
          </a:p>
        </p:txBody>
      </p:sp>
      <p:sp>
        <p:nvSpPr>
          <p:cNvPr id="5" name="Footer Placeholder 4"/>
          <p:cNvSpPr>
            <a:spLocks noGrp="1"/>
          </p:cNvSpPr>
          <p:nvPr>
            <p:ph type="ftr" idx="11"/>
          </p:nvPr>
        </p:nvSpPr>
        <p:spPr>
          <a:xfrm>
            <a:off x="6215074" y="6475413"/>
            <a:ext cx="2327264" cy="180975"/>
          </a:xfrm>
        </p:spPr>
        <p:txBody>
          <a:bodyPr/>
          <a:lstStyle/>
          <a:p>
            <a:r>
              <a:rPr lang="en-GB" smtClean="0"/>
              <a:t>Jon Rosdahl, (Qualcomm)</a:t>
            </a:r>
            <a:endParaRPr lang="en-GB" dirty="0"/>
          </a:p>
        </p:txBody>
      </p:sp>
      <p:sp>
        <p:nvSpPr>
          <p:cNvPr id="6" name="Slide Number Placeholder 5"/>
          <p:cNvSpPr>
            <a:spLocks noGrp="1"/>
          </p:cNvSpPr>
          <p:nvPr>
            <p:ph type="sldNum" idx="12"/>
          </p:nvPr>
        </p:nvSpPr>
        <p:spPr/>
        <p:txBody>
          <a:bodyPr/>
          <a:lstStyle/>
          <a:p>
            <a:r>
              <a:rPr lang="en-GB"/>
              <a:t>Slide </a:t>
            </a:r>
            <a:fld id="{531D307C-65C7-4BB3-B44A-1501D36803F7}" type="slidenum">
              <a:rPr lang="en-GB"/>
              <a:pPr/>
              <a:t>18</a:t>
            </a:fld>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685800" y="685800"/>
            <a:ext cx="7772400" cy="510952"/>
          </a:xfrm>
          <a:ln/>
        </p:spPr>
        <p:txBody>
          <a:bodyPr>
            <a:normAutofit fontScale="90000"/>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smtClean="0"/>
              <a:t>Abstract-Snapshot</a:t>
            </a:r>
            <a:endParaRPr lang="en-GB" dirty="0"/>
          </a:p>
        </p:txBody>
      </p:sp>
      <p:sp>
        <p:nvSpPr>
          <p:cNvPr id="4098" name="Rectangle 2"/>
          <p:cNvSpPr>
            <a:spLocks noGrp="1" noChangeArrowheads="1"/>
          </p:cNvSpPr>
          <p:nvPr>
            <p:ph idx="1"/>
          </p:nvPr>
        </p:nvSpPr>
        <p:spPr>
          <a:xfrm>
            <a:off x="395536" y="1196752"/>
            <a:ext cx="8496944" cy="5328592"/>
          </a:xfrm>
          <a:ln/>
        </p:spPr>
        <p:txBody>
          <a:bodyPr>
            <a:normAutofit fontScale="85000" lnSpcReduction="10000"/>
          </a:bodyPr>
          <a:lstStyle/>
          <a:p>
            <a:r>
              <a:rPr lang="en-US" dirty="0"/>
              <a:t>Mar 13-18, 2016, Macao, China</a:t>
            </a:r>
          </a:p>
          <a:p>
            <a:pPr>
              <a:buFont typeface="Arial" panose="020B0604020202020204" pitchFamily="34" charset="0"/>
              <a:buChar char="•"/>
            </a:pPr>
            <a:r>
              <a:rPr lang="en-US" dirty="0"/>
              <a:t>802.1Qcr - Amendment: Asynchronous Traffic Shaping, </a:t>
            </a:r>
            <a:r>
              <a:rPr lang="en-US" dirty="0">
                <a:hlinkClick r:id="rId3"/>
              </a:rPr>
              <a:t>PAR</a:t>
            </a:r>
            <a:r>
              <a:rPr lang="en-US" dirty="0"/>
              <a:t> and </a:t>
            </a:r>
            <a:r>
              <a:rPr lang="en-US" dirty="0">
                <a:hlinkClick r:id="rId4"/>
              </a:rPr>
              <a:t>CSD</a:t>
            </a:r>
            <a:endParaRPr lang="en-US" dirty="0"/>
          </a:p>
          <a:p>
            <a:pPr>
              <a:buFont typeface="Arial" panose="020B0604020202020204" pitchFamily="34" charset="0"/>
              <a:buChar char="•"/>
            </a:pPr>
            <a:r>
              <a:rPr lang="en-US" dirty="0"/>
              <a:t>802.3bs - Amendment: 200 Gb/s Ethernet and 400 Gb/s Ethernet, </a:t>
            </a:r>
            <a:r>
              <a:rPr lang="en-US" dirty="0">
                <a:hlinkClick r:id="rId5"/>
              </a:rPr>
              <a:t>PAR Modification</a:t>
            </a:r>
            <a:r>
              <a:rPr lang="en-US" dirty="0"/>
              <a:t> and </a:t>
            </a:r>
            <a:r>
              <a:rPr lang="en-US" dirty="0">
                <a:hlinkClick r:id="rId6"/>
              </a:rPr>
              <a:t>CSD Modification</a:t>
            </a:r>
            <a:endParaRPr lang="en-US" dirty="0"/>
          </a:p>
          <a:p>
            <a:pPr>
              <a:buFont typeface="Arial" panose="020B0604020202020204" pitchFamily="34" charset="0"/>
              <a:buChar char="•"/>
            </a:pPr>
            <a:r>
              <a:rPr lang="en-US" dirty="0"/>
              <a:t>802.3bt - Amendment: DTE Power via MDI over 4-Pair, </a:t>
            </a:r>
            <a:r>
              <a:rPr lang="en-US" dirty="0">
                <a:hlinkClick r:id="rId7"/>
              </a:rPr>
              <a:t>PAR Modification</a:t>
            </a:r>
            <a:r>
              <a:rPr lang="en-US" dirty="0"/>
              <a:t> and </a:t>
            </a:r>
            <a:r>
              <a:rPr lang="en-US" dirty="0">
                <a:hlinkClick r:id="rId8"/>
              </a:rPr>
              <a:t>CSD</a:t>
            </a:r>
            <a:endParaRPr lang="en-US" dirty="0"/>
          </a:p>
          <a:p>
            <a:pPr>
              <a:buFont typeface="Arial" panose="020B0604020202020204" pitchFamily="34" charset="0"/>
              <a:buChar char="•"/>
            </a:pPr>
            <a:r>
              <a:rPr lang="en-US" dirty="0"/>
              <a:t>802.3cc - Amendment: 25 Gb/s over Single-Mode Fiber: </a:t>
            </a:r>
            <a:r>
              <a:rPr lang="en-US" dirty="0">
                <a:hlinkClick r:id="rId9"/>
              </a:rPr>
              <a:t>PAR</a:t>
            </a:r>
            <a:r>
              <a:rPr lang="en-US" dirty="0"/>
              <a:t> and </a:t>
            </a:r>
            <a:r>
              <a:rPr lang="en-US" dirty="0">
                <a:hlinkClick r:id="rId10"/>
              </a:rPr>
              <a:t>CSD</a:t>
            </a:r>
            <a:endParaRPr lang="en-US" dirty="0"/>
          </a:p>
          <a:p>
            <a:pPr>
              <a:buFont typeface="Arial" panose="020B0604020202020204" pitchFamily="34" charset="0"/>
              <a:buChar char="•"/>
            </a:pPr>
            <a:r>
              <a:rPr lang="en-US" dirty="0"/>
              <a:t>802.3cd - Amendment: 50 Gb/s Ethernet, 100 Gb/s Ethernet and 200 Gb/s Ethernet Physical Layers; </a:t>
            </a:r>
            <a:r>
              <a:rPr lang="en-US" dirty="0">
                <a:hlinkClick r:id="rId11"/>
              </a:rPr>
              <a:t>PAR</a:t>
            </a:r>
            <a:r>
              <a:rPr lang="en-US" dirty="0"/>
              <a:t> and </a:t>
            </a:r>
            <a:r>
              <a:rPr lang="en-US" dirty="0">
                <a:hlinkClick r:id="rId12"/>
              </a:rPr>
              <a:t>CSD</a:t>
            </a:r>
            <a:endParaRPr lang="en-US" dirty="0"/>
          </a:p>
          <a:p>
            <a:pPr>
              <a:buFont typeface="Arial" panose="020B0604020202020204" pitchFamily="34" charset="0"/>
              <a:buChar char="•"/>
            </a:pPr>
            <a:r>
              <a:rPr lang="en-US" dirty="0"/>
              <a:t>802.15.12 - Amendment: Upper Layer Interface (ULI), </a:t>
            </a:r>
            <a:r>
              <a:rPr lang="en-US" dirty="0">
                <a:hlinkClick r:id="rId13"/>
              </a:rPr>
              <a:t>PAR</a:t>
            </a:r>
            <a:r>
              <a:rPr lang="en-US" dirty="0"/>
              <a:t> and </a:t>
            </a:r>
            <a:r>
              <a:rPr lang="en-US" dirty="0">
                <a:hlinkClick r:id="rId14"/>
              </a:rPr>
              <a:t>CSD</a:t>
            </a:r>
            <a:endParaRPr lang="en-US" dirty="0"/>
          </a:p>
          <a:p>
            <a:pPr>
              <a:buFont typeface="Arial" panose="020B0604020202020204" pitchFamily="34" charset="0"/>
              <a:buChar char="•"/>
            </a:pPr>
            <a:r>
              <a:rPr lang="en-US" dirty="0"/>
              <a:t>802.15.4v - Amendment: Usage of Regional Sub-GHz bands, </a:t>
            </a:r>
            <a:r>
              <a:rPr lang="en-US" dirty="0">
                <a:hlinkClick r:id="rId15"/>
              </a:rPr>
              <a:t>PAR</a:t>
            </a:r>
            <a:r>
              <a:rPr lang="en-US" dirty="0"/>
              <a:t> and </a:t>
            </a:r>
            <a:r>
              <a:rPr lang="en-US" dirty="0">
                <a:hlinkClick r:id="rId16"/>
              </a:rPr>
              <a:t>CSD</a:t>
            </a:r>
            <a:endParaRPr lang="en-US" dirty="0"/>
          </a:p>
          <a:p>
            <a:pPr>
              <a:buFont typeface="Arial" panose="020B0604020202020204" pitchFamily="34" charset="0"/>
              <a:buChar char="•"/>
            </a:pPr>
            <a:r>
              <a:rPr lang="en-US" dirty="0"/>
              <a:t>802.16s - Amendment: Air Interface for Broadband Wireless Access Systems </a:t>
            </a:r>
            <a:r>
              <a:rPr lang="en-US" sz="1600" dirty="0">
                <a:latin typeface="Times New Roman" panose="02020603050405020304" pitchFamily="18" charset="0"/>
                <a:ea typeface="Times New Roman" panose="02020603050405020304" pitchFamily="18" charset="0"/>
              </a:rPr>
              <a:t>, </a:t>
            </a:r>
            <a:r>
              <a:rPr lang="en-US" sz="1600" dirty="0">
                <a:latin typeface="Times New Roman" panose="02020603050405020304" pitchFamily="18" charset="0"/>
                <a:ea typeface="Times New Roman" panose="02020603050405020304" pitchFamily="18" charset="0"/>
                <a:hlinkClick r:id="rId17"/>
              </a:rPr>
              <a:t>PAR</a:t>
            </a:r>
            <a:r>
              <a:rPr lang="en-US" sz="1600" dirty="0">
                <a:latin typeface="Times New Roman" panose="02020603050405020304" pitchFamily="18" charset="0"/>
                <a:ea typeface="Times New Roman" panose="02020603050405020304" pitchFamily="18" charset="0"/>
              </a:rPr>
              <a:t> and </a:t>
            </a:r>
            <a:r>
              <a:rPr lang="en-US" sz="1600" dirty="0">
                <a:latin typeface="Times New Roman" panose="02020603050405020304" pitchFamily="18" charset="0"/>
                <a:ea typeface="Times New Roman" panose="02020603050405020304" pitchFamily="18" charset="0"/>
                <a:hlinkClick r:id="rId18"/>
              </a:rPr>
              <a:t>CSD</a:t>
            </a:r>
            <a:r>
              <a:rPr lang="en-US" sz="1600" dirty="0">
                <a:latin typeface="Times New Roman" panose="02020603050405020304" pitchFamily="18" charset="0"/>
                <a:ea typeface="Times New Roman" panose="02020603050405020304" pitchFamily="18" charset="0"/>
              </a:rPr>
              <a:t>.</a:t>
            </a:r>
            <a:endParaRPr lang="en-US" dirty="0"/>
          </a:p>
          <a:p>
            <a:pPr marL="285750" indent="-285750">
              <a:buFont typeface="Arial" panose="020B0604020202020204" pitchFamily="34" charset="0"/>
              <a:buChar char="•"/>
            </a:pPr>
            <a:r>
              <a:rPr lang="en-US" altLang="en-US" sz="2400" dirty="0" smtClean="0"/>
              <a:t>Meeting times: Monday PM2, Tuesday AM2, Thursday AM</a:t>
            </a:r>
            <a:r>
              <a:rPr lang="en-US" altLang="en-US" sz="1800" dirty="0" smtClean="0"/>
              <a:t>2</a:t>
            </a:r>
          </a:p>
        </p:txBody>
      </p:sp>
      <p:sp>
        <p:nvSpPr>
          <p:cNvPr id="4" name="Date Placeholder 3"/>
          <p:cNvSpPr>
            <a:spLocks noGrp="1"/>
          </p:cNvSpPr>
          <p:nvPr>
            <p:ph type="dt" idx="10"/>
          </p:nvPr>
        </p:nvSpPr>
        <p:spPr>
          <a:xfrm>
            <a:off x="696912" y="333375"/>
            <a:ext cx="2589203" cy="273050"/>
          </a:xfrm>
        </p:spPr>
        <p:txBody>
          <a:bodyPr/>
          <a:lstStyle/>
          <a:p>
            <a:r>
              <a:rPr lang="en-US" smtClean="0"/>
              <a:t>March 2016</a:t>
            </a:r>
            <a:endParaRPr lang="en-GB" dirty="0"/>
          </a:p>
        </p:txBody>
      </p:sp>
      <p:sp>
        <p:nvSpPr>
          <p:cNvPr id="5" name="Footer Placeholder 4"/>
          <p:cNvSpPr>
            <a:spLocks noGrp="1"/>
          </p:cNvSpPr>
          <p:nvPr>
            <p:ph type="ftr" idx="11"/>
          </p:nvPr>
        </p:nvSpPr>
        <p:spPr>
          <a:xfrm>
            <a:off x="5500694" y="6475413"/>
            <a:ext cx="3041644" cy="180975"/>
          </a:xfrm>
        </p:spPr>
        <p:txBody>
          <a:bodyPr/>
          <a:lstStyle/>
          <a:p>
            <a:r>
              <a:rPr lang="en-GB" smtClean="0"/>
              <a:t>Jon Rosdahl, (Qualcomm)</a:t>
            </a:r>
            <a:endParaRPr lang="en-GB"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a:t>
            </a:fld>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620688"/>
            <a:ext cx="8229600" cy="792088"/>
          </a:xfrm>
        </p:spPr>
        <p:txBody>
          <a:bodyPr>
            <a:noAutofit/>
          </a:bodyPr>
          <a:lstStyle/>
          <a:p>
            <a:r>
              <a:rPr lang="en-US" altLang="en-US" sz="2800" dirty="0"/>
              <a:t>PAR </a:t>
            </a:r>
            <a:r>
              <a:rPr lang="en-US" altLang="en-US" sz="2800" dirty="0" smtClean="0"/>
              <a:t>Review SC </a:t>
            </a:r>
            <a:r>
              <a:rPr lang="en-US" altLang="en-US" sz="2800" dirty="0"/>
              <a:t>–  </a:t>
            </a:r>
            <a:r>
              <a:rPr lang="en-US" altLang="en-US" sz="2800" dirty="0" smtClean="0"/>
              <a:t>March 2016</a:t>
            </a:r>
            <a:br>
              <a:rPr lang="en-US" altLang="en-US" sz="2800" dirty="0" smtClean="0"/>
            </a:br>
            <a:r>
              <a:rPr lang="en-US" altLang="en-US" sz="2800" dirty="0" smtClean="0"/>
              <a:t>Chair</a:t>
            </a:r>
            <a:r>
              <a:rPr lang="en-US" altLang="en-US" sz="2800" dirty="0"/>
              <a:t>: Jon Rosdahl</a:t>
            </a:r>
            <a:endParaRPr lang="en-US" sz="2800" dirty="0"/>
          </a:p>
        </p:txBody>
      </p:sp>
      <p:sp>
        <p:nvSpPr>
          <p:cNvPr id="3" name="Content Placeholder 2"/>
          <p:cNvSpPr>
            <a:spLocks noGrp="1"/>
          </p:cNvSpPr>
          <p:nvPr>
            <p:ph idx="1"/>
          </p:nvPr>
        </p:nvSpPr>
        <p:spPr>
          <a:xfrm>
            <a:off x="683568" y="1844824"/>
            <a:ext cx="7704856" cy="4525963"/>
          </a:xfrm>
        </p:spPr>
        <p:txBody>
          <a:bodyPr>
            <a:normAutofit lnSpcReduction="10000"/>
          </a:bodyPr>
          <a:lstStyle/>
          <a:p>
            <a:pPr marL="0" indent="0"/>
            <a:r>
              <a:rPr lang="en-US" dirty="0" smtClean="0"/>
              <a:t>Monday Agenda:</a:t>
            </a:r>
          </a:p>
          <a:p>
            <a:pPr marL="857250" lvl="1" indent="-457200">
              <a:buFont typeface="+mj-lt"/>
              <a:buAutoNum type="arabicPeriod"/>
            </a:pPr>
            <a:r>
              <a:rPr lang="en-US" dirty="0" smtClean="0"/>
              <a:t>Welcome</a:t>
            </a:r>
          </a:p>
          <a:p>
            <a:pPr marL="857250" lvl="1" indent="-457200">
              <a:buFont typeface="+mj-lt"/>
              <a:buAutoNum type="arabicPeriod"/>
            </a:pPr>
            <a:r>
              <a:rPr lang="en-US" dirty="0" smtClean="0"/>
              <a:t>Determine order of review</a:t>
            </a:r>
          </a:p>
          <a:p>
            <a:pPr marL="857250" lvl="1" indent="-457200">
              <a:buFont typeface="+mj-lt"/>
              <a:buAutoNum type="arabicPeriod"/>
            </a:pPr>
            <a:r>
              <a:rPr lang="en-US" dirty="0" smtClean="0"/>
              <a:t>Review PARs/CSD posted for review this week.</a:t>
            </a:r>
          </a:p>
          <a:p>
            <a:pPr marL="857250" lvl="1" indent="-457200">
              <a:buFont typeface="+mj-lt"/>
              <a:buAutoNum type="arabicPeriod"/>
            </a:pPr>
            <a:r>
              <a:rPr lang="en-US" dirty="0" smtClean="0"/>
              <a:t>Recess</a:t>
            </a:r>
          </a:p>
          <a:p>
            <a:pPr marL="0" indent="0"/>
            <a:r>
              <a:rPr lang="en-US" dirty="0" smtClean="0"/>
              <a:t>Tuesday Agenda:</a:t>
            </a:r>
          </a:p>
          <a:p>
            <a:pPr marL="857250" lvl="1" indent="-457200">
              <a:buFont typeface="+mj-lt"/>
              <a:buAutoNum type="arabicPeriod"/>
            </a:pPr>
            <a:r>
              <a:rPr lang="en-US" dirty="0" smtClean="0"/>
              <a:t>Complete review of PARs/CSD and post comments to 802 WGs</a:t>
            </a:r>
          </a:p>
          <a:p>
            <a:pPr marL="857250" lvl="1" indent="-457200">
              <a:buFont typeface="+mj-lt"/>
              <a:buAutoNum type="arabicPeriod"/>
            </a:pPr>
            <a:r>
              <a:rPr lang="en-US" dirty="0" smtClean="0"/>
              <a:t>Recess</a:t>
            </a:r>
          </a:p>
          <a:p>
            <a:pPr marL="0" indent="0"/>
            <a:r>
              <a:rPr lang="en-US" dirty="0" smtClean="0"/>
              <a:t>Thursday Agenda:</a:t>
            </a:r>
          </a:p>
          <a:p>
            <a:pPr marL="857250" lvl="1" indent="-457200">
              <a:buFont typeface="+mj-lt"/>
              <a:buAutoNum type="arabicPeriod"/>
            </a:pPr>
            <a:r>
              <a:rPr lang="en-US" dirty="0" smtClean="0"/>
              <a:t>Review Response to Comments</a:t>
            </a:r>
          </a:p>
          <a:p>
            <a:pPr marL="857250" lvl="1" indent="-457200">
              <a:buFont typeface="+mj-lt"/>
              <a:buAutoNum type="arabicPeriod"/>
            </a:pPr>
            <a:r>
              <a:rPr lang="en-US" dirty="0" smtClean="0"/>
              <a:t>Prepare Report for 802.11 WG closing plenary</a:t>
            </a:r>
          </a:p>
          <a:p>
            <a:pPr marL="857250" lvl="1" indent="-457200">
              <a:buFont typeface="+mj-lt"/>
              <a:buAutoNum type="arabicPeriod"/>
            </a:pPr>
            <a:r>
              <a:rPr lang="en-US" dirty="0" smtClean="0"/>
              <a:t>Adjourn</a:t>
            </a:r>
            <a:endParaRPr lang="en-US" dirty="0"/>
          </a:p>
        </p:txBody>
      </p:sp>
      <p:sp>
        <p:nvSpPr>
          <p:cNvPr id="6" name="Date Placeholder 5"/>
          <p:cNvSpPr>
            <a:spLocks noGrp="1"/>
          </p:cNvSpPr>
          <p:nvPr>
            <p:ph type="dt" idx="10"/>
          </p:nvPr>
        </p:nvSpPr>
        <p:spPr/>
        <p:txBody>
          <a:bodyPr/>
          <a:lstStyle/>
          <a:p>
            <a:r>
              <a:rPr lang="en-US" smtClean="0"/>
              <a:t>March 2016</a:t>
            </a:r>
            <a:endParaRPr lang="en-GB" dirty="0"/>
          </a:p>
        </p:txBody>
      </p:sp>
      <p:sp>
        <p:nvSpPr>
          <p:cNvPr id="5" name="Footer Placeholder 4"/>
          <p:cNvSpPr>
            <a:spLocks noGrp="1"/>
          </p:cNvSpPr>
          <p:nvPr>
            <p:ph type="ftr" idx="11"/>
          </p:nvPr>
        </p:nvSpPr>
        <p:spPr/>
        <p:txBody>
          <a:bodyPr/>
          <a:lstStyle/>
          <a:p>
            <a:r>
              <a:rPr lang="en-GB" smtClean="0"/>
              <a:t>Jon Rosdahl, (Qualcomm)</a:t>
            </a:r>
            <a:endParaRPr lang="en-GB"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a:t>
            </a:fld>
            <a:endParaRPr lang="en-GB" dirty="0"/>
          </a:p>
        </p:txBody>
      </p:sp>
      <p:sp>
        <p:nvSpPr>
          <p:cNvPr id="7" name="TextBox 6"/>
          <p:cNvSpPr txBox="1"/>
          <p:nvPr/>
        </p:nvSpPr>
        <p:spPr>
          <a:xfrm>
            <a:off x="755576" y="1283159"/>
            <a:ext cx="2808312" cy="461665"/>
          </a:xfrm>
          <a:prstGeom prst="rect">
            <a:avLst/>
          </a:prstGeom>
          <a:noFill/>
        </p:spPr>
        <p:txBody>
          <a:bodyPr wrap="square" rtlCol="0">
            <a:spAutoFit/>
          </a:bodyPr>
          <a:lstStyle/>
          <a:p>
            <a:r>
              <a:rPr lang="en-US" dirty="0" smtClean="0">
                <a:solidFill>
                  <a:schemeClr val="tx1"/>
                </a:solidFill>
              </a:rPr>
              <a:t>Draft Agenda:</a:t>
            </a:r>
            <a:endParaRPr lang="en-US" dirty="0">
              <a:solidFill>
                <a:schemeClr val="tx1"/>
              </a:solidFill>
            </a:endParaRPr>
          </a:p>
        </p:txBody>
      </p:sp>
    </p:spTree>
    <p:extLst>
      <p:ext uri="{BB962C8B-B14F-4D97-AF65-F5344CB8AC3E}">
        <p14:creationId xmlns:p14="http://schemas.microsoft.com/office/powerpoint/2010/main" val="343963531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Par </a:t>
            </a:r>
            <a:r>
              <a:rPr lang="en-US" cap="none" dirty="0" smtClean="0"/>
              <a:t>Review Comments</a:t>
            </a:r>
            <a:endParaRPr lang="en-US" dirty="0"/>
          </a:p>
        </p:txBody>
      </p:sp>
      <p:sp>
        <p:nvSpPr>
          <p:cNvPr id="8" name="Text Placeholder 7"/>
          <p:cNvSpPr>
            <a:spLocks noGrp="1"/>
          </p:cNvSpPr>
          <p:nvPr>
            <p:ph type="body" idx="1"/>
          </p:nvPr>
        </p:nvSpPr>
        <p:spPr/>
        <p:txBody>
          <a:bodyPr/>
          <a:lstStyle/>
          <a:p>
            <a:endParaRPr lang="en-US" dirty="0"/>
          </a:p>
        </p:txBody>
      </p:sp>
      <p:sp>
        <p:nvSpPr>
          <p:cNvPr id="4" name="Date Placeholder 3"/>
          <p:cNvSpPr>
            <a:spLocks noGrp="1"/>
          </p:cNvSpPr>
          <p:nvPr>
            <p:ph type="dt" idx="10"/>
          </p:nvPr>
        </p:nvSpPr>
        <p:spPr/>
        <p:txBody>
          <a:bodyPr/>
          <a:lstStyle/>
          <a:p>
            <a:r>
              <a:rPr lang="en-US" smtClean="0"/>
              <a:t>March 2016</a:t>
            </a:r>
            <a:endParaRPr lang="en-GB" dirty="0"/>
          </a:p>
        </p:txBody>
      </p:sp>
      <p:sp>
        <p:nvSpPr>
          <p:cNvPr id="5" name="Footer Placeholder 4"/>
          <p:cNvSpPr>
            <a:spLocks noGrp="1"/>
          </p:cNvSpPr>
          <p:nvPr>
            <p:ph type="ftr" idx="11"/>
          </p:nvPr>
        </p:nvSpPr>
        <p:spPr/>
        <p:txBody>
          <a:bodyPr/>
          <a:lstStyle/>
          <a:p>
            <a:r>
              <a:rPr lang="en-GB" smtClean="0"/>
              <a:t>Jon Rosdahl, (Qualcomm)</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4</a:t>
            </a:fld>
            <a:endParaRPr lang="en-GB" dirty="0"/>
          </a:p>
        </p:txBody>
      </p:sp>
    </p:spTree>
    <p:extLst>
      <p:ext uri="{BB962C8B-B14F-4D97-AF65-F5344CB8AC3E}">
        <p14:creationId xmlns:p14="http://schemas.microsoft.com/office/powerpoint/2010/main" val="217029771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802.1Qcr - Amendment: Asynchronous Traffic Shaping, </a:t>
            </a:r>
            <a:r>
              <a:rPr lang="en-US" dirty="0">
                <a:hlinkClick r:id="rId2"/>
              </a:rPr>
              <a:t>PAR</a:t>
            </a:r>
            <a:r>
              <a:rPr lang="en-US" dirty="0"/>
              <a:t> and </a:t>
            </a:r>
            <a:r>
              <a:rPr lang="en-US" dirty="0" smtClean="0">
                <a:hlinkClick r:id="rId3"/>
              </a:rPr>
              <a:t>CSD</a:t>
            </a:r>
            <a:endParaRPr lang="en-US" dirty="0"/>
          </a:p>
        </p:txBody>
      </p:sp>
      <p:sp>
        <p:nvSpPr>
          <p:cNvPr id="3" name="Content Placeholder 2"/>
          <p:cNvSpPr>
            <a:spLocks noGrp="1"/>
          </p:cNvSpPr>
          <p:nvPr>
            <p:ph idx="1"/>
          </p:nvPr>
        </p:nvSpPr>
        <p:spPr/>
        <p:txBody>
          <a:bodyPr/>
          <a:lstStyle/>
          <a:p>
            <a:r>
              <a:rPr lang="en-US" dirty="0" smtClean="0"/>
              <a:t>8.1 requires “</a:t>
            </a:r>
            <a:r>
              <a:rPr lang="en-US" dirty="0"/>
              <a:t>(Item Number and Explanation</a:t>
            </a:r>
            <a:r>
              <a:rPr lang="en-US" dirty="0" smtClean="0"/>
              <a:t>)”</a:t>
            </a:r>
          </a:p>
          <a:p>
            <a:r>
              <a:rPr lang="en-US" dirty="0" smtClean="0"/>
              <a:t>Either add the PAR “Item Number” that is missing</a:t>
            </a:r>
          </a:p>
          <a:p>
            <a:r>
              <a:rPr lang="en-US" dirty="0" smtClean="0"/>
              <a:t>or delete the sentence” </a:t>
            </a:r>
            <a:r>
              <a:rPr lang="en-US" b="0" dirty="0"/>
              <a:t>The core operation of the intended mechanism on the data plane </a:t>
            </a:r>
            <a:r>
              <a:rPr lang="en-US" b="0" dirty="0" smtClean="0"/>
              <a:t>is described </a:t>
            </a:r>
            <a:r>
              <a:rPr lang="en-US" b="0" dirty="0"/>
              <a:t>in http://www.ieee802.org /1/files/public/docs2015/new-tsn-specht-ubs-queues-0521-v0.pdf</a:t>
            </a:r>
            <a:r>
              <a:rPr lang="en-US" b="0" dirty="0" smtClean="0"/>
              <a:t>.”</a:t>
            </a:r>
          </a:p>
          <a:p>
            <a:r>
              <a:rPr lang="en-US" dirty="0" smtClean="0"/>
              <a:t>2.1 Title does not seem correct for an Amendment.</a:t>
            </a:r>
          </a:p>
          <a:p>
            <a:r>
              <a:rPr lang="en-US" dirty="0" smtClean="0"/>
              <a:t>Expected to see “</a:t>
            </a:r>
            <a:r>
              <a:rPr lang="en-US" dirty="0"/>
              <a:t>Amendment</a:t>
            </a:r>
            <a:r>
              <a:rPr lang="en-US" dirty="0" smtClean="0"/>
              <a:t>:” after the base standard title followed by the amendment title.</a:t>
            </a:r>
            <a:endParaRPr lang="en-US" dirty="0"/>
          </a:p>
        </p:txBody>
      </p:sp>
      <p:sp>
        <p:nvSpPr>
          <p:cNvPr id="4" name="Date Placeholder 3"/>
          <p:cNvSpPr>
            <a:spLocks noGrp="1"/>
          </p:cNvSpPr>
          <p:nvPr>
            <p:ph type="dt" idx="10"/>
          </p:nvPr>
        </p:nvSpPr>
        <p:spPr/>
        <p:txBody>
          <a:bodyPr/>
          <a:lstStyle/>
          <a:p>
            <a:r>
              <a:rPr lang="en-US" smtClean="0"/>
              <a:t>March 2016</a:t>
            </a:r>
            <a:endParaRPr lang="en-GB" dirty="0"/>
          </a:p>
        </p:txBody>
      </p:sp>
      <p:sp>
        <p:nvSpPr>
          <p:cNvPr id="5" name="Footer Placeholder 4"/>
          <p:cNvSpPr>
            <a:spLocks noGrp="1"/>
          </p:cNvSpPr>
          <p:nvPr>
            <p:ph type="ftr" idx="11"/>
          </p:nvPr>
        </p:nvSpPr>
        <p:spPr/>
        <p:txBody>
          <a:bodyPr/>
          <a:lstStyle/>
          <a:p>
            <a:r>
              <a:rPr lang="en-GB" smtClean="0"/>
              <a:t>Jon Rosdahl, (Qualcomm)</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5</a:t>
            </a:fld>
            <a:endParaRPr lang="en-GB" dirty="0"/>
          </a:p>
        </p:txBody>
      </p:sp>
    </p:spTree>
    <p:extLst>
      <p:ext uri="{BB962C8B-B14F-4D97-AF65-F5344CB8AC3E}">
        <p14:creationId xmlns:p14="http://schemas.microsoft.com/office/powerpoint/2010/main" val="28569020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802.1Qcr - Amendment: Asynchronous Traffic Shaping, </a:t>
            </a:r>
            <a:r>
              <a:rPr lang="en-US" dirty="0">
                <a:hlinkClick r:id="rId2"/>
              </a:rPr>
              <a:t>PAR</a:t>
            </a:r>
            <a:r>
              <a:rPr lang="en-US" dirty="0"/>
              <a:t> and </a:t>
            </a:r>
            <a:r>
              <a:rPr lang="en-US" dirty="0">
                <a:hlinkClick r:id="rId3"/>
              </a:rPr>
              <a:t>CSD</a:t>
            </a:r>
            <a:endParaRPr lang="en-US" dirty="0"/>
          </a:p>
        </p:txBody>
      </p:sp>
      <p:sp>
        <p:nvSpPr>
          <p:cNvPr id="3" name="Content Placeholder 2"/>
          <p:cNvSpPr>
            <a:spLocks noGrp="1"/>
          </p:cNvSpPr>
          <p:nvPr>
            <p:ph idx="1"/>
          </p:nvPr>
        </p:nvSpPr>
        <p:spPr/>
        <p:txBody>
          <a:bodyPr/>
          <a:lstStyle/>
          <a:p>
            <a:r>
              <a:rPr lang="en-US" dirty="0" smtClean="0"/>
              <a:t>CSD 1.2 5c: Need to expand TSN for first use.</a:t>
            </a:r>
            <a:endParaRPr lang="en-US" dirty="0"/>
          </a:p>
        </p:txBody>
      </p:sp>
      <p:sp>
        <p:nvSpPr>
          <p:cNvPr id="4" name="Date Placeholder 3"/>
          <p:cNvSpPr>
            <a:spLocks noGrp="1"/>
          </p:cNvSpPr>
          <p:nvPr>
            <p:ph type="dt" idx="10"/>
          </p:nvPr>
        </p:nvSpPr>
        <p:spPr/>
        <p:txBody>
          <a:bodyPr/>
          <a:lstStyle/>
          <a:p>
            <a:r>
              <a:rPr lang="en-US" smtClean="0"/>
              <a:t>March 2016</a:t>
            </a:r>
            <a:endParaRPr lang="en-GB" dirty="0"/>
          </a:p>
        </p:txBody>
      </p:sp>
      <p:sp>
        <p:nvSpPr>
          <p:cNvPr id="5" name="Footer Placeholder 4"/>
          <p:cNvSpPr>
            <a:spLocks noGrp="1"/>
          </p:cNvSpPr>
          <p:nvPr>
            <p:ph type="ftr" idx="11"/>
          </p:nvPr>
        </p:nvSpPr>
        <p:spPr/>
        <p:txBody>
          <a:bodyPr/>
          <a:lstStyle/>
          <a:p>
            <a:r>
              <a:rPr lang="en-GB" smtClean="0"/>
              <a:t>Jon Rosdahl, (Qualcomm)</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6</a:t>
            </a:fld>
            <a:endParaRPr lang="en-GB" dirty="0"/>
          </a:p>
        </p:txBody>
      </p:sp>
    </p:spTree>
    <p:extLst>
      <p:ext uri="{BB962C8B-B14F-4D97-AF65-F5344CB8AC3E}">
        <p14:creationId xmlns:p14="http://schemas.microsoft.com/office/powerpoint/2010/main" val="30417458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856538" cy="1295400"/>
          </a:xfrm>
        </p:spPr>
        <p:txBody>
          <a:bodyPr/>
          <a:lstStyle/>
          <a:p>
            <a:r>
              <a:rPr lang="en-US" sz="2800" dirty="0"/>
              <a:t>802.3bs - Amendment: 200 Gb/s Ethernet and 400 Gb/s Ethernet, </a:t>
            </a:r>
            <a:r>
              <a:rPr lang="en-US" sz="2800" dirty="0">
                <a:hlinkClick r:id="rId2"/>
              </a:rPr>
              <a:t>PAR Modification</a:t>
            </a:r>
            <a:r>
              <a:rPr lang="en-US" sz="2800" dirty="0"/>
              <a:t> and </a:t>
            </a:r>
            <a:r>
              <a:rPr lang="en-US" sz="2800" dirty="0">
                <a:hlinkClick r:id="rId3"/>
              </a:rPr>
              <a:t>CSD </a:t>
            </a:r>
            <a:r>
              <a:rPr lang="en-US" sz="2800" dirty="0" smtClean="0">
                <a:hlinkClick r:id="rId3"/>
              </a:rPr>
              <a:t>Modification</a:t>
            </a:r>
            <a:endParaRPr lang="en-US" dirty="0"/>
          </a:p>
        </p:txBody>
      </p:sp>
      <p:sp>
        <p:nvSpPr>
          <p:cNvPr id="3" name="Content Placeholder 2"/>
          <p:cNvSpPr>
            <a:spLocks noGrp="1"/>
          </p:cNvSpPr>
          <p:nvPr>
            <p:ph idx="1"/>
          </p:nvPr>
        </p:nvSpPr>
        <p:spPr/>
        <p:txBody>
          <a:bodyPr/>
          <a:lstStyle/>
          <a:p>
            <a:r>
              <a:rPr lang="en-US" dirty="0" smtClean="0"/>
              <a:t>PAR – No </a:t>
            </a:r>
            <a:r>
              <a:rPr lang="en-US" dirty="0" smtClean="0"/>
              <a:t>comment/concern</a:t>
            </a:r>
          </a:p>
          <a:p>
            <a:r>
              <a:rPr lang="en-US" dirty="0" smtClean="0"/>
              <a:t>CSD – No comments or concerns.</a:t>
            </a:r>
            <a:endParaRPr lang="en-US" dirty="0"/>
          </a:p>
        </p:txBody>
      </p:sp>
      <p:sp>
        <p:nvSpPr>
          <p:cNvPr id="4" name="Date Placeholder 3"/>
          <p:cNvSpPr>
            <a:spLocks noGrp="1"/>
          </p:cNvSpPr>
          <p:nvPr>
            <p:ph type="dt" idx="10"/>
          </p:nvPr>
        </p:nvSpPr>
        <p:spPr/>
        <p:txBody>
          <a:bodyPr/>
          <a:lstStyle/>
          <a:p>
            <a:r>
              <a:rPr lang="en-US" smtClean="0"/>
              <a:t>March 2016</a:t>
            </a:r>
            <a:endParaRPr lang="en-GB" dirty="0"/>
          </a:p>
        </p:txBody>
      </p:sp>
      <p:sp>
        <p:nvSpPr>
          <p:cNvPr id="5" name="Footer Placeholder 4"/>
          <p:cNvSpPr>
            <a:spLocks noGrp="1"/>
          </p:cNvSpPr>
          <p:nvPr>
            <p:ph type="ftr" idx="11"/>
          </p:nvPr>
        </p:nvSpPr>
        <p:spPr/>
        <p:txBody>
          <a:bodyPr/>
          <a:lstStyle/>
          <a:p>
            <a:r>
              <a:rPr lang="en-GB" smtClean="0"/>
              <a:t>Jon Rosdahl, (Qualcomm)</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7</a:t>
            </a:fld>
            <a:endParaRPr lang="en-GB" dirty="0"/>
          </a:p>
        </p:txBody>
      </p:sp>
    </p:spTree>
    <p:extLst>
      <p:ext uri="{BB962C8B-B14F-4D97-AF65-F5344CB8AC3E}">
        <p14:creationId xmlns:p14="http://schemas.microsoft.com/office/powerpoint/2010/main" val="14810829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t>802.3bt - Amendment: DTE Power via MDI over 4-Pair, </a:t>
            </a:r>
            <a:r>
              <a:rPr lang="en-US" sz="2800" dirty="0">
                <a:hlinkClick r:id="rId2"/>
              </a:rPr>
              <a:t>PAR Modification</a:t>
            </a:r>
            <a:r>
              <a:rPr lang="en-US" sz="2800" dirty="0"/>
              <a:t> and </a:t>
            </a:r>
            <a:r>
              <a:rPr lang="en-US" sz="2800" dirty="0" smtClean="0">
                <a:hlinkClick r:id="rId3"/>
              </a:rPr>
              <a:t>CSD</a:t>
            </a:r>
            <a:endParaRPr lang="en-US" sz="2800" dirty="0"/>
          </a:p>
        </p:txBody>
      </p:sp>
      <p:sp>
        <p:nvSpPr>
          <p:cNvPr id="3" name="Content Placeholder 2"/>
          <p:cNvSpPr>
            <a:spLocks noGrp="1"/>
          </p:cNvSpPr>
          <p:nvPr>
            <p:ph idx="1"/>
          </p:nvPr>
        </p:nvSpPr>
        <p:spPr/>
        <p:txBody>
          <a:bodyPr/>
          <a:lstStyle/>
          <a:p>
            <a:r>
              <a:rPr lang="en-US" dirty="0" smtClean="0"/>
              <a:t>PAR – No Comment/Concern</a:t>
            </a:r>
          </a:p>
          <a:p>
            <a:r>
              <a:rPr lang="en-US" dirty="0" smtClean="0"/>
              <a:t>CSD – New CSD Format approved by 802, would prefer update to this nominal slide deck to readily validate the correct set of CSD criteria. Note that the order of the CSD does not match this format.</a:t>
            </a:r>
          </a:p>
          <a:p>
            <a:endParaRPr lang="en-US" dirty="0"/>
          </a:p>
          <a:p>
            <a:r>
              <a:rPr lang="en-US" dirty="0" smtClean="0"/>
              <a:t>Economic Feasibility: </a:t>
            </a:r>
            <a:r>
              <a:rPr lang="en-US" smtClean="0"/>
              <a:t>Who’s Experience” </a:t>
            </a:r>
            <a:r>
              <a:rPr lang="en-US" b="0"/>
              <a:t>the </a:t>
            </a:r>
            <a:r>
              <a:rPr lang="en-US" b="0" smtClean="0"/>
              <a:t>experience”</a:t>
            </a:r>
            <a:endParaRPr lang="en-US" dirty="0"/>
          </a:p>
        </p:txBody>
      </p:sp>
      <p:sp>
        <p:nvSpPr>
          <p:cNvPr id="4" name="Date Placeholder 3"/>
          <p:cNvSpPr>
            <a:spLocks noGrp="1"/>
          </p:cNvSpPr>
          <p:nvPr>
            <p:ph type="dt" idx="10"/>
          </p:nvPr>
        </p:nvSpPr>
        <p:spPr/>
        <p:txBody>
          <a:bodyPr/>
          <a:lstStyle/>
          <a:p>
            <a:r>
              <a:rPr lang="en-US" smtClean="0"/>
              <a:t>March 2016</a:t>
            </a:r>
            <a:endParaRPr lang="en-GB" dirty="0"/>
          </a:p>
        </p:txBody>
      </p:sp>
      <p:sp>
        <p:nvSpPr>
          <p:cNvPr id="5" name="Footer Placeholder 4"/>
          <p:cNvSpPr>
            <a:spLocks noGrp="1"/>
          </p:cNvSpPr>
          <p:nvPr>
            <p:ph type="ftr" idx="11"/>
          </p:nvPr>
        </p:nvSpPr>
        <p:spPr/>
        <p:txBody>
          <a:bodyPr/>
          <a:lstStyle/>
          <a:p>
            <a:r>
              <a:rPr lang="en-GB" smtClean="0"/>
              <a:t>Jon Rosdahl, (Qualcomm)</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8</a:t>
            </a:fld>
            <a:endParaRPr lang="en-GB" dirty="0"/>
          </a:p>
        </p:txBody>
      </p:sp>
    </p:spTree>
    <p:extLst>
      <p:ext uri="{BB962C8B-B14F-4D97-AF65-F5344CB8AC3E}">
        <p14:creationId xmlns:p14="http://schemas.microsoft.com/office/powerpoint/2010/main" val="8068474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802.3cc - Amendment: 25 Gb/s over Single-Mode Fiber: </a:t>
            </a:r>
            <a:r>
              <a:rPr lang="en-US" dirty="0">
                <a:hlinkClick r:id="rId2"/>
              </a:rPr>
              <a:t>PAR</a:t>
            </a:r>
            <a:r>
              <a:rPr lang="en-US" dirty="0"/>
              <a:t> and </a:t>
            </a:r>
            <a:r>
              <a:rPr lang="en-US" dirty="0" smtClean="0">
                <a:hlinkClick r:id="rId3"/>
              </a:rPr>
              <a:t>CSD</a:t>
            </a:r>
            <a:endParaRPr lang="en-US" dirty="0"/>
          </a:p>
        </p:txBody>
      </p:sp>
      <p:sp>
        <p:nvSpPr>
          <p:cNvPr id="3" name="Content Placeholder 2"/>
          <p:cNvSpPr>
            <a:spLocks noGrp="1"/>
          </p:cNvSpPr>
          <p:nvPr>
            <p:ph idx="1"/>
          </p:nvPr>
        </p:nvSpPr>
        <p:spPr/>
        <p:txBody>
          <a:bodyPr/>
          <a:lstStyle/>
          <a:p>
            <a:r>
              <a:rPr lang="en-US" dirty="0" smtClean="0"/>
              <a:t>PAR: in section 8.1, it is missing the standards cited in 5.2 </a:t>
            </a:r>
          </a:p>
          <a:p>
            <a:pPr lvl="1"/>
            <a:r>
              <a:rPr lang="en-US" dirty="0" smtClean="0"/>
              <a:t>Note From </a:t>
            </a:r>
            <a:r>
              <a:rPr lang="en-US" dirty="0" err="1" smtClean="0"/>
              <a:t>NesCom</a:t>
            </a:r>
            <a:r>
              <a:rPr lang="en-US" dirty="0" smtClean="0"/>
              <a:t> Conventions #5</a:t>
            </a:r>
            <a:r>
              <a:rPr lang="en-US" dirty="0"/>
              <a:t>. </a:t>
            </a:r>
            <a:r>
              <a:rPr lang="en-US" dirty="0" smtClean="0"/>
              <a:t>“…For </a:t>
            </a:r>
            <a:r>
              <a:rPr lang="en-US" dirty="0"/>
              <a:t>references to other standards within the Scope and Purpose fields, the number, title, date (if appropriate), and source of the referenced standards shall be listed in the Additional Explanatory Notes field. </a:t>
            </a:r>
            <a:r>
              <a:rPr lang="en-US" dirty="0" smtClean="0"/>
              <a:t>“</a:t>
            </a:r>
            <a:r>
              <a:rPr lang="en-US" dirty="0"/>
              <a:t/>
            </a:r>
            <a:br>
              <a:rPr lang="en-US" dirty="0"/>
            </a:br>
            <a:endParaRPr lang="en-US" dirty="0" smtClean="0"/>
          </a:p>
          <a:p>
            <a:pPr lvl="1"/>
            <a:r>
              <a:rPr lang="en-US" dirty="0" smtClean="0"/>
              <a:t>Add full titles for “IEEE </a:t>
            </a:r>
            <a:r>
              <a:rPr lang="en-US" dirty="0" err="1"/>
              <a:t>Std</a:t>
            </a:r>
            <a:r>
              <a:rPr lang="en-US" dirty="0"/>
              <a:t> 802.3-2015 as amended by the IEEE </a:t>
            </a:r>
            <a:r>
              <a:rPr lang="en-US" dirty="0" smtClean="0"/>
              <a:t>P802.3by</a:t>
            </a:r>
            <a:r>
              <a:rPr lang="en-US" dirty="0" smtClean="0"/>
              <a:t>”</a:t>
            </a:r>
          </a:p>
          <a:p>
            <a:r>
              <a:rPr lang="en-US" dirty="0" smtClean="0"/>
              <a:t>CSD: The Technical Feasibility mentions a standard for 25 </a:t>
            </a:r>
            <a:r>
              <a:rPr lang="en-US" dirty="0" err="1" smtClean="0"/>
              <a:t>Gbps</a:t>
            </a:r>
            <a:r>
              <a:rPr lang="en-US" dirty="0" smtClean="0"/>
              <a:t> and yet the Distinct Identity mentions there is no other standard. Please clarify.</a:t>
            </a:r>
            <a:endParaRPr lang="en-US" dirty="0"/>
          </a:p>
        </p:txBody>
      </p:sp>
      <p:sp>
        <p:nvSpPr>
          <p:cNvPr id="4" name="Date Placeholder 3"/>
          <p:cNvSpPr>
            <a:spLocks noGrp="1"/>
          </p:cNvSpPr>
          <p:nvPr>
            <p:ph type="dt" idx="10"/>
          </p:nvPr>
        </p:nvSpPr>
        <p:spPr/>
        <p:txBody>
          <a:bodyPr/>
          <a:lstStyle/>
          <a:p>
            <a:r>
              <a:rPr lang="en-US" smtClean="0"/>
              <a:t>March 2016</a:t>
            </a:r>
            <a:endParaRPr lang="en-GB" dirty="0"/>
          </a:p>
        </p:txBody>
      </p:sp>
      <p:sp>
        <p:nvSpPr>
          <p:cNvPr id="5" name="Footer Placeholder 4"/>
          <p:cNvSpPr>
            <a:spLocks noGrp="1"/>
          </p:cNvSpPr>
          <p:nvPr>
            <p:ph type="ftr" idx="11"/>
          </p:nvPr>
        </p:nvSpPr>
        <p:spPr/>
        <p:txBody>
          <a:bodyPr/>
          <a:lstStyle/>
          <a:p>
            <a:r>
              <a:rPr lang="en-GB" smtClean="0"/>
              <a:t>Jon Rosdahl, (Qualcomm)</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9</a:t>
            </a:fld>
            <a:endParaRPr lang="en-GB" dirty="0"/>
          </a:p>
        </p:txBody>
      </p:sp>
    </p:spTree>
    <p:extLst>
      <p:ext uri="{BB962C8B-B14F-4D97-AF65-F5344CB8AC3E}">
        <p14:creationId xmlns:p14="http://schemas.microsoft.com/office/powerpoint/2010/main" val="849834368"/>
      </p:ext>
    </p:extLst>
  </p:cSld>
  <p:clrMapOvr>
    <a:masterClrMapping/>
  </p:clrMapOvr>
</p:sld>
</file>

<file path=ppt/theme/theme1.xml><?xml version="1.0" encoding="utf-8"?>
<a:theme xmlns:a="http://schemas.openxmlformats.org/drawingml/2006/main" name="802-11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 Theme</Template>
  <TotalTime>7571</TotalTime>
  <Words>1286</Words>
  <Application>Microsoft Macintosh PowerPoint</Application>
  <PresentationFormat>On-screen Show (4:3)</PresentationFormat>
  <Paragraphs>167</Paragraphs>
  <Slides>18</Slides>
  <Notes>5</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18</vt:i4>
      </vt:variant>
    </vt:vector>
  </HeadingPairs>
  <TitlesOfParts>
    <vt:vector size="24" baseType="lpstr">
      <vt:lpstr>Arial Unicode MS</vt:lpstr>
      <vt:lpstr>MS Gothic</vt:lpstr>
      <vt:lpstr>Times New Roman</vt:lpstr>
      <vt:lpstr>Arial</vt:lpstr>
      <vt:lpstr>802-11 Theme</vt:lpstr>
      <vt:lpstr>Document</vt:lpstr>
      <vt:lpstr>PAR Review - Agenda and Meeting slides - March 2016</vt:lpstr>
      <vt:lpstr>Abstract-Snapshot</vt:lpstr>
      <vt:lpstr>PAR Review SC –  March 2016 Chair: Jon Rosdahl</vt:lpstr>
      <vt:lpstr>Par Review Comments</vt:lpstr>
      <vt:lpstr>802.1Qcr - Amendment: Asynchronous Traffic Shaping, PAR and CSD</vt:lpstr>
      <vt:lpstr>802.1Qcr - Amendment: Asynchronous Traffic Shaping, PAR and CSD</vt:lpstr>
      <vt:lpstr>802.3bs - Amendment: 200 Gb/s Ethernet and 400 Gb/s Ethernet, PAR Modification and CSD Modification</vt:lpstr>
      <vt:lpstr>802.3bt - Amendment: DTE Power via MDI over 4-Pair, PAR Modification and CSD</vt:lpstr>
      <vt:lpstr>802.3cc - Amendment: 25 Gb/s over Single-Mode Fiber: PAR and CSD</vt:lpstr>
      <vt:lpstr>802.3cd - Amendment: 50 Gb/s Ethernet, 100 Gb/s Ethernet and 200 Gb/s Ethernet Physical Layers; PAR and CSD</vt:lpstr>
      <vt:lpstr>802.15.12 - Amendment: Upper Layer Interface (ULI), PAR and CSD</vt:lpstr>
      <vt:lpstr>802.15.12 - Amendment: Upper Layer Interface (ULI), PAR and CSD</vt:lpstr>
      <vt:lpstr>802.15.12 - Amendment: Upper Layer Interface (ULI), PAR and CSD</vt:lpstr>
      <vt:lpstr>802.15.4v - Amendment: Usage of Regional Sub-GHz bands, PAR and CSD</vt:lpstr>
      <vt:lpstr>802.16s - Amendment: Air Interface for Broadband Wireless Access Systems , PAR and CSD.</vt:lpstr>
      <vt:lpstr>802.16s - Amendment: Air Interface for Broadband Wireless Access Systems , PAR and CSD.</vt:lpstr>
      <vt:lpstr>Responses From 802 WGs</vt:lpstr>
      <vt:lpstr>References</vt:lpstr>
    </vt:vector>
  </TitlesOfParts>
  <Company>Intel Corporation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PAR Review - Agenda and Meeting slides - March 2016</dc:title>
  <dc:subject>March 2016</dc:subject>
  <dc:creator>Jon Rosdahl</dc:creator>
  <cp:keywords>Agenda and Meeting Slides</cp:keywords>
  <dc:description>Jon Rosdahl (Qualcomm)</dc:description>
  <cp:lastModifiedBy>Michael Montemurro</cp:lastModifiedBy>
  <cp:revision>94</cp:revision>
  <cp:lastPrinted>1601-01-01T00:00:00Z</cp:lastPrinted>
  <dcterms:created xsi:type="dcterms:W3CDTF">2014-04-14T10:59:07Z</dcterms:created>
  <dcterms:modified xsi:type="dcterms:W3CDTF">2016-03-15T03:44:29Z</dcterms:modified>
  <cp:category>Agenda</cp:category>
</cp:coreProperties>
</file>