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9" r:id="rId3"/>
    <p:sldId id="455" r:id="rId4"/>
    <p:sldId id="483" r:id="rId5"/>
    <p:sldId id="465" r:id="rId6"/>
    <p:sldId id="486" r:id="rId7"/>
    <p:sldId id="484" r:id="rId8"/>
    <p:sldId id="469" r:id="rId9"/>
    <p:sldId id="434" r:id="rId10"/>
    <p:sldId id="490" r:id="rId11"/>
    <p:sldId id="481"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 id="487" r:id="rId28"/>
    <p:sldId id="488" r:id="rId29"/>
    <p:sldId id="489" r:id="rId30"/>
    <p:sldId id="491" r:id="rId31"/>
    <p:sldId id="49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74" d="100"/>
          <a:sy n="74" d="100"/>
        </p:scale>
        <p:origin x="58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462" name="Document" r:id="rId5" imgW="8774154" imgH="4178000" progId="Word.Document.8">
                  <p:embed/>
                </p:oleObj>
              </mc:Choice>
              <mc:Fallback>
                <p:oleObj name="Document" r:id="rId5" imgW="8774154" imgH="4178000" progId="Word.Document.8">
                  <p:embed/>
                  <p:pic>
                    <p:nvPicPr>
                      <p:cNvPr id="0" name="Picture 889"/>
                      <p:cNvPicPr>
                        <a:picLocks noChangeAspect="1" noChangeArrowheads="1"/>
                      </p:cNvPicPr>
                      <p:nvPr/>
                    </p:nvPicPr>
                    <p:blipFill>
                      <a:blip r:embed="rId6"/>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1">
                    <a:lumMod val="50000"/>
                  </a:schemeClr>
                </a:solidFill>
              </a:rPr>
              <a:t>SB1-comment-resolution-part3 (11-16/0435r1,Yongho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r>
              <a:rPr lang="en-US" altLang="ko-KR" sz="1800" dirty="0" smtClean="0">
                <a:solidFill>
                  <a:schemeClr val="bg1">
                    <a:lumMod val="50000"/>
                  </a:schemeClr>
                </a:solidFill>
              </a:rPr>
              <a:t>CID 9066</a:t>
            </a:r>
          </a:p>
          <a:p>
            <a:pPr lvl="1"/>
            <a:r>
              <a:rPr lang="en-US" dirty="0" smtClean="0">
                <a:solidFill>
                  <a:schemeClr val="bg1">
                    <a:lumMod val="50000"/>
                  </a:schemeClr>
                </a:solidFill>
              </a:rPr>
              <a:t>SB1 </a:t>
            </a:r>
            <a:r>
              <a:rPr lang="en-US" dirty="0">
                <a:solidFill>
                  <a:schemeClr val="bg1">
                    <a:lumMod val="50000"/>
                  </a:schemeClr>
                </a:solidFill>
              </a:rPr>
              <a:t>CR Miscellaneous Part </a:t>
            </a:r>
            <a:r>
              <a:rPr lang="en-US" dirty="0" smtClean="0">
                <a:solidFill>
                  <a:schemeClr val="bg1">
                    <a:lumMod val="50000"/>
                  </a:schemeClr>
                </a:solidFill>
              </a:rPr>
              <a:t>1 (11-16/0458r0, Alfred Asterjadhi)</a:t>
            </a:r>
            <a:endParaRPr lang="en-GB" dirty="0">
              <a:solidFill>
                <a:schemeClr val="bg1">
                  <a:lumMod val="50000"/>
                </a:schemeClr>
              </a:solidFill>
            </a:endParaRPr>
          </a:p>
          <a:p>
            <a:pPr lvl="2"/>
            <a:r>
              <a:rPr lang="en-GB" sz="1800" dirty="0" smtClean="0">
                <a:solidFill>
                  <a:schemeClr val="bg1">
                    <a:lumMod val="50000"/>
                  </a:schemeClr>
                </a:solidFill>
              </a:rPr>
              <a:t>9057</a:t>
            </a:r>
            <a:r>
              <a:rPr lang="en-GB" sz="1800" dirty="0">
                <a:solidFill>
                  <a:schemeClr val="bg1">
                    <a:lumMod val="50000"/>
                  </a:schemeClr>
                </a:solidFill>
              </a:rPr>
              <a:t>, 9064, 9040, 9041, 9047, 9048, </a:t>
            </a:r>
            <a:r>
              <a:rPr lang="en-GB" sz="1800" dirty="0" smtClean="0">
                <a:solidFill>
                  <a:schemeClr val="bg1">
                    <a:lumMod val="50000"/>
                  </a:schemeClr>
                </a:solidFill>
              </a:rPr>
              <a:t>9006</a:t>
            </a:r>
            <a:endParaRPr lang="en-US" sz="1800" dirty="0">
              <a:solidFill>
                <a:schemeClr val="bg1">
                  <a:lumMod val="50000"/>
                </a:schemeClr>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996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Eugene Baik  Second: Naveen </a:t>
            </a:r>
            <a:r>
              <a:rPr lang="en-US" altLang="ko-KR" dirty="0" err="1" smtClean="0"/>
              <a:t>Kakani</a:t>
            </a:r>
            <a:endParaRPr lang="en-US" altLang="ko-KR" dirty="0" smtClean="0"/>
          </a:p>
          <a:p>
            <a:pPr lvl="1"/>
            <a:r>
              <a:rPr lang="en-US" altLang="ko-KR" dirty="0" smtClean="0"/>
              <a:t>Discussions: No discussions</a:t>
            </a:r>
            <a:endParaRPr lang="ko-KR" altLang="ko-KR" dirty="0"/>
          </a:p>
          <a:p>
            <a:pPr lvl="1"/>
            <a:r>
              <a:rPr lang="en-US" altLang="ko-KR" dirty="0" smtClean="0"/>
              <a:t>Motion Passes with unanimous consent.</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US" dirty="0" smtClean="0">
                <a:solidFill>
                  <a:schemeClr val="bg1">
                    <a:lumMod val="50000"/>
                  </a:schemeClr>
                </a:solidFill>
              </a:rPr>
              <a:t>9015, 9014, 9016, 9011, 9021, 9022, 9024, 9017, 9019, 9020, 9009, 9013, 9018, 9012, 9023, 9010, 9078, 9079, 9080, 9081, 9053, 9054</a:t>
            </a:r>
            <a:r>
              <a:rPr lang="en-US" altLang="ko-KR" dirty="0" smtClean="0">
                <a:solidFill>
                  <a:schemeClr val="bg1">
                    <a:lumMod val="50000"/>
                  </a:schemeClr>
                </a:solidFill>
              </a:rPr>
              <a:t> </a:t>
            </a:r>
            <a:r>
              <a:rPr lang="en-GB" altLang="ko-KR" dirty="0" smtClean="0">
                <a:solidFill>
                  <a:schemeClr val="bg1">
                    <a:lumMod val="50000"/>
                  </a:schemeClr>
                </a:solidFill>
              </a:rPr>
              <a:t>as shown in 11-16/0348r2?</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endParaRPr lang="en-US" altLang="ko-KR" dirty="0">
              <a:solidFill>
                <a:schemeClr val="bg1">
                  <a:lumMod val="50000"/>
                </a:schemeClr>
              </a:solidFill>
            </a:endParaRPr>
          </a:p>
          <a:p>
            <a:pPr lvl="1"/>
            <a:r>
              <a:rPr lang="en-US" altLang="ko-KR" dirty="0" smtClean="0">
                <a:solidFill>
                  <a:schemeClr val="bg1">
                    <a:lumMod val="50000"/>
                  </a:schemeClr>
                </a:solidFill>
              </a:rPr>
              <a:t>6Y, 0N, 1A</a:t>
            </a:r>
            <a:endParaRPr lang="ko-KR" altLang="en-US"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9065 as shown in </a:t>
            </a:r>
            <a:r>
              <a:rPr lang="en-US" altLang="ko-KR" dirty="0" smtClean="0"/>
              <a:t>11-16/0450r0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8Y, 0N, 1A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374990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9069, 9068 as shown in </a:t>
            </a:r>
            <a:r>
              <a:rPr lang="en-US" altLang="ko-KR" dirty="0" smtClean="0"/>
              <a:t>11-16/0434r2</a:t>
            </a:r>
            <a:r>
              <a:rPr lang="en-GB" altLang="ko-KR" dirty="0" smtClean="0"/>
              <a:t>?</a:t>
            </a:r>
            <a:endParaRPr lang="en-GB" altLang="ko-KR" dirty="0"/>
          </a:p>
          <a:p>
            <a:pPr marL="457200" lvl="1" indent="0">
              <a:buNone/>
            </a:pPr>
            <a:endParaRPr lang="en-US" altLang="ko-KR" dirty="0" smtClean="0"/>
          </a:p>
          <a:p>
            <a:r>
              <a:rPr lang="en-US" altLang="ko-KR" dirty="0" smtClean="0"/>
              <a:t>Result:</a:t>
            </a:r>
          </a:p>
          <a:p>
            <a:pPr lvl="1"/>
            <a:r>
              <a:rPr lang="en-US" altLang="ko-KR" dirty="0" smtClean="0"/>
              <a:t>11Y, 0N, 0A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018838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9058, 9075 as shown in </a:t>
            </a:r>
            <a:r>
              <a:rPr lang="en-US" altLang="ko-KR" dirty="0" smtClean="0"/>
              <a:t>11-16/0446r0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56094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9066 as shown in </a:t>
            </a:r>
            <a:r>
              <a:rPr lang="en-US" altLang="ko-KR" dirty="0" smtClean="0"/>
              <a:t>11-16/0435r1</a:t>
            </a:r>
            <a:r>
              <a:rPr lang="en-GB" altLang="ko-KR" dirty="0" smtClean="0"/>
              <a:t>?</a:t>
            </a:r>
            <a:endParaRPr lang="en-GB" altLang="ko-KR" dirty="0"/>
          </a:p>
          <a:p>
            <a:pPr marL="0" indent="0">
              <a:buNone/>
            </a:pPr>
            <a:endParaRPr lang="en-US" altLang="ko-KR" dirty="0" smtClean="0"/>
          </a:p>
          <a:p>
            <a:r>
              <a:rPr lang="en-US" altLang="ko-KR" dirty="0" smtClean="0"/>
              <a:t>Result:</a:t>
            </a:r>
          </a:p>
          <a:p>
            <a:pPr lvl="1"/>
            <a:r>
              <a:rPr lang="en-US" altLang="ko-KR" dirty="0"/>
              <a:t>4</a:t>
            </a:r>
            <a:r>
              <a:rPr lang="en-US" altLang="ko-KR" dirty="0" smtClean="0"/>
              <a:t>Y, 0N, 0A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790288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9057, 9064, 9040, 9041, 9047, 9006 as shown in </a:t>
            </a:r>
            <a:r>
              <a:rPr lang="en-US" altLang="ko-KR" dirty="0" smtClean="0"/>
              <a:t>11-16/0458r1</a:t>
            </a:r>
            <a:r>
              <a:rPr lang="en-GB" altLang="ko-KR" dirty="0" smtClean="0"/>
              <a:t>?</a:t>
            </a:r>
            <a:endParaRPr lang="en-GB" altLang="ko-KR" dirty="0"/>
          </a:p>
          <a:p>
            <a:pPr marL="0" indent="0">
              <a:buNone/>
            </a:pPr>
            <a:endParaRPr lang="en-US" altLang="ko-KR" dirty="0" smtClean="0"/>
          </a:p>
          <a:p>
            <a:r>
              <a:rPr lang="en-US" altLang="ko-KR" dirty="0" smtClean="0"/>
              <a:t>Result:</a:t>
            </a:r>
          </a:p>
          <a:p>
            <a:pPr lvl="1"/>
            <a:r>
              <a:rPr lang="en-US" altLang="ko-KR" dirty="0" smtClean="0"/>
              <a:t>4Y, 0N, 0A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1513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solidFill>
                  <a:schemeClr val="bg1">
                    <a:lumMod val="75000"/>
                  </a:schemeClr>
                </a:solidFill>
              </a:rPr>
              <a:t>SB1 </a:t>
            </a:r>
            <a:r>
              <a:rPr lang="en-US" dirty="0">
                <a:solidFill>
                  <a:schemeClr val="bg1">
                    <a:lumMod val="75000"/>
                  </a:schemeClr>
                </a:solidFill>
              </a:rPr>
              <a:t>Clause 23 CID </a:t>
            </a:r>
            <a:r>
              <a:rPr lang="en-US" dirty="0" smtClean="0">
                <a:solidFill>
                  <a:schemeClr val="bg1">
                    <a:lumMod val="75000"/>
                  </a:schemeClr>
                </a:solidFill>
              </a:rPr>
              <a:t>resolutions (11-16/0348r0, Eugene Baik)</a:t>
            </a:r>
            <a:endParaRPr lang="en-US" altLang="ko-KR" dirty="0" smtClean="0">
              <a:solidFill>
                <a:schemeClr val="bg1">
                  <a:lumMod val="75000"/>
                </a:schemeClr>
              </a:solidFill>
            </a:endParaRP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1">
                    <a:lumMod val="75000"/>
                  </a:schemeClr>
                </a:solidFill>
              </a:rPr>
              <a:t>Relay Improvements: Regarding CID 9058 9075 (11-16/0336r0, </a:t>
            </a:r>
            <a:r>
              <a:rPr lang="en-US" altLang="ko-KR" dirty="0" err="1">
                <a:solidFill>
                  <a:schemeClr val="bg1">
                    <a:lumMod val="75000"/>
                  </a:schemeClr>
                </a:solidFill>
              </a:rPr>
              <a:t>Xiaofei</a:t>
            </a:r>
            <a:r>
              <a:rPr lang="en-US" altLang="ko-KR" dirty="0">
                <a:solidFill>
                  <a:schemeClr val="bg1">
                    <a:lumMod val="75000"/>
                  </a:schemeClr>
                </a:solidFill>
              </a:rPr>
              <a:t> Wang</a:t>
            </a:r>
            <a:r>
              <a:rPr lang="en-US" altLang="ko-KR" dirty="0" smtClean="0">
                <a:solidFill>
                  <a:schemeClr val="bg1">
                    <a:lumMod val="75000"/>
                  </a:schemeClr>
                </a:solidFill>
              </a:rPr>
              <a:t>)</a:t>
            </a:r>
          </a:p>
          <a:p>
            <a:pPr lvl="1"/>
            <a:r>
              <a:rPr lang="en-US" dirty="0">
                <a:solidFill>
                  <a:schemeClr val="bg1">
                    <a:lumMod val="75000"/>
                  </a:schemeClr>
                </a:solidFill>
              </a:rPr>
              <a:t>SB1 Clause 23 CID resolutions (</a:t>
            </a:r>
            <a:r>
              <a:rPr lang="en-US" dirty="0" smtClean="0">
                <a:solidFill>
                  <a:schemeClr val="bg1">
                    <a:lumMod val="75000"/>
                  </a:schemeClr>
                </a:solidFill>
              </a:rPr>
              <a:t>11-16/0348r2, </a:t>
            </a:r>
            <a:r>
              <a:rPr lang="en-US" dirty="0">
                <a:solidFill>
                  <a:schemeClr val="bg1">
                    <a:lumMod val="75000"/>
                  </a:schemeClr>
                </a:solidFill>
              </a:rPr>
              <a:t>Eugene Baik</a:t>
            </a:r>
            <a:r>
              <a:rPr lang="en-US" dirty="0" smtClean="0">
                <a:solidFill>
                  <a:schemeClr val="bg1">
                    <a:lumMod val="75000"/>
                  </a:schemeClr>
                </a:solidFill>
              </a:rPr>
              <a:t>)</a:t>
            </a:r>
          </a:p>
          <a:p>
            <a:pPr lvl="2"/>
            <a:r>
              <a:rPr lang="en-US" sz="1800" dirty="0" smtClean="0">
                <a:solidFill>
                  <a:schemeClr val="bg1">
                    <a:lumMod val="75000"/>
                  </a:schemeClr>
                </a:solidFill>
              </a:rPr>
              <a:t>CID 9016</a:t>
            </a:r>
            <a:endParaRPr lang="en-US" altLang="ko-KR" dirty="0">
              <a:solidFill>
                <a:schemeClr val="bg1">
                  <a:lumMod val="75000"/>
                </a:schemeClr>
              </a:solidFill>
            </a:endParaRPr>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solidFill>
                  <a:schemeClr val="bg1">
                    <a:lumMod val="50000"/>
                  </a:schemeClr>
                </a:solidFill>
              </a:rPr>
              <a:t>SB1-resolution_CID9065 </a:t>
            </a:r>
            <a:r>
              <a:rPr lang="en-US" altLang="ko-KR" dirty="0">
                <a:solidFill>
                  <a:schemeClr val="bg1">
                    <a:lumMod val="50000"/>
                  </a:schemeClr>
                </a:solidFill>
              </a:rPr>
              <a:t>(</a:t>
            </a:r>
            <a:r>
              <a:rPr lang="en-US" altLang="ko-KR" dirty="0" smtClean="0">
                <a:solidFill>
                  <a:schemeClr val="bg1">
                    <a:lumMod val="50000"/>
                  </a:schemeClr>
                </a:solidFill>
              </a:rPr>
              <a:t>11-16/0450r0</a:t>
            </a:r>
            <a:r>
              <a:rPr lang="en-US" altLang="ko-KR" dirty="0">
                <a:solidFill>
                  <a:schemeClr val="bg1">
                    <a:lumMod val="50000"/>
                  </a:schemeClr>
                </a:solidFill>
              </a:rPr>
              <a:t>, Rolf de </a:t>
            </a:r>
            <a:r>
              <a:rPr lang="en-US" altLang="ko-KR" dirty="0" smtClean="0">
                <a:solidFill>
                  <a:schemeClr val="bg1">
                    <a:lumMod val="50000"/>
                  </a:schemeClr>
                </a:solidFill>
              </a:rPr>
              <a:t>Vegt)</a:t>
            </a:r>
            <a:r>
              <a:rPr lang="en-US" altLang="ko-KR" dirty="0">
                <a:solidFill>
                  <a:schemeClr val="bg1">
                    <a:lumMod val="50000"/>
                  </a:schemeClr>
                </a:solidFill>
              </a:rPr>
              <a:t/>
            </a:r>
            <a:br>
              <a:rPr lang="en-US" altLang="ko-KR" dirty="0">
                <a:solidFill>
                  <a:schemeClr val="bg1">
                    <a:lumMod val="50000"/>
                  </a:schemeClr>
                </a:solidFill>
              </a:rPr>
            </a:br>
            <a:r>
              <a:rPr lang="en-US" altLang="ko-KR" dirty="0">
                <a:solidFill>
                  <a:schemeClr val="bg1">
                    <a:lumMod val="50000"/>
                  </a:schemeClr>
                </a:solidFill>
              </a:rPr>
              <a:t>(</a:t>
            </a:r>
            <a:r>
              <a:rPr lang="en-US" altLang="ko-KR" sz="1800" dirty="0" smtClean="0">
                <a:solidFill>
                  <a:schemeClr val="bg1">
                    <a:lumMod val="50000"/>
                  </a:schemeClr>
                </a:solidFill>
              </a:rPr>
              <a:t>Note- IP related comment)</a:t>
            </a:r>
          </a:p>
          <a:p>
            <a:pPr lvl="2">
              <a:buFont typeface="Arial" panose="020B0604020202020204" pitchFamily="34" charset="0"/>
              <a:buChar char="•"/>
            </a:pPr>
            <a:r>
              <a:rPr lang="en-US" altLang="ko-KR" sz="1800" dirty="0" smtClean="0">
                <a:solidFill>
                  <a:schemeClr val="bg1">
                    <a:lumMod val="50000"/>
                  </a:schemeClr>
                </a:solidFill>
              </a:rPr>
              <a:t>CID 9065</a:t>
            </a:r>
          </a:p>
          <a:p>
            <a:pPr lvl="1">
              <a:buFont typeface="Arial" panose="020B0604020202020204" pitchFamily="34" charset="0"/>
              <a:buChar char="•"/>
            </a:pPr>
            <a:r>
              <a:rPr lang="en-US" altLang="ko-KR" dirty="0" smtClean="0">
                <a:solidFill>
                  <a:schemeClr val="bg1">
                    <a:lumMod val="50000"/>
                  </a:schemeClr>
                </a:solidFill>
              </a:rPr>
              <a:t>00ah-sb1-comment-resolution-part2 (11-16/0434r1, 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buFont typeface="Arial" panose="020B0604020202020204" pitchFamily="34" charset="0"/>
              <a:buChar char="•"/>
            </a:pPr>
            <a:r>
              <a:rPr lang="en-US" altLang="ko-KR" sz="1800" dirty="0" smtClean="0">
                <a:solidFill>
                  <a:schemeClr val="bg1">
                    <a:lumMod val="50000"/>
                  </a:schemeClr>
                </a:solidFill>
              </a:rPr>
              <a:t>CID </a:t>
            </a:r>
            <a:r>
              <a:rPr lang="en-GB" sz="1800" dirty="0" smtClean="0">
                <a:solidFill>
                  <a:schemeClr val="bg1">
                    <a:lumMod val="50000"/>
                  </a:schemeClr>
                </a:solidFill>
              </a:rPr>
              <a:t>9069, 9068</a:t>
            </a:r>
          </a:p>
          <a:p>
            <a:pPr lvl="1">
              <a:buFont typeface="Arial" panose="020B0604020202020204" pitchFamily="34" charset="0"/>
              <a:buChar char="•"/>
            </a:pPr>
            <a:r>
              <a:rPr lang="en-US" altLang="ko-KR" dirty="0" smtClean="0">
                <a:solidFill>
                  <a:schemeClr val="bg1">
                    <a:lumMod val="50000"/>
                  </a:schemeClr>
                </a:solidFill>
              </a:rPr>
              <a:t>Resolution-for-cid-9058-and-9075 (11-16/0446r0, </a:t>
            </a:r>
            <a:r>
              <a:rPr lang="en-US" altLang="ko-KR" dirty="0" err="1" smtClean="0">
                <a:solidFill>
                  <a:schemeClr val="bg1">
                    <a:lumMod val="50000"/>
                  </a:schemeClr>
                </a:solidFill>
              </a:rPr>
              <a:t>Xiaofei</a:t>
            </a:r>
            <a:r>
              <a:rPr lang="en-US" altLang="ko-KR" dirty="0" smtClean="0">
                <a:solidFill>
                  <a:schemeClr val="bg1">
                    <a:lumMod val="50000"/>
                  </a:schemeClr>
                </a:solidFill>
              </a:rPr>
              <a:t> Wang)</a:t>
            </a:r>
          </a:p>
          <a:p>
            <a:pPr lvl="2">
              <a:buFont typeface="Arial" panose="020B0604020202020204" pitchFamily="34" charset="0"/>
              <a:buChar char="•"/>
            </a:pPr>
            <a:r>
              <a:rPr lang="en-US" altLang="ko-KR" sz="1800" dirty="0" smtClean="0">
                <a:solidFill>
                  <a:schemeClr val="bg1">
                    <a:lumMod val="50000"/>
                  </a:schemeClr>
                </a:solidFill>
              </a:rPr>
              <a:t>CID 9058, 9075</a:t>
            </a:r>
            <a:endParaRPr lang="en-US" altLang="ko-KR" i="1" dirty="0" smtClean="0"/>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12278</TotalTime>
  <Words>1742</Words>
  <Application>Microsoft Office PowerPoint</Application>
  <PresentationFormat>On-screen Show (4:3)</PresentationFormat>
  <Paragraphs>465</Paragraphs>
  <Slides>31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1185</cp:revision>
  <cp:lastPrinted>1998-02-10T13:28:06Z</cp:lastPrinted>
  <dcterms:created xsi:type="dcterms:W3CDTF">2009-11-09T00:32:22Z</dcterms:created>
  <dcterms:modified xsi:type="dcterms:W3CDTF">2016-03-16T08:38:17Z</dcterms:modified>
</cp:coreProperties>
</file>