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8" r:id="rId3"/>
    <p:sldId id="417" r:id="rId4"/>
    <p:sldId id="517" r:id="rId5"/>
    <p:sldId id="579" r:id="rId6"/>
    <p:sldId id="557" r:id="rId7"/>
    <p:sldId id="580" r:id="rId8"/>
    <p:sldId id="587" r:id="rId9"/>
    <p:sldId id="298" r:id="rId10"/>
    <p:sldId id="516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02" autoAdjust="0"/>
    <p:restoredTop sz="97842" autoAdjust="0"/>
  </p:normalViewPr>
  <p:slideViewPr>
    <p:cSldViewPr>
      <p:cViewPr>
        <p:scale>
          <a:sx n="90" d="100"/>
          <a:sy n="90" d="100"/>
        </p:scale>
        <p:origin x="-888" y="-58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802.11-16/0231r0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802.11-16/0231r0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4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802.11-16/0231r0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2016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</a:t>
            </a:r>
            <a:r>
              <a:rPr lang="en-US" altLang="en-US" sz="1800" b="1" dirty="0" smtClean="0"/>
              <a:t>802.11-16/0231r0</a:t>
            </a:r>
            <a:endParaRPr lang="en-US" alt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32-31-000m-revmc-sponsor-ballot-comments.xls" TargetMode="External"/><Relationship Id="rId4" Type="http://schemas.openxmlformats.org/officeDocument/2006/relationships/hyperlink" Target="https://mentor.ieee.org/802.11/dcn/13/11-13-0233-56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095-26-000m-editor-reports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1475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ieee/products/186758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2016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2016-02-04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890967"/>
              </p:ext>
            </p:extLst>
          </p:nvPr>
        </p:nvGraphicFramePr>
        <p:xfrm>
          <a:off x="520700" y="2274888"/>
          <a:ext cx="8186738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5" name="Document" r:id="rId4" imgW="8248712" imgH="2546007" progId="Word.Document.8">
                  <p:embed/>
                </p:oleObj>
              </mc:Choice>
              <mc:Fallback>
                <p:oleObj name="Document" r:id="rId4" imgW="8248712" imgH="254600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4888"/>
                        <a:ext cx="8186738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mentor.ieee.org/802.11/dcn/13/11-13-0233-56-000m-revmc-wg-ballot-comments.xls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>
                <a:hlinkClick r:id="rId5"/>
              </a:rPr>
              <a:t>https://</a:t>
            </a:r>
            <a:r>
              <a:rPr lang="en-US" altLang="en-US" sz="2000" dirty="0" smtClean="0">
                <a:hlinkClick r:id="rId5"/>
              </a:rPr>
              <a:t>mentor.ieee.org/802.11/dcn/15/11-15-0532-31-000m-revmc-sponsor-ballot-comments.xls</a:t>
            </a:r>
            <a:r>
              <a:rPr lang="en-US" altLang="en-US" sz="2000" dirty="0" smtClean="0"/>
              <a:t> </a:t>
            </a: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2016 session.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is operating as the Ballot Resolution Committee for P802.11REVmc.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05666" y="1371600"/>
            <a:ext cx="40100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</a:t>
            </a:r>
            <a:r>
              <a:rPr lang="en-US" altLang="en-US" sz="1800" dirty="0" smtClean="0"/>
              <a:t>PM1</a:t>
            </a:r>
            <a:endParaRPr lang="en-US" altLang="en-US" sz="1800" dirty="0"/>
          </a:p>
          <a:p>
            <a:pPr lvl="1"/>
            <a:r>
              <a:rPr lang="en-US" altLang="en-US" sz="1600" dirty="0"/>
              <a:t>Chair’s Welcome, Status, Review of Objectives, Approve </a:t>
            </a:r>
            <a:r>
              <a:rPr lang="en-US" altLang="en-US" sz="1600" dirty="0" smtClean="0"/>
              <a:t>agenda </a:t>
            </a:r>
          </a:p>
          <a:p>
            <a:pPr lvl="1"/>
            <a:r>
              <a:rPr lang="en-US" altLang="en-US" sz="1600" dirty="0" smtClean="0"/>
              <a:t>Editor’s Report</a:t>
            </a:r>
          </a:p>
          <a:p>
            <a:pPr lvl="1"/>
            <a:r>
              <a:rPr lang="en-US" altLang="en-US" sz="1600" dirty="0" smtClean="0"/>
              <a:t>Comment resolution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82436" y="3124200"/>
            <a:ext cx="3990532" cy="205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</a:t>
            </a:r>
            <a:r>
              <a:rPr lang="en-US" altLang="en-US" sz="1800" dirty="0" smtClean="0"/>
              <a:t>PM2 </a:t>
            </a:r>
            <a:endParaRPr lang="en-US" altLang="en-US" sz="1800" dirty="0" smtClean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Motions </a:t>
            </a:r>
            <a:r>
              <a:rPr lang="en-US" altLang="en-US" sz="1600" dirty="0" smtClean="0"/>
              <a:t>– </a:t>
            </a:r>
            <a:r>
              <a:rPr lang="en-US" altLang="en-US" sz="1600" dirty="0" smtClean="0"/>
              <a:t>minutes</a:t>
            </a:r>
            <a:r>
              <a:rPr lang="en-US" altLang="en-US" sz="1600" dirty="0" smtClean="0"/>
              <a:t>, CIDs, presentations</a:t>
            </a:r>
            <a:endParaRPr lang="en-US" altLang="en-US" sz="1600" dirty="0" smtClean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Plans </a:t>
            </a:r>
            <a:r>
              <a:rPr lang="en-US" altLang="en-US" sz="1600" dirty="0"/>
              <a:t>for </a:t>
            </a:r>
            <a:r>
              <a:rPr lang="en-US" altLang="en-US" sz="1600" dirty="0" smtClean="0"/>
              <a:t>March - May</a:t>
            </a:r>
            <a:endParaRPr lang="en-US" altLang="en-US" sz="1600" dirty="0" smtClean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Schedule</a:t>
            </a:r>
            <a:endParaRPr lang="en-US" altLang="en-US" sz="1600" dirty="0"/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AOB, Adjourn</a:t>
            </a:r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305666" y="3124200"/>
            <a:ext cx="464379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PM2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  <a:endParaRPr lang="en-US" altLang="en-US" sz="1600" dirty="0"/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305666" y="4202519"/>
            <a:ext cx="4162868" cy="2332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Comment Resolution</a:t>
            </a:r>
            <a:endParaRPr lang="en-US" altLang="en-US" sz="1600" dirty="0" smtClean="0"/>
          </a:p>
          <a:p>
            <a:pPr lvl="1"/>
            <a:endParaRPr lang="en-US" altLang="en-US" sz="1600" dirty="0" smtClean="0"/>
          </a:p>
        </p:txBody>
      </p:sp>
      <p:sp>
        <p:nvSpPr>
          <p:cNvPr id="11" name="Rectangle 35"/>
          <p:cNvSpPr>
            <a:spLocks noChangeArrowheads="1"/>
          </p:cNvSpPr>
          <p:nvPr/>
        </p:nvSpPr>
        <p:spPr bwMode="auto">
          <a:xfrm>
            <a:off x="4782436" y="1600200"/>
            <a:ext cx="3990532" cy="102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PM1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Operate as the Ballot Resolution Group for P802.11-REVmc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</a:t>
            </a:r>
            <a:r>
              <a:rPr lang="en-US" altLang="en-US" dirty="0" smtClean="0"/>
              <a:t>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Editor </a:t>
            </a:r>
            <a:r>
              <a:rPr lang="en-US" altLang="en-US" dirty="0"/>
              <a:t>report: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mentor.ieee.org/802.11/dcn/13/11-13-0095-26-000m-editor-reports.pptx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WG </a:t>
            </a:r>
            <a:r>
              <a:rPr lang="en-US" dirty="0"/>
              <a:t>chair has delegated </a:t>
            </a:r>
            <a:r>
              <a:rPr lang="en-US" dirty="0" smtClean="0"/>
              <a:t>BRC </a:t>
            </a:r>
            <a:r>
              <a:rPr lang="en-US" altLang="en-US" dirty="0"/>
              <a:t>Ballot Resolution </a:t>
            </a:r>
            <a:r>
              <a:rPr lang="en-US" altLang="en-US" dirty="0" smtClean="0"/>
              <a:t>Committee </a:t>
            </a:r>
            <a:r>
              <a:rPr lang="en-US" dirty="0" smtClean="0"/>
              <a:t>responsibility </a:t>
            </a:r>
            <a:r>
              <a:rPr lang="en-US" dirty="0"/>
              <a:t>to </a:t>
            </a:r>
            <a:r>
              <a:rPr lang="en-US" dirty="0" err="1" smtClean="0"/>
              <a:t>TGmc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www.ieee802.org/11/email/stds-802-11/msg01475.html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“</a:t>
            </a:r>
            <a:r>
              <a:rPr lang="en-US" sz="2000" b="0" i="1" dirty="0" smtClean="0"/>
              <a:t>The </a:t>
            </a:r>
            <a:r>
              <a:rPr lang="en-US" sz="2000" b="0" i="1" dirty="0"/>
              <a:t>resolution of comments is delegated to </a:t>
            </a:r>
            <a:r>
              <a:rPr lang="en-US" sz="2000" b="0" i="1" dirty="0" err="1"/>
              <a:t>TGmc</a:t>
            </a:r>
            <a:r>
              <a:rPr lang="en-US" sz="2000" b="0" i="1" dirty="0"/>
              <a:t>, acting as a sponsor Ballot Resolution Committee (BRC):</a:t>
            </a:r>
          </a:p>
          <a:p>
            <a:pPr lvl="1"/>
            <a:r>
              <a:rPr lang="en-US" sz="1800" b="0" i="1" dirty="0" smtClean="0"/>
              <a:t>For </a:t>
            </a:r>
            <a:r>
              <a:rPr lang="en-US" sz="1800" b="0" i="1" dirty="0"/>
              <a:t>convenience, we will continue to use the term “</a:t>
            </a:r>
            <a:r>
              <a:rPr lang="en-US" sz="1800" b="0" i="1" dirty="0" err="1"/>
              <a:t>TGmc</a:t>
            </a:r>
            <a:r>
              <a:rPr lang="en-US" sz="1800" b="0" i="1" dirty="0"/>
              <a:t>” to represent this </a:t>
            </a:r>
            <a:r>
              <a:rPr lang="en-US" sz="1800" b="0" i="1" dirty="0" smtClean="0"/>
              <a:t>BRC</a:t>
            </a:r>
          </a:p>
          <a:p>
            <a:pPr lvl="1"/>
            <a:r>
              <a:rPr lang="en-US" sz="1800" b="0" i="1" dirty="0" smtClean="0"/>
              <a:t>Any </a:t>
            </a:r>
            <a:r>
              <a:rPr lang="en-US" sz="1800" b="0" i="1" dirty="0"/>
              <a:t>voting member of 802.11 can vote at </a:t>
            </a:r>
            <a:r>
              <a:rPr lang="en-US" sz="1800" b="0" i="1" dirty="0" err="1"/>
              <a:t>TGmc</a:t>
            </a:r>
            <a:r>
              <a:rPr lang="en-US" sz="1800" b="0" i="1" dirty="0"/>
              <a:t> </a:t>
            </a:r>
            <a:r>
              <a:rPr lang="en-US" sz="1800" b="0" i="1" dirty="0" smtClean="0"/>
              <a:t>meetings</a:t>
            </a:r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can consider motions (e.g. comment resolution,  other changes to the draft, to recirculate) in any of its meetings – including </a:t>
            </a:r>
            <a:r>
              <a:rPr lang="en-US" sz="1800" b="0" i="1" dirty="0" err="1" smtClean="0"/>
              <a:t>telecons</a:t>
            </a:r>
            <a:endParaRPr lang="en-US" sz="1800" i="1" dirty="0" smtClean="0"/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will meet during 802.11 F2F meetings</a:t>
            </a:r>
          </a:p>
          <a:p>
            <a:pPr lvl="1"/>
            <a:endParaRPr lang="en-US" sz="1800" b="0" i="1" dirty="0"/>
          </a:p>
          <a:p>
            <a:pPr lvl="1"/>
            <a:r>
              <a:rPr lang="en-US" sz="1800" b="0" i="1" dirty="0"/>
              <a:t>Ultimately the WG is required to approve any request to the executive committee to move </a:t>
            </a:r>
            <a:r>
              <a:rPr lang="en-US" sz="1800" b="0" i="1" dirty="0" smtClean="0"/>
              <a:t>the project </a:t>
            </a:r>
            <a:r>
              <a:rPr lang="en-US" sz="1800" b="0" i="1" dirty="0"/>
              <a:t>to the standards board for approval</a:t>
            </a:r>
            <a:r>
              <a:rPr lang="en-US" sz="1800" b="0" i="1" dirty="0" smtClean="0"/>
              <a:t>.”</a:t>
            </a:r>
            <a:endParaRPr lang="en-US" sz="1800" b="0" i="1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1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>
                <a:solidFill>
                  <a:srgbClr val="006600"/>
                </a:solidFill>
              </a:rPr>
              <a:t>NesCom</a:t>
            </a:r>
            <a:r>
              <a:rPr lang="en-US" altLang="en-US" sz="2000" dirty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2015 – D4.0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Form Sponsor Pool:  Open Dec 15th or so, close Feb 20, 2015 –good for 6 months (end of July 2015) </a:t>
            </a:r>
            <a:endParaRPr lang="en-US" altLang="en-US" sz="2000" dirty="0" smtClean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Initial Sponsor Ballot 2015-03-27 through 2015-04-26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December 2015/Jan 2016 Initial SB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Feb 2016 BRC Ft. Lauderdale meeting planned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6"/>
                </a:solidFill>
              </a:rPr>
              <a:t>July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6"/>
                </a:solidFill>
              </a:rPr>
              <a:t>September </a:t>
            </a:r>
            <a:r>
              <a:rPr lang="en-US" altLang="en-US" sz="2000" dirty="0"/>
              <a:t>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SB Planning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Initial Sponsor Ballot 2015-03-27 through 2015-04-26 on D4.0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Jan 11-26 2016 Initial SB recirculation D5.0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Teleconferences, Feb 22-25 2016 BRC Ft. Lauderdale meeting 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2</a:t>
            </a:r>
            <a:r>
              <a:rPr lang="en-US" altLang="en-US" sz="1800" baseline="30000" dirty="0" smtClean="0"/>
              <a:t>nd</a:t>
            </a:r>
            <a:r>
              <a:rPr lang="en-US" altLang="en-US" sz="1800" dirty="0" smtClean="0"/>
              <a:t> recirculation on D6.0: March 2016</a:t>
            </a:r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April/May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Comment resolution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3</a:t>
            </a:r>
            <a:r>
              <a:rPr lang="en-US" altLang="en-US" sz="1800" baseline="30000" dirty="0" smtClean="0"/>
              <a:t>rd</a:t>
            </a:r>
            <a:r>
              <a:rPr lang="en-US" altLang="en-US" sz="1800" dirty="0" smtClean="0"/>
              <a:t> recirculation April/May 2016 D6.0 unchanged or D7.0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4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 smtClean="0"/>
              <a:t> recirculation D7.0 unchanged if needed May/June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err="1" smtClean="0"/>
              <a:t>Revcom</a:t>
            </a:r>
            <a:r>
              <a:rPr lang="en-US" altLang="en-US" sz="1800" dirty="0" smtClean="0"/>
              <a:t> Submission date: 20 May 2016 for June 28-30 </a:t>
            </a:r>
            <a:r>
              <a:rPr lang="en-US" altLang="en-US" sz="1800" dirty="0" err="1" smtClean="0"/>
              <a:t>Revcom</a:t>
            </a:r>
            <a:endParaRPr lang="en-US" altLang="en-US" sz="1800" dirty="0" smtClean="0"/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EC </a:t>
            </a:r>
            <a:r>
              <a:rPr lang="en-US" altLang="en-US" sz="1800" dirty="0" err="1" smtClean="0"/>
              <a:t>telecon</a:t>
            </a:r>
            <a:r>
              <a:rPr lang="en-US" altLang="en-US" sz="1800" dirty="0" smtClean="0"/>
              <a:t> approval June 2016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</a:t>
            </a:r>
            <a:r>
              <a:rPr lang="en-US" altLang="en-US" sz="2000" dirty="0"/>
              <a:t>2016 – WG/EC Final </a:t>
            </a:r>
            <a:r>
              <a:rPr lang="en-US" altLang="en-US" sz="2000" dirty="0" smtClean="0"/>
              <a:t>Approval (if not in June 2016)</a:t>
            </a:r>
          </a:p>
          <a:p>
            <a:pPr lvl="1">
              <a:lnSpc>
                <a:spcPct val="80000"/>
              </a:lnSpc>
            </a:pPr>
            <a:endParaRPr lang="en-US" altLang="en-US" sz="16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September 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 (if not June 2016)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err="1" smtClean="0"/>
              <a:t>Revcom</a:t>
            </a:r>
            <a:r>
              <a:rPr lang="en-US" altLang="en-US" sz="1800" dirty="0" smtClean="0"/>
              <a:t> Submission date: 05 Aug 2016 for Sept 16 </a:t>
            </a:r>
            <a:r>
              <a:rPr lang="en-US" altLang="en-US" sz="1800" dirty="0" err="1" smtClean="0"/>
              <a:t>Revcom</a:t>
            </a:r>
            <a:r>
              <a:rPr lang="en-US" altLang="en-US" sz="1800" dirty="0" smtClean="0"/>
              <a:t> teleconference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7265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Motion </a:t>
            </a:r>
            <a:r>
              <a:rPr lang="en-US" altLang="en-US" dirty="0" smtClean="0"/>
              <a:t> </a:t>
            </a:r>
            <a:r>
              <a:rPr lang="en-US" altLang="en-US" dirty="0" smtClean="0"/>
              <a:t>– 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Move </a:t>
            </a:r>
            <a:r>
              <a:rPr lang="en-US" altLang="en-US" sz="2800" dirty="0" smtClean="0"/>
              <a:t>to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 smtClean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Moved: 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Seconded: 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Result: 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7761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March 2016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March – May 2016 </a:t>
            </a:r>
            <a:r>
              <a:rPr lang="en-US" altLang="en-US" dirty="0" smtClean="0"/>
              <a:t>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Objectives: Initial Recirculation Sponsor Ballot comment </a:t>
            </a:r>
            <a:r>
              <a:rPr lang="en-US" altLang="en-US" sz="2000" dirty="0" smtClean="0"/>
              <a:t>resolution and Second recirculation</a:t>
            </a:r>
            <a:endParaRPr lang="en-US" altLang="en-US" sz="2000" dirty="0" smtClean="0"/>
          </a:p>
          <a:p>
            <a:r>
              <a:rPr lang="en-US" altLang="en-US" sz="2000" dirty="0" smtClean="0"/>
              <a:t>Conference </a:t>
            </a:r>
            <a:r>
              <a:rPr lang="en-US" altLang="en-US" sz="2000" dirty="0"/>
              <a:t>c</a:t>
            </a:r>
            <a:r>
              <a:rPr lang="en-US" altLang="en-US" sz="2000" dirty="0" smtClean="0"/>
              <a:t>alls 10am Eastern  2 </a:t>
            </a:r>
            <a:r>
              <a:rPr lang="en-US" altLang="en-US" sz="2000" dirty="0" smtClean="0"/>
              <a:t>hours</a:t>
            </a:r>
          </a:p>
          <a:p>
            <a:pPr lvl="1"/>
            <a:r>
              <a:rPr lang="en-US" altLang="en-US" sz="1800" dirty="0" smtClean="0"/>
              <a:t>TBD</a:t>
            </a:r>
            <a:endParaRPr lang="en-US" altLang="en-US" sz="1800" dirty="0" smtClean="0"/>
          </a:p>
          <a:p>
            <a:r>
              <a:rPr lang="en-US" altLang="en-US" sz="2000" dirty="0" smtClean="0"/>
              <a:t>Ballot </a:t>
            </a:r>
            <a:r>
              <a:rPr lang="en-US" altLang="en-US" sz="2000" dirty="0" smtClean="0"/>
              <a:t>Resolution Committee meeting – </a:t>
            </a:r>
          </a:p>
          <a:p>
            <a:pPr lvl="1"/>
            <a:r>
              <a:rPr lang="en-US" altLang="en-US" sz="1800" dirty="0" smtClean="0"/>
              <a:t>Feb 22-25 in Ft. Lauderdale, SR Technologies </a:t>
            </a:r>
            <a:r>
              <a:rPr lang="en-US" altLang="en-US" sz="1800" dirty="0" smtClean="0"/>
              <a:t>host</a:t>
            </a:r>
          </a:p>
          <a:p>
            <a:pPr lvl="1"/>
            <a:r>
              <a:rPr lang="en-US" altLang="en-US" sz="1800" dirty="0" smtClean="0"/>
              <a:t>April – if needed</a:t>
            </a:r>
            <a:endParaRPr lang="en-US" altLang="en-US" sz="1800" dirty="0" smtClean="0"/>
          </a:p>
          <a:p>
            <a:r>
              <a:rPr lang="en-US" altLang="en-US" sz="2000" dirty="0" smtClean="0"/>
              <a:t>Schedule review</a:t>
            </a:r>
          </a:p>
          <a:p>
            <a:r>
              <a:rPr lang="en-US" altLang="en-US" sz="2000" dirty="0" smtClean="0"/>
              <a:t>Availability of 11mc in the IEEE store</a:t>
            </a:r>
          </a:p>
          <a:p>
            <a:pPr lvl="1"/>
            <a:r>
              <a:rPr lang="en-US" altLang="en-US" sz="1800" dirty="0" smtClean="0"/>
              <a:t>D4.0 is available (add D5.0 after SB approval), </a:t>
            </a:r>
            <a:r>
              <a:rPr lang="en-US" altLang="en-US" sz="1800" dirty="0"/>
              <a:t>see </a:t>
            </a:r>
            <a:r>
              <a:rPr lang="en-US" altLang="en-US" sz="1800" dirty="0">
                <a:hlinkClick r:id="rId3"/>
              </a:rPr>
              <a:t>http://</a:t>
            </a:r>
            <a:r>
              <a:rPr lang="en-US" altLang="en-US" sz="1800" dirty="0" smtClean="0">
                <a:hlinkClick r:id="rId3"/>
              </a:rPr>
              <a:t>www.techstreet.com/ieee/products/1867583</a:t>
            </a:r>
            <a:r>
              <a:rPr lang="en-US" altLang="en-US" sz="1800" dirty="0" smtClean="0"/>
              <a:t> </a:t>
            </a:r>
          </a:p>
          <a:p>
            <a:r>
              <a:rPr lang="en-US" altLang="en-US" sz="2000" dirty="0" smtClean="0"/>
              <a:t>Forward to ISO JTC1/SC6 WG1</a:t>
            </a:r>
          </a:p>
          <a:p>
            <a:pPr lvl="1"/>
            <a:r>
              <a:rPr lang="en-US" altLang="en-US" sz="1800" dirty="0" smtClean="0"/>
              <a:t>D4.0 forwarded; D5.0 will be forwarded upon SB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425166</TotalTime>
  <Words>800</Words>
  <Application>Microsoft Office PowerPoint</Application>
  <PresentationFormat>On-screen Show (4:3)</PresentationFormat>
  <Paragraphs>186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802-11-Submission</vt:lpstr>
      <vt:lpstr>Document</vt:lpstr>
      <vt:lpstr>IEEE 802.11 TGmc March 2016 Agenda</vt:lpstr>
      <vt:lpstr>Abstract</vt:lpstr>
      <vt:lpstr>TGmc Agenda</vt:lpstr>
      <vt:lpstr>Monday PM1 (continued) </vt:lpstr>
      <vt:lpstr>Monday PM1 (continued) </vt:lpstr>
      <vt:lpstr>TGmc Plan of Record - modified</vt:lpstr>
      <vt:lpstr>TGmc SB Planning</vt:lpstr>
      <vt:lpstr>Motion  – </vt:lpstr>
      <vt:lpstr>March – May 2016 Meeting Planning</vt:lpstr>
      <vt:lpstr>References</vt:lpstr>
    </vt:vector>
  </TitlesOfParts>
  <Company>Hewlett Packard Enterprise (HPE)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2426</cp:revision>
  <cp:lastPrinted>1998-02-10T13:28:06Z</cp:lastPrinted>
  <dcterms:created xsi:type="dcterms:W3CDTF">2005-01-04T21:26:55Z</dcterms:created>
  <dcterms:modified xsi:type="dcterms:W3CDTF">2016-02-04T15:15:52Z</dcterms:modified>
</cp:coreProperties>
</file>